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7" r:id="rId7"/>
    <p:sldId id="264" r:id="rId8"/>
    <p:sldId id="263" r:id="rId9"/>
    <p:sldId id="259" r:id="rId10"/>
    <p:sldId id="268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DA68-1A3C-4AF3-A7E8-D56EB84F2D8D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0C0EB-EAA5-4A09-8AF7-4C6453966F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DA68-1A3C-4AF3-A7E8-D56EB84F2D8D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0C0EB-EAA5-4A09-8AF7-4C6453966F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DA68-1A3C-4AF3-A7E8-D56EB84F2D8D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0C0EB-EAA5-4A09-8AF7-4C6453966F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DA68-1A3C-4AF3-A7E8-D56EB84F2D8D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0C0EB-EAA5-4A09-8AF7-4C6453966F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DA68-1A3C-4AF3-A7E8-D56EB84F2D8D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0C0EB-EAA5-4A09-8AF7-4C6453966F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DA68-1A3C-4AF3-A7E8-D56EB84F2D8D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0C0EB-EAA5-4A09-8AF7-4C6453966F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DA68-1A3C-4AF3-A7E8-D56EB84F2D8D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0C0EB-EAA5-4A09-8AF7-4C6453966F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DA68-1A3C-4AF3-A7E8-D56EB84F2D8D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0C0EB-EAA5-4A09-8AF7-4C6453966F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DA68-1A3C-4AF3-A7E8-D56EB84F2D8D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0C0EB-EAA5-4A09-8AF7-4C6453966F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DA68-1A3C-4AF3-A7E8-D56EB84F2D8D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0C0EB-EAA5-4A09-8AF7-4C6453966F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DA68-1A3C-4AF3-A7E8-D56EB84F2D8D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0C0EB-EAA5-4A09-8AF7-4C6453966F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FDA68-1A3C-4AF3-A7E8-D56EB84F2D8D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0C0EB-EAA5-4A09-8AF7-4C6453966F7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.malenovsky@volny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://www.yahoo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scholar.google.com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51720" y="260648"/>
            <a:ext cx="6048672" cy="1470025"/>
          </a:xfrm>
        </p:spPr>
        <p:txBody>
          <a:bodyPr>
            <a:noAutofit/>
          </a:bodyPr>
          <a:lstStyle/>
          <a:p>
            <a:pPr algn="l"/>
            <a:r>
              <a:rPr lang="cs-CZ" sz="3200" b="1" dirty="0"/>
              <a:t>I</a:t>
            </a:r>
            <a:r>
              <a:rPr lang="cs-CZ" sz="3200" b="1" dirty="0" smtClean="0"/>
              <a:t>nformační zdroje v zoologii</a:t>
            </a:r>
            <a:br>
              <a:rPr lang="cs-CZ" sz="3200" b="1" dirty="0" smtClean="0"/>
            </a:br>
            <a:r>
              <a:rPr lang="cs-CZ" sz="2400" b="1" i="1" dirty="0" err="1" smtClean="0"/>
              <a:t>Zoological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resources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of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information</a:t>
            </a:r>
            <a:r>
              <a:rPr lang="cs-CZ" sz="2400" b="1" dirty="0" smtClean="0"/>
              <a:t> </a:t>
            </a:r>
            <a:endParaRPr lang="cs-CZ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6400800" cy="936104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Igor </a:t>
            </a:r>
            <a:r>
              <a:rPr lang="cs-CZ" dirty="0" smtClean="0">
                <a:solidFill>
                  <a:schemeClr val="tx1"/>
                </a:solidFill>
              </a:rPr>
              <a:t>Malenovský</a:t>
            </a:r>
            <a:endParaRPr lang="cs-CZ" dirty="0" smtClean="0">
              <a:solidFill>
                <a:schemeClr val="tx1"/>
              </a:solidFill>
            </a:endParaRPr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467544" y="332656"/>
            <a:ext cx="1224136" cy="1440160"/>
            <a:chOff x="102" y="191"/>
            <a:chExt cx="569" cy="625"/>
          </a:xfrm>
        </p:grpSpPr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 rot="4666">
              <a:off x="193" y="191"/>
              <a:ext cx="478" cy="41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3600" dirty="0">
                  <a:solidFill>
                    <a:schemeClr val="accent2"/>
                  </a:solidFill>
                  <a:sym typeface="Wingdings" pitchFamily="2" charset="2"/>
                </a:rPr>
                <a:t></a:t>
              </a:r>
              <a:endParaRPr lang="en-GB" dirty="0">
                <a:solidFill>
                  <a:schemeClr val="accent2"/>
                </a:solidFill>
              </a:endParaRPr>
            </a:p>
          </p:txBody>
        </p:sp>
        <p:sp>
          <p:nvSpPr>
            <p:cNvPr id="7" name="WordArt 7"/>
            <p:cNvSpPr>
              <a:spLocks noChangeArrowheads="1" noChangeShapeType="1" noTextEdit="1"/>
            </p:cNvSpPr>
            <p:nvPr/>
          </p:nvSpPr>
          <p:spPr bwMode="auto">
            <a:xfrm>
              <a:off x="102" y="384"/>
              <a:ext cx="144" cy="43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cs-CZ" sz="3600" kern="10" dirty="0"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Arial Black"/>
                </a:rPr>
                <a:t>i</a:t>
              </a:r>
            </a:p>
          </p:txBody>
        </p:sp>
      </p:grpSp>
      <p:sp>
        <p:nvSpPr>
          <p:cNvPr id="8" name="Podnadpis 2"/>
          <p:cNvSpPr txBox="1">
            <a:spLocks/>
          </p:cNvSpPr>
          <p:nvPr/>
        </p:nvSpPr>
        <p:spPr>
          <a:xfrm>
            <a:off x="1403648" y="5373216"/>
            <a:ext cx="6400800" cy="1152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Ústav botaniky a zoologie, </a:t>
            </a:r>
            <a:r>
              <a:rPr kumimoji="0" lang="cs-CZ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PřF</a:t>
            </a: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800" i="1" dirty="0" smtClean="0"/>
              <a:t>Kamenice 5, UKB Brno (A31-118)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malenovsky@sci.muni.cz</a:t>
            </a: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tel.</a:t>
            </a:r>
            <a:r>
              <a:rPr kumimoji="0" lang="cs-CZ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549 498 8094</a:t>
            </a:r>
            <a:endParaRPr kumimoji="0" lang="cs-CZ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916832"/>
            <a:ext cx="7488832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800" b="1" noProof="0" dirty="0" smtClean="0">
                <a:latin typeface="+mj-lt"/>
                <a:ea typeface="+mj-ea"/>
                <a:cs typeface="+mj-cs"/>
              </a:rPr>
              <a:t>4</a:t>
            </a:r>
            <a:r>
              <a:rPr kumimoji="0" lang="cs-CZ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Vyhledávání literatury</a:t>
            </a:r>
            <a:r>
              <a:rPr kumimoji="0" lang="cs-CZ" sz="4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v elektronických databázích</a:t>
            </a:r>
            <a:endParaRPr kumimoji="0" lang="cs-CZ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Search</a:t>
            </a:r>
            <a:r>
              <a:rPr kumimoji="0" lang="cs-C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</a:t>
            </a:r>
            <a:r>
              <a:rPr kumimoji="0" lang="cs-C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literature</a:t>
            </a:r>
            <a:r>
              <a:rPr kumimoji="0" lang="cs-C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in </a:t>
            </a:r>
            <a:r>
              <a:rPr kumimoji="0" lang="cs-CZ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electronic</a:t>
            </a:r>
            <a:r>
              <a:rPr kumimoji="0" lang="cs-CZ" sz="24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2400" b="1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databases</a:t>
            </a:r>
            <a:endParaRPr kumimoji="0" lang="cs-CZ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cs-CZ" b="1" dirty="0" smtClean="0"/>
              <a:t>Příklady bibliografických databází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964704"/>
          </a:xfrm>
        </p:spPr>
        <p:txBody>
          <a:bodyPr/>
          <a:lstStyle/>
          <a:p>
            <a:r>
              <a:rPr lang="cs-CZ" dirty="0" err="1" smtClean="0"/>
              <a:t>Zoological</a:t>
            </a:r>
            <a:r>
              <a:rPr lang="cs-CZ" dirty="0" smtClean="0"/>
              <a:t> </a:t>
            </a:r>
            <a:r>
              <a:rPr lang="cs-CZ" dirty="0" err="1" smtClean="0"/>
              <a:t>Records</a:t>
            </a:r>
            <a:r>
              <a:rPr lang="cs-CZ" dirty="0" smtClean="0"/>
              <a:t>, </a:t>
            </a:r>
            <a:r>
              <a:rPr lang="cs-CZ" dirty="0" err="1" smtClean="0"/>
              <a:t>Biological</a:t>
            </a:r>
            <a:r>
              <a:rPr lang="cs-CZ" dirty="0" smtClean="0"/>
              <a:t> </a:t>
            </a:r>
            <a:r>
              <a:rPr lang="cs-CZ" dirty="0" err="1" smtClean="0"/>
              <a:t>Abstracts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414" y="2564904"/>
            <a:ext cx="9003586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53244" y="1412776"/>
            <a:ext cx="8458200" cy="4622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60000"/>
              </a:lnSpc>
            </a:pPr>
            <a:r>
              <a:rPr lang="en-GB" sz="2000" dirty="0"/>
              <a:t>1.</a:t>
            </a:r>
            <a:r>
              <a:rPr lang="en-GB" dirty="0"/>
              <a:t> </a:t>
            </a:r>
            <a:r>
              <a:rPr lang="cs-CZ" sz="2000" dirty="0" smtClean="0"/>
              <a:t>Najděte</a:t>
            </a:r>
            <a:r>
              <a:rPr lang="en-GB" sz="2000" dirty="0" smtClean="0"/>
              <a:t> </a:t>
            </a:r>
            <a:r>
              <a:rPr lang="en-GB" sz="2000" dirty="0"/>
              <a:t>10 </a:t>
            </a:r>
            <a:r>
              <a:rPr lang="cs-CZ" sz="2000" dirty="0" smtClean="0"/>
              <a:t>odkazů na</a:t>
            </a:r>
            <a:r>
              <a:rPr lang="en-GB" sz="2000" dirty="0" smtClean="0"/>
              <a:t> </a:t>
            </a:r>
            <a:r>
              <a:rPr lang="cs-CZ" sz="2000" dirty="0" smtClean="0"/>
              <a:t>vědecké zdroje v odborných databázích k Vaší skupině a tématu</a:t>
            </a:r>
            <a:r>
              <a:rPr lang="en-GB" sz="2000" dirty="0" smtClean="0"/>
              <a:t>. </a:t>
            </a:r>
            <a:r>
              <a:rPr lang="cs-CZ" sz="2000" dirty="0" smtClean="0"/>
              <a:t>Použijte klíčová slova jako např.</a:t>
            </a:r>
            <a:r>
              <a:rPr lang="en-GB" sz="2000" dirty="0" smtClean="0"/>
              <a:t>:</a:t>
            </a:r>
            <a:endParaRPr lang="en-GB" dirty="0"/>
          </a:p>
          <a:p>
            <a:pPr>
              <a:lnSpc>
                <a:spcPct val="160000"/>
              </a:lnSpc>
            </a:pPr>
            <a:r>
              <a:rPr lang="en-GB" sz="2000" i="1" dirty="0" smtClean="0"/>
              <a:t>taxonomy</a:t>
            </a:r>
            <a:r>
              <a:rPr lang="en-GB" sz="2000" i="1" dirty="0"/>
              <a:t>, prey, behaviour/</a:t>
            </a:r>
            <a:r>
              <a:rPr lang="en-GB" sz="2000" i="1" dirty="0" err="1"/>
              <a:t>behavior</a:t>
            </a:r>
            <a:r>
              <a:rPr lang="en-GB" sz="2000" i="1" dirty="0"/>
              <a:t>, chromosome, evolution, competition, predation, social, distribution, gene, activity, population, temperature, development, dispersal, </a:t>
            </a:r>
            <a:r>
              <a:rPr lang="en-GB" sz="2000" i="1" dirty="0" err="1"/>
              <a:t>karyotype</a:t>
            </a:r>
            <a:r>
              <a:rPr lang="en-GB" sz="2000" i="1" dirty="0"/>
              <a:t>, </a:t>
            </a:r>
            <a:r>
              <a:rPr lang="en-GB" sz="2000" i="1" dirty="0" err="1" smtClean="0"/>
              <a:t>behavioral</a:t>
            </a:r>
            <a:r>
              <a:rPr lang="en-GB" sz="2000" i="1" dirty="0" smtClean="0"/>
              <a:t> </a:t>
            </a:r>
            <a:r>
              <a:rPr lang="en-GB" sz="2000" i="1" dirty="0"/>
              <a:t>ecology, communication</a:t>
            </a:r>
            <a:r>
              <a:rPr lang="en-GB" sz="2000" i="1" dirty="0" smtClean="0"/>
              <a:t>, ...</a:t>
            </a:r>
            <a:endParaRPr lang="en-GB" i="1" dirty="0"/>
          </a:p>
          <a:p>
            <a:pPr>
              <a:lnSpc>
                <a:spcPct val="160000"/>
              </a:lnSpc>
            </a:pPr>
            <a:r>
              <a:rPr lang="en-GB" sz="2000" dirty="0" smtClean="0"/>
              <a:t>2</a:t>
            </a:r>
            <a:r>
              <a:rPr lang="en-GB" sz="2400" dirty="0"/>
              <a:t>.</a:t>
            </a:r>
            <a:r>
              <a:rPr lang="en-GB" sz="2000" dirty="0"/>
              <a:t> </a:t>
            </a:r>
            <a:r>
              <a:rPr lang="cs-CZ" sz="2000" dirty="0" smtClean="0"/>
              <a:t>Uložte jejich bibliografické citace bez abstraktu, klíčových slov a popisných informací</a:t>
            </a:r>
            <a:r>
              <a:rPr lang="en-GB" sz="2000" dirty="0" smtClean="0"/>
              <a:t>. </a:t>
            </a:r>
            <a:endParaRPr lang="en-GB" sz="2000" dirty="0"/>
          </a:p>
          <a:p>
            <a:pPr>
              <a:lnSpc>
                <a:spcPct val="160000"/>
              </a:lnSpc>
            </a:pPr>
            <a:r>
              <a:rPr lang="en-GB" sz="2000" dirty="0"/>
              <a:t>3. </a:t>
            </a:r>
            <a:r>
              <a:rPr lang="cs-CZ" sz="2000" dirty="0" smtClean="0"/>
              <a:t>Zformátujte citace podle jednotného </a:t>
            </a:r>
            <a:r>
              <a:rPr lang="cs-CZ" sz="2000" dirty="0" smtClean="0"/>
              <a:t>vzoru doporučeném pro bakalářské práce na ÚBZ</a:t>
            </a:r>
            <a:endParaRPr lang="en-GB" sz="20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332656"/>
            <a:ext cx="8229600" cy="83671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Domácí úkol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Veřejné internetové vyhledávače</a:t>
            </a:r>
            <a:br>
              <a:rPr lang="cs-CZ" b="1" dirty="0" smtClean="0"/>
            </a:br>
            <a:r>
              <a:rPr lang="cs-CZ" sz="3600" i="1" dirty="0" smtClean="0"/>
              <a:t>Public internet </a:t>
            </a:r>
            <a:r>
              <a:rPr lang="cs-CZ" sz="3600" i="1" dirty="0" err="1" smtClean="0"/>
              <a:t>browsers</a:t>
            </a:r>
            <a:endParaRPr lang="cs-CZ" sz="36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1520" y="1628800"/>
            <a:ext cx="84582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dirty="0"/>
              <a:t> </a:t>
            </a:r>
            <a:r>
              <a:rPr lang="cs-CZ" sz="2800" b="1" dirty="0" smtClean="0"/>
              <a:t>Jednoduché</a:t>
            </a:r>
            <a:endParaRPr lang="en-GB" sz="2800" u="sng" dirty="0"/>
          </a:p>
          <a:p>
            <a:pPr>
              <a:buFontTx/>
              <a:buChar char="•"/>
            </a:pPr>
            <a:r>
              <a:rPr lang="en-GB" sz="2800" dirty="0"/>
              <a:t> Google, </a:t>
            </a:r>
            <a:r>
              <a:rPr lang="cs-CZ" sz="2800" dirty="0" smtClean="0"/>
              <a:t>Bing, </a:t>
            </a:r>
            <a:r>
              <a:rPr lang="en-GB" sz="2800" dirty="0" smtClean="0"/>
              <a:t>Lycos</a:t>
            </a:r>
            <a:r>
              <a:rPr lang="cs-CZ" sz="2800" dirty="0" smtClean="0"/>
              <a:t>,</a:t>
            </a:r>
            <a:endParaRPr lang="en-GB" sz="2800" dirty="0"/>
          </a:p>
          <a:p>
            <a:pPr>
              <a:buFontTx/>
              <a:buChar char="•"/>
            </a:pPr>
            <a:r>
              <a:rPr lang="en-GB" sz="2800" dirty="0"/>
              <a:t> Yahoo, </a:t>
            </a:r>
            <a:r>
              <a:rPr lang="en-GB" sz="2800" dirty="0" err="1" smtClean="0"/>
              <a:t>Seznam</a:t>
            </a:r>
            <a:r>
              <a:rPr lang="cs-CZ" sz="2800" dirty="0" smtClean="0"/>
              <a:t>, …</a:t>
            </a:r>
            <a:endParaRPr lang="en-GB" sz="2800" dirty="0"/>
          </a:p>
          <a:p>
            <a:pPr>
              <a:buFontTx/>
              <a:buChar char="•"/>
            </a:pPr>
            <a:endParaRPr lang="en-GB" sz="2800" dirty="0"/>
          </a:p>
          <a:p>
            <a:pPr>
              <a:buFontTx/>
              <a:buChar char="•"/>
            </a:pPr>
            <a:endParaRPr lang="en-GB" sz="2800" dirty="0"/>
          </a:p>
          <a:p>
            <a:pPr>
              <a:buFontTx/>
              <a:buChar char="•"/>
            </a:pPr>
            <a:endParaRPr lang="en-GB" sz="2800" dirty="0"/>
          </a:p>
          <a:p>
            <a:pPr>
              <a:buFontTx/>
              <a:buChar char="•"/>
            </a:pPr>
            <a:endParaRPr lang="en-GB" sz="2800" dirty="0"/>
          </a:p>
          <a:p>
            <a:r>
              <a:rPr lang="en-GB" sz="2800" b="1" dirty="0" smtClean="0"/>
              <a:t> Meta-</a:t>
            </a:r>
            <a:r>
              <a:rPr lang="cs-CZ" sz="2800" b="1" dirty="0" smtClean="0"/>
              <a:t>vyhledávače</a:t>
            </a:r>
            <a:endParaRPr lang="en-GB" sz="2800" dirty="0"/>
          </a:p>
          <a:p>
            <a:pPr>
              <a:buFontTx/>
              <a:buChar char="•"/>
            </a:pPr>
            <a:r>
              <a:rPr lang="en-GB" sz="2800" dirty="0"/>
              <a:t> Web </a:t>
            </a:r>
            <a:r>
              <a:rPr lang="en-GB" sz="2800" dirty="0" smtClean="0"/>
              <a:t>Crawler</a:t>
            </a:r>
            <a:endParaRPr lang="en-GB" sz="2800" dirty="0"/>
          </a:p>
          <a:p>
            <a:pPr>
              <a:buFontTx/>
              <a:buChar char="-"/>
            </a:pPr>
            <a:r>
              <a:rPr lang="cs-CZ" sz="2800" dirty="0" smtClean="0"/>
              <a:t> kombinuje </a:t>
            </a:r>
            <a:r>
              <a:rPr lang="en-GB" sz="2800" dirty="0" smtClean="0"/>
              <a:t> </a:t>
            </a:r>
            <a:r>
              <a:rPr lang="cs-CZ" sz="2800" dirty="0" smtClean="0"/>
              <a:t>výsledky hledání </a:t>
            </a:r>
            <a:r>
              <a:rPr lang="en-GB" sz="2800" dirty="0" smtClean="0"/>
              <a:t>Google</a:t>
            </a:r>
            <a:endParaRPr lang="cs-CZ" sz="2800" dirty="0"/>
          </a:p>
          <a:p>
            <a:r>
              <a:rPr lang="cs-CZ" sz="2800" dirty="0" smtClean="0"/>
              <a:t>a</a:t>
            </a:r>
            <a:r>
              <a:rPr lang="en-GB" sz="2800" dirty="0" smtClean="0"/>
              <a:t> Yahoo</a:t>
            </a:r>
            <a:endParaRPr lang="en-GB" sz="2400" dirty="0"/>
          </a:p>
        </p:txBody>
      </p:sp>
      <p:pic>
        <p:nvPicPr>
          <p:cNvPr id="8" name="Picture 7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3356992"/>
            <a:ext cx="22098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6372200" y="6165304"/>
            <a:ext cx="1989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 i="1" dirty="0"/>
              <a:t>www.</a:t>
            </a:r>
            <a:r>
              <a:rPr lang="cs-CZ" sz="1600" i="1" dirty="0" err="1"/>
              <a:t>webcrawler.com</a:t>
            </a:r>
            <a:endParaRPr lang="cs-CZ" sz="1600" i="1" dirty="0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4067944" y="3789040"/>
            <a:ext cx="1525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 i="1" dirty="0"/>
              <a:t>www.</a:t>
            </a:r>
            <a:r>
              <a:rPr lang="cs-CZ" sz="1600" i="1" dirty="0" err="1"/>
              <a:t>yahoo.com</a:t>
            </a:r>
            <a:endParaRPr lang="cs-CZ" sz="1600" i="1" dirty="0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6876256" y="3861048"/>
            <a:ext cx="144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 i="1" dirty="0"/>
              <a:t>www.</a:t>
            </a:r>
            <a:r>
              <a:rPr lang="cs-CZ" sz="1600" i="1" dirty="0" err="1"/>
              <a:t>lycos.com</a:t>
            </a:r>
            <a:endParaRPr lang="cs-CZ" sz="1600" i="1" dirty="0"/>
          </a:p>
        </p:txBody>
      </p:sp>
      <p:pic>
        <p:nvPicPr>
          <p:cNvPr id="19" name="Obrázek 18" descr="bin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45642" y="1844824"/>
            <a:ext cx="1490989" cy="576064"/>
          </a:xfrm>
          <a:prstGeom prst="rect">
            <a:avLst/>
          </a:prstGeom>
        </p:spPr>
      </p:pic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6948264" y="2564904"/>
            <a:ext cx="143571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 i="1" dirty="0" smtClean="0"/>
              <a:t>www.bing.</a:t>
            </a:r>
            <a:r>
              <a:rPr lang="cs-CZ" sz="1600" i="1" dirty="0" err="1" smtClean="0"/>
              <a:t>com</a:t>
            </a:r>
            <a:endParaRPr lang="cs-CZ" sz="1600" i="1" dirty="0"/>
          </a:p>
        </p:txBody>
      </p:sp>
      <p:pic>
        <p:nvPicPr>
          <p:cNvPr id="21" name="Obrázek 20" descr="logo-inc_e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660232" y="3356992"/>
            <a:ext cx="1944216" cy="438133"/>
          </a:xfrm>
          <a:prstGeom prst="rect">
            <a:avLst/>
          </a:prstGeom>
        </p:spPr>
      </p:pic>
      <p:pic>
        <p:nvPicPr>
          <p:cNvPr id="22" name="Obrázek 21" descr="Seznam_wordmark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11560" y="3068960"/>
            <a:ext cx="2232248" cy="792088"/>
          </a:xfrm>
          <a:prstGeom prst="rect">
            <a:avLst/>
          </a:prstGeom>
        </p:spPr>
      </p:pic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1043608" y="3717032"/>
            <a:ext cx="151849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 i="1" dirty="0" smtClean="0"/>
              <a:t>www.seznam.</a:t>
            </a:r>
            <a:r>
              <a:rPr lang="cs-CZ" sz="1600" i="1" dirty="0" err="1" smtClean="0"/>
              <a:t>cz</a:t>
            </a:r>
            <a:endParaRPr lang="cs-CZ" sz="1600" i="1" dirty="0"/>
          </a:p>
        </p:txBody>
      </p:sp>
      <p:pic>
        <p:nvPicPr>
          <p:cNvPr id="24" name="Obrázek 23" descr="100px-Google_wordmark_svg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067944" y="1916832"/>
            <a:ext cx="1584949" cy="554732"/>
          </a:xfrm>
          <a:prstGeom prst="rect">
            <a:avLst/>
          </a:prstGeom>
        </p:spPr>
      </p:pic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4067944" y="2492896"/>
            <a:ext cx="16905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 i="1" dirty="0" smtClean="0"/>
              <a:t>www..</a:t>
            </a:r>
            <a:r>
              <a:rPr lang="cs-CZ" sz="1600" i="1" dirty="0" err="1" smtClean="0"/>
              <a:t>google.com</a:t>
            </a:r>
            <a:endParaRPr lang="cs-CZ" sz="1600" i="1" dirty="0"/>
          </a:p>
        </p:txBody>
      </p:sp>
      <p:pic>
        <p:nvPicPr>
          <p:cNvPr id="26" name="Obrázek 25" descr="toplogo_sm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660232" y="4957234"/>
            <a:ext cx="1512168" cy="114334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457200" y="457200"/>
            <a:ext cx="838200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800" b="1" dirty="0" smtClean="0"/>
              <a:t>Odborné</a:t>
            </a:r>
          </a:p>
          <a:p>
            <a:pPr>
              <a:buFontTx/>
              <a:buChar char="•"/>
            </a:pPr>
            <a:r>
              <a:rPr lang="en-GB" sz="2800" dirty="0" smtClean="0"/>
              <a:t> Google Scholar</a:t>
            </a:r>
          </a:p>
          <a:p>
            <a:pPr>
              <a:buFontTx/>
              <a:buChar char="•"/>
            </a:pPr>
            <a:endParaRPr lang="en-GB" sz="2800" dirty="0"/>
          </a:p>
          <a:p>
            <a:r>
              <a:rPr lang="cs-CZ" sz="2800" dirty="0" smtClean="0"/>
              <a:t> </a:t>
            </a:r>
          </a:p>
          <a:p>
            <a:r>
              <a:rPr lang="en-GB" sz="2400" dirty="0" smtClean="0"/>
              <a:t>- </a:t>
            </a:r>
            <a:r>
              <a:rPr lang="cs-CZ" sz="2400" dirty="0"/>
              <a:t>v</a:t>
            </a:r>
            <a:r>
              <a:rPr lang="cs-CZ" sz="2400" dirty="0" smtClean="0"/>
              <a:t>yhledává </a:t>
            </a:r>
            <a:r>
              <a:rPr lang="en-GB" sz="2400" dirty="0" err="1" smtClean="0"/>
              <a:t>recenzované</a:t>
            </a:r>
            <a:r>
              <a:rPr lang="en-GB" sz="2400" dirty="0" smtClean="0"/>
              <a:t> </a:t>
            </a:r>
            <a:r>
              <a:rPr lang="en-GB" sz="2400" dirty="0" err="1" smtClean="0"/>
              <a:t>články</a:t>
            </a:r>
            <a:r>
              <a:rPr lang="en-GB" sz="2400" dirty="0" smtClean="0"/>
              <a:t>, </a:t>
            </a:r>
            <a:r>
              <a:rPr lang="en-GB" sz="2400" dirty="0" err="1" smtClean="0"/>
              <a:t>dizertační</a:t>
            </a:r>
            <a:r>
              <a:rPr lang="en-GB" sz="2400" dirty="0" smtClean="0"/>
              <a:t> </a:t>
            </a:r>
            <a:r>
              <a:rPr lang="en-GB" sz="2400" dirty="0" err="1" smtClean="0"/>
              <a:t>práce</a:t>
            </a:r>
            <a:r>
              <a:rPr lang="en-GB" sz="2400" dirty="0" smtClean="0"/>
              <a:t>, </a:t>
            </a:r>
            <a:r>
              <a:rPr lang="en-GB" sz="2400" dirty="0" err="1" smtClean="0"/>
              <a:t>knihy</a:t>
            </a:r>
            <a:r>
              <a:rPr lang="en-GB" sz="2400" dirty="0" smtClean="0"/>
              <a:t>, </a:t>
            </a:r>
            <a:r>
              <a:rPr lang="en-GB" sz="2400" dirty="0" err="1" smtClean="0"/>
              <a:t>abstrakty</a:t>
            </a:r>
            <a:r>
              <a:rPr lang="en-GB" sz="2400" dirty="0" smtClean="0"/>
              <a:t> a </a:t>
            </a:r>
            <a:r>
              <a:rPr lang="cs-CZ" sz="2400" dirty="0" smtClean="0"/>
              <a:t>citace</a:t>
            </a:r>
            <a:r>
              <a:rPr lang="en-GB" sz="2400" dirty="0" smtClean="0"/>
              <a:t>, </a:t>
            </a:r>
            <a:r>
              <a:rPr lang="en-GB" sz="2400" dirty="0" err="1" smtClean="0"/>
              <a:t>od</a:t>
            </a:r>
            <a:r>
              <a:rPr lang="en-GB" sz="2400" dirty="0" smtClean="0"/>
              <a:t> </a:t>
            </a:r>
            <a:r>
              <a:rPr lang="en-GB" sz="2400" dirty="0" err="1" smtClean="0"/>
              <a:t>akademických</a:t>
            </a:r>
            <a:r>
              <a:rPr lang="en-GB" sz="2400" dirty="0" smtClean="0"/>
              <a:t> </a:t>
            </a:r>
            <a:r>
              <a:rPr lang="en-GB" sz="2400" dirty="0" err="1" smtClean="0"/>
              <a:t>nakladatelství</a:t>
            </a:r>
            <a:r>
              <a:rPr lang="en-GB" sz="2400" dirty="0" smtClean="0"/>
              <a:t>, </a:t>
            </a:r>
            <a:r>
              <a:rPr lang="en-GB" sz="2400" dirty="0" err="1" smtClean="0"/>
              <a:t>odborných</a:t>
            </a:r>
            <a:r>
              <a:rPr lang="en-GB" sz="2400" dirty="0" smtClean="0"/>
              <a:t> </a:t>
            </a:r>
            <a:r>
              <a:rPr lang="en-GB" sz="2400" dirty="0" err="1" smtClean="0"/>
              <a:t>společností</a:t>
            </a:r>
            <a:r>
              <a:rPr lang="en-GB" sz="2400" dirty="0" smtClean="0"/>
              <a:t>, </a:t>
            </a:r>
            <a:r>
              <a:rPr lang="en-GB" sz="2400" dirty="0" err="1" smtClean="0"/>
              <a:t>archivů</a:t>
            </a:r>
            <a:r>
              <a:rPr lang="en-GB" sz="2400" dirty="0" smtClean="0"/>
              <a:t> </a:t>
            </a:r>
            <a:r>
              <a:rPr lang="en-GB" sz="2400" dirty="0" err="1" smtClean="0"/>
              <a:t>preprintů</a:t>
            </a:r>
            <a:r>
              <a:rPr lang="en-GB" sz="2400" dirty="0" smtClean="0"/>
              <a:t> a </a:t>
            </a:r>
            <a:r>
              <a:rPr lang="en-GB" sz="2400" dirty="0" err="1" smtClean="0"/>
              <a:t>dalších</a:t>
            </a:r>
            <a:r>
              <a:rPr lang="en-GB" sz="2400" dirty="0" smtClean="0"/>
              <a:t> </a:t>
            </a:r>
            <a:r>
              <a:rPr lang="en-GB" sz="2400" dirty="0" err="1" smtClean="0"/>
              <a:t>odborných</a:t>
            </a:r>
            <a:r>
              <a:rPr lang="en-GB" sz="2400" dirty="0" smtClean="0"/>
              <a:t> </a:t>
            </a:r>
            <a:r>
              <a:rPr lang="en-GB" sz="2400" dirty="0" err="1" smtClean="0"/>
              <a:t>organizací</a:t>
            </a:r>
            <a:endParaRPr lang="en-GB" sz="2400" dirty="0"/>
          </a:p>
          <a:p>
            <a:endParaRPr lang="en-GB" sz="2800" dirty="0"/>
          </a:p>
          <a:p>
            <a:r>
              <a:rPr lang="cs-CZ" sz="2400" dirty="0" smtClean="0"/>
              <a:t>Rozšířené vyhledávání</a:t>
            </a:r>
            <a:endParaRPr lang="en-GB" sz="2400" dirty="0"/>
          </a:p>
          <a:p>
            <a:r>
              <a:rPr lang="en-GB" sz="2400" dirty="0"/>
              <a:t>- </a:t>
            </a:r>
            <a:r>
              <a:rPr lang="cs-CZ" sz="2400" b="1" dirty="0"/>
              <a:t>j</a:t>
            </a:r>
            <a:r>
              <a:rPr lang="cs-CZ" sz="2400" b="1" dirty="0" smtClean="0"/>
              <a:t>méno autora </a:t>
            </a:r>
            <a:r>
              <a:rPr lang="en-GB" sz="2400" dirty="0" smtClean="0"/>
              <a:t>(“</a:t>
            </a:r>
            <a:r>
              <a:rPr lang="cs-CZ" sz="2400" dirty="0" smtClean="0"/>
              <a:t>M </a:t>
            </a:r>
            <a:r>
              <a:rPr lang="cs-CZ" sz="2400" dirty="0" err="1" smtClean="0"/>
              <a:t>Macholan</a:t>
            </a:r>
            <a:r>
              <a:rPr lang="en-GB" sz="2400" dirty="0" smtClean="0"/>
              <a:t>”)</a:t>
            </a:r>
            <a:endParaRPr lang="en-GB" sz="2400" dirty="0"/>
          </a:p>
          <a:p>
            <a:r>
              <a:rPr lang="en-GB" sz="2400" dirty="0"/>
              <a:t>- </a:t>
            </a:r>
            <a:r>
              <a:rPr lang="cs-CZ" sz="2400" b="1" dirty="0"/>
              <a:t>n</a:t>
            </a:r>
            <a:r>
              <a:rPr lang="cs-CZ" sz="2400" b="1" dirty="0" smtClean="0"/>
              <a:t>ázev článku</a:t>
            </a:r>
            <a:r>
              <a:rPr lang="cs-CZ" sz="2400" dirty="0" smtClean="0"/>
              <a:t> („</a:t>
            </a:r>
            <a:r>
              <a:rPr lang="cs-CZ" sz="2400" dirty="0" err="1" smtClean="0"/>
              <a:t>Population</a:t>
            </a:r>
            <a:r>
              <a:rPr lang="cs-CZ" sz="2400" dirty="0" smtClean="0"/>
              <a:t> </a:t>
            </a:r>
            <a:r>
              <a:rPr lang="cs-CZ" sz="2400" dirty="0" err="1" smtClean="0"/>
              <a:t>ecology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feral</a:t>
            </a:r>
            <a:r>
              <a:rPr lang="cs-CZ" sz="2400" dirty="0" smtClean="0"/>
              <a:t> house </a:t>
            </a:r>
            <a:r>
              <a:rPr lang="cs-CZ" sz="2400" dirty="0" err="1" smtClean="0"/>
              <a:t>mice</a:t>
            </a:r>
            <a:r>
              <a:rPr lang="cs-CZ" sz="2400" dirty="0" smtClean="0"/>
              <a:t>“)</a:t>
            </a:r>
            <a:endParaRPr lang="en-GB" sz="2400" dirty="0"/>
          </a:p>
          <a:p>
            <a:pPr>
              <a:buFontTx/>
              <a:buChar char="-"/>
            </a:pPr>
            <a:r>
              <a:rPr lang="cs-CZ" sz="2400" b="1" dirty="0" smtClean="0"/>
              <a:t> klíčová slova </a:t>
            </a:r>
            <a:r>
              <a:rPr lang="cs-CZ" sz="2400" dirty="0" smtClean="0"/>
              <a:t>(</a:t>
            </a:r>
            <a:r>
              <a:rPr lang="cs-CZ" sz="2400" i="1" dirty="0" err="1" smtClean="0"/>
              <a:t>key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words</a:t>
            </a:r>
            <a:r>
              <a:rPr lang="cs-CZ" sz="2400" dirty="0" smtClean="0"/>
              <a:t>) (house </a:t>
            </a:r>
            <a:r>
              <a:rPr lang="cs-CZ" sz="2400" dirty="0" err="1" smtClean="0"/>
              <a:t>mice</a:t>
            </a:r>
            <a:r>
              <a:rPr lang="cs-CZ" sz="2400" dirty="0" smtClean="0"/>
              <a:t>, </a:t>
            </a:r>
            <a:r>
              <a:rPr lang="cs-CZ" sz="2400" dirty="0" err="1" smtClean="0"/>
              <a:t>mouse</a:t>
            </a:r>
            <a:r>
              <a:rPr lang="cs-CZ" sz="2400" dirty="0" smtClean="0"/>
              <a:t>, </a:t>
            </a:r>
            <a:r>
              <a:rPr lang="cs-CZ" sz="2400" i="1" dirty="0" err="1" smtClean="0"/>
              <a:t>Mus</a:t>
            </a:r>
            <a:r>
              <a:rPr lang="cs-CZ" sz="2400" dirty="0" smtClean="0"/>
              <a:t>,</a:t>
            </a:r>
            <a:r>
              <a:rPr lang="cs-CZ" sz="2400" i="1" dirty="0" smtClean="0"/>
              <a:t> </a:t>
            </a:r>
            <a:r>
              <a:rPr lang="cs-CZ" sz="2400" dirty="0" err="1" smtClean="0"/>
              <a:t>population</a:t>
            </a:r>
            <a:r>
              <a:rPr lang="cs-CZ" sz="2400" dirty="0"/>
              <a:t>,</a:t>
            </a:r>
            <a:r>
              <a:rPr lang="cs-CZ" sz="2400" dirty="0" smtClean="0"/>
              <a:t> </a:t>
            </a:r>
            <a:r>
              <a:rPr lang="cs-CZ" sz="2400" dirty="0" err="1" smtClean="0"/>
              <a:t>ecology</a:t>
            </a:r>
            <a:r>
              <a:rPr lang="cs-CZ" sz="2400" dirty="0" smtClean="0"/>
              <a:t>)</a:t>
            </a:r>
            <a:endParaRPr lang="en-GB" sz="2400" dirty="0"/>
          </a:p>
          <a:p>
            <a:r>
              <a:rPr lang="en-GB" sz="2400" dirty="0"/>
              <a:t>- </a:t>
            </a:r>
            <a:r>
              <a:rPr lang="cs-CZ" sz="2400" b="1" dirty="0"/>
              <a:t>p</a:t>
            </a:r>
            <a:r>
              <a:rPr lang="cs-CZ" sz="2400" b="1" dirty="0" smtClean="0"/>
              <a:t>ředmětová hesla </a:t>
            </a:r>
            <a:r>
              <a:rPr lang="cs-CZ" sz="2400" dirty="0" smtClean="0"/>
              <a:t>(</a:t>
            </a:r>
            <a:r>
              <a:rPr lang="cs-CZ" sz="2400" i="1" dirty="0" err="1" smtClean="0"/>
              <a:t>subject</a:t>
            </a:r>
            <a:r>
              <a:rPr lang="cs-CZ" sz="2400" i="1" dirty="0" smtClean="0"/>
              <a:t> area</a:t>
            </a:r>
            <a:r>
              <a:rPr lang="cs-CZ" sz="2400" dirty="0" smtClean="0"/>
              <a:t>) (</a:t>
            </a:r>
            <a:r>
              <a:rPr lang="cs-CZ" sz="2400" dirty="0" err="1" smtClean="0"/>
              <a:t>population</a:t>
            </a:r>
            <a:r>
              <a:rPr lang="cs-CZ" sz="2400" dirty="0" smtClean="0"/>
              <a:t> </a:t>
            </a:r>
            <a:r>
              <a:rPr lang="cs-CZ" sz="2400" dirty="0" err="1" smtClean="0"/>
              <a:t>ecology</a:t>
            </a:r>
            <a:r>
              <a:rPr lang="cs-CZ" sz="2400" dirty="0" smtClean="0"/>
              <a:t>, </a:t>
            </a:r>
            <a:r>
              <a:rPr lang="cs-CZ" sz="2400" dirty="0" err="1" smtClean="0"/>
              <a:t>population</a:t>
            </a:r>
            <a:r>
              <a:rPr lang="cs-CZ" sz="2400" dirty="0" smtClean="0"/>
              <a:t> biology, </a:t>
            </a:r>
            <a:r>
              <a:rPr lang="cs-CZ" sz="2400" dirty="0" err="1" smtClean="0"/>
              <a:t>ecology</a:t>
            </a:r>
            <a:r>
              <a:rPr lang="cs-CZ" sz="2400" dirty="0" smtClean="0"/>
              <a:t>,…)</a:t>
            </a:r>
            <a:endParaRPr lang="en-GB" sz="2400" dirty="0"/>
          </a:p>
        </p:txBody>
      </p:sp>
      <p:pic>
        <p:nvPicPr>
          <p:cNvPr id="11268" name="Picture 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548680"/>
            <a:ext cx="17907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563888" y="1340768"/>
            <a:ext cx="19880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i="1" dirty="0" err="1"/>
              <a:t>scholar.google.com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28600" y="1295400"/>
            <a:ext cx="8610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b="1" dirty="0" smtClean="0"/>
              <a:t> </a:t>
            </a:r>
            <a:r>
              <a:rPr lang="cs-CZ" sz="2400" dirty="0" smtClean="0"/>
              <a:t>logické vyhledávací operátory k tvorbě rešeršního dotazu</a:t>
            </a:r>
          </a:p>
          <a:p>
            <a:pPr>
              <a:buFont typeface="Arial" pitchFamily="34" charset="0"/>
              <a:buChar char="•"/>
            </a:pPr>
            <a:endParaRPr lang="cs-CZ" sz="2400" b="1" dirty="0"/>
          </a:p>
          <a:p>
            <a:r>
              <a:rPr lang="en-GB" sz="2400" b="1" dirty="0" smtClean="0"/>
              <a:t>AND</a:t>
            </a:r>
            <a:r>
              <a:rPr lang="en-GB" sz="2400" dirty="0"/>
              <a:t>	</a:t>
            </a:r>
            <a:r>
              <a:rPr lang="cs-CZ" sz="2400" dirty="0" smtClean="0"/>
              <a:t>nalezne zdroje obsahující obě (všechna) klíčová slova zaráz (zužuje dotaz); většinou přednastaveno</a:t>
            </a:r>
          </a:p>
          <a:p>
            <a:r>
              <a:rPr lang="en-GB" sz="2400" b="1" dirty="0" smtClean="0"/>
              <a:t>OR</a:t>
            </a:r>
            <a:r>
              <a:rPr lang="en-GB" sz="2400" dirty="0"/>
              <a:t>	</a:t>
            </a:r>
            <a:r>
              <a:rPr lang="cs-CZ" sz="2400" dirty="0" smtClean="0"/>
              <a:t>nalezne zdroje obsahující alespoň jedno  z klíčových slov (rozšiřuje dotaz, vhodné např. pro synonyma, zkratky, pravopisné formy apod.)</a:t>
            </a:r>
          </a:p>
          <a:p>
            <a:r>
              <a:rPr lang="en-GB" sz="2400" b="1" dirty="0" smtClean="0"/>
              <a:t>NOT</a:t>
            </a:r>
            <a:r>
              <a:rPr lang="en-GB" sz="2400" dirty="0"/>
              <a:t>	</a:t>
            </a:r>
            <a:r>
              <a:rPr lang="cs-CZ" sz="2400" dirty="0" smtClean="0"/>
              <a:t>nalezne zdroje obsahující jen slova před operátorem, které však zároveň neobsahují  slova za ním (zužuje dotaz)</a:t>
            </a:r>
            <a:endParaRPr lang="en-GB" sz="2400" dirty="0"/>
          </a:p>
          <a:p>
            <a:endParaRPr lang="en-GB" sz="24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395536" y="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Booleovské</a:t>
            </a:r>
            <a:r>
              <a:rPr kumimoji="0" lang="cs-CZ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operátory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baseline="0" dirty="0" smtClean="0">
                <a:latin typeface="+mj-lt"/>
                <a:ea typeface="+mj-ea"/>
                <a:cs typeface="+mj-cs"/>
              </a:rPr>
              <a:t>(</a:t>
            </a:r>
            <a:r>
              <a:rPr lang="cs-CZ" sz="3200" b="1" i="1" dirty="0" err="1" smtClean="0">
                <a:latin typeface="+mj-lt"/>
                <a:ea typeface="+mj-ea"/>
                <a:cs typeface="+mj-cs"/>
              </a:rPr>
              <a:t>Boolean</a:t>
            </a:r>
            <a:r>
              <a:rPr lang="cs-CZ" sz="3200" b="1" i="1" dirty="0" smtClean="0">
                <a:latin typeface="+mj-lt"/>
                <a:ea typeface="+mj-ea"/>
                <a:cs typeface="+mj-cs"/>
              </a:rPr>
              <a:t> </a:t>
            </a:r>
            <a:r>
              <a:rPr lang="cs-CZ" sz="3200" b="1" i="1" dirty="0" err="1" smtClean="0">
                <a:latin typeface="+mj-lt"/>
                <a:ea typeface="+mj-ea"/>
                <a:cs typeface="+mj-cs"/>
              </a:rPr>
              <a:t>operators</a:t>
            </a:r>
            <a:r>
              <a:rPr lang="cs-CZ" sz="3200" b="1" dirty="0" smtClean="0">
                <a:latin typeface="+mj-lt"/>
                <a:ea typeface="+mj-ea"/>
                <a:cs typeface="+mj-cs"/>
              </a:rPr>
              <a:t>)</a:t>
            </a:r>
            <a:endParaRPr kumimoji="0" lang="cs-CZ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Obrázek 4" descr="220px-Venn-and_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5085184"/>
            <a:ext cx="1676400" cy="1120140"/>
          </a:xfrm>
          <a:prstGeom prst="rect">
            <a:avLst/>
          </a:prstGeom>
        </p:spPr>
      </p:pic>
      <p:pic>
        <p:nvPicPr>
          <p:cNvPr id="6" name="Obrázek 5" descr="220px-Venn-not_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5085184"/>
            <a:ext cx="1676400" cy="1120140"/>
          </a:xfrm>
          <a:prstGeom prst="rect">
            <a:avLst/>
          </a:prstGeom>
        </p:spPr>
      </p:pic>
      <p:pic>
        <p:nvPicPr>
          <p:cNvPr id="7" name="Obrázek 6" descr="220px-Venn-or_sv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63888" y="5085184"/>
            <a:ext cx="1676400" cy="1120140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331640" y="6309320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AND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139952" y="6309320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OR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092280" y="6309320"/>
            <a:ext cx="592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NOT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95536" y="260648"/>
            <a:ext cx="83058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b="1" i="1" dirty="0" smtClean="0"/>
              <a:t>„“</a:t>
            </a:r>
            <a:r>
              <a:rPr lang="en-GB" sz="2400" i="1" dirty="0"/>
              <a:t>	</a:t>
            </a:r>
            <a:r>
              <a:rPr lang="cs-CZ" sz="2400" i="1" dirty="0" smtClean="0"/>
              <a:t>	</a:t>
            </a:r>
            <a:r>
              <a:rPr lang="cs-CZ" sz="2400" dirty="0" smtClean="0"/>
              <a:t>vyhledá přesně stanovené spojení slov</a:t>
            </a:r>
          </a:p>
          <a:p>
            <a:r>
              <a:rPr lang="cs-CZ" sz="2400" dirty="0"/>
              <a:t>	</a:t>
            </a:r>
            <a:r>
              <a:rPr lang="cs-CZ" sz="2400" dirty="0" smtClean="0"/>
              <a:t>	(„</a:t>
            </a:r>
            <a:r>
              <a:rPr lang="cs-CZ" sz="2400" i="1" dirty="0" err="1" smtClean="0"/>
              <a:t>mice</a:t>
            </a:r>
            <a:r>
              <a:rPr lang="cs-CZ" sz="2400" i="1" dirty="0" smtClean="0"/>
              <a:t>	gene“)</a:t>
            </a:r>
            <a:endParaRPr lang="en-GB" sz="2400" dirty="0"/>
          </a:p>
          <a:p>
            <a:r>
              <a:rPr lang="en-GB" sz="2400" b="1" dirty="0" smtClean="0"/>
              <a:t>( </a:t>
            </a:r>
            <a:r>
              <a:rPr lang="en-GB" sz="2400" b="1" dirty="0"/>
              <a:t>)</a:t>
            </a:r>
            <a:r>
              <a:rPr lang="en-GB" sz="2400" dirty="0"/>
              <a:t>		</a:t>
            </a:r>
            <a:r>
              <a:rPr lang="cs-CZ" sz="2400" dirty="0" smtClean="0"/>
              <a:t>ke složení slov a operátorů</a:t>
            </a:r>
            <a:endParaRPr lang="en-GB" sz="2400" dirty="0"/>
          </a:p>
          <a:p>
            <a:r>
              <a:rPr lang="en-GB" sz="2400" dirty="0"/>
              <a:t>		(</a:t>
            </a:r>
            <a:r>
              <a:rPr lang="en-GB" sz="2400" i="1" dirty="0"/>
              <a:t>mouse</a:t>
            </a:r>
            <a:r>
              <a:rPr lang="en-GB" sz="2400" dirty="0"/>
              <a:t> OR </a:t>
            </a:r>
            <a:r>
              <a:rPr lang="en-GB" sz="2400" i="1" dirty="0"/>
              <a:t>mice</a:t>
            </a:r>
            <a:r>
              <a:rPr lang="en-GB" sz="2400" dirty="0"/>
              <a:t>) AND (</a:t>
            </a:r>
            <a:r>
              <a:rPr lang="en-GB" sz="2400" i="1" dirty="0"/>
              <a:t>gene</a:t>
            </a:r>
            <a:r>
              <a:rPr lang="en-GB" sz="2400" dirty="0"/>
              <a:t> OR </a:t>
            </a:r>
            <a:r>
              <a:rPr lang="en-GB" sz="2400" i="1" dirty="0" err="1"/>
              <a:t>pseudogene</a:t>
            </a:r>
            <a:r>
              <a:rPr lang="en-GB" sz="2400" dirty="0"/>
              <a:t>)</a:t>
            </a:r>
          </a:p>
          <a:p>
            <a:endParaRPr lang="cs-CZ" sz="2400" b="1" dirty="0" smtClean="0"/>
          </a:p>
          <a:p>
            <a:r>
              <a:rPr lang="en-GB" sz="2400" b="1" dirty="0" smtClean="0"/>
              <a:t>WITHIN </a:t>
            </a:r>
            <a:r>
              <a:rPr lang="en-GB" sz="2400" b="1" dirty="0"/>
              <a:t>X</a:t>
            </a:r>
            <a:r>
              <a:rPr lang="en-GB" sz="2400" dirty="0"/>
              <a:t> 	</a:t>
            </a:r>
            <a:r>
              <a:rPr lang="cs-CZ" sz="2400" dirty="0" smtClean="0"/>
              <a:t>klíčová slova oddělená v textu max. 3 slovy</a:t>
            </a:r>
            <a:endParaRPr lang="en-GB" sz="2400" dirty="0"/>
          </a:p>
          <a:p>
            <a:r>
              <a:rPr lang="en-GB" sz="2400" dirty="0"/>
              <a:t>		(</a:t>
            </a:r>
            <a:r>
              <a:rPr lang="en-GB" sz="2400" i="1" dirty="0"/>
              <a:t>mice</a:t>
            </a:r>
            <a:r>
              <a:rPr lang="en-GB" sz="2400" dirty="0"/>
              <a:t> WITHIN </a:t>
            </a:r>
            <a:r>
              <a:rPr lang="en-GB" sz="2400" i="1" dirty="0"/>
              <a:t>3</a:t>
            </a:r>
            <a:r>
              <a:rPr lang="en-GB" sz="2400" dirty="0"/>
              <a:t> </a:t>
            </a:r>
            <a:r>
              <a:rPr lang="en-GB" sz="2400" i="1" dirty="0"/>
              <a:t>gene</a:t>
            </a:r>
            <a:r>
              <a:rPr lang="en-GB" sz="2400" dirty="0"/>
              <a:t>)</a:t>
            </a:r>
          </a:p>
          <a:p>
            <a:r>
              <a:rPr lang="en-GB" sz="2400" b="1" dirty="0"/>
              <a:t>NEAR</a:t>
            </a:r>
            <a:r>
              <a:rPr lang="en-GB" sz="2400" dirty="0"/>
              <a:t>		</a:t>
            </a:r>
            <a:r>
              <a:rPr lang="cs-CZ" sz="2400" dirty="0" smtClean="0"/>
              <a:t>klíčová slova oddělená v textu max. 10 slovy</a:t>
            </a:r>
            <a:endParaRPr lang="en-GB" sz="2400" dirty="0"/>
          </a:p>
          <a:p>
            <a:r>
              <a:rPr lang="en-GB" sz="2400" dirty="0"/>
              <a:t>		(</a:t>
            </a:r>
            <a:r>
              <a:rPr lang="en-GB" sz="2400" i="1" dirty="0"/>
              <a:t>mice</a:t>
            </a:r>
            <a:r>
              <a:rPr lang="en-GB" sz="2400" dirty="0"/>
              <a:t> NEAR </a:t>
            </a:r>
            <a:r>
              <a:rPr lang="en-GB" sz="2400" i="1" dirty="0"/>
              <a:t>gene</a:t>
            </a:r>
            <a:r>
              <a:rPr lang="en-GB" sz="2400" dirty="0"/>
              <a:t>)</a:t>
            </a:r>
          </a:p>
          <a:p>
            <a:r>
              <a:rPr lang="en-GB" sz="2400" b="1" dirty="0"/>
              <a:t>BEFORE</a:t>
            </a:r>
            <a:r>
              <a:rPr lang="en-GB" sz="2400" dirty="0"/>
              <a:t>, 	</a:t>
            </a:r>
            <a:r>
              <a:rPr lang="cs-CZ" sz="2400" dirty="0" smtClean="0"/>
              <a:t>klíčová slova ve specifikovaném pořadí</a:t>
            </a:r>
          </a:p>
          <a:p>
            <a:r>
              <a:rPr lang="en-GB" sz="2400" b="1" dirty="0" smtClean="0"/>
              <a:t>AFTER</a:t>
            </a:r>
            <a:r>
              <a:rPr lang="en-GB" sz="2400" dirty="0" smtClean="0"/>
              <a:t> </a:t>
            </a:r>
            <a:r>
              <a:rPr lang="en-GB" sz="2400" dirty="0"/>
              <a:t>	</a:t>
            </a:r>
            <a:r>
              <a:rPr lang="cs-CZ" sz="2400" dirty="0" smtClean="0"/>
              <a:t>	</a:t>
            </a:r>
            <a:r>
              <a:rPr lang="en-GB" sz="2400" dirty="0" smtClean="0"/>
              <a:t>(</a:t>
            </a:r>
            <a:r>
              <a:rPr lang="en-GB" sz="2400" i="1" dirty="0"/>
              <a:t>mice</a:t>
            </a:r>
            <a:r>
              <a:rPr lang="en-GB" sz="2400" dirty="0"/>
              <a:t> BEFORE </a:t>
            </a:r>
            <a:r>
              <a:rPr lang="en-GB" sz="2400" i="1" dirty="0"/>
              <a:t>gene, mice</a:t>
            </a:r>
            <a:r>
              <a:rPr lang="en-GB" sz="2400" dirty="0"/>
              <a:t> AFTER </a:t>
            </a:r>
            <a:r>
              <a:rPr lang="en-GB" sz="2400" i="1" dirty="0"/>
              <a:t>gene</a:t>
            </a:r>
            <a:r>
              <a:rPr lang="en-GB" sz="2400" dirty="0"/>
              <a:t>) </a:t>
            </a:r>
          </a:p>
          <a:p>
            <a:endParaRPr lang="cs-CZ" sz="2400" b="1" dirty="0" smtClean="0"/>
          </a:p>
          <a:p>
            <a:r>
              <a:rPr lang="en-GB" sz="2400" b="1" dirty="0" smtClean="0"/>
              <a:t>*</a:t>
            </a:r>
            <a:r>
              <a:rPr lang="en-GB" sz="2400" b="1" dirty="0"/>
              <a:t>		</a:t>
            </a:r>
            <a:r>
              <a:rPr lang="cs-CZ" sz="2400" dirty="0" smtClean="0"/>
              <a:t>nahrazuje libovolný počet písmen v klíčovém slovu </a:t>
            </a:r>
            <a:endParaRPr lang="en-GB" sz="2400" dirty="0"/>
          </a:p>
          <a:p>
            <a:r>
              <a:rPr lang="en-GB" sz="2400" dirty="0"/>
              <a:t>		(</a:t>
            </a:r>
            <a:r>
              <a:rPr lang="en-GB" sz="2400" i="1" dirty="0"/>
              <a:t>patent</a:t>
            </a:r>
            <a:r>
              <a:rPr lang="en-GB" sz="2400" b="1" dirty="0"/>
              <a:t>*</a:t>
            </a:r>
            <a:r>
              <a:rPr lang="en-GB" sz="2400" i="1" dirty="0"/>
              <a:t>= patent, patents, patented, </a:t>
            </a:r>
            <a:r>
              <a:rPr lang="en-GB" sz="2400" dirty="0" err="1"/>
              <a:t>atd</a:t>
            </a:r>
            <a:r>
              <a:rPr lang="en-GB" sz="2400" dirty="0"/>
              <a:t>., </a:t>
            </a:r>
          </a:p>
          <a:p>
            <a:r>
              <a:rPr lang="en-GB" sz="2400" dirty="0"/>
              <a:t>		</a:t>
            </a:r>
            <a:r>
              <a:rPr lang="en-GB" sz="2400" i="1" dirty="0" err="1"/>
              <a:t>behavi</a:t>
            </a:r>
            <a:r>
              <a:rPr lang="en-GB" sz="2400" i="1" dirty="0"/>
              <a:t>*r = behaviour, </a:t>
            </a:r>
            <a:r>
              <a:rPr lang="en-GB" sz="2400" i="1" dirty="0" err="1"/>
              <a:t>behavior</a:t>
            </a:r>
            <a:r>
              <a:rPr lang="en-GB" sz="2400" dirty="0"/>
              <a:t>)</a:t>
            </a:r>
          </a:p>
          <a:p>
            <a:r>
              <a:rPr lang="en-GB" sz="2400" b="1" dirty="0"/>
              <a:t>?</a:t>
            </a:r>
            <a:r>
              <a:rPr lang="en-GB" sz="2400" dirty="0"/>
              <a:t>, </a:t>
            </a:r>
            <a:r>
              <a:rPr lang="en-GB" sz="2400" b="1" dirty="0"/>
              <a:t>??</a:t>
            </a:r>
            <a:r>
              <a:rPr lang="en-GB" sz="2400" dirty="0"/>
              <a:t>, </a:t>
            </a:r>
            <a:r>
              <a:rPr lang="en-GB" sz="2400" b="1" dirty="0"/>
              <a:t>???</a:t>
            </a:r>
            <a:r>
              <a:rPr lang="en-GB" sz="2400" dirty="0"/>
              <a:t> 	</a:t>
            </a:r>
            <a:r>
              <a:rPr lang="cs-CZ" sz="2400" dirty="0" smtClean="0"/>
              <a:t> nahrazuje 1-3 písmena v klíčovém slovu </a:t>
            </a:r>
            <a:endParaRPr lang="en-GB" sz="2400" dirty="0"/>
          </a:p>
          <a:p>
            <a:r>
              <a:rPr lang="en-GB" sz="2400" dirty="0"/>
              <a:t>		(</a:t>
            </a:r>
            <a:r>
              <a:rPr lang="en-GB" sz="2400" i="1" dirty="0"/>
              <a:t>fib?? = </a:t>
            </a:r>
            <a:r>
              <a:rPr lang="en-GB" sz="2400" i="1" dirty="0" err="1"/>
              <a:t>fiber</a:t>
            </a:r>
            <a:r>
              <a:rPr lang="en-GB" sz="2400" i="1" dirty="0"/>
              <a:t>, fibre</a:t>
            </a:r>
            <a:r>
              <a:rPr lang="en-GB" sz="2400" dirty="0"/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elektronických databází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faktografické: obsahují konkrétní údaje (např. taxonomické databáze</a:t>
            </a:r>
            <a:r>
              <a:rPr lang="cs-CZ" dirty="0" smtClean="0"/>
              <a:t>)</a:t>
            </a:r>
          </a:p>
          <a:p>
            <a:r>
              <a:rPr lang="cs-CZ" dirty="0"/>
              <a:t>encyklopedické</a:t>
            </a:r>
          </a:p>
          <a:p>
            <a:r>
              <a:rPr lang="cs-CZ" dirty="0" smtClean="0"/>
              <a:t>bibliografické: bibliografické údaje (citace), údaje o obsahu (abstrakt, klíčová slova)</a:t>
            </a:r>
          </a:p>
          <a:p>
            <a:r>
              <a:rPr lang="cs-CZ" dirty="0" err="1" smtClean="0"/>
              <a:t>plnotextové</a:t>
            </a:r>
            <a:r>
              <a:rPr lang="cs-CZ" dirty="0" smtClean="0"/>
              <a:t> (</a:t>
            </a:r>
            <a:r>
              <a:rPr lang="cs-CZ" i="1" dirty="0" smtClean="0"/>
              <a:t>fulltext</a:t>
            </a:r>
            <a:r>
              <a:rPr lang="cs-CZ" dirty="0" smtClean="0"/>
              <a:t>): kromě bibliografických údajů i propojení na samotný text článku v elektronické podobě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902" y="1484784"/>
            <a:ext cx="8893185" cy="3674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délník 2"/>
          <p:cNvSpPr/>
          <p:nvPr/>
        </p:nvSpPr>
        <p:spPr>
          <a:xfrm>
            <a:off x="539552" y="404664"/>
            <a:ext cx="37349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smtClean="0"/>
              <a:t>http</a:t>
            </a:r>
            <a:r>
              <a:rPr lang="cs-CZ" sz="2800" dirty="0" smtClean="0"/>
              <a:t>s</a:t>
            </a:r>
            <a:r>
              <a:rPr lang="en-GB" sz="2800" dirty="0" smtClean="0"/>
              <a:t>://ezdroje.muni.cz/</a:t>
            </a:r>
            <a:endParaRPr lang="cs-CZ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23528" y="1196752"/>
            <a:ext cx="8401050" cy="4573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60000"/>
              </a:lnSpc>
            </a:pPr>
            <a:r>
              <a:rPr lang="sk-SK" sz="2600" dirty="0"/>
              <a:t>1. </a:t>
            </a:r>
            <a:r>
              <a:rPr lang="cs-CZ" sz="2600" b="1" dirty="0" smtClean="0"/>
              <a:t>Příprava klíčových slov: </a:t>
            </a:r>
            <a:r>
              <a:rPr lang="cs-CZ" sz="2600" dirty="0" smtClean="0"/>
              <a:t>jména autorů</a:t>
            </a:r>
            <a:r>
              <a:rPr lang="en-GB" sz="2600" dirty="0" smtClean="0"/>
              <a:t>, </a:t>
            </a:r>
            <a:r>
              <a:rPr lang="cs-CZ" sz="2600" dirty="0" smtClean="0"/>
              <a:t>jména organismů</a:t>
            </a:r>
            <a:r>
              <a:rPr lang="en-GB" sz="2600" dirty="0" smtClean="0"/>
              <a:t>, </a:t>
            </a:r>
            <a:r>
              <a:rPr lang="cs-CZ" sz="2600" dirty="0" smtClean="0"/>
              <a:t>předmětová hesla (inspirace např. z jiných článků)</a:t>
            </a:r>
            <a:endParaRPr lang="en-GB" sz="2600" dirty="0"/>
          </a:p>
          <a:p>
            <a:pPr>
              <a:lnSpc>
                <a:spcPct val="160000"/>
              </a:lnSpc>
            </a:pPr>
            <a:r>
              <a:rPr lang="en-GB" sz="2600" dirty="0"/>
              <a:t>2. </a:t>
            </a:r>
            <a:r>
              <a:rPr lang="cs-CZ" sz="2600" b="1" dirty="0" smtClean="0"/>
              <a:t>Výběr databáze</a:t>
            </a:r>
            <a:r>
              <a:rPr lang="cs-CZ" sz="2600" dirty="0" smtClean="0"/>
              <a:t>: </a:t>
            </a:r>
            <a:r>
              <a:rPr lang="en-GB" sz="2600" dirty="0" smtClean="0"/>
              <a:t>http</a:t>
            </a:r>
            <a:r>
              <a:rPr lang="cs-CZ" sz="2600" dirty="0" smtClean="0"/>
              <a:t>s</a:t>
            </a:r>
            <a:r>
              <a:rPr lang="en-GB" sz="2600" dirty="0" smtClean="0"/>
              <a:t>://ezdroje.muni.cz/</a:t>
            </a:r>
            <a:endParaRPr lang="en-GB" sz="2600" dirty="0"/>
          </a:p>
          <a:p>
            <a:pPr>
              <a:lnSpc>
                <a:spcPct val="160000"/>
              </a:lnSpc>
            </a:pPr>
            <a:r>
              <a:rPr lang="en-GB" sz="2600" dirty="0"/>
              <a:t>3. </a:t>
            </a:r>
            <a:r>
              <a:rPr lang="cs-CZ" sz="2600" b="1" dirty="0" smtClean="0"/>
              <a:t>Vyhledávání:</a:t>
            </a:r>
            <a:r>
              <a:rPr lang="en-GB" sz="2600" dirty="0" smtClean="0"/>
              <a:t> </a:t>
            </a:r>
            <a:r>
              <a:rPr lang="cs-CZ" sz="2600" dirty="0" smtClean="0"/>
              <a:t>s použitím Booleovských a dalších operátorů</a:t>
            </a:r>
            <a:endParaRPr lang="en-GB" sz="2600" dirty="0"/>
          </a:p>
          <a:p>
            <a:pPr>
              <a:lnSpc>
                <a:spcPct val="160000"/>
              </a:lnSpc>
            </a:pPr>
            <a:r>
              <a:rPr lang="en-GB" sz="2600" dirty="0"/>
              <a:t>4. </a:t>
            </a:r>
            <a:r>
              <a:rPr lang="cs-CZ" sz="2600" b="1" dirty="0" smtClean="0"/>
              <a:t>Prohlédnutí a výběr zajímavých citací</a:t>
            </a:r>
            <a:endParaRPr lang="en-GB" sz="2600" dirty="0"/>
          </a:p>
          <a:p>
            <a:pPr>
              <a:lnSpc>
                <a:spcPct val="160000"/>
              </a:lnSpc>
            </a:pPr>
            <a:r>
              <a:rPr lang="en-GB" sz="2600" dirty="0"/>
              <a:t>5. </a:t>
            </a:r>
            <a:r>
              <a:rPr lang="cs-CZ" sz="2600" b="1" dirty="0" smtClean="0"/>
              <a:t>Uložení citací</a:t>
            </a:r>
            <a:endParaRPr lang="en-GB" sz="2600" dirty="0"/>
          </a:p>
          <a:p>
            <a:pPr>
              <a:lnSpc>
                <a:spcPct val="160000"/>
              </a:lnSpc>
            </a:pPr>
            <a:r>
              <a:rPr lang="en-GB" sz="2600" dirty="0"/>
              <a:t>6. </a:t>
            </a:r>
            <a:r>
              <a:rPr lang="cs-CZ" sz="2600" b="1" dirty="0" smtClean="0"/>
              <a:t>Vytvoření vlastní databáze</a:t>
            </a:r>
            <a:endParaRPr lang="en-GB" sz="26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332656"/>
            <a:ext cx="8229600" cy="83671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Postup rešerše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cs-CZ" b="1" dirty="0" smtClean="0"/>
              <a:t>Tvorba rešeršního dotazu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c</a:t>
            </a:r>
            <a:r>
              <a:rPr lang="cs-CZ" dirty="0" smtClean="0"/>
              <a:t>ílem je najít co nejvíce co nejrelevantnějších zdrojů</a:t>
            </a:r>
          </a:p>
          <a:p>
            <a:r>
              <a:rPr lang="cs-CZ" dirty="0" smtClean="0"/>
              <a:t>při malém počtu výsledků použít nadřazená klíčová slova</a:t>
            </a:r>
          </a:p>
          <a:p>
            <a:r>
              <a:rPr lang="cs-CZ" dirty="0"/>
              <a:t>p</a:t>
            </a:r>
            <a:r>
              <a:rPr lang="cs-CZ" dirty="0" smtClean="0"/>
              <a:t>ři příliš velkém počtu výsledků omezit hledání např. jen na název/abstrakt dokumentu, stanovit minimální počet výskytů klíčového slova, omezit časový rámec (např. jen publikace od roku 2000), jazyk nebo typ publikace (např. jen články v časopisech)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465</Words>
  <Application>Microsoft Office PowerPoint</Application>
  <PresentationFormat>Předvádění na obrazovce (4:3)</PresentationFormat>
  <Paragraphs>90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</vt:lpstr>
      <vt:lpstr>Wingdings</vt:lpstr>
      <vt:lpstr>Motiv sady Office</vt:lpstr>
      <vt:lpstr>Informační zdroje v zoologii Zoological resources of information </vt:lpstr>
      <vt:lpstr>Veřejné internetové vyhledávače Public internet browsers</vt:lpstr>
      <vt:lpstr>Prezentace aplikace PowerPoint</vt:lpstr>
      <vt:lpstr>Prezentace aplikace PowerPoint</vt:lpstr>
      <vt:lpstr>Prezentace aplikace PowerPoint</vt:lpstr>
      <vt:lpstr>Typy elektronických databází</vt:lpstr>
      <vt:lpstr>Prezentace aplikace PowerPoint</vt:lpstr>
      <vt:lpstr>Prezentace aplikace PowerPoint</vt:lpstr>
      <vt:lpstr>Tvorba rešeršního dotazu</vt:lpstr>
      <vt:lpstr>Příklady bibliografických databází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zdroje v zoologii Zoological resources of information</dc:title>
  <dc:creator>Malenovsky</dc:creator>
  <cp:lastModifiedBy>Igor</cp:lastModifiedBy>
  <cp:revision>40</cp:revision>
  <dcterms:created xsi:type="dcterms:W3CDTF">2014-03-09T19:00:55Z</dcterms:created>
  <dcterms:modified xsi:type="dcterms:W3CDTF">2017-03-21T10:51:36Z</dcterms:modified>
</cp:coreProperties>
</file>