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1" r:id="rId6"/>
    <p:sldId id="272" r:id="rId7"/>
    <p:sldId id="274" r:id="rId8"/>
    <p:sldId id="275" r:id="rId9"/>
    <p:sldId id="265" r:id="rId10"/>
    <p:sldId id="266" r:id="rId11"/>
    <p:sldId id="267" r:id="rId12"/>
    <p:sldId id="268" r:id="rId13"/>
    <p:sldId id="269" r:id="rId14"/>
    <p:sldId id="270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D3D57-2E89-4A6C-BF88-9275C10431BF}" type="datetimeFigureOut">
              <a:rPr lang="cs-CZ" smtClean="0"/>
              <a:t>20.9.2014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C33B4-58A9-4EA5-B055-411EA112BE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21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DBE4-DF03-4F2B-8D1C-C23C2F2138DA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24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669A-38C1-42B5-BB15-34646523CA99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07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267B-1B12-4068-BBF7-87A46E270DDD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45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6788-BCA8-433C-BEAC-F273E84253D0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17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A578-7449-423B-B8C3-98579E3889D0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06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CFC8-4EEA-4154-BE73-01DA5A59571C}" type="datetime1">
              <a:rPr lang="cs-CZ" smtClean="0"/>
              <a:t>20.9.2014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32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D481-5972-493B-9533-0F6E961BFFA0}" type="datetime1">
              <a:rPr lang="cs-CZ" smtClean="0"/>
              <a:t>20.9.2014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17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B61A-D3C0-424B-9E1A-E2AC6B193A3E}" type="datetime1">
              <a:rPr lang="cs-CZ" smtClean="0"/>
              <a:t>20.9.2014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23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74ED-DA75-40B7-8D16-0B893C67D141}" type="datetime1">
              <a:rPr lang="cs-CZ" smtClean="0"/>
              <a:t>20.9.2014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273-DE8F-41FA-9109-FAA4F94E493F}" type="datetime1">
              <a:rPr lang="cs-CZ" smtClean="0"/>
              <a:t>20.9.2014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4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95BE-D18A-4BCC-8AC4-C59002F1249D}" type="datetime1">
              <a:rPr lang="cs-CZ" smtClean="0"/>
              <a:t>20.9.2014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53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160B-D76A-403E-8C04-F5204E5273EA}" type="datetime1">
              <a:rPr lang="cs-CZ" smtClean="0"/>
              <a:t>20.9.2014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Bi4340c Biologie člověka - cvičení (podzim 2014)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9E579-ABBC-4779-9F14-633A375FE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548681"/>
            <a:ext cx="8640960" cy="305177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Určování pohlaví a věku z kosterního materiálu. </a:t>
            </a:r>
            <a:r>
              <a:rPr lang="cs-CZ" b="1" dirty="0" err="1" smtClean="0"/>
              <a:t>Morfoskopické</a:t>
            </a:r>
            <a:r>
              <a:rPr lang="cs-CZ" b="1" dirty="0" smtClean="0"/>
              <a:t> a morfometrické metody.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712968" cy="1752600"/>
          </a:xfrm>
        </p:spPr>
        <p:txBody>
          <a:bodyPr/>
          <a:lstStyle/>
          <a:p>
            <a:pPr algn="l"/>
            <a:r>
              <a:rPr lang="cs-CZ" b="1" dirty="0" smtClean="0"/>
              <a:t>Bi4340c Biologie člověka - cvičení (podzim 2014)</a:t>
            </a:r>
          </a:p>
          <a:p>
            <a:pPr algn="l"/>
            <a:r>
              <a:rPr lang="cs-CZ" dirty="0" smtClean="0"/>
              <a:t>24. 9. 2014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915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75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Bi4340c Biologie člověka - cvičení (podzim 2014)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14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dirty="0" smtClean="0"/>
              <a:t>2 sady během života </a:t>
            </a:r>
          </a:p>
          <a:p>
            <a:r>
              <a:rPr lang="cs-CZ" u="sng" dirty="0" smtClean="0"/>
              <a:t>primární</a:t>
            </a:r>
            <a:r>
              <a:rPr lang="cs-CZ" dirty="0" smtClean="0"/>
              <a:t> (dočasná dentice)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prořezávání 6. měsíc – 28. měsíc (+- měsíce)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20 zubů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6. let – 10 let náhrada</a:t>
            </a:r>
          </a:p>
          <a:p>
            <a:r>
              <a:rPr lang="cs-CZ" u="sng" dirty="0" smtClean="0"/>
              <a:t>Sekundární</a:t>
            </a:r>
          </a:p>
          <a:p>
            <a:pPr marL="0" indent="0">
              <a:buNone/>
            </a:pPr>
            <a:r>
              <a:rPr lang="cs-CZ" dirty="0" smtClean="0"/>
              <a:t>	32 zubů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6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zubu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3528392" cy="4685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644008" y="1412776"/>
            <a:ext cx="432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– korunka (</a:t>
            </a:r>
            <a:r>
              <a:rPr lang="cs-CZ" dirty="0" err="1" smtClean="0"/>
              <a:t>corona</a:t>
            </a:r>
            <a:r>
              <a:rPr lang="cs-CZ" dirty="0" smtClean="0"/>
              <a:t> </a:t>
            </a:r>
            <a:r>
              <a:rPr lang="cs-CZ" dirty="0" err="1" smtClean="0"/>
              <a:t>dentis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B – krček (</a:t>
            </a:r>
            <a:r>
              <a:rPr lang="cs-CZ" dirty="0" err="1" smtClean="0"/>
              <a:t>colum</a:t>
            </a:r>
            <a:r>
              <a:rPr lang="cs-CZ" dirty="0" smtClean="0"/>
              <a:t> </a:t>
            </a:r>
            <a:r>
              <a:rPr lang="cs-CZ" dirty="0" err="1" smtClean="0"/>
              <a:t>dentis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C – kořen (radix </a:t>
            </a:r>
            <a:r>
              <a:rPr lang="cs-CZ" dirty="0" err="1" smtClean="0"/>
              <a:t>dentis</a:t>
            </a:r>
            <a:endParaRPr lang="cs-CZ" dirty="0" smtClean="0"/>
          </a:p>
          <a:p>
            <a:r>
              <a:rPr lang="cs-CZ" dirty="0" smtClean="0"/>
              <a:t>D </a:t>
            </a:r>
            <a:r>
              <a:rPr lang="cs-CZ" dirty="0" smtClean="0"/>
              <a:t>–</a:t>
            </a:r>
            <a:r>
              <a:rPr lang="cs-CZ" dirty="0" smtClean="0"/>
              <a:t> sklovina</a:t>
            </a:r>
          </a:p>
          <a:p>
            <a:r>
              <a:rPr lang="cs-CZ" dirty="0" smtClean="0"/>
              <a:t>E </a:t>
            </a:r>
            <a:r>
              <a:rPr lang="cs-CZ" dirty="0" smtClean="0"/>
              <a:t>–</a:t>
            </a:r>
            <a:r>
              <a:rPr lang="cs-CZ" dirty="0" smtClean="0"/>
              <a:t> dentin</a:t>
            </a:r>
          </a:p>
          <a:p>
            <a:r>
              <a:rPr lang="cs-CZ" dirty="0" smtClean="0"/>
              <a:t>F </a:t>
            </a:r>
            <a:r>
              <a:rPr lang="cs-CZ" dirty="0" smtClean="0"/>
              <a:t>–</a:t>
            </a:r>
            <a:r>
              <a:rPr lang="cs-CZ" dirty="0" smtClean="0"/>
              <a:t> cement</a:t>
            </a:r>
          </a:p>
          <a:p>
            <a:r>
              <a:rPr lang="cs-CZ" dirty="0" smtClean="0"/>
              <a:t>G </a:t>
            </a:r>
            <a:r>
              <a:rPr lang="cs-CZ" dirty="0" smtClean="0"/>
              <a:t>–</a:t>
            </a:r>
            <a:r>
              <a:rPr lang="cs-CZ" dirty="0" smtClean="0"/>
              <a:t> dřeň</a:t>
            </a:r>
          </a:p>
          <a:p>
            <a:r>
              <a:rPr lang="cs-CZ" dirty="0" smtClean="0"/>
              <a:t>H </a:t>
            </a:r>
            <a:r>
              <a:rPr lang="cs-CZ" dirty="0" smtClean="0"/>
              <a:t>– nervy a cévy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smtClean="0"/>
              <a:t>– ozubice</a:t>
            </a:r>
            <a:endParaRPr lang="cs-CZ" dirty="0"/>
          </a:p>
        </p:txBody>
      </p:sp>
      <p:sp>
        <p:nvSpPr>
          <p:cNvPr id="11" name="Zástupný symbol pro zápatí 3"/>
          <p:cNvSpPr txBox="1">
            <a:spLocks/>
          </p:cNvSpPr>
          <p:nvPr/>
        </p:nvSpPr>
        <p:spPr>
          <a:xfrm>
            <a:off x="251520" y="6356350"/>
            <a:ext cx="8640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0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zubů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Primární dentice:</a:t>
            </a:r>
          </a:p>
          <a:p>
            <a:pPr marL="0" indent="0">
              <a:buNone/>
            </a:pPr>
            <a:r>
              <a:rPr lang="cs-CZ" sz="2800" dirty="0" smtClean="0"/>
              <a:t>Řezáky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incisivi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/>
              <a:t>Špičáky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canini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/>
              <a:t>Stoličky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molares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u="sng" dirty="0" smtClean="0"/>
              <a:t>2-1-2/2-1-2</a:t>
            </a:r>
          </a:p>
          <a:p>
            <a:pPr marL="0" indent="0">
              <a:buNone/>
            </a:pPr>
            <a:r>
              <a:rPr lang="cs-CZ" sz="2800" dirty="0" smtClean="0"/>
              <a:t>2-1-2/2-1-2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97273" y="1719309"/>
            <a:ext cx="40427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Sekundární dentice: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800" dirty="0" smtClean="0"/>
              <a:t>Řezáky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incisivi</a:t>
            </a:r>
            <a:r>
              <a:rPr lang="cs-CZ" sz="28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800" dirty="0" smtClean="0"/>
              <a:t>Špičáky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canini</a:t>
            </a:r>
            <a:r>
              <a:rPr lang="cs-CZ" sz="28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800" dirty="0" smtClean="0"/>
              <a:t>Zuby třenové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praemolares</a:t>
            </a:r>
            <a:r>
              <a:rPr lang="cs-CZ" sz="28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800" dirty="0" smtClean="0"/>
              <a:t>Stoličky (</a:t>
            </a:r>
            <a:r>
              <a:rPr lang="cs-CZ" sz="2800" dirty="0" err="1" smtClean="0"/>
              <a:t>dentes</a:t>
            </a:r>
            <a:r>
              <a:rPr lang="cs-CZ" sz="2800" dirty="0" smtClean="0"/>
              <a:t> </a:t>
            </a:r>
            <a:r>
              <a:rPr lang="cs-CZ" sz="2800" dirty="0" err="1" smtClean="0"/>
              <a:t>molares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u="sng" dirty="0" smtClean="0"/>
              <a:t>3-2-1-2/2-1-2-3</a:t>
            </a:r>
          </a:p>
          <a:p>
            <a:pPr marL="0" indent="0">
              <a:buNone/>
            </a:pPr>
            <a:r>
              <a:rPr lang="cs-CZ" sz="2800" u="sng" dirty="0" smtClean="0"/>
              <a:t>3-2-1-2/2-1-2-3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9472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zubních ploch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Bukální		k tváři (P, M)</a:t>
            </a:r>
          </a:p>
          <a:p>
            <a:r>
              <a:rPr lang="cs-CZ" dirty="0" smtClean="0"/>
              <a:t>Labiální		ke rtům (I, C)</a:t>
            </a:r>
          </a:p>
          <a:p>
            <a:r>
              <a:rPr lang="cs-CZ" dirty="0" smtClean="0"/>
              <a:t>Palatinální	k patru (</a:t>
            </a:r>
            <a:r>
              <a:rPr lang="cs-CZ" dirty="0" err="1" smtClean="0"/>
              <a:t>Maxilla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Linguální</a:t>
            </a:r>
            <a:r>
              <a:rPr lang="cs-CZ" dirty="0" smtClean="0"/>
              <a:t>		k jazyku</a:t>
            </a:r>
          </a:p>
          <a:p>
            <a:r>
              <a:rPr lang="cs-CZ" dirty="0" err="1" smtClean="0"/>
              <a:t>Mesiální</a:t>
            </a:r>
            <a:r>
              <a:rPr lang="cs-CZ" dirty="0" smtClean="0"/>
              <a:t> 	k vedlejšímu zubu</a:t>
            </a:r>
          </a:p>
          <a:p>
            <a:r>
              <a:rPr lang="cs-CZ" dirty="0" smtClean="0"/>
              <a:t>Okluzní		kousací</a:t>
            </a:r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dentice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600200"/>
            <a:ext cx="9108504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Menší, žluté, cingulum </a:t>
            </a:r>
          </a:p>
          <a:p>
            <a:r>
              <a:rPr lang="cs-CZ" sz="2800" dirty="0" smtClean="0"/>
              <a:t>Řezáky: horní pravé, horní levé, dolní pravé, dolní dočasné</a:t>
            </a:r>
          </a:p>
          <a:p>
            <a:r>
              <a:rPr lang="cs-CZ" sz="2800" dirty="0" smtClean="0"/>
              <a:t>Špičáky: dlouhý kořen, podobné trvalým</a:t>
            </a:r>
          </a:p>
          <a:p>
            <a:r>
              <a:rPr lang="cs-CZ" sz="2800" dirty="0" smtClean="0"/>
              <a:t>Stoličky: horní tři kořeny</a:t>
            </a:r>
          </a:p>
          <a:p>
            <a:pPr marL="0" indent="0">
              <a:buNone/>
            </a:pPr>
            <a:r>
              <a:rPr lang="cs-CZ" sz="2800" dirty="0"/>
              <a:t>	 </a:t>
            </a:r>
            <a:r>
              <a:rPr lang="cs-CZ" sz="2800" dirty="0" smtClean="0"/>
              <a:t>        dolní dva kořeny </a:t>
            </a:r>
          </a:p>
          <a:p>
            <a:pPr marL="0" indent="0">
              <a:buNone/>
            </a:pPr>
            <a:r>
              <a:rPr lang="cs-CZ" sz="2800" dirty="0" smtClean="0"/>
              <a:t>	        divergentní </a:t>
            </a:r>
            <a:endParaRPr lang="cs-CZ" sz="28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90" y="3284984"/>
            <a:ext cx="19716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4427984" y="3356992"/>
            <a:ext cx="2225348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>
            <a:endCxn id="4" idx="2"/>
          </p:cNvCxnSpPr>
          <p:nvPr/>
        </p:nvCxnSpPr>
        <p:spPr>
          <a:xfrm>
            <a:off x="3563888" y="4329100"/>
            <a:ext cx="8640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12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dentice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600200"/>
            <a:ext cx="9108504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Řezáky: 	horní pravé, levé: větší jak dolní, kruhovitý průřez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dolní pravé, levé: oválný až </a:t>
            </a:r>
            <a:r>
              <a:rPr lang="cs-CZ" sz="2400" dirty="0" err="1" smtClean="0"/>
              <a:t>piškotovitý</a:t>
            </a:r>
            <a:r>
              <a:rPr lang="cs-CZ" sz="2400" dirty="0" smtClean="0"/>
              <a:t> průřez</a:t>
            </a:r>
          </a:p>
          <a:p>
            <a:r>
              <a:rPr lang="cs-CZ" sz="2400" dirty="0" smtClean="0"/>
              <a:t>Špičáky: 	největší a nejdelší zuby, průměr oválný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horní: korunka </a:t>
            </a:r>
            <a:r>
              <a:rPr lang="cs-CZ" sz="2400" dirty="0" err="1" smtClean="0"/>
              <a:t>pokručuje</a:t>
            </a:r>
            <a:r>
              <a:rPr lang="cs-CZ" sz="2400" dirty="0" smtClean="0"/>
              <a:t> v ose kořene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dolní: korunka se zaklání </a:t>
            </a:r>
            <a:r>
              <a:rPr lang="cs-CZ" sz="2400" dirty="0" err="1" smtClean="0"/>
              <a:t>linguálně</a:t>
            </a:r>
            <a:endParaRPr lang="cs-CZ" sz="2400" dirty="0" smtClean="0"/>
          </a:p>
          <a:p>
            <a:r>
              <a:rPr lang="cs-CZ" sz="2400" dirty="0" smtClean="0"/>
              <a:t>Zuby třenové: dva hrbolky, jeden až dva kořeny (první horní PM)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horní: obrys žvýkacích ploch je oválný, hrbolky stejně 		velké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dolní: </a:t>
            </a:r>
            <a:r>
              <a:rPr lang="cs-CZ" sz="2400" dirty="0" smtClean="0"/>
              <a:t>obrys žvýkacích ploch je kruhový, hrbolky nestejně 		velké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2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dentice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600201"/>
            <a:ext cx="9108504" cy="449309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Stoličky:	Horní: žvýkací plocha čtvercová, 4 hrbolky, 3 kořeny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Dolní: žvýkací plocha obdélníková, 5 hrbolků, 2 kořeny</a:t>
            </a:r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  <p:pic>
        <p:nvPicPr>
          <p:cNvPr id="3077" name="Picture 5" descr="http://www.netterimages.com/images/vpv/000/000/011/11839-0550x04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1"/>
            <a:ext cx="3024336" cy="350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www.netterimages.com/images/vpv/000/000/011/11859-0550x047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92896"/>
            <a:ext cx="3384376" cy="391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65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Dentální morfologické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anomálie počtu </a:t>
            </a:r>
            <a:r>
              <a:rPr lang="cs-CZ" dirty="0" smtClean="0"/>
              <a:t>zubů (</a:t>
            </a:r>
            <a:r>
              <a:rPr lang="cs-CZ" dirty="0" err="1"/>
              <a:t>hypodoncie</a:t>
            </a:r>
            <a:r>
              <a:rPr lang="cs-CZ" dirty="0"/>
              <a:t>, </a:t>
            </a:r>
            <a:r>
              <a:rPr lang="cs-CZ" dirty="0" err="1" smtClean="0"/>
              <a:t>hyperodoncie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anomálie tvaru </a:t>
            </a:r>
            <a:r>
              <a:rPr lang="cs-CZ" dirty="0" smtClean="0"/>
              <a:t>zubů</a:t>
            </a:r>
            <a:endParaRPr lang="cs-CZ" dirty="0"/>
          </a:p>
          <a:p>
            <a:r>
              <a:rPr lang="cs-CZ" dirty="0"/>
              <a:t>anomálie velikosti </a:t>
            </a:r>
            <a:r>
              <a:rPr lang="cs-CZ" dirty="0" smtClean="0"/>
              <a:t>zubů (</a:t>
            </a:r>
            <a:r>
              <a:rPr lang="cs-CZ" dirty="0" err="1" smtClean="0"/>
              <a:t>mikrodoncie</a:t>
            </a:r>
            <a:r>
              <a:rPr lang="cs-CZ" dirty="0" smtClean="0"/>
              <a:t>, </a:t>
            </a:r>
            <a:r>
              <a:rPr lang="cs-CZ" dirty="0" err="1" smtClean="0"/>
              <a:t>makrodoncie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anomálie tvorby zubních tkání</a:t>
            </a:r>
          </a:p>
          <a:p>
            <a:pPr lvl="0"/>
            <a:r>
              <a:rPr lang="cs-CZ" dirty="0"/>
              <a:t>anomálie polohy zubů</a:t>
            </a:r>
          </a:p>
          <a:p>
            <a:pPr lvl="0"/>
            <a:r>
              <a:rPr lang="cs-CZ" dirty="0"/>
              <a:t>anomálie vývoje a prořezávání zubů z hlediska časového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640960" cy="365125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Bi4340c Biologie člověka - cvičení (podzim 2014)</a:t>
            </a:r>
            <a:endParaRPr lang="cs-CZ" sz="16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5"/>
            <a:ext cx="3471276" cy="222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4"/>
            <a:ext cx="3341465" cy="222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732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359</Words>
  <Application>Microsoft Office PowerPoint</Application>
  <PresentationFormat>Předvádění na obrazovce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Určování pohlaví a věku z kosterního materiálu. Morfoskopické a morfometrické metody.  </vt:lpstr>
      <vt:lpstr>Zuby</vt:lpstr>
      <vt:lpstr>Složení zubu</vt:lpstr>
      <vt:lpstr>Typy zubů</vt:lpstr>
      <vt:lpstr>Orientace zubních ploch</vt:lpstr>
      <vt:lpstr>Primární dentice</vt:lpstr>
      <vt:lpstr>Sekundární dentice</vt:lpstr>
      <vt:lpstr>Sekundární dentice</vt:lpstr>
      <vt:lpstr>Dentální morfologické znaky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Určování pohlaví a věku z kosterního materiálu. Morfoskopické a morfometrické metody.</dc:title>
  <dc:creator>Student</dc:creator>
  <cp:lastModifiedBy>Student</cp:lastModifiedBy>
  <cp:revision>7</cp:revision>
  <dcterms:created xsi:type="dcterms:W3CDTF">2014-09-20T13:10:55Z</dcterms:created>
  <dcterms:modified xsi:type="dcterms:W3CDTF">2014-09-20T14:18:12Z</dcterms:modified>
</cp:coreProperties>
</file>