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0" r:id="rId4"/>
    <p:sldId id="281" r:id="rId5"/>
    <p:sldId id="257" r:id="rId6"/>
    <p:sldId id="258" r:id="rId7"/>
    <p:sldId id="259" r:id="rId8"/>
    <p:sldId id="260" r:id="rId9"/>
    <p:sldId id="274" r:id="rId10"/>
    <p:sldId id="269" r:id="rId11"/>
    <p:sldId id="270" r:id="rId12"/>
    <p:sldId id="271" r:id="rId13"/>
    <p:sldId id="272" r:id="rId14"/>
    <p:sldId id="273" r:id="rId15"/>
    <p:sldId id="275" r:id="rId16"/>
    <p:sldId id="262" r:id="rId17"/>
    <p:sldId id="276" r:id="rId18"/>
    <p:sldId id="277" r:id="rId19"/>
    <p:sldId id="278" r:id="rId20"/>
    <p:sldId id="264" r:id="rId21"/>
    <p:sldId id="265" r:id="rId2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87A32-A4B2-4796-AAFF-754825BE2264}" type="datetimeFigureOut">
              <a:rPr lang="cs-CZ" smtClean="0"/>
              <a:t>31.3.2017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77A99-5111-4E20-A8E4-AE14486BB2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2961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87A32-A4B2-4796-AAFF-754825BE2264}" type="datetimeFigureOut">
              <a:rPr lang="cs-CZ" smtClean="0"/>
              <a:t>31.3.2017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77A99-5111-4E20-A8E4-AE14486BB2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1117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87A32-A4B2-4796-AAFF-754825BE2264}" type="datetimeFigureOut">
              <a:rPr lang="cs-CZ" smtClean="0"/>
              <a:t>31.3.2017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77A99-5111-4E20-A8E4-AE14486BB2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4402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87A32-A4B2-4796-AAFF-754825BE2264}" type="datetimeFigureOut">
              <a:rPr lang="cs-CZ" smtClean="0"/>
              <a:t>31.3.2017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77A99-5111-4E20-A8E4-AE14486BB2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4069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87A32-A4B2-4796-AAFF-754825BE2264}" type="datetimeFigureOut">
              <a:rPr lang="cs-CZ" smtClean="0"/>
              <a:t>31.3.2017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77A99-5111-4E20-A8E4-AE14486BB2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5896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87A32-A4B2-4796-AAFF-754825BE2264}" type="datetimeFigureOut">
              <a:rPr lang="cs-CZ" smtClean="0"/>
              <a:t>31.3.2017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77A99-5111-4E20-A8E4-AE14486BB2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1242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87A32-A4B2-4796-AAFF-754825BE2264}" type="datetimeFigureOut">
              <a:rPr lang="cs-CZ" smtClean="0"/>
              <a:t>31.3.2017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77A99-5111-4E20-A8E4-AE14486BB2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4510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87A32-A4B2-4796-AAFF-754825BE2264}" type="datetimeFigureOut">
              <a:rPr lang="cs-CZ" smtClean="0"/>
              <a:t>31.3.2017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77A99-5111-4E20-A8E4-AE14486BB2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5618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87A32-A4B2-4796-AAFF-754825BE2264}" type="datetimeFigureOut">
              <a:rPr lang="cs-CZ" smtClean="0"/>
              <a:t>31.3.2017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77A99-5111-4E20-A8E4-AE14486BB2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4564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87A32-A4B2-4796-AAFF-754825BE2264}" type="datetimeFigureOut">
              <a:rPr lang="cs-CZ" smtClean="0"/>
              <a:t>31.3.2017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77A99-5111-4E20-A8E4-AE14486BB2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348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87A32-A4B2-4796-AAFF-754825BE2264}" type="datetimeFigureOut">
              <a:rPr lang="cs-CZ" smtClean="0"/>
              <a:t>31.3.2017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77A99-5111-4E20-A8E4-AE14486BB2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8021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87A32-A4B2-4796-AAFF-754825BE2264}" type="datetimeFigureOut">
              <a:rPr lang="cs-CZ" smtClean="0"/>
              <a:t>31.3.2017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77A99-5111-4E20-A8E4-AE14486BB2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9196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3600" dirty="0" smtClean="0"/>
              <a:t>Vliv cytokininů na obsah pigmentů u ředkvičky seté (</a:t>
            </a:r>
            <a:r>
              <a:rPr lang="cs-CZ" sz="3600" i="1" dirty="0" err="1" smtClean="0"/>
              <a:t>Raphanus</a:t>
            </a:r>
            <a:r>
              <a:rPr lang="cs-CZ" sz="3600" i="1" dirty="0" smtClean="0"/>
              <a:t> </a:t>
            </a:r>
            <a:r>
              <a:rPr lang="cs-CZ" sz="3600" i="1" dirty="0" err="1" smtClean="0"/>
              <a:t>sativus</a:t>
            </a:r>
            <a:r>
              <a:rPr lang="cs-CZ" sz="3600" dirty="0" smtClean="0"/>
              <a:t>) v podmínkách </a:t>
            </a:r>
            <a:r>
              <a:rPr lang="cs-CZ" sz="3600" i="1" dirty="0" smtClean="0"/>
              <a:t>in vitro</a:t>
            </a:r>
            <a:r>
              <a:rPr lang="cs-CZ" sz="3600" dirty="0" smtClean="0"/>
              <a:t>. </a:t>
            </a:r>
            <a:br>
              <a:rPr lang="cs-CZ" sz="3600" dirty="0" smtClean="0"/>
            </a:br>
            <a:r>
              <a:rPr lang="cs-CZ" sz="3600" dirty="0" smtClean="0"/>
              <a:t>I. </a:t>
            </a:r>
            <a:r>
              <a:rPr lang="cs-CZ" sz="3600" dirty="0" smtClean="0"/>
              <a:t>Založení experimentu</a:t>
            </a:r>
            <a:endParaRPr lang="cs-CZ" sz="3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Fyziologie rostlin pro pokročilé</a:t>
            </a:r>
          </a:p>
          <a:p>
            <a:r>
              <a:rPr lang="cs-CZ" dirty="0" smtClean="0"/>
              <a:t>Mgr. Hana </a:t>
            </a:r>
            <a:r>
              <a:rPr lang="cs-CZ" dirty="0" err="1" smtClean="0"/>
              <a:t>Cempírková</a:t>
            </a:r>
            <a:r>
              <a:rPr lang="cs-CZ" dirty="0" smtClean="0"/>
              <a:t>, Ph.D.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2523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Rostliny pěstované „in vitro“ = rostlinné explantáty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i="0" u="none" strike="noStrike" baseline="0" dirty="0" smtClean="0">
                <a:solidFill>
                  <a:srgbClr val="000000"/>
                </a:solidFill>
                <a:latin typeface="Century" panose="02040604050505020304" pitchFamily="18" charset="0"/>
              </a:rPr>
              <a:t> zpočátku obor rostlinné fyziologie odlišující se svou </a:t>
            </a:r>
            <a:r>
              <a:rPr lang="cs-CZ" b="1" i="0" u="none" strike="noStrike" baseline="0" dirty="0" smtClean="0">
                <a:solidFill>
                  <a:srgbClr val="000000"/>
                </a:solidFill>
                <a:latin typeface="Century" panose="02040604050505020304" pitchFamily="18" charset="0"/>
              </a:rPr>
              <a:t>vlastní metodologií</a:t>
            </a:r>
          </a:p>
          <a:p>
            <a:pPr marL="0" indent="0">
              <a:buNone/>
            </a:pPr>
            <a:endParaRPr lang="cs-CZ" i="0" u="none" strike="noStrike" baseline="0" dirty="0" smtClean="0">
              <a:solidFill>
                <a:srgbClr val="000000"/>
              </a:solidFill>
              <a:latin typeface="Century" panose="02040604050505020304" pitchFamily="18" charset="0"/>
            </a:endParaRPr>
          </a:p>
          <a:p>
            <a:r>
              <a:rPr lang="cs-CZ" i="0" u="none" strike="noStrike" baseline="0" dirty="0" smtClean="0">
                <a:solidFill>
                  <a:srgbClr val="000000"/>
                </a:solidFill>
                <a:latin typeface="Century" panose="02040604050505020304" pitchFamily="18" charset="0"/>
              </a:rPr>
              <a:t>později četné aplikace v </a:t>
            </a:r>
            <a:r>
              <a:rPr lang="cs-CZ" b="1" i="0" u="none" strike="noStrike" baseline="0" dirty="0" smtClean="0">
                <a:solidFill>
                  <a:srgbClr val="000000"/>
                </a:solidFill>
                <a:latin typeface="Century" panose="02040604050505020304" pitchFamily="18" charset="0"/>
              </a:rPr>
              <a:t>genetice a šlechtitelství</a:t>
            </a:r>
          </a:p>
          <a:p>
            <a:endParaRPr lang="cs-CZ" b="1" i="0" u="none" strike="noStrike" baseline="0" dirty="0" smtClean="0">
              <a:solidFill>
                <a:srgbClr val="000000"/>
              </a:solidFill>
              <a:latin typeface="Century" panose="02040604050505020304" pitchFamily="18" charset="0"/>
            </a:endParaRPr>
          </a:p>
          <a:p>
            <a:r>
              <a:rPr lang="cs-CZ" i="0" u="none" strike="noStrike" baseline="0" dirty="0" smtClean="0">
                <a:solidFill>
                  <a:srgbClr val="000000"/>
                </a:solidFill>
                <a:latin typeface="Century" panose="02040604050505020304" pitchFamily="18" charset="0"/>
                <a:cs typeface="Segoe UI Semibold" panose="020B0702040204020203" pitchFamily="34" charset="0"/>
              </a:rPr>
              <a:t>v současnosti jsou metodickou základnou </a:t>
            </a:r>
            <a:r>
              <a:rPr lang="cs-CZ" b="1" i="0" u="none" strike="noStrike" baseline="0" dirty="0" smtClean="0">
                <a:solidFill>
                  <a:srgbClr val="000000"/>
                </a:solidFill>
                <a:latin typeface="Century" panose="02040604050505020304" pitchFamily="18" charset="0"/>
                <a:cs typeface="Segoe UI Semibold" panose="020B0702040204020203" pitchFamily="34" charset="0"/>
              </a:rPr>
              <a:t>rostlinných biotechnologií</a:t>
            </a:r>
          </a:p>
          <a:p>
            <a:pPr marL="0" indent="0">
              <a:buNone/>
            </a:pPr>
            <a:endParaRPr lang="cs-CZ" i="0" u="none" strike="noStrike" baseline="0" dirty="0" smtClean="0">
              <a:solidFill>
                <a:srgbClr val="000000"/>
              </a:solidFill>
              <a:latin typeface="Century" panose="02040604050505020304" pitchFamily="18" charset="0"/>
            </a:endParaRPr>
          </a:p>
          <a:p>
            <a:r>
              <a:rPr lang="cs-CZ" i="0" u="none" strike="noStrike" baseline="0" dirty="0" smtClean="0">
                <a:solidFill>
                  <a:srgbClr val="000000"/>
                </a:solidFill>
                <a:latin typeface="Century" panose="02040604050505020304" pitchFamily="18" charset="0"/>
              </a:rPr>
              <a:t>mají využití i v </a:t>
            </a:r>
            <a:r>
              <a:rPr lang="cs-CZ" b="1" i="0" u="none" strike="noStrike" baseline="0" dirty="0" smtClean="0">
                <a:solidFill>
                  <a:srgbClr val="000000"/>
                </a:solidFill>
                <a:latin typeface="Century" panose="02040604050505020304" pitchFamily="18" charset="0"/>
              </a:rPr>
              <a:t>molekulární biologii </a:t>
            </a:r>
            <a:r>
              <a:rPr lang="cs-CZ" i="0" u="none" strike="noStrike" baseline="0" dirty="0" smtClean="0">
                <a:solidFill>
                  <a:srgbClr val="000000"/>
                </a:solidFill>
                <a:latin typeface="Century" panose="02040604050505020304" pitchFamily="18" charset="0"/>
              </a:rPr>
              <a:t>–jsou součástí metod množení rostlin, transformace, selekce 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0685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048000" y="1439470"/>
            <a:ext cx="6096000" cy="38164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AutoNum type="alphaUcPeriod"/>
            </a:pPr>
            <a:r>
              <a:rPr lang="cs-CZ" sz="2400" b="1" i="0" u="none" strike="noStrike" baseline="0" dirty="0" smtClean="0">
                <a:latin typeface="Century" panose="02040604050505020304" pitchFamily="18" charset="0"/>
              </a:rPr>
              <a:t>Získání teoretických </a:t>
            </a:r>
            <a:r>
              <a:rPr lang="cs-CZ" sz="2400" b="1" i="0" u="none" strike="noStrike" baseline="0" dirty="0" smtClean="0">
                <a:latin typeface="Century" panose="02040604050505020304" pitchFamily="18" charset="0"/>
                <a:cs typeface="Calibri" panose="020F0502020204030204" pitchFamily="34" charset="0"/>
              </a:rPr>
              <a:t>poznatků</a:t>
            </a:r>
          </a:p>
          <a:p>
            <a:endParaRPr lang="cs-CZ" sz="2400" b="1" dirty="0">
              <a:solidFill>
                <a:srgbClr val="000000"/>
              </a:solidFill>
              <a:latin typeface="Century" panose="02040604050505020304" pitchFamily="18" charset="0"/>
              <a:cs typeface="Calibri" panose="020F0502020204030204" pitchFamily="34" charset="0"/>
            </a:endParaRPr>
          </a:p>
          <a:p>
            <a:endParaRPr lang="cs-CZ" sz="3200" b="0" i="0" u="none" strike="noStrike" baseline="0" dirty="0" smtClean="0">
              <a:solidFill>
                <a:srgbClr val="000000"/>
              </a:solidFill>
              <a:latin typeface="Century" panose="02040604050505020304" pitchFamily="18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sz="2400" b="0" i="0" u="none" strike="noStrike" baseline="0" dirty="0" smtClean="0">
                <a:solidFill>
                  <a:srgbClr val="000000"/>
                </a:solidFill>
                <a:latin typeface="Century" panose="02040604050505020304" pitchFamily="18" charset="0"/>
                <a:cs typeface="Calibri" panose="020F0502020204030204" pitchFamily="34" charset="0"/>
              </a:rPr>
              <a:t>buněčné dělení</a:t>
            </a:r>
          </a:p>
          <a:p>
            <a:pPr marL="285750" indent="-285750">
              <a:buFontTx/>
              <a:buChar char="-"/>
            </a:pPr>
            <a:r>
              <a:rPr lang="cs-CZ" sz="2400" b="0" i="0" u="none" strike="noStrike" baseline="0" dirty="0" smtClean="0">
                <a:solidFill>
                  <a:srgbClr val="000000"/>
                </a:solidFill>
                <a:latin typeface="Century" panose="02040604050505020304" pitchFamily="18" charset="0"/>
                <a:cs typeface="Calibri" panose="020F0502020204030204" pitchFamily="34" charset="0"/>
              </a:rPr>
              <a:t>totipotence rostlinné buňky</a:t>
            </a:r>
          </a:p>
          <a:p>
            <a:pPr marL="285750" indent="-285750">
              <a:buFontTx/>
              <a:buChar char="-"/>
            </a:pPr>
            <a:r>
              <a:rPr lang="cs-CZ" sz="2400" b="0" i="0" u="none" strike="noStrike" baseline="0" dirty="0" smtClean="0">
                <a:solidFill>
                  <a:srgbClr val="000000"/>
                </a:solidFill>
                <a:latin typeface="Century" panose="02040604050505020304" pitchFamily="18" charset="0"/>
                <a:cs typeface="Calibri" panose="020F0502020204030204" pitchFamily="34" charset="0"/>
              </a:rPr>
              <a:t>diferenciace rostlinné buňky a pletiva</a:t>
            </a:r>
          </a:p>
          <a:p>
            <a:pPr marL="285750" indent="-285750">
              <a:buFontTx/>
              <a:buChar char="-"/>
            </a:pPr>
            <a:r>
              <a:rPr lang="cs-CZ" sz="2400" b="0" i="0" u="none" strike="noStrike" baseline="0" dirty="0" smtClean="0">
                <a:solidFill>
                  <a:srgbClr val="000000"/>
                </a:solidFill>
                <a:latin typeface="Century" panose="02040604050505020304" pitchFamily="18" charset="0"/>
                <a:cs typeface="Calibri" panose="020F0502020204030204" pitchFamily="34" charset="0"/>
              </a:rPr>
              <a:t>metabolismus</a:t>
            </a:r>
          </a:p>
          <a:p>
            <a:pPr marL="285750" indent="-285750">
              <a:buFontTx/>
              <a:buChar char="-"/>
            </a:pPr>
            <a:r>
              <a:rPr lang="cs-CZ" sz="2400" b="0" i="0" u="none" strike="noStrike" baseline="0" dirty="0" smtClean="0">
                <a:solidFill>
                  <a:srgbClr val="000000"/>
                </a:solidFill>
                <a:latin typeface="Century" panose="02040604050505020304" pitchFamily="18" charset="0"/>
                <a:cs typeface="Calibri" panose="020F0502020204030204" pitchFamily="34" charset="0"/>
              </a:rPr>
              <a:t>regulační mechanismy</a:t>
            </a:r>
          </a:p>
          <a:p>
            <a:pPr marL="285750" indent="-285750">
              <a:buFontTx/>
              <a:buChar char="-"/>
            </a:pPr>
            <a:r>
              <a:rPr lang="cs-CZ" sz="2400" b="0" i="0" u="none" strike="noStrike" baseline="0" dirty="0" smtClean="0">
                <a:solidFill>
                  <a:srgbClr val="000000"/>
                </a:solidFill>
                <a:latin typeface="Century" panose="02040604050505020304" pitchFamily="18" charset="0"/>
                <a:cs typeface="Calibri" panose="020F0502020204030204" pitchFamily="34" charset="0"/>
              </a:rPr>
              <a:t>transformace a mutageneze</a:t>
            </a:r>
          </a:p>
          <a:p>
            <a:endParaRPr lang="cs-CZ" b="0" i="0" u="none" strike="noStrike" baseline="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880329" y="534185"/>
            <a:ext cx="42530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b="1" i="0" u="none" strike="noStrike" baseline="0" dirty="0" smtClean="0">
                <a:latin typeface="Century" panose="02040604050505020304" pitchFamily="18" charset="0"/>
              </a:rPr>
              <a:t>Využití explantátů</a:t>
            </a:r>
            <a:endParaRPr lang="cs-CZ" sz="3600" b="0" i="0" u="none" strike="noStrike" baseline="0" dirty="0" smtClean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299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249976" y="1432192"/>
            <a:ext cx="833976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i="0" u="none" strike="noStrike" baseline="0" dirty="0" smtClean="0">
                <a:latin typeface="Century" panose="02040604050505020304" pitchFamily="18" charset="0"/>
              </a:rPr>
              <a:t>B. Praktické aplikace</a:t>
            </a:r>
          </a:p>
          <a:p>
            <a:endParaRPr lang="cs-CZ" sz="3200" b="0" i="0" u="none" strike="noStrike" baseline="0" dirty="0" smtClean="0">
              <a:solidFill>
                <a:srgbClr val="000000"/>
              </a:solidFill>
              <a:latin typeface="Century" panose="020406040505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cs-CZ" sz="2400" b="0" i="0" u="none" strike="noStrike" baseline="0" dirty="0" smtClean="0">
                <a:solidFill>
                  <a:srgbClr val="000000"/>
                </a:solidFill>
                <a:latin typeface="Century" panose="02040604050505020304" pitchFamily="18" charset="0"/>
              </a:rPr>
              <a:t>rychlé množení ve velkých kvantech</a:t>
            </a:r>
          </a:p>
          <a:p>
            <a:pPr marL="285750" indent="-285750">
              <a:buFontTx/>
              <a:buChar char="-"/>
            </a:pPr>
            <a:r>
              <a:rPr lang="cs-CZ" sz="2400" b="0" i="0" u="none" strike="noStrike" baseline="0" dirty="0" smtClean="0">
                <a:solidFill>
                  <a:srgbClr val="000000"/>
                </a:solidFill>
                <a:latin typeface="Century" panose="02040604050505020304" pitchFamily="18" charset="0"/>
              </a:rPr>
              <a:t>urychlování šlechtitelských cyklů</a:t>
            </a:r>
          </a:p>
          <a:p>
            <a:pPr marL="285750" indent="-285750">
              <a:buFontTx/>
              <a:buChar char="-"/>
            </a:pPr>
            <a:r>
              <a:rPr lang="cs-CZ" sz="2400" b="1" i="0" u="none" strike="noStrike" baseline="0" dirty="0" smtClean="0">
                <a:solidFill>
                  <a:srgbClr val="000000"/>
                </a:solidFill>
                <a:latin typeface="Century" panose="02040604050505020304" pitchFamily="18" charset="0"/>
              </a:rPr>
              <a:t>získávání vzdálených hybridů („embryo </a:t>
            </a:r>
            <a:r>
              <a:rPr lang="cs-CZ" sz="2400" b="1" i="0" u="none" strike="noStrike" baseline="0" dirty="0" err="1" smtClean="0">
                <a:solidFill>
                  <a:srgbClr val="000000"/>
                </a:solidFill>
                <a:latin typeface="Century" panose="02040604050505020304" pitchFamily="18" charset="0"/>
              </a:rPr>
              <a:t>rescue</a:t>
            </a:r>
            <a:r>
              <a:rPr lang="cs-CZ" sz="2400" b="1" i="0" u="none" strike="noStrike" baseline="0" dirty="0" smtClean="0">
                <a:solidFill>
                  <a:srgbClr val="000000"/>
                </a:solidFill>
                <a:latin typeface="Century" panose="02040604050505020304" pitchFamily="18" charset="0"/>
              </a:rPr>
              <a:t>“, opylení </a:t>
            </a:r>
            <a:r>
              <a:rPr lang="cs-CZ" sz="2400" b="1" i="1" u="none" strike="noStrike" baseline="0" dirty="0" smtClean="0">
                <a:solidFill>
                  <a:srgbClr val="000000"/>
                </a:solidFill>
                <a:latin typeface="Century" panose="02040604050505020304" pitchFamily="18" charset="0"/>
              </a:rPr>
              <a:t>in vitro</a:t>
            </a:r>
            <a:r>
              <a:rPr lang="cs-CZ" sz="2400" b="1" i="0" u="none" strike="noStrike" baseline="0" dirty="0" smtClean="0">
                <a:solidFill>
                  <a:srgbClr val="000000"/>
                </a:solidFill>
                <a:latin typeface="Century" panose="02040604050505020304" pitchFamily="18" charset="0"/>
              </a:rPr>
              <a:t>)</a:t>
            </a:r>
            <a:endParaRPr lang="cs-CZ" sz="2400" b="0" i="0" u="none" strike="noStrike" baseline="0" dirty="0" smtClean="0">
              <a:solidFill>
                <a:srgbClr val="000000"/>
              </a:solidFill>
              <a:latin typeface="Century" panose="020406040505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cs-CZ" sz="2400" b="0" i="0" u="none" strike="noStrike" baseline="0" dirty="0" smtClean="0">
                <a:solidFill>
                  <a:srgbClr val="000000"/>
                </a:solidFill>
                <a:latin typeface="Century" panose="02040604050505020304" pitchFamily="18" charset="0"/>
              </a:rPr>
              <a:t>získávání haploidů a </a:t>
            </a:r>
            <a:r>
              <a:rPr lang="cs-CZ" sz="2400" b="0" i="0" u="none" strike="noStrike" baseline="0" dirty="0" err="1" smtClean="0">
                <a:solidFill>
                  <a:srgbClr val="000000"/>
                </a:solidFill>
                <a:latin typeface="Century" panose="02040604050505020304" pitchFamily="18" charset="0"/>
              </a:rPr>
              <a:t>dihaploidů</a:t>
            </a:r>
            <a:endParaRPr lang="cs-CZ" sz="2400" dirty="0">
              <a:solidFill>
                <a:srgbClr val="000000"/>
              </a:solidFill>
              <a:latin typeface="Century" panose="020406040505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cs-CZ" sz="2400" b="0" i="0" u="none" strike="noStrike" baseline="0" dirty="0" smtClean="0">
                <a:solidFill>
                  <a:srgbClr val="000000"/>
                </a:solidFill>
                <a:latin typeface="Century" panose="02040604050505020304" pitchFamily="18" charset="0"/>
              </a:rPr>
              <a:t>ozdravování od virů</a:t>
            </a:r>
          </a:p>
          <a:p>
            <a:pPr marL="285750" indent="-285750">
              <a:buFontTx/>
              <a:buChar char="-"/>
            </a:pPr>
            <a:r>
              <a:rPr lang="cs-CZ" sz="2400" b="0" i="0" u="none" strike="noStrike" baseline="0" dirty="0" smtClean="0">
                <a:solidFill>
                  <a:srgbClr val="000000"/>
                </a:solidFill>
                <a:latin typeface="Century" panose="02040604050505020304" pitchFamily="18" charset="0"/>
              </a:rPr>
              <a:t>umělá semena</a:t>
            </a:r>
          </a:p>
          <a:p>
            <a:pPr marL="285750" indent="-285750">
              <a:buFontTx/>
              <a:buChar char="-"/>
            </a:pPr>
            <a:r>
              <a:rPr lang="cs-CZ" sz="2400" b="0" i="0" u="none" strike="noStrike" baseline="0" dirty="0" smtClean="0">
                <a:solidFill>
                  <a:srgbClr val="000000"/>
                </a:solidFill>
                <a:latin typeface="Century" panose="02040604050505020304" pitchFamily="18" charset="0"/>
              </a:rPr>
              <a:t>genové banky, </a:t>
            </a:r>
            <a:r>
              <a:rPr lang="cs-CZ" sz="2400" b="0" i="0" u="none" strike="noStrike" baseline="0" dirty="0" err="1" smtClean="0">
                <a:solidFill>
                  <a:srgbClr val="000000"/>
                </a:solidFill>
                <a:latin typeface="Century" panose="02040604050505020304" pitchFamily="18" charset="0"/>
              </a:rPr>
              <a:t>kryoprezervace</a:t>
            </a:r>
            <a:endParaRPr lang="cs-CZ" sz="2400" b="0" i="0" u="none" strike="noStrike" baseline="0" dirty="0" smtClean="0">
              <a:solidFill>
                <a:srgbClr val="000000"/>
              </a:solidFill>
              <a:latin typeface="Century" panose="02040604050505020304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880329" y="534185"/>
            <a:ext cx="42530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b="1" i="0" u="none" strike="noStrike" baseline="0" dirty="0" smtClean="0">
                <a:latin typeface="Century" panose="02040604050505020304" pitchFamily="18" charset="0"/>
              </a:rPr>
              <a:t>Využití explantátů</a:t>
            </a:r>
            <a:endParaRPr lang="cs-CZ" sz="3600" b="0" i="0" u="none" strike="noStrike" baseline="0" dirty="0" smtClean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148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sah 3"/>
          <p:cNvPicPr>
            <a:picLocks noChangeAspect="1"/>
          </p:cNvPicPr>
          <p:nvPr/>
        </p:nvPicPr>
        <p:blipFill rotWithShape="1">
          <a:blip r:embed="rId2"/>
          <a:srcRect l="21198" t="18565" r="23010" b="7254"/>
          <a:stretch/>
        </p:blipFill>
        <p:spPr>
          <a:xfrm>
            <a:off x="1018361" y="108273"/>
            <a:ext cx="9025128" cy="674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120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sah 3"/>
          <p:cNvPicPr>
            <a:picLocks noChangeAspect="1"/>
          </p:cNvPicPr>
          <p:nvPr/>
        </p:nvPicPr>
        <p:blipFill rotWithShape="1">
          <a:blip r:embed="rId2"/>
          <a:srcRect l="20725" t="17935" r="22419" b="16081"/>
          <a:stretch/>
        </p:blipFill>
        <p:spPr>
          <a:xfrm>
            <a:off x="1968843" y="549165"/>
            <a:ext cx="8138078" cy="531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071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 rotWithShape="1">
          <a:blip r:embed="rId2"/>
          <a:srcRect l="20606" t="18146" r="21592" b="8725"/>
          <a:stretch/>
        </p:blipFill>
        <p:spPr>
          <a:xfrm>
            <a:off x="1335026" y="0"/>
            <a:ext cx="963666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936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ChangeAspect="1"/>
          </p:cNvPicPr>
          <p:nvPr/>
        </p:nvPicPr>
        <p:blipFill rotWithShape="1">
          <a:blip r:embed="rId2"/>
          <a:srcRect l="20961" t="17725" r="21946" b="9986"/>
          <a:stretch/>
        </p:blipFill>
        <p:spPr>
          <a:xfrm>
            <a:off x="1359747" y="0"/>
            <a:ext cx="962910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060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sah 3"/>
          <p:cNvPicPr>
            <a:picLocks noChangeAspect="1"/>
          </p:cNvPicPr>
          <p:nvPr/>
        </p:nvPicPr>
        <p:blipFill rotWithShape="1">
          <a:blip r:embed="rId2"/>
          <a:srcRect l="20488" t="17934" r="22892" b="9356"/>
          <a:stretch/>
        </p:blipFill>
        <p:spPr>
          <a:xfrm>
            <a:off x="1041307" y="0"/>
            <a:ext cx="9835953" cy="710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9529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sah 3"/>
          <p:cNvPicPr>
            <a:picLocks noChangeAspect="1"/>
          </p:cNvPicPr>
          <p:nvPr/>
        </p:nvPicPr>
        <p:blipFill rotWithShape="1">
          <a:blip r:embed="rId2"/>
          <a:srcRect l="20134" t="18355" r="22183" b="6413"/>
          <a:stretch/>
        </p:blipFill>
        <p:spPr>
          <a:xfrm>
            <a:off x="1234441" y="91440"/>
            <a:ext cx="9688856" cy="710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9154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1F médium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MS + fytohormony (1 mg/l BAP + 1 mg/l NAA)</a:t>
            </a:r>
          </a:p>
          <a:p>
            <a:r>
              <a:rPr lang="cs-CZ" dirty="0" err="1" smtClean="0"/>
              <a:t>Mikropropagace</a:t>
            </a:r>
            <a:r>
              <a:rPr lang="cs-CZ" dirty="0" smtClean="0"/>
              <a:t> (množení </a:t>
            </a:r>
            <a:r>
              <a:rPr lang="cs-CZ" i="1" dirty="0" smtClean="0"/>
              <a:t>in vitro</a:t>
            </a:r>
            <a:r>
              <a:rPr lang="cs-CZ" dirty="0" smtClean="0"/>
              <a:t>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8437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972" y="365125"/>
            <a:ext cx="9840056" cy="630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689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Založení experimentu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69092" y="1817387"/>
            <a:ext cx="10515600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cs-CZ" dirty="0" smtClean="0"/>
              <a:t>uvaření médií</a:t>
            </a:r>
          </a:p>
          <a:p>
            <a:pPr marL="514350" indent="-514350">
              <a:buAutoNum type="arabicPeriod"/>
            </a:pPr>
            <a:r>
              <a:rPr lang="cs-CZ" dirty="0" err="1" smtClean="0"/>
              <a:t>Pasážování</a:t>
            </a:r>
            <a:r>
              <a:rPr lang="cs-CZ" dirty="0"/>
              <a:t> </a:t>
            </a:r>
            <a:r>
              <a:rPr lang="cs-CZ" dirty="0" smtClean="0"/>
              <a:t>klíčních rostlinek ředkvičky (předpěstovány ze sterilních semen) na médium bez cytokininu a s cytokininem (1F)</a:t>
            </a:r>
          </a:p>
          <a:p>
            <a:pPr marL="514350" indent="-514350">
              <a:buAutoNum type="arabicPeriod"/>
            </a:pPr>
            <a:r>
              <a:rPr lang="cs-CZ" dirty="0" smtClean="0"/>
              <a:t>Kultivace: A. </a:t>
            </a:r>
            <a:r>
              <a:rPr lang="cs-CZ" dirty="0" smtClean="0"/>
              <a:t>na světle </a:t>
            </a:r>
            <a:r>
              <a:rPr lang="cs-CZ" dirty="0" smtClean="0"/>
              <a:t>(16 hod světlo, 8 hodin tma)</a:t>
            </a:r>
          </a:p>
          <a:p>
            <a:pPr marL="0" indent="0">
              <a:buNone/>
            </a:pPr>
            <a:r>
              <a:rPr lang="cs-CZ" dirty="0" smtClean="0"/>
              <a:t>		  B. </a:t>
            </a:r>
            <a:r>
              <a:rPr lang="cs-CZ" dirty="0" smtClean="0"/>
              <a:t>na nízkém světle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Úkol: V protokolu popište kultivační podmínky souvislým textem (světlo – délka, intenzita, teplota, délka kultivace…)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09929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Vyhodnocení experimentu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1. Analýza růstu: posouzení morfologie a čerstvá hmotnost</a:t>
            </a:r>
          </a:p>
          <a:p>
            <a:r>
              <a:rPr lang="cs-CZ" dirty="0" smtClean="0"/>
              <a:t>2. Analýza pigmentů spektrofotometricky a pomocí HPLC</a:t>
            </a:r>
          </a:p>
          <a:p>
            <a:pPr lvl="2"/>
            <a:r>
              <a:rPr lang="cs-CZ" dirty="0" smtClean="0"/>
              <a:t>1. extrakce pigmentů</a:t>
            </a:r>
          </a:p>
          <a:p>
            <a:pPr lvl="2"/>
            <a:r>
              <a:rPr lang="cs-CZ" dirty="0" smtClean="0"/>
              <a:t>2. analýza pigmentů na spektrofotometru a výpočet obsahu chlorofylů a karotenoidů pomocí vzorců</a:t>
            </a:r>
          </a:p>
          <a:p>
            <a:pPr lvl="2"/>
            <a:r>
              <a:rPr lang="cs-CZ" dirty="0" smtClean="0"/>
              <a:t>3. analýza pigmentů pomocí HPLC a výpočet obsahu pigmentů z chromatogramů za </a:t>
            </a:r>
            <a:r>
              <a:rPr lang="cs-CZ" smtClean="0"/>
              <a:t>použití standardů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664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737" t="14520" r="25005" b="6020"/>
          <a:stretch/>
        </p:blipFill>
        <p:spPr>
          <a:xfrm>
            <a:off x="1263646" y="140043"/>
            <a:ext cx="9214884" cy="631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086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598" t="15177" r="24759" b="4488"/>
          <a:stretch/>
        </p:blipFill>
        <p:spPr>
          <a:xfrm>
            <a:off x="1581665" y="189470"/>
            <a:ext cx="8625830" cy="602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385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Cytokininy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 rostlinné fytohormony odvozené od adeninu</a:t>
            </a:r>
          </a:p>
          <a:p>
            <a:r>
              <a:rPr lang="cs-CZ" b="1" dirty="0" err="1" smtClean="0"/>
              <a:t>izoprenoidní</a:t>
            </a:r>
            <a:r>
              <a:rPr lang="cs-CZ" b="1" dirty="0" smtClean="0"/>
              <a:t> </a:t>
            </a:r>
            <a:r>
              <a:rPr lang="cs-CZ" dirty="0" smtClean="0"/>
              <a:t>(zeatin, </a:t>
            </a:r>
            <a:r>
              <a:rPr lang="cs-CZ" dirty="0" err="1" smtClean="0"/>
              <a:t>dihydrozeatin</a:t>
            </a:r>
            <a:r>
              <a:rPr lang="cs-CZ" dirty="0" smtClean="0"/>
              <a:t>, </a:t>
            </a:r>
            <a:r>
              <a:rPr lang="cs-CZ" dirty="0" err="1" smtClean="0"/>
              <a:t>izopentenyl</a:t>
            </a:r>
            <a:r>
              <a:rPr lang="cs-CZ" dirty="0" smtClean="0"/>
              <a:t> adenin)</a:t>
            </a:r>
          </a:p>
          <a:p>
            <a:r>
              <a:rPr lang="cs-CZ" dirty="0" smtClean="0"/>
              <a:t>nebo </a:t>
            </a:r>
            <a:r>
              <a:rPr lang="cs-CZ" b="1" dirty="0" smtClean="0"/>
              <a:t>aromatické </a:t>
            </a:r>
            <a:r>
              <a:rPr lang="cs-CZ" dirty="0" smtClean="0"/>
              <a:t>(</a:t>
            </a:r>
            <a:r>
              <a:rPr lang="cs-CZ" dirty="0" err="1" smtClean="0"/>
              <a:t>benzylaminopurin</a:t>
            </a:r>
            <a:r>
              <a:rPr lang="cs-CZ" dirty="0" smtClean="0"/>
              <a:t>, m-</a:t>
            </a:r>
            <a:r>
              <a:rPr lang="cs-CZ" dirty="0" err="1" smtClean="0"/>
              <a:t>topolin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 rotWithShape="1">
          <a:blip r:embed="rId2"/>
          <a:srcRect l="17802" t="28820" r="30206" b="17667"/>
          <a:stretch/>
        </p:blipFill>
        <p:spPr>
          <a:xfrm>
            <a:off x="264366" y="3628236"/>
            <a:ext cx="3780413" cy="2188660"/>
          </a:xfrm>
          <a:prstGeom prst="rect">
            <a:avLst/>
          </a:prstGeom>
        </p:spPr>
      </p:pic>
      <p:pic>
        <p:nvPicPr>
          <p:cNvPr id="5" name="Zástupný symbol pro obsah 3"/>
          <p:cNvPicPr>
            <a:picLocks noChangeAspect="1"/>
          </p:cNvPicPr>
          <p:nvPr/>
        </p:nvPicPr>
        <p:blipFill rotWithShape="1">
          <a:blip r:embed="rId3"/>
          <a:srcRect l="14427" t="29815" r="29559" b="14083"/>
          <a:stretch/>
        </p:blipFill>
        <p:spPr>
          <a:xfrm>
            <a:off x="4793289" y="3392574"/>
            <a:ext cx="4942216" cy="278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70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Funkce cytokininů v rostlinách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233" t="32544" r="31537" b="7549"/>
          <a:stretch/>
        </p:blipFill>
        <p:spPr>
          <a:xfrm>
            <a:off x="1446429" y="1474574"/>
            <a:ext cx="7888917" cy="4488206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6359611" y="1367481"/>
            <a:ext cx="2042984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0838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Vliv cytokininů na syntézu chlorofylu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Stimulují:   - tvorbu chloroplastů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- syntézu chlorofylu přes podporování syntézy </a:t>
            </a:r>
            <a:r>
              <a:rPr lang="cs-CZ" dirty="0" err="1" smtClean="0"/>
              <a:t>RuBisCo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- diferenciaci chloroplastů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- expresi genů kódujících malou podjednotku </a:t>
            </a:r>
            <a:r>
              <a:rPr lang="cs-CZ" dirty="0" err="1" smtClean="0"/>
              <a:t>RuBisCo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		a </a:t>
            </a:r>
            <a:r>
              <a:rPr lang="cs-CZ" dirty="0" err="1" smtClean="0"/>
              <a:t>světlosběrných</a:t>
            </a:r>
            <a:r>
              <a:rPr lang="cs-CZ" dirty="0" smtClean="0"/>
              <a:t> komplexů vázajících </a:t>
            </a:r>
            <a:r>
              <a:rPr lang="cs-CZ" dirty="0" err="1" smtClean="0"/>
              <a:t>chl</a:t>
            </a:r>
            <a:r>
              <a:rPr lang="cs-CZ" dirty="0" smtClean="0"/>
              <a:t> a/b</a:t>
            </a:r>
          </a:p>
          <a:p>
            <a:endParaRPr lang="cs-CZ" dirty="0"/>
          </a:p>
        </p:txBody>
      </p:sp>
      <p:pic>
        <p:nvPicPr>
          <p:cNvPr id="1030" name="Picture 6" descr="Výsledek obrázku pro ribulose-1,5-bisphosphate carboxyl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502" y="4481177"/>
            <a:ext cx="3139510" cy="212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22033" t="42762" r="54848" b="26576"/>
          <a:stretch/>
        </p:blipFill>
        <p:spPr>
          <a:xfrm>
            <a:off x="5626463" y="4287211"/>
            <a:ext cx="3114408" cy="232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953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Rostliny pěstované „in vitro“ = rostlinné explantáty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i="1" u="none" strike="noStrike" baseline="0" dirty="0" smtClean="0">
                <a:latin typeface="Century" panose="02040604050505020304" pitchFamily="18" charset="0"/>
              </a:rPr>
              <a:t>ex </a:t>
            </a:r>
            <a:r>
              <a:rPr lang="cs-CZ" b="1" i="1" u="none" strike="noStrike" baseline="0" dirty="0" err="1" smtClean="0">
                <a:latin typeface="Century" panose="02040604050505020304" pitchFamily="18" charset="0"/>
              </a:rPr>
              <a:t>plantare</a:t>
            </a:r>
            <a:r>
              <a:rPr lang="cs-CZ" b="1" i="1" u="none" strike="noStrike" baseline="0" dirty="0" smtClean="0">
                <a:latin typeface="Century" panose="02040604050505020304" pitchFamily="18" charset="0"/>
              </a:rPr>
              <a:t>  </a:t>
            </a:r>
            <a:r>
              <a:rPr lang="cs-CZ" i="0" u="none" strike="noStrike" baseline="0" dirty="0" smtClean="0">
                <a:solidFill>
                  <a:srgbClr val="000000"/>
                </a:solidFill>
                <a:latin typeface="Century" panose="02040604050505020304" pitchFamily="18" charset="0"/>
              </a:rPr>
              <a:t>= pěstovat mimo</a:t>
            </a:r>
          </a:p>
          <a:p>
            <a:endParaRPr lang="cs-CZ" b="0" i="0" u="none" strike="noStrike" baseline="0" dirty="0" smtClean="0">
              <a:solidFill>
                <a:srgbClr val="000000"/>
              </a:solidFill>
              <a:latin typeface="Century" panose="02040604050505020304" pitchFamily="18" charset="0"/>
            </a:endParaRPr>
          </a:p>
          <a:p>
            <a:r>
              <a:rPr lang="es-ES" b="1" i="1" u="none" strike="noStrike" baseline="0" dirty="0" smtClean="0">
                <a:latin typeface="Century" panose="02040604050505020304" pitchFamily="18" charset="0"/>
              </a:rPr>
              <a:t>in vitro</a:t>
            </a:r>
            <a:r>
              <a:rPr lang="cs-CZ" b="1" i="1" u="none" strike="noStrike" baseline="0" dirty="0" smtClean="0">
                <a:latin typeface="Century" panose="02040604050505020304" pitchFamily="18" charset="0"/>
              </a:rPr>
              <a:t> </a:t>
            </a:r>
            <a:r>
              <a:rPr lang="es-ES" i="0" u="none" strike="noStrike" baseline="0" dirty="0" smtClean="0">
                <a:solidFill>
                  <a:srgbClr val="000000"/>
                </a:solidFill>
                <a:latin typeface="Century" panose="02040604050505020304" pitchFamily="18" charset="0"/>
              </a:rPr>
              <a:t>= ve skle, v umělých podmínkách</a:t>
            </a:r>
            <a:endParaRPr lang="cs-CZ" i="0" u="none" strike="noStrike" baseline="0" dirty="0" smtClean="0">
              <a:solidFill>
                <a:srgbClr val="000000"/>
              </a:solidFill>
              <a:latin typeface="Century" panose="02040604050505020304" pitchFamily="18" charset="0"/>
            </a:endParaRPr>
          </a:p>
          <a:p>
            <a:endParaRPr lang="es-ES" b="0" i="0" u="none" strike="noStrike" baseline="0" dirty="0" smtClean="0">
              <a:solidFill>
                <a:srgbClr val="000000"/>
              </a:solidFill>
              <a:latin typeface="Century" panose="02040604050505020304" pitchFamily="18" charset="0"/>
            </a:endParaRPr>
          </a:p>
          <a:p>
            <a:r>
              <a:rPr lang="cs-CZ" b="1" i="0" u="none" strike="noStrike" baseline="0" dirty="0" smtClean="0">
                <a:latin typeface="Century" panose="02040604050505020304" pitchFamily="18" charset="0"/>
              </a:rPr>
              <a:t>aseptická kultura </a:t>
            </a:r>
            <a:r>
              <a:rPr lang="cs-CZ" i="0" u="none" strike="noStrike" baseline="0" dirty="0" smtClean="0">
                <a:solidFill>
                  <a:srgbClr val="000000"/>
                </a:solidFill>
                <a:latin typeface="Century" panose="02040604050505020304" pitchFamily="18" charset="0"/>
              </a:rPr>
              <a:t>= bez infekce (bakterie, kvasinky, plísně)</a:t>
            </a:r>
          </a:p>
          <a:p>
            <a:endParaRPr lang="cs-CZ" b="0" i="0" u="none" strike="noStrike" baseline="0" dirty="0" smtClean="0">
              <a:solidFill>
                <a:srgbClr val="000000"/>
              </a:solidFill>
              <a:latin typeface="Century" panose="02040604050505020304" pitchFamily="18" charset="0"/>
            </a:endParaRPr>
          </a:p>
          <a:p>
            <a:r>
              <a:rPr lang="cs-CZ" b="1" i="0" u="none" strike="noStrike" baseline="0" dirty="0" smtClean="0">
                <a:latin typeface="Century" panose="02040604050505020304" pitchFamily="18" charset="0"/>
              </a:rPr>
              <a:t>axenická kultura</a:t>
            </a:r>
            <a:r>
              <a:rPr lang="cs-CZ" b="1" i="0" u="none" strike="noStrike" baseline="0" dirty="0" smtClean="0">
                <a:solidFill>
                  <a:srgbClr val="000000"/>
                </a:solidFill>
                <a:latin typeface="Century" panose="02040604050505020304" pitchFamily="18" charset="0"/>
              </a:rPr>
              <a:t> </a:t>
            </a:r>
            <a:r>
              <a:rPr lang="cs-CZ" i="0" u="none" strike="noStrike" baseline="0" dirty="0" smtClean="0">
                <a:solidFill>
                  <a:srgbClr val="000000"/>
                </a:solidFill>
                <a:latin typeface="Century" panose="02040604050505020304" pitchFamily="18" charset="0"/>
              </a:rPr>
              <a:t>= kultura jednoho organismu</a:t>
            </a:r>
          </a:p>
          <a:p>
            <a:endParaRPr lang="cs-CZ" b="0" i="0" u="none" strike="noStrike" baseline="0" dirty="0" smtClean="0">
              <a:solidFill>
                <a:srgbClr val="000000"/>
              </a:solidFill>
              <a:latin typeface="Century" panose="02040604050505020304" pitchFamily="18" charset="0"/>
            </a:endParaRPr>
          </a:p>
          <a:p>
            <a:r>
              <a:rPr lang="cs-CZ" b="1" i="0" u="none" strike="noStrike" baseline="0" dirty="0" smtClean="0">
                <a:latin typeface="Century" panose="02040604050505020304" pitchFamily="18" charset="0"/>
              </a:rPr>
              <a:t>tkáňová kultura </a:t>
            </a:r>
            <a:r>
              <a:rPr lang="cs-CZ" i="0" u="none" strike="noStrike" baseline="0" dirty="0" smtClean="0">
                <a:solidFill>
                  <a:srgbClr val="000000"/>
                </a:solidFill>
                <a:latin typeface="Century" panose="02040604050505020304" pitchFamily="18" charset="0"/>
              </a:rPr>
              <a:t>= historický pojem, přeneseno z oblasti 				fyziologie živočichů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8824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ýsledek obrázku pro in vitro pla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568" y="428368"/>
            <a:ext cx="7964039" cy="533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48126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1455</TotalTime>
  <Words>336</Words>
  <Application>Microsoft Office PowerPoint</Application>
  <PresentationFormat>Širokoúhlá obrazovka</PresentationFormat>
  <Paragraphs>67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Century</vt:lpstr>
      <vt:lpstr>Segoe UI Semibold</vt:lpstr>
      <vt:lpstr>Motiv Office</vt:lpstr>
      <vt:lpstr>Vliv cytokininů na obsah pigmentů u ředkvičky seté (Raphanus sativus) v podmínkách in vitro.  I. Založení experimentu</vt:lpstr>
      <vt:lpstr>Prezentace aplikace PowerPoint</vt:lpstr>
      <vt:lpstr>Prezentace aplikace PowerPoint</vt:lpstr>
      <vt:lpstr>Prezentace aplikace PowerPoint</vt:lpstr>
      <vt:lpstr>Cytokininy</vt:lpstr>
      <vt:lpstr>Funkce cytokininů v rostlinách</vt:lpstr>
      <vt:lpstr>Vliv cytokininů na syntézu chlorofylu</vt:lpstr>
      <vt:lpstr>Rostliny pěstované „in vitro“ = rostlinné explantáty</vt:lpstr>
      <vt:lpstr>Prezentace aplikace PowerPoint</vt:lpstr>
      <vt:lpstr>Rostliny pěstované „in vitro“ = rostlinné explantáty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1F médium</vt:lpstr>
      <vt:lpstr>Založení experimentu</vt:lpstr>
      <vt:lpstr>Vyhodnocení experimentu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Vliv cytokininů na obsah pigmentů u ředkvičky seté (Raphanus sativus) v podmínkách in vitro.  A. Založení experimentu</dc:title>
  <dc:creator>Admin</dc:creator>
  <cp:lastModifiedBy>Admin</cp:lastModifiedBy>
  <cp:revision>18</cp:revision>
  <dcterms:created xsi:type="dcterms:W3CDTF">2017-02-14T11:11:08Z</dcterms:created>
  <dcterms:modified xsi:type="dcterms:W3CDTF">2017-03-31T07:46:48Z</dcterms:modified>
</cp:coreProperties>
</file>