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1"/>
  </p:handoutMasterIdLst>
  <p:sldIdLst>
    <p:sldId id="256" r:id="rId2"/>
    <p:sldId id="291" r:id="rId3"/>
    <p:sldId id="257" r:id="rId4"/>
    <p:sldId id="277" r:id="rId5"/>
    <p:sldId id="258" r:id="rId6"/>
    <p:sldId id="259" r:id="rId7"/>
    <p:sldId id="292" r:id="rId8"/>
    <p:sldId id="260" r:id="rId9"/>
    <p:sldId id="261" r:id="rId10"/>
    <p:sldId id="296" r:id="rId11"/>
    <p:sldId id="278" r:id="rId12"/>
    <p:sldId id="263" r:id="rId13"/>
    <p:sldId id="265" r:id="rId14"/>
    <p:sldId id="267" r:id="rId15"/>
    <p:sldId id="266" r:id="rId16"/>
    <p:sldId id="264" r:id="rId17"/>
    <p:sldId id="268" r:id="rId18"/>
    <p:sldId id="271" r:id="rId19"/>
    <p:sldId id="270" r:id="rId20"/>
    <p:sldId id="272" r:id="rId21"/>
    <p:sldId id="273" r:id="rId22"/>
    <p:sldId id="269" r:id="rId23"/>
    <p:sldId id="274" r:id="rId24"/>
    <p:sldId id="275" r:id="rId25"/>
    <p:sldId id="293" r:id="rId26"/>
    <p:sldId id="290" r:id="rId27"/>
    <p:sldId id="279" r:id="rId28"/>
    <p:sldId id="282" r:id="rId29"/>
    <p:sldId id="295" r:id="rId30"/>
    <p:sldId id="280" r:id="rId31"/>
    <p:sldId id="281" r:id="rId32"/>
    <p:sldId id="283" r:id="rId33"/>
    <p:sldId id="294" r:id="rId34"/>
    <p:sldId id="284" r:id="rId35"/>
    <p:sldId id="285" r:id="rId36"/>
    <p:sldId id="286" r:id="rId37"/>
    <p:sldId id="287" r:id="rId38"/>
    <p:sldId id="288" r:id="rId39"/>
    <p:sldId id="289" r:id="rId40"/>
  </p:sldIdLst>
  <p:sldSz cx="9144000" cy="6858000" type="screen4x3"/>
  <p:notesSz cx="9874250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6053A-443E-4192-8FCB-6ABD4394EB43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D301B-D174-4E90-BE8E-A0BF1BE90C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136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0327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084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815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30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6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156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19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207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789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334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561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59318-A809-4B41-8A69-D54915FB7B69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7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Diptera</a:t>
            </a:r>
            <a:r>
              <a:rPr lang="cs-CZ" smtClean="0"/>
              <a:t>  - dvoukřídlí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16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smtClean="0"/>
              <a:t>Hlava a ústní ústrojí mouchy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56576"/>
            <a:ext cx="7264850" cy="514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69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3008313" cy="310356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Diptera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008313" cy="720081"/>
          </a:xfrm>
        </p:spPr>
        <p:txBody>
          <a:bodyPr/>
          <a:lstStyle/>
          <a:p>
            <a:r>
              <a:rPr lang="cs-CZ" b="1" dirty="0" smtClean="0"/>
              <a:t>Moucha domácí – medicínský význam</a:t>
            </a:r>
            <a:endParaRPr lang="cs-CZ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999" y="332656"/>
            <a:ext cx="5031825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70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78098"/>
          </a:xfrm>
        </p:spPr>
        <p:txBody>
          <a:bodyPr/>
          <a:lstStyle/>
          <a:p>
            <a:r>
              <a:rPr lang="cs-CZ" dirty="0" err="1" smtClean="0"/>
              <a:t>Diptera</a:t>
            </a:r>
            <a:r>
              <a:rPr lang="cs-CZ" dirty="0" smtClean="0"/>
              <a:t> – </a:t>
            </a:r>
            <a:r>
              <a:rPr lang="cs-CZ" dirty="0" err="1" smtClean="0"/>
              <a:t>Muscina</a:t>
            </a:r>
            <a:r>
              <a:rPr lang="cs-CZ" dirty="0" smtClean="0"/>
              <a:t> </a:t>
            </a:r>
            <a:r>
              <a:rPr lang="cs-CZ" dirty="0" err="1" smtClean="0"/>
              <a:t>stabulans</a:t>
            </a:r>
            <a:endParaRPr lang="cs-CZ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640960" cy="464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78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22114"/>
          </a:xfrm>
        </p:spPr>
        <p:txBody>
          <a:bodyPr/>
          <a:lstStyle/>
          <a:p>
            <a:r>
              <a:rPr lang="cs-CZ" dirty="0" err="1" smtClean="0"/>
              <a:t>Caliophoridae</a:t>
            </a:r>
            <a:r>
              <a:rPr lang="cs-CZ" dirty="0" smtClean="0"/>
              <a:t> - bzučivkovití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70" y="1600200"/>
            <a:ext cx="747906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54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Cordylobia</a:t>
            </a:r>
            <a:r>
              <a:rPr lang="cs-CZ" dirty="0" smtClean="0"/>
              <a:t> </a:t>
            </a:r>
            <a:r>
              <a:rPr lang="cs-CZ" dirty="0" err="1" smtClean="0"/>
              <a:t>anthropophaga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985" y="1600200"/>
            <a:ext cx="62440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41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8229600" cy="430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439"/>
            <a:ext cx="82296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26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Caliophora</a:t>
            </a:r>
            <a:r>
              <a:rPr lang="cs-CZ" dirty="0" smtClean="0"/>
              <a:t> </a:t>
            </a:r>
            <a:r>
              <a:rPr lang="cs-CZ" dirty="0" err="1" smtClean="0"/>
              <a:t>vicina</a:t>
            </a:r>
            <a:r>
              <a:rPr lang="cs-CZ" dirty="0" smtClean="0"/>
              <a:t> – vývojový cyklus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485362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51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Auchmeromyia</a:t>
            </a:r>
            <a:r>
              <a:rPr lang="cs-CZ" dirty="0" smtClean="0"/>
              <a:t> </a:t>
            </a:r>
            <a:r>
              <a:rPr lang="cs-CZ" dirty="0" err="1" smtClean="0"/>
              <a:t>senegalensis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416" y="1484784"/>
            <a:ext cx="5137863" cy="494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67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cs-CZ" dirty="0" err="1" smtClean="0"/>
              <a:t>Sarcophagidae</a:t>
            </a:r>
            <a:r>
              <a:rPr lang="cs-CZ" dirty="0" smtClean="0"/>
              <a:t> - </a:t>
            </a:r>
            <a:r>
              <a:rPr lang="cs-CZ" dirty="0" err="1" smtClean="0"/>
              <a:t>masařkovití</a:t>
            </a:r>
            <a:endParaRPr lang="cs-CZ" dirty="0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871726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62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22114"/>
          </a:xfrm>
        </p:spPr>
        <p:txBody>
          <a:bodyPr/>
          <a:lstStyle/>
          <a:p>
            <a:r>
              <a:rPr lang="cs-CZ" dirty="0" err="1" smtClean="0"/>
              <a:t>Wohlfahrtia</a:t>
            </a:r>
            <a:r>
              <a:rPr lang="cs-CZ" dirty="0" smtClean="0"/>
              <a:t> </a:t>
            </a:r>
            <a:r>
              <a:rPr lang="cs-CZ" dirty="0" err="1" smtClean="0"/>
              <a:t>magnifica</a:t>
            </a:r>
            <a:endParaRPr lang="cs-CZ" dirty="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90" y="1600200"/>
            <a:ext cx="572701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28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648"/>
            <a:ext cx="4038600" cy="151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248471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73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cs-CZ" dirty="0" err="1" smtClean="0"/>
              <a:t>Sacrophagidea</a:t>
            </a:r>
            <a:r>
              <a:rPr lang="cs-CZ" dirty="0" smtClean="0"/>
              <a:t> - </a:t>
            </a:r>
            <a:r>
              <a:rPr lang="cs-CZ" dirty="0" err="1" smtClean="0"/>
              <a:t>masařkovití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15606"/>
            <a:ext cx="8229600" cy="227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19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err="1"/>
              <a:t>L</a:t>
            </a:r>
            <a:r>
              <a:rPr lang="cs-CZ" dirty="0" err="1" smtClean="0"/>
              <a:t>ucilia</a:t>
            </a:r>
            <a:r>
              <a:rPr lang="cs-CZ" dirty="0" smtClean="0"/>
              <a:t> </a:t>
            </a:r>
            <a:r>
              <a:rPr lang="cs-CZ" dirty="0" err="1" smtClean="0"/>
              <a:t>sericata</a:t>
            </a:r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50" y="1600199"/>
            <a:ext cx="6772418" cy="492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70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err="1" smtClean="0"/>
              <a:t>Sarcophaga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99" y="1412776"/>
            <a:ext cx="5448821" cy="508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83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err="1" smtClean="0"/>
              <a:t>Cuterebridae</a:t>
            </a:r>
            <a:endParaRPr lang="cs-CZ" dirty="0"/>
          </a:p>
        </p:txBody>
      </p:sp>
      <p:pic>
        <p:nvPicPr>
          <p:cNvPr id="225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92" y="1600200"/>
            <a:ext cx="77386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95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Dermatobia</a:t>
            </a:r>
            <a:r>
              <a:rPr lang="cs-CZ" dirty="0" smtClean="0"/>
              <a:t> </a:t>
            </a:r>
            <a:r>
              <a:rPr lang="cs-CZ" dirty="0" err="1" smtClean="0"/>
              <a:t>hominis</a:t>
            </a:r>
            <a:r>
              <a:rPr lang="cs-CZ" dirty="0" smtClean="0"/>
              <a:t> –vývojový cyklus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19128"/>
            <a:ext cx="4680520" cy="577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18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Střeček  - vývoj</a:t>
            </a:r>
            <a:endParaRPr lang="cs-CZ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30621" y="77269"/>
            <a:ext cx="5861061" cy="761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09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 smtClean="0"/>
              <a:t>Diptera</a:t>
            </a:r>
            <a:r>
              <a:rPr lang="cs-CZ" dirty="0" smtClean="0"/>
              <a:t> – medicínský význam</a:t>
            </a:r>
            <a:endParaRPr lang="cs-CZ" dirty="0"/>
          </a:p>
        </p:txBody>
      </p:sp>
      <p:pic>
        <p:nvPicPr>
          <p:cNvPr id="358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24744"/>
            <a:ext cx="897117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61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err="1" smtClean="0"/>
              <a:t>Stomoxyidae</a:t>
            </a:r>
            <a:r>
              <a:rPr lang="cs-CZ" dirty="0" smtClean="0"/>
              <a:t> - </a:t>
            </a:r>
            <a:r>
              <a:rPr lang="cs-CZ" dirty="0" err="1" smtClean="0"/>
              <a:t>bodalkovití</a:t>
            </a:r>
            <a:endParaRPr lang="cs-CZ" dirty="0"/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33529"/>
            <a:ext cx="8229600" cy="405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21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err="1" smtClean="0"/>
              <a:t>Stomoxys</a:t>
            </a:r>
            <a:r>
              <a:rPr lang="cs-CZ" dirty="0" smtClean="0"/>
              <a:t> </a:t>
            </a:r>
            <a:r>
              <a:rPr lang="cs-CZ" dirty="0" err="1" smtClean="0"/>
              <a:t>calcitrans</a:t>
            </a:r>
            <a:endParaRPr lang="cs-CZ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88" y="1600200"/>
            <a:ext cx="713482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79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39726"/>
          </a:xfrm>
        </p:spPr>
        <p:txBody>
          <a:bodyPr/>
          <a:lstStyle/>
          <a:p>
            <a:r>
              <a:rPr lang="cs-CZ" dirty="0" smtClean="0"/>
              <a:t>DIPTERA</a:t>
            </a:r>
            <a:br>
              <a:rPr lang="cs-CZ" dirty="0" smtClean="0"/>
            </a:br>
            <a:r>
              <a:rPr lang="cs-CZ" b="0" i="1" dirty="0" err="1" smtClean="0"/>
              <a:t>Lipoptena</a:t>
            </a:r>
            <a:r>
              <a:rPr lang="cs-CZ" b="0" i="1" dirty="0" smtClean="0"/>
              <a:t> </a:t>
            </a:r>
            <a:r>
              <a:rPr lang="cs-CZ" b="0" i="1" dirty="0" err="1" smtClean="0"/>
              <a:t>cervi</a:t>
            </a:r>
            <a:r>
              <a:rPr lang="cs-CZ" b="0" i="1" dirty="0" smtClean="0"/>
              <a:t> </a:t>
            </a:r>
            <a:r>
              <a:rPr lang="cs-CZ" b="0" dirty="0" smtClean="0"/>
              <a:t>(A)</a:t>
            </a:r>
            <a:br>
              <a:rPr lang="cs-CZ" b="0" dirty="0" smtClean="0"/>
            </a:br>
            <a:r>
              <a:rPr lang="cs-CZ" b="0" i="1" dirty="0" err="1" smtClean="0"/>
              <a:t>Stomoxys</a:t>
            </a:r>
            <a:r>
              <a:rPr lang="cs-CZ" b="0" i="1" dirty="0" smtClean="0"/>
              <a:t> </a:t>
            </a:r>
            <a:r>
              <a:rPr lang="cs-CZ" b="0" i="1" dirty="0" err="1" smtClean="0"/>
              <a:t>calcitrans</a:t>
            </a:r>
            <a:r>
              <a:rPr lang="cs-CZ" b="0" i="1" dirty="0" smtClean="0"/>
              <a:t> </a:t>
            </a:r>
            <a:r>
              <a:rPr lang="cs-CZ" b="0" dirty="0" smtClean="0"/>
              <a:t>(B)</a:t>
            </a: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906289"/>
            <a:ext cx="3008313" cy="4691063"/>
          </a:xfrm>
        </p:spPr>
        <p:txBody>
          <a:bodyPr/>
          <a:lstStyle/>
          <a:p>
            <a:r>
              <a:rPr lang="cs-CZ" dirty="0" smtClean="0"/>
              <a:t>AR – </a:t>
            </a:r>
            <a:r>
              <a:rPr lang="cs-CZ" dirty="0" err="1" smtClean="0"/>
              <a:t>arista</a:t>
            </a:r>
            <a:endParaRPr lang="cs-CZ" dirty="0" smtClean="0"/>
          </a:p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EY – složené oko</a:t>
            </a:r>
          </a:p>
          <a:p>
            <a:r>
              <a:rPr lang="cs-CZ" dirty="0" smtClean="0"/>
              <a:t>ST – </a:t>
            </a:r>
            <a:r>
              <a:rPr lang="cs-CZ" dirty="0" err="1" smtClean="0"/>
              <a:t>styletová</a:t>
            </a:r>
            <a:r>
              <a:rPr lang="cs-CZ" dirty="0" smtClean="0"/>
              <a:t> sací část ústního ústrojí</a:t>
            </a:r>
          </a:p>
          <a:p>
            <a:endParaRPr lang="cs-CZ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608512" cy="655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62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err="1" smtClean="0"/>
              <a:t>Diptera</a:t>
            </a:r>
            <a:r>
              <a:rPr lang="cs-CZ" dirty="0" smtClean="0"/>
              <a:t> - </a:t>
            </a:r>
            <a:r>
              <a:rPr lang="cs-CZ" dirty="0" err="1" smtClean="0"/>
              <a:t>Brachycera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26571"/>
            <a:ext cx="8229600" cy="427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30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err="1" smtClean="0"/>
              <a:t>Glossinidae</a:t>
            </a:r>
            <a:r>
              <a:rPr lang="cs-CZ" dirty="0" smtClean="0"/>
              <a:t> – mouchy </a:t>
            </a:r>
            <a:r>
              <a:rPr lang="cs-CZ" dirty="0" err="1" smtClean="0"/>
              <a:t>tse</a:t>
            </a:r>
            <a:r>
              <a:rPr lang="cs-CZ" dirty="0" smtClean="0"/>
              <a:t> </a:t>
            </a:r>
            <a:r>
              <a:rPr lang="cs-CZ" dirty="0" err="1" smtClean="0"/>
              <a:t>tse</a:t>
            </a:r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60848"/>
            <a:ext cx="8229600" cy="254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47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err="1" smtClean="0"/>
              <a:t>Glossina</a:t>
            </a:r>
            <a:r>
              <a:rPr lang="cs-CZ" dirty="0" smtClean="0"/>
              <a:t> – ekologické skupiny</a:t>
            </a:r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78" y="1600200"/>
            <a:ext cx="67976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94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Glossina</a:t>
            </a:r>
            <a:r>
              <a:rPr lang="cs-CZ" dirty="0" smtClean="0"/>
              <a:t> </a:t>
            </a:r>
            <a:r>
              <a:rPr lang="cs-CZ" dirty="0" err="1" smtClean="0"/>
              <a:t>longipenis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0" y="1600200"/>
            <a:ext cx="39365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74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11620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DIPTERA</a:t>
            </a: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err="1" smtClean="0"/>
              <a:t>Glossina</a:t>
            </a:r>
            <a:r>
              <a:rPr lang="cs-CZ" b="0" i="1" dirty="0" smtClean="0"/>
              <a:t> </a:t>
            </a:r>
            <a:r>
              <a:rPr lang="cs-CZ" b="0" i="1" dirty="0" err="1" smtClean="0"/>
              <a:t>morsitans</a:t>
            </a:r>
            <a:r>
              <a:rPr lang="cs-CZ" b="0" i="1" dirty="0" smtClean="0"/>
              <a:t>  </a:t>
            </a:r>
            <a:r>
              <a:rPr lang="cs-CZ" b="0" dirty="0" smtClean="0"/>
              <a:t>SEM (A)</a:t>
            </a:r>
            <a:br>
              <a:rPr lang="cs-CZ" b="0" dirty="0" smtClean="0"/>
            </a:br>
            <a:r>
              <a:rPr lang="cs-CZ" b="0" i="1" dirty="0" err="1" smtClean="0"/>
              <a:t>Chrysops</a:t>
            </a:r>
            <a:r>
              <a:rPr lang="cs-CZ" b="0" i="1" dirty="0" smtClean="0"/>
              <a:t> </a:t>
            </a:r>
            <a:r>
              <a:rPr lang="cs-CZ" b="0" i="1" dirty="0" err="1" smtClean="0"/>
              <a:t>sp</a:t>
            </a:r>
            <a:r>
              <a:rPr lang="cs-CZ" b="0" dirty="0" smtClean="0"/>
              <a:t>.  SEM (B)</a:t>
            </a: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1690265"/>
            <a:ext cx="3008313" cy="4691063"/>
          </a:xfrm>
        </p:spPr>
        <p:txBody>
          <a:bodyPr/>
          <a:lstStyle/>
          <a:p>
            <a:r>
              <a:rPr lang="cs-CZ" dirty="0" smtClean="0"/>
              <a:t>AR – </a:t>
            </a:r>
            <a:r>
              <a:rPr lang="cs-CZ" dirty="0" err="1" smtClean="0"/>
              <a:t>arista</a:t>
            </a:r>
            <a:endParaRPr lang="cs-CZ" dirty="0" smtClean="0"/>
          </a:p>
          <a:p>
            <a:r>
              <a:rPr lang="cs-CZ" dirty="0" smtClean="0"/>
              <a:t>AT – tykadla</a:t>
            </a:r>
          </a:p>
          <a:p>
            <a:r>
              <a:rPr lang="cs-CZ" dirty="0" smtClean="0"/>
              <a:t>CA – hlava</a:t>
            </a:r>
          </a:p>
          <a:p>
            <a:r>
              <a:rPr lang="cs-CZ" dirty="0" smtClean="0"/>
              <a:t>EY – složené oči</a:t>
            </a:r>
          </a:p>
          <a:p>
            <a:r>
              <a:rPr lang="cs-CZ" dirty="0" smtClean="0"/>
              <a:t>LA – labium (pysk)</a:t>
            </a:r>
          </a:p>
          <a:p>
            <a:r>
              <a:rPr lang="cs-CZ" dirty="0" smtClean="0"/>
              <a:t>LG – noha</a:t>
            </a:r>
          </a:p>
          <a:p>
            <a:r>
              <a:rPr lang="cs-CZ" dirty="0" smtClean="0"/>
              <a:t>PT – </a:t>
            </a:r>
            <a:r>
              <a:rPr lang="cs-CZ" dirty="0" err="1" smtClean="0"/>
              <a:t>protothorax</a:t>
            </a:r>
            <a:endParaRPr lang="cs-CZ" dirty="0" smtClean="0"/>
          </a:p>
          <a:p>
            <a:r>
              <a:rPr lang="cs-CZ" dirty="0" smtClean="0"/>
              <a:t>ST – bodací část ústního ústrojí</a:t>
            </a:r>
            <a:endParaRPr lang="cs-CZ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26" y="273050"/>
            <a:ext cx="3887506" cy="625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57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err="1" smtClean="0"/>
              <a:t>Glossina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 – vývojový cyklus</a:t>
            </a:r>
            <a:endParaRPr lang="cs-CZ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72656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19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Glossina</a:t>
            </a:r>
            <a:r>
              <a:rPr lang="cs-CZ" dirty="0" smtClean="0"/>
              <a:t> – ekologické skupiny</a:t>
            </a:r>
            <a:endParaRPr lang="cs-CZ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6254"/>
            <a:ext cx="8229600" cy="419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58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Glossina</a:t>
            </a:r>
            <a:r>
              <a:rPr lang="cs-CZ" dirty="0" smtClean="0"/>
              <a:t> – ekologické skupiny</a:t>
            </a:r>
            <a:endParaRPr lang="cs-CZ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25216"/>
            <a:ext cx="8229600" cy="207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46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Glossina</a:t>
            </a:r>
            <a:r>
              <a:rPr lang="cs-CZ" dirty="0" smtClean="0"/>
              <a:t> – medicínský význam</a:t>
            </a:r>
            <a:endParaRPr lang="cs-CZ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93785"/>
            <a:ext cx="8229600" cy="293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62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Typy habitatu a skupiny vektorů africké </a:t>
            </a:r>
            <a:r>
              <a:rPr lang="cs-CZ" dirty="0" err="1" smtClean="0"/>
              <a:t>trypanosomiasy</a:t>
            </a:r>
            <a:endParaRPr lang="cs-CZ" dirty="0"/>
          </a:p>
        </p:txBody>
      </p:sp>
      <p:pic>
        <p:nvPicPr>
          <p:cNvPr id="337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0193"/>
            <a:ext cx="8229600" cy="448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6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49066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Typy habitatu a skupiny vektorů africké </a:t>
            </a:r>
            <a:r>
              <a:rPr lang="cs-CZ" dirty="0" err="1" smtClean="0"/>
              <a:t>trypanosomiasy</a:t>
            </a:r>
            <a:endParaRPr lang="cs-CZ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229600" cy="69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56946"/>
            <a:ext cx="8247574" cy="469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00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3008313" cy="382364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Diptera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60648"/>
            <a:ext cx="538943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25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778098"/>
          </a:xfrm>
        </p:spPr>
        <p:txBody>
          <a:bodyPr/>
          <a:lstStyle/>
          <a:p>
            <a:r>
              <a:rPr lang="cs-CZ" dirty="0" smtClean="0"/>
              <a:t>Vývojový cyklus ováda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08720"/>
            <a:ext cx="4631743" cy="572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04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Ovád - </a:t>
            </a:r>
            <a:r>
              <a:rPr lang="cs-CZ" dirty="0" err="1" smtClean="0"/>
              <a:t>Tabanus</a:t>
            </a:r>
            <a:r>
              <a:rPr lang="cs-CZ" dirty="0" smtClean="0"/>
              <a:t> </a:t>
            </a:r>
            <a:r>
              <a:rPr lang="cs-CZ" dirty="0" err="1" smtClean="0"/>
              <a:t>fraternus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68" y="1484784"/>
            <a:ext cx="78528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55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648"/>
            <a:ext cx="4038600" cy="151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248471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65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Diptera</a:t>
            </a:r>
            <a:r>
              <a:rPr lang="cs-CZ" dirty="0" smtClean="0"/>
              <a:t> - </a:t>
            </a:r>
            <a:r>
              <a:rPr lang="cs-CZ" dirty="0" err="1" smtClean="0"/>
              <a:t>Muscidae</a:t>
            </a:r>
            <a:endParaRPr lang="cs-CZ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51" y="1268760"/>
            <a:ext cx="871363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71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Moucha domácí – </a:t>
            </a:r>
            <a:r>
              <a:rPr lang="cs-CZ" dirty="0" err="1" smtClean="0"/>
              <a:t>Musca</a:t>
            </a:r>
            <a:r>
              <a:rPr lang="cs-CZ" dirty="0" smtClean="0"/>
              <a:t> </a:t>
            </a:r>
            <a:r>
              <a:rPr lang="cs-CZ" dirty="0" err="1" smtClean="0"/>
              <a:t>domestica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53" y="1196752"/>
            <a:ext cx="747191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22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172</Words>
  <Application>Microsoft Office PowerPoint</Application>
  <PresentationFormat>Předvádění na obrazovce (4:3)</PresentationFormat>
  <Paragraphs>49</Paragraphs>
  <Slides>39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0" baseType="lpstr">
      <vt:lpstr>Motiv systému Office</vt:lpstr>
      <vt:lpstr>Diptera  - dvoukřídlí</vt:lpstr>
      <vt:lpstr>Prezentace aplikace PowerPoint</vt:lpstr>
      <vt:lpstr>Diptera - Brachycera</vt:lpstr>
      <vt:lpstr>Diptera</vt:lpstr>
      <vt:lpstr>Vývojový cyklus ováda</vt:lpstr>
      <vt:lpstr>Ovád - Tabanus fraternus</vt:lpstr>
      <vt:lpstr>Prezentace aplikace PowerPoint</vt:lpstr>
      <vt:lpstr>Diptera - Muscidae</vt:lpstr>
      <vt:lpstr>Moucha domácí – Musca domestica</vt:lpstr>
      <vt:lpstr>Hlava a ústní ústrojí mouchy</vt:lpstr>
      <vt:lpstr>Diptera</vt:lpstr>
      <vt:lpstr>Diptera – Muscina stabulans</vt:lpstr>
      <vt:lpstr>Caliophoridae - bzučivkovití</vt:lpstr>
      <vt:lpstr>Cordylobia anthropophaga</vt:lpstr>
      <vt:lpstr>Prezentace aplikace PowerPoint</vt:lpstr>
      <vt:lpstr>Caliophora vicina – vývojový cyklus</vt:lpstr>
      <vt:lpstr>Auchmeromyia senegalensis</vt:lpstr>
      <vt:lpstr>Sarcophagidae - masařkovití</vt:lpstr>
      <vt:lpstr>Wohlfahrtia magnifica</vt:lpstr>
      <vt:lpstr>Sacrophagidea - masařkovití</vt:lpstr>
      <vt:lpstr>Lucilia sericata</vt:lpstr>
      <vt:lpstr>Sarcophaga sp.</vt:lpstr>
      <vt:lpstr>Cuterebridae</vt:lpstr>
      <vt:lpstr>Dermatobia hominis –vývojový cyklus</vt:lpstr>
      <vt:lpstr>Střeček  - vývoj</vt:lpstr>
      <vt:lpstr>Diptera – medicínský význam</vt:lpstr>
      <vt:lpstr>Stomoxyidae - bodalkovití</vt:lpstr>
      <vt:lpstr>Stomoxys calcitrans</vt:lpstr>
      <vt:lpstr>DIPTERA Lipoptena cervi (A) Stomoxys calcitrans (B)</vt:lpstr>
      <vt:lpstr>Glossinidae – mouchy tse tse</vt:lpstr>
      <vt:lpstr>Glossina – ekologické skupiny</vt:lpstr>
      <vt:lpstr>Glossina longipenis</vt:lpstr>
      <vt:lpstr>DIPTERA  Glossina morsitans  SEM (A) Chrysops sp.  SEM (B)</vt:lpstr>
      <vt:lpstr>Glossina sp – vývojový cyklus</vt:lpstr>
      <vt:lpstr>Glossina – ekologické skupiny</vt:lpstr>
      <vt:lpstr>Glossina – ekologické skupiny</vt:lpstr>
      <vt:lpstr>Glossina – medicínský význam</vt:lpstr>
      <vt:lpstr>Typy habitatu a skupiny vektorů africké trypanosomiasy</vt:lpstr>
      <vt:lpstr>Typy habitatu a skupiny vektorů africké trypanosomiasy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para</cp:lastModifiedBy>
  <cp:revision>10</cp:revision>
  <cp:lastPrinted>2014-05-22T04:44:14Z</cp:lastPrinted>
  <dcterms:created xsi:type="dcterms:W3CDTF">2014-05-22T03:57:37Z</dcterms:created>
  <dcterms:modified xsi:type="dcterms:W3CDTF">2014-05-22T06:09:14Z</dcterms:modified>
</cp:coreProperties>
</file>