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7"/>
  </p:notesMasterIdLst>
  <p:handoutMasterIdLst>
    <p:handoutMasterId r:id="rId48"/>
  </p:handoutMasterIdLst>
  <p:sldIdLst>
    <p:sldId id="289" r:id="rId2"/>
    <p:sldId id="291" r:id="rId3"/>
    <p:sldId id="292" r:id="rId4"/>
    <p:sldId id="293" r:id="rId5"/>
    <p:sldId id="334" r:id="rId6"/>
    <p:sldId id="332" r:id="rId7"/>
    <p:sldId id="333" r:id="rId8"/>
    <p:sldId id="294" r:id="rId9"/>
    <p:sldId id="295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35" r:id="rId37"/>
    <p:sldId id="336" r:id="rId38"/>
    <p:sldId id="326" r:id="rId39"/>
    <p:sldId id="327" r:id="rId40"/>
    <p:sldId id="328" r:id="rId41"/>
    <p:sldId id="329" r:id="rId42"/>
    <p:sldId id="337" r:id="rId43"/>
    <p:sldId id="338" r:id="rId44"/>
    <p:sldId id="330" r:id="rId45"/>
    <p:sldId id="331" r:id="rId46"/>
  </p:sldIdLst>
  <p:sldSz cx="9144000" cy="6858000" type="screen4x3"/>
  <p:notesSz cx="6669088" cy="992822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3" autoAdjust="0"/>
  </p:normalViewPr>
  <p:slideViewPr>
    <p:cSldViewPr>
      <p:cViewPr varScale="1">
        <p:scale>
          <a:sx n="67" d="100"/>
          <a:sy n="67" d="100"/>
        </p:scale>
        <p:origin x="-4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F445790-2D2D-47BF-88AE-CA888BC63A41}" type="datetimeFigureOut">
              <a:rPr lang="cs-CZ"/>
              <a:pPr>
                <a:defRPr/>
              </a:pPr>
              <a:t>8.3.2016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37114D8-008F-42E1-BF1B-DEA98BC160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6936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DE036C4-6992-450E-885E-90A1DC0F60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6805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185812434 h 720"/>
                  <a:gd name="T4" fmla="*/ 59 w 1000"/>
                  <a:gd name="T5" fmla="*/ 185812434 h 720"/>
                  <a:gd name="T6" fmla="*/ 59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90 h 317"/>
                  <a:gd name="T4" fmla="*/ 624 w 624"/>
                  <a:gd name="T5" fmla="*/ 149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515 h 317"/>
                  <a:gd name="T4" fmla="*/ 624 w 624"/>
                  <a:gd name="T5" fmla="*/ 151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6 h 370"/>
                  <a:gd name="T2" fmla="*/ 0 w 624"/>
                  <a:gd name="T3" fmla="*/ 34 h 370"/>
                  <a:gd name="T4" fmla="*/ 624 w 624"/>
                  <a:gd name="T5" fmla="*/ 34 h 370"/>
                  <a:gd name="T6" fmla="*/ 624 w 624"/>
                  <a:gd name="T7" fmla="*/ 6 h 370"/>
                  <a:gd name="T8" fmla="*/ 384 w 624"/>
                  <a:gd name="T9" fmla="*/ 1 h 370"/>
                  <a:gd name="T10" fmla="*/ 0 w 624"/>
                  <a:gd name="T11" fmla="*/ 6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73 h 317"/>
                  <a:gd name="T4" fmla="*/ 624 w 624"/>
                  <a:gd name="T5" fmla="*/ 1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511 h 272"/>
                  <a:gd name="T4" fmla="*/ 240 w 624"/>
                  <a:gd name="T5" fmla="*/ 1334 h 272"/>
                  <a:gd name="T6" fmla="*/ 624 w 624"/>
                  <a:gd name="T7" fmla="*/ 151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20 h 362"/>
                  <a:gd name="T2" fmla="*/ 8 w 632"/>
                  <a:gd name="T3" fmla="*/ 137 h 362"/>
                  <a:gd name="T4" fmla="*/ 248 w 632"/>
                  <a:gd name="T5" fmla="*/ 137 h 362"/>
                  <a:gd name="T6" fmla="*/ 632 w 632"/>
                  <a:gd name="T7" fmla="*/ 137 h 362"/>
                  <a:gd name="T8" fmla="*/ 632 w 632"/>
                  <a:gd name="T9" fmla="*/ 20 h 362"/>
                  <a:gd name="T10" fmla="*/ 104 w 632"/>
                  <a:gd name="T11" fmla="*/ 20 h 362"/>
                  <a:gd name="T12" fmla="*/ 8 w 632"/>
                  <a:gd name="T13" fmla="*/ 2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90 h 317"/>
                  <a:gd name="T4" fmla="*/ 624 w 624"/>
                  <a:gd name="T5" fmla="*/ 149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515 h 317"/>
                  <a:gd name="T4" fmla="*/ 624 w 624"/>
                  <a:gd name="T5" fmla="*/ 151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6 h 370"/>
                  <a:gd name="T2" fmla="*/ 0 w 624"/>
                  <a:gd name="T3" fmla="*/ 34 h 370"/>
                  <a:gd name="T4" fmla="*/ 624 w 624"/>
                  <a:gd name="T5" fmla="*/ 34 h 370"/>
                  <a:gd name="T6" fmla="*/ 624 w 624"/>
                  <a:gd name="T7" fmla="*/ 6 h 370"/>
                  <a:gd name="T8" fmla="*/ 384 w 624"/>
                  <a:gd name="T9" fmla="*/ 1 h 370"/>
                  <a:gd name="T10" fmla="*/ 0 w 624"/>
                  <a:gd name="T11" fmla="*/ 6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73 h 317"/>
                  <a:gd name="T4" fmla="*/ 624 w 624"/>
                  <a:gd name="T5" fmla="*/ 1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486 h 272"/>
                  <a:gd name="T4" fmla="*/ 240 w 624"/>
                  <a:gd name="T5" fmla="*/ 1313 h 272"/>
                  <a:gd name="T6" fmla="*/ 624 w 624"/>
                  <a:gd name="T7" fmla="*/ 148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20 h 362"/>
                  <a:gd name="T2" fmla="*/ 8 w 632"/>
                  <a:gd name="T3" fmla="*/ 141 h 362"/>
                  <a:gd name="T4" fmla="*/ 248 w 632"/>
                  <a:gd name="T5" fmla="*/ 141 h 362"/>
                  <a:gd name="T6" fmla="*/ 632 w 632"/>
                  <a:gd name="T7" fmla="*/ 141 h 362"/>
                  <a:gd name="T8" fmla="*/ 632 w 632"/>
                  <a:gd name="T9" fmla="*/ 20 h 362"/>
                  <a:gd name="T10" fmla="*/ 104 w 632"/>
                  <a:gd name="T11" fmla="*/ 20 h 362"/>
                  <a:gd name="T12" fmla="*/ 8 w 632"/>
                  <a:gd name="T13" fmla="*/ 2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90 h 317"/>
                  <a:gd name="T4" fmla="*/ 624 w 624"/>
                  <a:gd name="T5" fmla="*/ 149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515 h 317"/>
                  <a:gd name="T4" fmla="*/ 624 w 624"/>
                  <a:gd name="T5" fmla="*/ 151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6 h 370"/>
                  <a:gd name="T2" fmla="*/ 0 w 624"/>
                  <a:gd name="T3" fmla="*/ 34 h 370"/>
                  <a:gd name="T4" fmla="*/ 624 w 624"/>
                  <a:gd name="T5" fmla="*/ 34 h 370"/>
                  <a:gd name="T6" fmla="*/ 624 w 624"/>
                  <a:gd name="T7" fmla="*/ 6 h 370"/>
                  <a:gd name="T8" fmla="*/ 384 w 624"/>
                  <a:gd name="T9" fmla="*/ 1 h 370"/>
                  <a:gd name="T10" fmla="*/ 0 w 624"/>
                  <a:gd name="T11" fmla="*/ 6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486 h 272"/>
                  <a:gd name="T4" fmla="*/ 240 w 624"/>
                  <a:gd name="T5" fmla="*/ 1313 h 272"/>
                  <a:gd name="T6" fmla="*/ 624 w 624"/>
                  <a:gd name="T7" fmla="*/ 148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20 h 362"/>
                  <a:gd name="T2" fmla="*/ 8 w 632"/>
                  <a:gd name="T3" fmla="*/ 141 h 362"/>
                  <a:gd name="T4" fmla="*/ 248 w 632"/>
                  <a:gd name="T5" fmla="*/ 141 h 362"/>
                  <a:gd name="T6" fmla="*/ 632 w 632"/>
                  <a:gd name="T7" fmla="*/ 141 h 362"/>
                  <a:gd name="T8" fmla="*/ 632 w 632"/>
                  <a:gd name="T9" fmla="*/ 20 h 362"/>
                  <a:gd name="T10" fmla="*/ 104 w 632"/>
                  <a:gd name="T11" fmla="*/ 20 h 362"/>
                  <a:gd name="T12" fmla="*/ 8 w 632"/>
                  <a:gd name="T13" fmla="*/ 2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96 h 385"/>
                <a:gd name="T2" fmla="*/ 5762 w 5762"/>
                <a:gd name="T3" fmla="*/ 188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514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371600"/>
            <a:ext cx="7772400" cy="1112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Klepnutím lze upravit styl předlohy nadpisů.</a:t>
            </a:r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Klepnutím lze upravit styl předlohy podnadpisů.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4BB759A-A64B-45CD-AB84-B2D7D3B10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02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DA812-F0AF-491D-9745-CF4E386B2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6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510BA-1C25-450D-ABFE-F9E9D0FA3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0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1173163" y="457200"/>
            <a:ext cx="7772400" cy="5638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87D59-88A3-4B96-B09E-070CE7FE2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8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35563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135563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19ECF-F1AA-4EB6-95C7-2EF76F588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1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13DAD-A016-445C-A24C-B28A74E83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0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1B1EA-0BE4-4BCC-A781-F1CCC2D23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1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3E0D7-6122-4001-8B73-1D6AA6036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04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C4D2B-953F-4D04-950B-A6C11841F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3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00599-9721-46D5-8A32-5D41B40EA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52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2DE3F-DAB1-421C-9AA3-AAA05AE05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1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80534-62D5-474C-9F74-ADCD59B55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44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08EA0-2655-420E-B350-C171AE8D8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87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6800" cy="6858001"/>
            <a:chOff x="0" y="-3"/>
            <a:chExt cx="672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5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185812434 h 720"/>
                  <a:gd name="T4" fmla="*/ 59 w 1000"/>
                  <a:gd name="T5" fmla="*/ 185812434 h 720"/>
                  <a:gd name="T6" fmla="*/ 59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36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90 h 317"/>
                  <a:gd name="T4" fmla="*/ 624 w 624"/>
                  <a:gd name="T5" fmla="*/ 149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37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515 h 317"/>
                  <a:gd name="T4" fmla="*/ 624 w 624"/>
                  <a:gd name="T5" fmla="*/ 151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38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6 h 370"/>
                  <a:gd name="T2" fmla="*/ 0 w 624"/>
                  <a:gd name="T3" fmla="*/ 34 h 370"/>
                  <a:gd name="T4" fmla="*/ 624 w 624"/>
                  <a:gd name="T5" fmla="*/ 34 h 370"/>
                  <a:gd name="T6" fmla="*/ 624 w 624"/>
                  <a:gd name="T7" fmla="*/ 6 h 370"/>
                  <a:gd name="T8" fmla="*/ 384 w 624"/>
                  <a:gd name="T9" fmla="*/ 1 h 370"/>
                  <a:gd name="T10" fmla="*/ 0 w 624"/>
                  <a:gd name="T11" fmla="*/ 6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39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73 h 317"/>
                  <a:gd name="T4" fmla="*/ 624 w 624"/>
                  <a:gd name="T5" fmla="*/ 1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40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511 h 272"/>
                  <a:gd name="T4" fmla="*/ 240 w 624"/>
                  <a:gd name="T5" fmla="*/ 1334 h 272"/>
                  <a:gd name="T6" fmla="*/ 624 w 624"/>
                  <a:gd name="T7" fmla="*/ 151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41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20 h 362"/>
                  <a:gd name="T2" fmla="*/ 8 w 632"/>
                  <a:gd name="T3" fmla="*/ 137 h 362"/>
                  <a:gd name="T4" fmla="*/ 248 w 632"/>
                  <a:gd name="T5" fmla="*/ 137 h 362"/>
                  <a:gd name="T6" fmla="*/ 632 w 632"/>
                  <a:gd name="T7" fmla="*/ 137 h 362"/>
                  <a:gd name="T8" fmla="*/ 632 w 632"/>
                  <a:gd name="T9" fmla="*/ 20 h 362"/>
                  <a:gd name="T10" fmla="*/ 104 w 632"/>
                  <a:gd name="T11" fmla="*/ 20 h 362"/>
                  <a:gd name="T12" fmla="*/ 8 w 632"/>
                  <a:gd name="T13" fmla="*/ 2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42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90 h 317"/>
                  <a:gd name="T4" fmla="*/ 624 w 624"/>
                  <a:gd name="T5" fmla="*/ 149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43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515 h 317"/>
                  <a:gd name="T4" fmla="*/ 624 w 624"/>
                  <a:gd name="T5" fmla="*/ 151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44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6 h 370"/>
                  <a:gd name="T2" fmla="*/ 0 w 624"/>
                  <a:gd name="T3" fmla="*/ 34 h 370"/>
                  <a:gd name="T4" fmla="*/ 624 w 624"/>
                  <a:gd name="T5" fmla="*/ 34 h 370"/>
                  <a:gd name="T6" fmla="*/ 624 w 624"/>
                  <a:gd name="T7" fmla="*/ 6 h 370"/>
                  <a:gd name="T8" fmla="*/ 384 w 624"/>
                  <a:gd name="T9" fmla="*/ 1 h 370"/>
                  <a:gd name="T10" fmla="*/ 0 w 624"/>
                  <a:gd name="T11" fmla="*/ 6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45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73 h 317"/>
                  <a:gd name="T4" fmla="*/ 624 w 624"/>
                  <a:gd name="T5" fmla="*/ 1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46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486 h 272"/>
                  <a:gd name="T4" fmla="*/ 240 w 624"/>
                  <a:gd name="T5" fmla="*/ 1313 h 272"/>
                  <a:gd name="T6" fmla="*/ 624 w 624"/>
                  <a:gd name="T7" fmla="*/ 148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47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20 h 362"/>
                  <a:gd name="T2" fmla="*/ 8 w 632"/>
                  <a:gd name="T3" fmla="*/ 141 h 362"/>
                  <a:gd name="T4" fmla="*/ 248 w 632"/>
                  <a:gd name="T5" fmla="*/ 141 h 362"/>
                  <a:gd name="T6" fmla="*/ 632 w 632"/>
                  <a:gd name="T7" fmla="*/ 141 h 362"/>
                  <a:gd name="T8" fmla="*/ 632 w 632"/>
                  <a:gd name="T9" fmla="*/ 20 h 362"/>
                  <a:gd name="T10" fmla="*/ 104 w 632"/>
                  <a:gd name="T11" fmla="*/ 20 h 362"/>
                  <a:gd name="T12" fmla="*/ 8 w 632"/>
                  <a:gd name="T13" fmla="*/ 2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48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90 h 317"/>
                  <a:gd name="T4" fmla="*/ 624 w 624"/>
                  <a:gd name="T5" fmla="*/ 149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49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515 h 317"/>
                  <a:gd name="T4" fmla="*/ 624 w 624"/>
                  <a:gd name="T5" fmla="*/ 151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50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6 h 370"/>
                  <a:gd name="T2" fmla="*/ 0 w 624"/>
                  <a:gd name="T3" fmla="*/ 34 h 370"/>
                  <a:gd name="T4" fmla="*/ 624 w 624"/>
                  <a:gd name="T5" fmla="*/ 34 h 370"/>
                  <a:gd name="T6" fmla="*/ 624 w 624"/>
                  <a:gd name="T7" fmla="*/ 6 h 370"/>
                  <a:gd name="T8" fmla="*/ 384 w 624"/>
                  <a:gd name="T9" fmla="*/ 1 h 370"/>
                  <a:gd name="T10" fmla="*/ 0 w 624"/>
                  <a:gd name="T11" fmla="*/ 6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51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52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486 h 272"/>
                  <a:gd name="T4" fmla="*/ 240 w 624"/>
                  <a:gd name="T5" fmla="*/ 1313 h 272"/>
                  <a:gd name="T6" fmla="*/ 624 w 624"/>
                  <a:gd name="T7" fmla="*/ 148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53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20 h 362"/>
                  <a:gd name="T2" fmla="*/ 8 w 632"/>
                  <a:gd name="T3" fmla="*/ 141 h 362"/>
                  <a:gd name="T4" fmla="*/ 248 w 632"/>
                  <a:gd name="T5" fmla="*/ 141 h 362"/>
                  <a:gd name="T6" fmla="*/ 632 w 632"/>
                  <a:gd name="T7" fmla="*/ 141 h 362"/>
                  <a:gd name="T8" fmla="*/ 632 w 632"/>
                  <a:gd name="T9" fmla="*/ 20 h 362"/>
                  <a:gd name="T10" fmla="*/ 104 w 632"/>
                  <a:gd name="T11" fmla="*/ 20 h 362"/>
                  <a:gd name="T12" fmla="*/ 8 w 632"/>
                  <a:gd name="T13" fmla="*/ 2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4119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96 h 385"/>
                <a:gd name="T2" fmla="*/ 5762 w 5762"/>
                <a:gd name="T3" fmla="*/ 188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ltGray">
            <a:xfrm rot="16200000" flipH="1">
              <a:off x="-1582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Klepnutím lze upravit styl předlohy nadpisů.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Klepnutím lze upravit styly předlohy textu.</a:t>
            </a:r>
          </a:p>
          <a:p>
            <a:pPr lvl="1"/>
            <a:r>
              <a:rPr lang="en-US" altLang="cs-CZ" smtClean="0"/>
              <a:t>Druhá úroveň</a:t>
            </a:r>
          </a:p>
          <a:p>
            <a:pPr lvl="2"/>
            <a:r>
              <a:rPr lang="en-US" altLang="cs-CZ" smtClean="0"/>
              <a:t>Třetí úroveň</a:t>
            </a:r>
          </a:p>
          <a:p>
            <a:pPr lvl="3"/>
            <a:r>
              <a:rPr lang="en-US" altLang="cs-CZ" smtClean="0"/>
              <a:t>Čtvrtá úroveň</a:t>
            </a:r>
          </a:p>
          <a:p>
            <a:pPr lvl="4"/>
            <a:r>
              <a:rPr lang="en-US" altLang="cs-CZ" smtClean="0"/>
              <a:t>Pátá úroveň</a:t>
            </a:r>
          </a:p>
        </p:txBody>
      </p:sp>
      <p:sp>
        <p:nvSpPr>
          <p:cNvPr id="4123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5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62E2A6FF-2F0B-4FA6-B699-36D6D2893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919163" y="1482725"/>
            <a:ext cx="777716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„Biotransformace“ = metabolismus cizorodých látek a regulace hladin biotransformačních enzymů</a:t>
            </a:r>
            <a:endParaRPr lang="cs-CZ" altLang="cs-CZ" sz="3600" b="1" dirty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331640" y="188640"/>
            <a:ext cx="75612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METABOLISMUS POLYCHLOROVANÝCH BIFENYLŮ (PCB) – příklad 1. fáze metabolismu persistentních organických sloučenin</a:t>
            </a:r>
            <a:endParaRPr lang="cs-CZ" altLang="cs-CZ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45" name="Picture 5" descr="Met_PCB_mikr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165735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02-pc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3" y="1557338"/>
            <a:ext cx="4243387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032000" y="1528763"/>
            <a:ext cx="199445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Mikrobiální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degradace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včetně </a:t>
            </a:r>
            <a:r>
              <a:rPr lang="cs-CZ" altLang="cs-CZ" sz="16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arom</a:t>
            </a:r>
            <a:r>
              <a:rPr lang="cs-CZ" altLang="cs-CZ" sz="1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 jádra</a:t>
            </a:r>
            <a:endParaRPr lang="cs-CZ" altLang="cs-CZ" sz="1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916238" y="2667780"/>
            <a:ext cx="182774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Metabolismus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u vyšších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živočichů: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oxidativní </a:t>
            </a:r>
            <a:r>
              <a:rPr lang="cs-CZ" altLang="cs-CZ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metab</a:t>
            </a: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(hl. </a:t>
            </a:r>
            <a:r>
              <a:rPr lang="cs-CZ" altLang="cs-CZ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cesty A-D, C)</a:t>
            </a:r>
            <a:endParaRPr lang="cs-CZ" altLang="cs-CZ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>
              <a:solidFill>
                <a:schemeClr val="tx1"/>
              </a:solidFill>
            </a:endParaRPr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>
            <a:off x="6588125" y="3644900"/>
            <a:ext cx="720725" cy="11525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2916238" y="4221163"/>
            <a:ext cx="262123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Persistetní</a:t>
            </a: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arom</a:t>
            </a: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sloučeniny: </a:t>
            </a:r>
            <a:r>
              <a:rPr lang="cs-CZ" altLang="cs-CZ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obsahují Cl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v sousedních pozicích </a:t>
            </a: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– </a:t>
            </a:r>
            <a:endParaRPr lang="cs-CZ" altLang="cs-CZ" sz="16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bariéra vzniku </a:t>
            </a: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epoxidu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monooxygenázovou</a:t>
            </a:r>
            <a:r>
              <a:rPr lang="cs-CZ" altLang="cs-CZ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reakcí</a:t>
            </a:r>
            <a:endParaRPr lang="cs-CZ" altLang="cs-CZ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251" name="Oval 11"/>
          <p:cNvSpPr>
            <a:spLocks noChangeArrowheads="1"/>
          </p:cNvSpPr>
          <p:nvPr/>
        </p:nvSpPr>
        <p:spPr bwMode="auto">
          <a:xfrm>
            <a:off x="5795963" y="3573463"/>
            <a:ext cx="720725" cy="11525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H="1">
            <a:off x="1833352" y="2359760"/>
            <a:ext cx="360363" cy="504825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669088" y="1629106"/>
            <a:ext cx="720725" cy="11525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2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547813" y="188640"/>
            <a:ext cx="73453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REGULACE </a:t>
            </a:r>
            <a:r>
              <a:rPr lang="cs-CZ" altLang="cs-CZ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CYPs</a:t>
            </a:r>
            <a:r>
              <a:rPr lang="cs-CZ" altLang="cs-CZ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 nukleární a cytosolové receptory kontrolují expresi CYP proteinů</a:t>
            </a:r>
            <a:endParaRPr lang="cs-CZ" altLang="cs-CZ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269" name="Picture 5" descr="CYP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581" y="1137812"/>
            <a:ext cx="6219825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357138" y="6165304"/>
            <a:ext cx="7536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0070C0"/>
                </a:solidFill>
              </a:rPr>
              <a:t>expozice a indukce CYP enzymů ovlivňuje metabolismus endogenních látek!</a:t>
            </a:r>
          </a:p>
          <a:p>
            <a:r>
              <a:rPr lang="cs-CZ" sz="1600" dirty="0" smtClean="0">
                <a:solidFill>
                  <a:srgbClr val="0070C0"/>
                </a:solidFill>
              </a:rPr>
              <a:t>(společné enzymy CYP pro biotransformaci cizorodých i endogenních látek)</a:t>
            </a:r>
            <a:endParaRPr lang="cs-CZ" sz="1600" dirty="0">
              <a:solidFill>
                <a:srgbClr val="0070C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31102" y="2204864"/>
            <a:ext cx="2159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0070C0"/>
                </a:solidFill>
              </a:rPr>
              <a:t>expozice </a:t>
            </a:r>
            <a:r>
              <a:rPr lang="cs-CZ" sz="1600" dirty="0" err="1" smtClean="0">
                <a:solidFill>
                  <a:srgbClr val="0070C0"/>
                </a:solidFill>
              </a:rPr>
              <a:t>ciz</a:t>
            </a:r>
            <a:r>
              <a:rPr lang="cs-CZ" sz="1600" dirty="0" smtClean="0">
                <a:solidFill>
                  <a:srgbClr val="0070C0"/>
                </a:solidFill>
              </a:rPr>
              <a:t>. látkami</a:t>
            </a:r>
          </a:p>
          <a:p>
            <a:r>
              <a:rPr lang="cs-CZ" sz="1600" dirty="0" smtClean="0">
                <a:solidFill>
                  <a:srgbClr val="0070C0"/>
                </a:solidFill>
              </a:rPr>
              <a:t>indukuje hladiny</a:t>
            </a:r>
          </a:p>
          <a:p>
            <a:r>
              <a:rPr lang="cs-CZ" sz="1600" dirty="0" smtClean="0">
                <a:solidFill>
                  <a:srgbClr val="0070C0"/>
                </a:solidFill>
              </a:rPr>
              <a:t>CYP enzymů</a:t>
            </a:r>
            <a:endParaRPr lang="cs-CZ" sz="1600" dirty="0">
              <a:solidFill>
                <a:srgbClr val="0070C0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 bwMode="auto">
          <a:xfrm flipV="1">
            <a:off x="3090668" y="1988840"/>
            <a:ext cx="617236" cy="2880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3046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43387" y="476672"/>
            <a:ext cx="4900613" cy="5638800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043608" y="332656"/>
            <a:ext cx="419858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XENOBIOTIKA, STEROIDY AJ.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LÁTKY INDUKUJÍ VLASTNÍ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METABOLISMUS AKTIVACÍ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RECEPTORŮ/TRANSKRIPČNÍCH</a:t>
            </a:r>
            <a:endParaRPr lang="cs-CZ" altLang="cs-CZ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FAKTORŮ, </a:t>
            </a:r>
            <a:r>
              <a:rPr lang="cs-CZ" altLang="cs-CZ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KTERÉ KONTROLUJÍ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EXPRESI BIOTRANSFORMAČNÍCH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ENZYMŮ A ABC TRANSPORTÉRŮ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971600" y="3645024"/>
            <a:ext cx="374454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600" dirty="0">
                <a:solidFill>
                  <a:schemeClr val="tx1"/>
                </a:solidFill>
              </a:rPr>
              <a:t> </a:t>
            </a:r>
            <a:r>
              <a:rPr lang="cs-CZ" altLang="cs-CZ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vazba </a:t>
            </a:r>
            <a:r>
              <a:rPr lang="cs-CZ" altLang="cs-CZ" sz="16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xenobiotika</a:t>
            </a:r>
            <a:r>
              <a:rPr lang="cs-CZ" altLang="cs-CZ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 na receptor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  (aktivace receptoru)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6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dimerizace</a:t>
            </a:r>
            <a:r>
              <a:rPr lang="cs-CZ" altLang="cs-CZ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 receptoru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 vazba receptoru na specifické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  </a:t>
            </a:r>
            <a:r>
              <a:rPr lang="cs-CZ" altLang="cs-CZ" sz="16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responsní</a:t>
            </a:r>
            <a:r>
              <a:rPr lang="cs-CZ" altLang="cs-CZ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 elementy v </a:t>
            </a:r>
            <a:r>
              <a:rPr lang="cs-CZ" altLang="cs-CZ" sz="16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promoterových</a:t>
            </a:r>
            <a:endParaRPr lang="cs-CZ" altLang="cs-CZ" sz="1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  oblastech cílových genů</a:t>
            </a:r>
          </a:p>
        </p:txBody>
      </p:sp>
      <p:cxnSp>
        <p:nvCxnSpPr>
          <p:cNvPr id="3" name="Přímá spojnice se šipkou 2"/>
          <p:cNvCxnSpPr/>
          <p:nvPr/>
        </p:nvCxnSpPr>
        <p:spPr bwMode="auto">
          <a:xfrm flipV="1">
            <a:off x="4211960" y="3789040"/>
            <a:ext cx="792088" cy="7200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51531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698176" y="404664"/>
            <a:ext cx="7345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NUKLEÁRNÍ A CYTOSOLOVÉ RECEPTORY</a:t>
            </a:r>
          </a:p>
        </p:txBody>
      </p:sp>
      <p:pic>
        <p:nvPicPr>
          <p:cNvPr id="13317" name="Picture 5" descr="_NR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5038"/>
            <a:ext cx="88201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268538" y="1484313"/>
            <a:ext cx="2070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chemeClr val="tx1"/>
                </a:solidFill>
              </a:rPr>
              <a:t>nukleární receptory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011863" y="1484313"/>
            <a:ext cx="2114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chemeClr val="tx1"/>
                </a:solidFill>
              </a:rPr>
              <a:t>cytosolový receptor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>
            <a:off x="2555875" y="1844675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3779838" y="1844675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7019925" y="18446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2798763" y="6309320"/>
            <a:ext cx="20858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 err="1">
                <a:solidFill>
                  <a:srgbClr val="FF6600"/>
                </a:solidFill>
                <a:latin typeface="Comic Sans MS" panose="030F0702030302020204" pitchFamily="66" charset="0"/>
              </a:rPr>
              <a:t>dimerizační</a:t>
            </a:r>
            <a:r>
              <a:rPr lang="cs-CZ" altLang="cs-CZ" sz="1600" dirty="0">
                <a:solidFill>
                  <a:srgbClr val="FF6600"/>
                </a:solidFill>
                <a:latin typeface="Comic Sans MS" panose="030F0702030302020204" pitchFamily="66" charset="0"/>
              </a:rPr>
              <a:t> partner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4787900" y="5734050"/>
            <a:ext cx="4149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rgbClr val="FF0000"/>
                </a:solidFill>
              </a:rPr>
              <a:t>specif. responsní element v promoterech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870866" y="5735638"/>
            <a:ext cx="179408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ligand receptoru</a:t>
            </a: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 flipV="1">
            <a:off x="2843213" y="5084763"/>
            <a:ext cx="1944687" cy="6492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 flipV="1">
            <a:off x="5364163" y="5229225"/>
            <a:ext cx="503237" cy="504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V="1">
            <a:off x="6732588" y="5300663"/>
            <a:ext cx="360362" cy="361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H="1" flipV="1">
            <a:off x="2339974" y="4292599"/>
            <a:ext cx="719857" cy="19447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V="1">
            <a:off x="3347864" y="4149725"/>
            <a:ext cx="1511474" cy="2087586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 flipV="1">
            <a:off x="3995738" y="4149723"/>
            <a:ext cx="3600450" cy="20875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 flipV="1">
            <a:off x="755650" y="3429000"/>
            <a:ext cx="936625" cy="23050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 flipV="1">
            <a:off x="1116013" y="3500438"/>
            <a:ext cx="3168650" cy="223361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 flipV="1">
            <a:off x="1547813" y="3357563"/>
            <a:ext cx="5616575" cy="237648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935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619250" y="188640"/>
            <a:ext cx="73453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NUKLEÁRNÍ A CYTOSOLOVÉ RECEPTORY KONTROLUJÍCÍ EXPRESI CYP ENZYMŮ</a:t>
            </a:r>
          </a:p>
        </p:txBody>
      </p:sp>
      <p:pic>
        <p:nvPicPr>
          <p:cNvPr id="14341" name="Picture 5" descr="CYP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7" y="1773238"/>
            <a:ext cx="7345363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ovéPole 1"/>
          <p:cNvSpPr txBox="1">
            <a:spLocks noChangeArrowheads="1"/>
          </p:cNvSpPr>
          <p:nvPr/>
        </p:nvSpPr>
        <p:spPr bwMode="auto">
          <a:xfrm>
            <a:off x="886241" y="1412776"/>
            <a:ext cx="180209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FF6600"/>
                </a:solidFill>
                <a:latin typeface="Comic Sans MS" panose="030F0702030302020204" pitchFamily="66" charset="0"/>
              </a:rPr>
              <a:t>Cizorodé nebo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FF6600"/>
                </a:solidFill>
                <a:latin typeface="Comic Sans MS" panose="030F0702030302020204" pitchFamily="66" charset="0"/>
              </a:rPr>
              <a:t>endogenní látky,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FF6600"/>
                </a:solidFill>
                <a:latin typeface="Comic Sans MS" panose="030F0702030302020204" pitchFamily="66" charset="0"/>
              </a:rPr>
              <a:t>které indukují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FF6600"/>
                </a:solidFill>
                <a:latin typeface="Comic Sans MS" panose="030F0702030302020204" pitchFamily="66" charset="0"/>
              </a:rPr>
              <a:t>hladiny CYP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FF6600"/>
                </a:solidFill>
                <a:latin typeface="Comic Sans MS" panose="030F0702030302020204" pitchFamily="66" charset="0"/>
              </a:rPr>
              <a:t>enzymů</a:t>
            </a:r>
          </a:p>
        </p:txBody>
      </p:sp>
      <p:sp>
        <p:nvSpPr>
          <p:cNvPr id="14343" name="Ovál 2"/>
          <p:cNvSpPr>
            <a:spLocks noChangeArrowheads="1"/>
          </p:cNvSpPr>
          <p:nvPr/>
        </p:nvSpPr>
        <p:spPr bwMode="auto">
          <a:xfrm>
            <a:off x="1187450" y="2997200"/>
            <a:ext cx="3240088" cy="2160588"/>
          </a:xfrm>
          <a:prstGeom prst="ellipse">
            <a:avLst/>
          </a:prstGeom>
          <a:noFill/>
          <a:ln w="381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91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403647" y="404664"/>
            <a:ext cx="73453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SEZNAM CYTOCHROMŮ P450 (CYP) ZODPOVĚDNÝCH ZA BIOSYNTÉZU / METABOLISMUS STEROIDŮ A METABOLISMUS XENOBIOTIK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899592" y="1916113"/>
            <a:ext cx="7977708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cs-CZ" altLang="cs-CZ" sz="1600" dirty="0">
                <a:solidFill>
                  <a:schemeClr val="tx1"/>
                </a:solidFill>
              </a:rPr>
              <a:t> </a:t>
            </a: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CYP1A1, CYP1A2, CYP1B1: genová exprese regulována </a:t>
            </a:r>
            <a:r>
              <a:rPr lang="cs-CZ" altLang="cs-CZ" sz="1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AhR</a:t>
            </a: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(indukce dioxiny, PAH; endogenní ligandy</a:t>
            </a:r>
            <a:r>
              <a:rPr lang="cs-CZ" altLang="cs-CZ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?); </a:t>
            </a:r>
            <a:r>
              <a:rPr lang="cs-CZ" altLang="cs-CZ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monooxygenace</a:t>
            </a: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PAH, estradiolu; 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CYP2B: exprese regulována </a:t>
            </a:r>
            <a:r>
              <a:rPr lang="cs-CZ" altLang="cs-CZ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GR/CAR</a:t>
            </a: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, indukce steroidy, fenobarbitalem, </a:t>
            </a:r>
            <a:r>
              <a:rPr lang="cs-CZ" altLang="cs-CZ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monooxygenace</a:t>
            </a: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velké řady </a:t>
            </a:r>
            <a:r>
              <a:rPr lang="cs-CZ" altLang="cs-CZ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xenobiotik</a:t>
            </a: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, testosteronu aj.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CYP2A, CYP2C, CYP2D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CYP2E: indukce především stabilizací proteinu (indukují etanol, pyrazol aj.), </a:t>
            </a:r>
            <a:r>
              <a:rPr lang="cs-CZ" altLang="cs-CZ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monooxygenace</a:t>
            </a: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etanolu, (</a:t>
            </a:r>
            <a:r>
              <a:rPr lang="cs-CZ" altLang="cs-CZ" sz="1800" dirty="0">
                <a:solidFill>
                  <a:schemeClr val="tx1"/>
                </a:solidFill>
                <a:latin typeface="Symbol" panose="05050102010706020507" pitchFamily="18" charset="2"/>
              </a:rPr>
              <a:t>w</a:t>
            </a: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-1)-hydroxylace mastných kyselin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CYP3A: exprese regulována </a:t>
            </a:r>
            <a:r>
              <a:rPr lang="cs-CZ" altLang="cs-CZ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GR/PXR</a:t>
            </a: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; indukce </a:t>
            </a:r>
            <a:r>
              <a:rPr lang="cs-CZ" altLang="cs-CZ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dexametazonem</a:t>
            </a: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aj. steroidy, </a:t>
            </a:r>
            <a:r>
              <a:rPr lang="cs-CZ" altLang="cs-CZ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monooxygenace</a:t>
            </a: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velké řady </a:t>
            </a:r>
            <a:r>
              <a:rPr lang="cs-CZ" altLang="cs-CZ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xenobiotik</a:t>
            </a: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(nejdůležitější enzym </a:t>
            </a:r>
            <a:r>
              <a:rPr lang="cs-CZ" altLang="cs-CZ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biotranformace</a:t>
            </a: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), 6</a:t>
            </a:r>
            <a:r>
              <a:rPr lang="cs-CZ" altLang="cs-CZ" sz="1800" dirty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-hydroxylace testosteronu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CYP4A: exprese regulována </a:t>
            </a:r>
            <a:r>
              <a:rPr lang="cs-CZ" altLang="cs-CZ" sz="1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PPAR</a:t>
            </a:r>
            <a:r>
              <a:rPr lang="cs-CZ" altLang="cs-CZ" sz="1800" dirty="0" err="1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, indukce </a:t>
            </a:r>
            <a:r>
              <a:rPr lang="cs-CZ" altLang="cs-CZ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peroxisomálními</a:t>
            </a: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proliferátory</a:t>
            </a: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(</a:t>
            </a:r>
            <a:r>
              <a:rPr lang="cs-CZ" altLang="cs-CZ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clofibrate</a:t>
            </a: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dialkylestery</a:t>
            </a: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kyseliny ftalové), </a:t>
            </a:r>
            <a:r>
              <a:rPr lang="cs-CZ" altLang="cs-CZ" sz="1800" dirty="0">
                <a:solidFill>
                  <a:schemeClr val="tx1"/>
                </a:solidFill>
                <a:latin typeface="Symbol" panose="05050102010706020507" pitchFamily="18" charset="2"/>
              </a:rPr>
              <a:t>w</a:t>
            </a: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-hydroxylace mastných kyselin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CYP7A, CYP11A, CYP17, CYP19 (</a:t>
            </a:r>
            <a:r>
              <a:rPr lang="cs-CZ" altLang="cs-CZ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aromatáza</a:t>
            </a: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): enzymy </a:t>
            </a:r>
            <a:r>
              <a:rPr lang="cs-CZ" altLang="cs-CZ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steroidogeneze</a:t>
            </a:r>
            <a:endParaRPr lang="cs-CZ" altLang="cs-CZ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další důležité CYP metabolismu vitamínu D3 a kyseliny </a:t>
            </a:r>
            <a:r>
              <a:rPr lang="cs-CZ" altLang="cs-CZ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retinové</a:t>
            </a:r>
            <a:endParaRPr lang="cs-CZ" altLang="cs-CZ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17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043608" y="2708275"/>
            <a:ext cx="795593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REGULACE EXPRESE BIOTRANSFORMAČNÍCH ENZYMŮ: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CYTOSOLOVÝ </a:t>
            </a:r>
            <a:r>
              <a:rPr lang="cs-CZ" altLang="cs-CZ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</a:t>
            </a: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(aryl </a:t>
            </a:r>
            <a:r>
              <a:rPr lang="cs-CZ" altLang="cs-CZ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hydrocarbon</a:t>
            </a: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 RECEPTOR</a:t>
            </a:r>
          </a:p>
        </p:txBody>
      </p:sp>
    </p:spTree>
    <p:extLst>
      <p:ext uri="{BB962C8B-B14F-4D97-AF65-F5344CB8AC3E}">
        <p14:creationId xmlns:p14="http://schemas.microsoft.com/office/powerpoint/2010/main" val="167013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476375" y="332656"/>
            <a:ext cx="73453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AhR</a:t>
            </a:r>
            <a:r>
              <a:rPr lang="cs-CZ" alt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(</a:t>
            </a: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Aryl </a:t>
            </a:r>
            <a:r>
              <a:rPr lang="cs-CZ" altLang="cs-CZ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hydrocarbon</a:t>
            </a: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receptor)</a:t>
            </a:r>
          </a:p>
        </p:txBody>
      </p:sp>
      <p:sp>
        <p:nvSpPr>
          <p:cNvPr id="17420" name="Rectangle 14"/>
          <p:cNvSpPr>
            <a:spLocks noChangeArrowheads="1"/>
          </p:cNvSpPr>
          <p:nvPr/>
        </p:nvSpPr>
        <p:spPr bwMode="auto">
          <a:xfrm>
            <a:off x="3348038" y="1340768"/>
            <a:ext cx="3095625" cy="35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  <p:sp>
        <p:nvSpPr>
          <p:cNvPr id="17421" name="Text Box 15"/>
          <p:cNvSpPr txBox="1">
            <a:spLocks noChangeArrowheads="1"/>
          </p:cNvSpPr>
          <p:nvPr/>
        </p:nvSpPr>
        <p:spPr bwMode="auto">
          <a:xfrm>
            <a:off x="1070119" y="3007851"/>
            <a:ext cx="29527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biotransformačních </a:t>
            </a:r>
            <a:r>
              <a:rPr lang="cs-CZ" altLang="cs-CZ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enzymů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CYP1A1/1A2/1B1, UGT, GST,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NQO1, ...</a:t>
            </a:r>
            <a:endParaRPr lang="cs-CZ" altLang="cs-CZ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7422" name="Text Box 16"/>
          <p:cNvSpPr txBox="1">
            <a:spLocks noChangeArrowheads="1"/>
          </p:cNvSpPr>
          <p:nvPr/>
        </p:nvSpPr>
        <p:spPr bwMode="auto">
          <a:xfrm>
            <a:off x="3996902" y="3007851"/>
            <a:ext cx="29527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regulátorů bun. cyklu / </a:t>
            </a:r>
            <a:r>
              <a:rPr lang="cs-CZ" altLang="cs-CZ" sz="1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apoptózy</a:t>
            </a: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(p27, </a:t>
            </a:r>
            <a:r>
              <a:rPr lang="cs-CZ" altLang="cs-CZ" sz="1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Bax</a:t>
            </a:r>
            <a:r>
              <a:rPr lang="cs-CZ" altLang="cs-CZ" sz="1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,...)</a:t>
            </a:r>
            <a:endParaRPr lang="cs-CZ" altLang="cs-CZ" sz="1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 flipH="1">
            <a:off x="3059831" y="2060848"/>
            <a:ext cx="937071" cy="792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flipH="1">
            <a:off x="4987024" y="2072814"/>
            <a:ext cx="0" cy="792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5861081" y="2072815"/>
            <a:ext cx="1152525" cy="85213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6343112" y="3007851"/>
            <a:ext cx="2457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</a:rPr>
              <a:t>přímé interakce (ER?,..)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3348037" y="1340768"/>
            <a:ext cx="32143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AhR</a:t>
            </a: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kontroluje genovou expresi</a:t>
            </a:r>
          </a:p>
        </p:txBody>
      </p:sp>
      <p:sp>
        <p:nvSpPr>
          <p:cNvPr id="2" name="Šipka dolů 1"/>
          <p:cNvSpPr/>
          <p:nvPr/>
        </p:nvSpPr>
        <p:spPr bwMode="auto">
          <a:xfrm>
            <a:off x="4987024" y="3933056"/>
            <a:ext cx="233048" cy="50405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Šipka dolů 21"/>
          <p:cNvSpPr/>
          <p:nvPr/>
        </p:nvSpPr>
        <p:spPr bwMode="auto">
          <a:xfrm>
            <a:off x="7013606" y="3933056"/>
            <a:ext cx="233048" cy="50405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811067" y="4846992"/>
            <a:ext cx="5338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další funkce </a:t>
            </a:r>
            <a:r>
              <a:rPr lang="cs-CZ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AhR</a:t>
            </a:r>
            <a:r>
              <a:rPr lang="cs-CZ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-dependentní genové exprese</a:t>
            </a:r>
            <a:endParaRPr lang="cs-CZ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031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632728" y="260648"/>
            <a:ext cx="73453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AKTIVACE </a:t>
            </a:r>
            <a:r>
              <a:rPr lang="cs-CZ" altLang="cs-CZ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Ah</a:t>
            </a:r>
            <a:r>
              <a:rPr lang="cs-CZ" altLang="cs-CZ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RECEPTORU A INDUKCE CYP1A1 SUBSTRÁTEM CYP1A</a:t>
            </a:r>
          </a:p>
        </p:txBody>
      </p:sp>
      <p:pic>
        <p:nvPicPr>
          <p:cNvPr id="18437" name="Picture 6" descr="obr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060575"/>
            <a:ext cx="878522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971550" y="5661025"/>
            <a:ext cx="8006541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>
                <a:solidFill>
                  <a:srgbClr val="FF6600"/>
                </a:solidFill>
                <a:latin typeface="Comic Sans MS" panose="030F0702030302020204" pitchFamily="66" charset="0"/>
              </a:rPr>
              <a:t>AhR</a:t>
            </a:r>
            <a:r>
              <a:rPr lang="cs-CZ" altLang="cs-CZ" sz="1800" dirty="0">
                <a:solidFill>
                  <a:srgbClr val="FF6600"/>
                </a:solidFill>
                <a:latin typeface="Comic Sans MS" panose="030F0702030302020204" pitchFamily="66" charset="0"/>
              </a:rPr>
              <a:t>/ARNT nasedá na XRE = DRE = </a:t>
            </a:r>
            <a:r>
              <a:rPr lang="cs-CZ" altLang="cs-CZ" sz="1800" dirty="0" err="1">
                <a:solidFill>
                  <a:srgbClr val="FF6600"/>
                </a:solidFill>
                <a:latin typeface="Comic Sans MS" panose="030F0702030302020204" pitchFamily="66" charset="0"/>
              </a:rPr>
              <a:t>xenobiotic</a:t>
            </a:r>
            <a:r>
              <a:rPr lang="cs-CZ" altLang="cs-CZ" sz="1800" dirty="0">
                <a:solidFill>
                  <a:srgbClr val="FF6600"/>
                </a:solidFill>
                <a:latin typeface="Comic Sans MS" panose="030F0702030302020204" pitchFamily="66" charset="0"/>
              </a:rPr>
              <a:t> (dioxin) response element</a:t>
            </a:r>
            <a:r>
              <a:rPr lang="cs-CZ" altLang="cs-CZ" sz="1800" dirty="0">
                <a:solidFill>
                  <a:schemeClr val="folHlink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8439" name="Line 10"/>
          <p:cNvSpPr>
            <a:spLocks noChangeShapeType="1"/>
          </p:cNvSpPr>
          <p:nvPr/>
        </p:nvSpPr>
        <p:spPr bwMode="auto">
          <a:xfrm flipH="1" flipV="1">
            <a:off x="2051050" y="5013325"/>
            <a:ext cx="504825" cy="6477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40" name="Text Box 11"/>
          <p:cNvSpPr txBox="1">
            <a:spLocks noChangeArrowheads="1"/>
          </p:cNvSpPr>
          <p:nvPr/>
        </p:nvSpPr>
        <p:spPr bwMode="auto">
          <a:xfrm>
            <a:off x="2195513" y="1557338"/>
            <a:ext cx="315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rgbClr val="FF6600"/>
                </a:solidFill>
                <a:latin typeface="Comic Sans MS" panose="030F0702030302020204" pitchFamily="66" charset="0"/>
              </a:rPr>
              <a:t>substrát S je ligandem </a:t>
            </a:r>
            <a:r>
              <a:rPr lang="cs-CZ" altLang="cs-CZ" sz="1800" dirty="0" err="1">
                <a:solidFill>
                  <a:srgbClr val="FF6600"/>
                </a:solidFill>
                <a:latin typeface="Comic Sans MS" panose="030F0702030302020204" pitchFamily="66" charset="0"/>
              </a:rPr>
              <a:t>AhR</a:t>
            </a:r>
            <a:endParaRPr lang="cs-CZ" altLang="cs-CZ" sz="1800" dirty="0"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441" name="Text Box 12"/>
          <p:cNvSpPr txBox="1">
            <a:spLocks noChangeArrowheads="1"/>
          </p:cNvSpPr>
          <p:nvPr/>
        </p:nvSpPr>
        <p:spPr bwMode="auto">
          <a:xfrm>
            <a:off x="6115050" y="1557338"/>
            <a:ext cx="28648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>
                <a:solidFill>
                  <a:srgbClr val="FF6600"/>
                </a:solidFill>
                <a:latin typeface="Comic Sans MS" panose="030F0702030302020204" pitchFamily="66" charset="0"/>
              </a:rPr>
              <a:t>monooxygenázová</a:t>
            </a:r>
            <a:r>
              <a:rPr lang="cs-CZ" altLang="cs-CZ" sz="1800" dirty="0">
                <a:solidFill>
                  <a:srgbClr val="FF6600"/>
                </a:solidFill>
                <a:latin typeface="Comic Sans MS" panose="030F0702030302020204" pitchFamily="66" charset="0"/>
              </a:rPr>
              <a:t> reakce</a:t>
            </a:r>
          </a:p>
        </p:txBody>
      </p:sp>
      <p:sp>
        <p:nvSpPr>
          <p:cNvPr id="18442" name="Line 13"/>
          <p:cNvSpPr>
            <a:spLocks noChangeShapeType="1"/>
          </p:cNvSpPr>
          <p:nvPr/>
        </p:nvSpPr>
        <p:spPr bwMode="auto">
          <a:xfrm flipH="1">
            <a:off x="4284663" y="1916113"/>
            <a:ext cx="71437" cy="151288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43" name="Line 14"/>
          <p:cNvSpPr>
            <a:spLocks noChangeShapeType="1"/>
          </p:cNvSpPr>
          <p:nvPr/>
        </p:nvSpPr>
        <p:spPr bwMode="auto">
          <a:xfrm flipH="1">
            <a:off x="7380288" y="1916113"/>
            <a:ext cx="73025" cy="216058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311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76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456" y="1187119"/>
            <a:ext cx="2773988" cy="2773988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403648" y="260648"/>
            <a:ext cx="7345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LIGANDY </a:t>
            </a:r>
            <a:r>
              <a:rPr lang="cs-CZ" alt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/ INDUKTORY </a:t>
            </a:r>
            <a:r>
              <a:rPr lang="cs-CZ" altLang="cs-CZ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AhR</a:t>
            </a:r>
            <a:endParaRPr lang="cs-CZ" alt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1344252" y="847182"/>
            <a:ext cx="7418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Strukturní podobnost (šířka, výška, molekulární objem, </a:t>
            </a:r>
            <a:r>
              <a:rPr lang="cs-CZ" altLang="cs-CZ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planarita</a:t>
            </a: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molekuly)</a:t>
            </a:r>
          </a:p>
        </p:txBody>
      </p:sp>
      <p:sp>
        <p:nvSpPr>
          <p:cNvPr id="19466" name="Text Box 12"/>
          <p:cNvSpPr txBox="1">
            <a:spLocks noChangeArrowheads="1"/>
          </p:cNvSpPr>
          <p:nvPr/>
        </p:nvSpPr>
        <p:spPr bwMode="auto">
          <a:xfrm>
            <a:off x="2843213" y="4652963"/>
            <a:ext cx="274626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Nekoplanární látky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(např. PCB se dvěma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chlóry v pozici </a:t>
            </a:r>
            <a:r>
              <a:rPr lang="cs-CZ" altLang="cs-CZ" sz="1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ortho</a:t>
            </a:r>
            <a:r>
              <a:rPr lang="cs-CZ" altLang="cs-CZ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nevykazují planární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pozici aromatických jader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a nejsou agonisty </a:t>
            </a:r>
            <a:r>
              <a:rPr lang="cs-CZ" altLang="cs-CZ" sz="1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AhR</a:t>
            </a:r>
            <a:endParaRPr lang="cs-CZ" altLang="cs-CZ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9467" name="Line 13"/>
          <p:cNvSpPr>
            <a:spLocks noChangeShapeType="1"/>
          </p:cNvSpPr>
          <p:nvPr/>
        </p:nvSpPr>
        <p:spPr bwMode="auto">
          <a:xfrm flipV="1">
            <a:off x="6862433" y="3169581"/>
            <a:ext cx="0" cy="40343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8" name="Text Box 14"/>
          <p:cNvSpPr txBox="1">
            <a:spLocks noChangeArrowheads="1"/>
          </p:cNvSpPr>
          <p:nvPr/>
        </p:nvSpPr>
        <p:spPr bwMode="auto">
          <a:xfrm>
            <a:off x="840047" y="3645024"/>
            <a:ext cx="34259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FF6600"/>
                </a:solidFill>
                <a:latin typeface="Comic Sans MS" panose="030F0702030302020204" pitchFamily="66" charset="0"/>
              </a:rPr>
              <a:t>TCDD = nejsilnější agonista </a:t>
            </a:r>
            <a:r>
              <a:rPr lang="cs-CZ" altLang="cs-CZ" sz="1600" b="1" dirty="0" err="1">
                <a:solidFill>
                  <a:srgbClr val="FF6600"/>
                </a:solidFill>
                <a:latin typeface="Comic Sans MS" panose="030F0702030302020204" pitchFamily="66" charset="0"/>
              </a:rPr>
              <a:t>AhR</a:t>
            </a:r>
            <a:endParaRPr lang="cs-CZ" altLang="cs-CZ" sz="1600" b="1" dirty="0">
              <a:solidFill>
                <a:srgbClr val="FF66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FF6600"/>
                </a:solidFill>
                <a:latin typeface="Comic Sans MS" panose="030F0702030302020204" pitchFamily="66" charset="0"/>
              </a:rPr>
              <a:t>= modelový dioxinový toxikant</a:t>
            </a:r>
          </a:p>
        </p:txBody>
      </p:sp>
      <p:sp>
        <p:nvSpPr>
          <p:cNvPr id="19469" name="Line 15"/>
          <p:cNvSpPr>
            <a:spLocks noChangeShapeType="1"/>
          </p:cNvSpPr>
          <p:nvPr/>
        </p:nvSpPr>
        <p:spPr bwMode="auto">
          <a:xfrm flipV="1">
            <a:off x="2384802" y="2881103"/>
            <a:ext cx="0" cy="57695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57374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26765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75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251" y="3831881"/>
            <a:ext cx="2592288" cy="250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997648" y="3668719"/>
            <a:ext cx="35637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Koplanární PCB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(podobný dioxinům, agonista </a:t>
            </a:r>
            <a:r>
              <a:rPr lang="cs-CZ" altLang="cs-CZ" sz="16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AhR</a:t>
            </a:r>
            <a:r>
              <a:rPr lang="cs-CZ" altLang="cs-CZ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  <a:endParaRPr lang="cs-CZ" altLang="cs-CZ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5516563" y="5237163"/>
            <a:ext cx="4333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24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71600" y="476672"/>
            <a:ext cx="7797800" cy="520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ENZYMY METABOLISMU CIZORODÝCH </a:t>
            </a:r>
            <a:r>
              <a:rPr lang="cs-CZ" alt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LÁTEK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Enzymy 1. fáze biotransformace </a:t>
            </a:r>
            <a:r>
              <a:rPr lang="cs-CZ" altLang="cs-CZ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xenobiotik</a:t>
            </a:r>
            <a:r>
              <a:rPr lang="cs-CZ" altLang="cs-CZ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, steroidních hormonů a mastných kyselin – </a:t>
            </a:r>
            <a:r>
              <a:rPr lang="cs-CZ" altLang="cs-CZ" sz="2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monooxygenázy</a:t>
            </a:r>
            <a:r>
              <a:rPr lang="cs-CZ" altLang="cs-CZ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(CYP, AKR, </a:t>
            </a:r>
            <a:r>
              <a:rPr lang="cs-CZ" altLang="cs-CZ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FMO), reduktázy (</a:t>
            </a:r>
            <a:r>
              <a:rPr lang="cs-CZ" altLang="cs-CZ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AKR, NQO), hydrolázy (esterázy, </a:t>
            </a:r>
            <a:r>
              <a:rPr lang="cs-CZ" altLang="cs-CZ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epoxidhydrolázy</a:t>
            </a:r>
            <a:r>
              <a:rPr lang="cs-CZ" altLang="cs-CZ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); další reakce: hydratace, </a:t>
            </a:r>
            <a:r>
              <a:rPr lang="cs-CZ" altLang="cs-CZ" sz="2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isomerace</a:t>
            </a:r>
            <a:r>
              <a:rPr lang="cs-CZ" altLang="cs-CZ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None/>
            </a:pPr>
            <a:endParaRPr lang="cs-CZ" altLang="cs-CZ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2. fáze biotransformace </a:t>
            </a:r>
            <a:r>
              <a:rPr lang="cs-CZ" altLang="cs-CZ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– transferázy (GST</a:t>
            </a:r>
            <a:r>
              <a:rPr lang="cs-CZ" altLang="cs-CZ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, UDPGT, </a:t>
            </a:r>
            <a:r>
              <a:rPr lang="cs-CZ" altLang="cs-CZ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SULF, </a:t>
            </a:r>
            <a:r>
              <a:rPr lang="cs-CZ" altLang="cs-CZ" sz="2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acetylázy</a:t>
            </a:r>
            <a:r>
              <a:rPr lang="cs-CZ" altLang="cs-CZ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aj</a:t>
            </a:r>
            <a:r>
              <a:rPr lang="cs-CZ" altLang="cs-CZ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.); antioxidační enzymy (SOD, CAT, </a:t>
            </a:r>
            <a:r>
              <a:rPr lang="cs-CZ" altLang="cs-CZ" sz="2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GPx</a:t>
            </a:r>
            <a:r>
              <a:rPr lang="cs-CZ" altLang="cs-CZ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GR).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endParaRPr lang="cs-CZ" altLang="cs-CZ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3. fáze biotransformace (ABC transportéry)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None/>
            </a:pPr>
            <a:endParaRPr lang="cs-CZ" altLang="cs-CZ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None/>
            </a:pPr>
            <a:endParaRPr lang="cs-CZ" altLang="cs-CZ" sz="20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None/>
            </a:pPr>
            <a:endParaRPr lang="cs-CZ" altLang="cs-CZ" sz="20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None/>
            </a:pPr>
            <a:endParaRPr lang="cs-CZ" alt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3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619250" y="404813"/>
            <a:ext cx="7345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ENDOGENNÍ AGONISTÉ </a:t>
            </a:r>
            <a:r>
              <a:rPr lang="cs-CZ" altLang="cs-CZ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AhR</a:t>
            </a:r>
            <a:endParaRPr lang="cs-CZ" altLang="cs-CZ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485" name="Picture 6" descr="obr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91152"/>
            <a:ext cx="6769100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2987824" y="808038"/>
            <a:ext cx="511069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dosud nejsou </a:t>
            </a:r>
            <a:r>
              <a:rPr lang="cs-CZ" altLang="cs-CZ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přesně určeny </a:t>
            </a: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(deriváty tryptofanu ?)</a:t>
            </a:r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899592" y="2148696"/>
            <a:ext cx="171393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Fyziologické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funkce </a:t>
            </a:r>
            <a:r>
              <a:rPr lang="cs-CZ" altLang="cs-CZ" sz="1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AhR</a:t>
            </a:r>
            <a:r>
              <a:rPr lang="cs-CZ" altLang="cs-CZ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nezbytný v řadě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procesů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vývoje tkání,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differenciace</a:t>
            </a: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buněk aj.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(viz myší </a:t>
            </a:r>
            <a:r>
              <a:rPr lang="cs-CZ" altLang="cs-CZ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AhR</a:t>
            </a: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deficientní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modely)</a:t>
            </a:r>
          </a:p>
        </p:txBody>
      </p:sp>
    </p:spTree>
    <p:extLst>
      <p:ext uri="{BB962C8B-B14F-4D97-AF65-F5344CB8AC3E}">
        <p14:creationId xmlns:p14="http://schemas.microsoft.com/office/powerpoint/2010/main" val="365463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619250" y="260648"/>
            <a:ext cx="73453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AKTIVACE </a:t>
            </a:r>
            <a:r>
              <a:rPr lang="cs-CZ" altLang="cs-CZ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Ah</a:t>
            </a:r>
            <a:r>
              <a:rPr lang="cs-CZ" altLang="cs-CZ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RECEPTORU / </a:t>
            </a:r>
            <a:r>
              <a:rPr lang="cs-CZ" altLang="cs-CZ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AhR</a:t>
            </a:r>
            <a:r>
              <a:rPr lang="cs-CZ" altLang="cs-CZ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-DEPENDENTNÍ GENOVÁ EXPRESE</a:t>
            </a:r>
          </a:p>
        </p:txBody>
      </p:sp>
      <p:pic>
        <p:nvPicPr>
          <p:cNvPr id="21509" name="Picture 6" descr="obr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46162"/>
            <a:ext cx="6264275" cy="4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820224" y="1700808"/>
            <a:ext cx="2535238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Produkty genové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exprese: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detox</a:t>
            </a: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./</a:t>
            </a:r>
            <a:r>
              <a:rPr lang="cs-CZ" altLang="cs-CZ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bioaktiv</a:t>
            </a: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. enzymy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apoptóza</a:t>
            </a: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bun. cyklus;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cs-CZ" altLang="cs-CZ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Přímé interakce </a:t>
            </a:r>
            <a:r>
              <a:rPr lang="cs-CZ" altLang="cs-CZ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AhR</a:t>
            </a:r>
            <a:endParaRPr lang="cs-CZ" altLang="cs-CZ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(„</a:t>
            </a:r>
            <a:r>
              <a:rPr lang="cs-CZ" altLang="cs-CZ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cross</a:t>
            </a: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-talk“ s ER, ...)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Regulace </a:t>
            </a:r>
            <a:r>
              <a:rPr lang="cs-CZ" altLang="cs-CZ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AhR</a:t>
            </a: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- degradace </a:t>
            </a:r>
            <a:r>
              <a:rPr lang="cs-CZ" altLang="cs-CZ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AhR</a:t>
            </a: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po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navázání ligandu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- AHRR = </a:t>
            </a:r>
            <a:r>
              <a:rPr lang="cs-CZ" altLang="cs-CZ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AhR</a:t>
            </a: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represor</a:t>
            </a:r>
          </a:p>
        </p:txBody>
      </p:sp>
    </p:spTree>
    <p:extLst>
      <p:ext uri="{BB962C8B-B14F-4D97-AF65-F5344CB8AC3E}">
        <p14:creationId xmlns:p14="http://schemas.microsoft.com/office/powerpoint/2010/main" val="35580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619249" y="247650"/>
            <a:ext cx="7345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REGULACE CYTOCHROMU P4501B1 (CYP1B1)</a:t>
            </a:r>
          </a:p>
        </p:txBody>
      </p:sp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88486"/>
            <a:ext cx="7378700" cy="463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7668344" y="5373216"/>
            <a:ext cx="103105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DRE =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dioxin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response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element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627784" y="711157"/>
            <a:ext cx="588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 dirty="0" smtClean="0">
                <a:solidFill>
                  <a:srgbClr val="0070C0"/>
                </a:solidFill>
              </a:rPr>
              <a:t>(je velmi komplexní – několik </a:t>
            </a:r>
            <a:r>
              <a:rPr lang="cs-CZ" sz="1800" b="1" dirty="0" err="1" smtClean="0">
                <a:solidFill>
                  <a:srgbClr val="0070C0"/>
                </a:solidFill>
              </a:rPr>
              <a:t>responsních</a:t>
            </a:r>
            <a:r>
              <a:rPr lang="cs-CZ" sz="1800" b="1" dirty="0" smtClean="0">
                <a:solidFill>
                  <a:srgbClr val="0070C0"/>
                </a:solidFill>
              </a:rPr>
              <a:t> elementů)</a:t>
            </a:r>
            <a:endParaRPr lang="cs-CZ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5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83567" y="2348880"/>
            <a:ext cx="846043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REGULACE EXPRESE BIOTRANSFORMAČNÍCH ENZYMŮ: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NUKLEÁRNÍ RECEPTORY</a:t>
            </a:r>
          </a:p>
        </p:txBody>
      </p:sp>
    </p:spTree>
    <p:extLst>
      <p:ext uri="{BB962C8B-B14F-4D97-AF65-F5344CB8AC3E}">
        <p14:creationId xmlns:p14="http://schemas.microsoft.com/office/powerpoint/2010/main" val="330304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583531" y="320675"/>
            <a:ext cx="7345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NUKLEÁRNÍ RECEPTORY (NR)</a:t>
            </a:r>
          </a:p>
        </p:txBody>
      </p:sp>
      <p:pic>
        <p:nvPicPr>
          <p:cNvPr id="24581" name="Picture 5" descr="_NR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566863"/>
            <a:ext cx="7416800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0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619250" y="404813"/>
            <a:ext cx="73453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NUKLEÁRNÍ RECEPTORY: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struktura domén receptorů</a:t>
            </a:r>
          </a:p>
        </p:txBody>
      </p:sp>
      <p:pic>
        <p:nvPicPr>
          <p:cNvPr id="25605" name="Picture 6" descr="_NR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874871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Oval 7"/>
          <p:cNvSpPr>
            <a:spLocks noChangeArrowheads="1"/>
          </p:cNvSpPr>
          <p:nvPr/>
        </p:nvSpPr>
        <p:spPr bwMode="auto">
          <a:xfrm>
            <a:off x="2484438" y="3357563"/>
            <a:ext cx="1130300" cy="6477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  <p:sp>
        <p:nvSpPr>
          <p:cNvPr id="25607" name="Oval 8"/>
          <p:cNvSpPr>
            <a:spLocks noChangeArrowheads="1"/>
          </p:cNvSpPr>
          <p:nvPr/>
        </p:nvSpPr>
        <p:spPr bwMode="auto">
          <a:xfrm>
            <a:off x="6516688" y="3429000"/>
            <a:ext cx="1130300" cy="6477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  <p:sp>
        <p:nvSpPr>
          <p:cNvPr id="25608" name="Text Box 10"/>
          <p:cNvSpPr txBox="1">
            <a:spLocks noChangeArrowheads="1"/>
          </p:cNvSpPr>
          <p:nvPr/>
        </p:nvSpPr>
        <p:spPr bwMode="auto">
          <a:xfrm>
            <a:off x="7667625" y="4149725"/>
            <a:ext cx="128753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vazba ligandu</a:t>
            </a:r>
          </a:p>
        </p:txBody>
      </p:sp>
      <p:sp>
        <p:nvSpPr>
          <p:cNvPr id="25609" name="Line 11"/>
          <p:cNvSpPr>
            <a:spLocks noChangeShapeType="1"/>
          </p:cNvSpPr>
          <p:nvPr/>
        </p:nvSpPr>
        <p:spPr bwMode="auto">
          <a:xfrm flipH="1" flipV="1">
            <a:off x="7667625" y="3933825"/>
            <a:ext cx="433388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0" name="Text Box 12"/>
          <p:cNvSpPr txBox="1">
            <a:spLocks noChangeArrowheads="1"/>
          </p:cNvSpPr>
          <p:nvPr/>
        </p:nvSpPr>
        <p:spPr bwMode="auto">
          <a:xfrm>
            <a:off x="4211638" y="3860800"/>
            <a:ext cx="1455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aktivace MAPK</a:t>
            </a:r>
          </a:p>
        </p:txBody>
      </p:sp>
      <p:sp>
        <p:nvSpPr>
          <p:cNvPr id="25611" name="Line 13"/>
          <p:cNvSpPr>
            <a:spLocks noChangeShapeType="1"/>
          </p:cNvSpPr>
          <p:nvPr/>
        </p:nvSpPr>
        <p:spPr bwMode="auto">
          <a:xfrm flipH="1" flipV="1">
            <a:off x="3708400" y="3789363"/>
            <a:ext cx="433388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27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403648" y="176213"/>
            <a:ext cx="73453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NUKLEÁRNÍ </a:t>
            </a:r>
            <a:r>
              <a:rPr lang="cs-CZ" altLang="cs-CZ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RECEPTORY MOHOU BÝT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AKTIVOVÁNY TAKÉ PROTEINKINÁZAMI</a:t>
            </a:r>
            <a:endParaRPr lang="cs-CZ" altLang="cs-CZ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9" name="Picture 5" descr="_NR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223963"/>
            <a:ext cx="6311900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5219700" y="3284538"/>
            <a:ext cx="914400" cy="1439862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115616" y="3608388"/>
            <a:ext cx="2376487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Ligand-</a:t>
            </a:r>
            <a:r>
              <a:rPr lang="cs-CZ" altLang="cs-CZ" sz="16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independentní</a:t>
            </a:r>
            <a:endParaRPr lang="cs-CZ" altLang="cs-CZ" sz="1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modulace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transkripčního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faktoru (MAPK, PKA,..)</a:t>
            </a:r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899592" y="3285767"/>
            <a:ext cx="2700338" cy="1728788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43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304924" y="317859"/>
            <a:ext cx="7345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NUKLEÁRNÍ </a:t>
            </a:r>
            <a:r>
              <a:rPr lang="cs-CZ" alt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RECEPTORY - KLASIFIKACE</a:t>
            </a:r>
            <a:endParaRPr lang="cs-CZ" alt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7653" name="Picture 6" descr="_NR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1341438"/>
            <a:ext cx="5845175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7" descr="_NR0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3081337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491880" y="6237312"/>
            <a:ext cx="4557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 dirty="0" smtClean="0">
                <a:solidFill>
                  <a:srgbClr val="0070C0"/>
                </a:solidFill>
              </a:rPr>
              <a:t>Ligandy (agonisté) jaderných receptorů</a:t>
            </a:r>
            <a:endParaRPr lang="cs-CZ" sz="1800" b="1" dirty="0">
              <a:solidFill>
                <a:srgbClr val="0070C0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 bwMode="auto">
          <a:xfrm flipH="1" flipV="1">
            <a:off x="3059832" y="5661248"/>
            <a:ext cx="648072" cy="5760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023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259632" y="106512"/>
            <a:ext cx="689694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NUKLEÁRNÍ RECEPTORY</a:t>
            </a:r>
          </a:p>
        </p:txBody>
      </p:sp>
      <p:pic>
        <p:nvPicPr>
          <p:cNvPr id="28677" name="Picture 6" descr="_NR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12875"/>
            <a:ext cx="7127875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1547813" y="3573463"/>
            <a:ext cx="2663825" cy="2160587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6300788" y="1412875"/>
            <a:ext cx="2663825" cy="158432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  <p:sp>
        <p:nvSpPr>
          <p:cNvPr id="28680" name="Text Box 9"/>
          <p:cNvSpPr txBox="1">
            <a:spLocks noChangeArrowheads="1"/>
          </p:cNvSpPr>
          <p:nvPr/>
        </p:nvSpPr>
        <p:spPr bwMode="auto">
          <a:xfrm>
            <a:off x="2115465" y="570821"/>
            <a:ext cx="59474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= „</a:t>
            </a:r>
            <a:r>
              <a:rPr lang="cs-CZ" altLang="cs-CZ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xenosensory</a:t>
            </a:r>
            <a:r>
              <a:rPr lang="cs-CZ" altLang="cs-CZ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“ a „</a:t>
            </a:r>
            <a:r>
              <a:rPr lang="cs-CZ" altLang="cs-CZ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lipidní</a:t>
            </a:r>
            <a:r>
              <a:rPr lang="cs-CZ" altLang="cs-CZ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sensory“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(aktivace transkripce po expozici </a:t>
            </a:r>
            <a:r>
              <a:rPr lang="cs-CZ" altLang="cs-CZ" sz="16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xenobiotiky</a:t>
            </a:r>
            <a:r>
              <a:rPr lang="cs-CZ" altLang="cs-CZ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resp. lipidy)</a:t>
            </a:r>
            <a:endParaRPr lang="cs-CZ" altLang="cs-CZ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46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572418" y="260648"/>
            <a:ext cx="73453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NUKLEÁRNÍ RECEPTORY: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vazba antagonistického a agonistického ligandu</a:t>
            </a:r>
          </a:p>
        </p:txBody>
      </p:sp>
      <p:pic>
        <p:nvPicPr>
          <p:cNvPr id="29701" name="Picture 6" descr="_NR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465263"/>
            <a:ext cx="6530975" cy="464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1337073" y="2348880"/>
            <a:ext cx="16802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Antagonisté: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vazba bez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transaktivace</a:t>
            </a:r>
            <a:endParaRPr lang="cs-CZ" altLang="cs-CZ" sz="1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9703" name="Oval 9"/>
          <p:cNvSpPr>
            <a:spLocks noChangeArrowheads="1"/>
          </p:cNvSpPr>
          <p:nvPr/>
        </p:nvSpPr>
        <p:spPr bwMode="auto">
          <a:xfrm>
            <a:off x="1259632" y="1844824"/>
            <a:ext cx="1835150" cy="1728788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  <p:sp>
        <p:nvSpPr>
          <p:cNvPr id="29704" name="Oval 10"/>
          <p:cNvSpPr>
            <a:spLocks noChangeArrowheads="1"/>
          </p:cNvSpPr>
          <p:nvPr/>
        </p:nvSpPr>
        <p:spPr bwMode="auto">
          <a:xfrm>
            <a:off x="5940425" y="3068638"/>
            <a:ext cx="2160588" cy="3024187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55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1844824"/>
            <a:ext cx="8299722" cy="3963839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115616" y="260648"/>
            <a:ext cx="82012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BIOTRANSFORMACE CIZORODÝCH </a:t>
            </a:r>
            <a:r>
              <a:rPr lang="cs-CZ" alt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LÁTEK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STEROIDŮ, EIKOSANOIDŮ </a:t>
            </a: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AJ. ENDOGENNÍCH </a:t>
            </a:r>
            <a:endParaRPr lang="cs-CZ" altLang="cs-CZ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LÁTEK </a:t>
            </a:r>
            <a:endParaRPr lang="cs-CZ" alt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982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429681" y="309233"/>
            <a:ext cx="7345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REGULACE GR / PXR / CAR</a:t>
            </a:r>
          </a:p>
        </p:txBody>
      </p:sp>
      <p:pic>
        <p:nvPicPr>
          <p:cNvPr id="30725" name="Picture 6" descr="obr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267" y="887983"/>
            <a:ext cx="6913563" cy="479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1429681" y="4781790"/>
            <a:ext cx="177805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Více úrovní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regulace;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aktivace nízkou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vs. vysokou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koncentrací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ligandu</a:t>
            </a:r>
          </a:p>
        </p:txBody>
      </p:sp>
    </p:spTree>
    <p:extLst>
      <p:ext uri="{BB962C8B-B14F-4D97-AF65-F5344CB8AC3E}">
        <p14:creationId xmlns:p14="http://schemas.microsoft.com/office/powerpoint/2010/main" val="408681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403648" y="116632"/>
            <a:ext cx="73453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FENOBARBITAL (PB) – </a:t>
            </a:r>
            <a:r>
              <a:rPr lang="cs-CZ" alt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agonista </a:t>
            </a: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CAR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 induktor biotransformačních enzymů), ale také indukce metabolismu endogenních látek</a:t>
            </a:r>
            <a:endParaRPr lang="cs-CZ" alt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1749" name="Picture 6" descr="obr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484313"/>
            <a:ext cx="69850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Oval 7"/>
          <p:cNvSpPr>
            <a:spLocks noChangeArrowheads="1"/>
          </p:cNvSpPr>
          <p:nvPr/>
        </p:nvSpPr>
        <p:spPr bwMode="auto">
          <a:xfrm>
            <a:off x="5724525" y="4076700"/>
            <a:ext cx="2160588" cy="842963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  <p:sp>
        <p:nvSpPr>
          <p:cNvPr id="31751" name="Text Box 8"/>
          <p:cNvSpPr txBox="1">
            <a:spLocks noChangeArrowheads="1"/>
          </p:cNvSpPr>
          <p:nvPr/>
        </p:nvSpPr>
        <p:spPr bwMode="auto">
          <a:xfrm>
            <a:off x="974725" y="1345422"/>
            <a:ext cx="18669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</a:rPr>
              <a:t>Biotransformace: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</a:rPr>
              <a:t>enzymy 1. fáze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</a:rPr>
              <a:t>enzymy 2. fáze</a:t>
            </a:r>
          </a:p>
        </p:txBody>
      </p:sp>
      <p:sp>
        <p:nvSpPr>
          <p:cNvPr id="31754" name="Oval 12"/>
          <p:cNvSpPr>
            <a:spLocks noChangeArrowheads="1"/>
          </p:cNvSpPr>
          <p:nvPr/>
        </p:nvSpPr>
        <p:spPr bwMode="auto">
          <a:xfrm>
            <a:off x="5867400" y="2997200"/>
            <a:ext cx="1225550" cy="1152525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  <p:sp>
        <p:nvSpPr>
          <p:cNvPr id="31755" name="Oval 13"/>
          <p:cNvSpPr>
            <a:spLocks noChangeArrowheads="1"/>
          </p:cNvSpPr>
          <p:nvPr/>
        </p:nvSpPr>
        <p:spPr bwMode="auto">
          <a:xfrm>
            <a:off x="907542" y="2232520"/>
            <a:ext cx="1692275" cy="57626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  <p:sp>
        <p:nvSpPr>
          <p:cNvPr id="31756" name="Oval 14"/>
          <p:cNvSpPr>
            <a:spLocks noChangeArrowheads="1"/>
          </p:cNvSpPr>
          <p:nvPr/>
        </p:nvSpPr>
        <p:spPr bwMode="auto">
          <a:xfrm>
            <a:off x="904006" y="1714515"/>
            <a:ext cx="1692275" cy="576263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902276" y="4213444"/>
            <a:ext cx="25314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FF6600"/>
                </a:solidFill>
                <a:latin typeface="Comic Sans MS" panose="030F0702030302020204" pitchFamily="66" charset="0"/>
              </a:rPr>
              <a:t>Modulace endogenního </a:t>
            </a:r>
            <a:endParaRPr lang="cs-CZ" altLang="cs-CZ" sz="1600" b="1" dirty="0" smtClean="0">
              <a:solidFill>
                <a:srgbClr val="FF66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 smtClean="0">
                <a:solidFill>
                  <a:srgbClr val="FF6600"/>
                </a:solidFill>
                <a:latin typeface="Comic Sans MS" panose="030F0702030302020204" pitchFamily="66" charset="0"/>
              </a:rPr>
              <a:t>metabolismu</a:t>
            </a:r>
            <a:endParaRPr lang="cs-CZ" altLang="cs-CZ" sz="1600" b="1" dirty="0"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" name="Přímá spojnice se šipkou 3"/>
          <p:cNvCxnSpPr>
            <a:cxnSpLocks noChangeShapeType="1"/>
          </p:cNvCxnSpPr>
          <p:nvPr/>
        </p:nvCxnSpPr>
        <p:spPr bwMode="auto">
          <a:xfrm flipV="1">
            <a:off x="4132263" y="4076700"/>
            <a:ext cx="1447800" cy="447675"/>
          </a:xfrm>
          <a:prstGeom prst="straightConnector1">
            <a:avLst/>
          </a:prstGeom>
          <a:noFill/>
          <a:ln w="31750" algn="ctr">
            <a:solidFill>
              <a:srgbClr val="FF66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Přímá spojnice se šipkou 17"/>
          <p:cNvCxnSpPr>
            <a:cxnSpLocks noChangeShapeType="1"/>
          </p:cNvCxnSpPr>
          <p:nvPr/>
        </p:nvCxnSpPr>
        <p:spPr bwMode="auto">
          <a:xfrm>
            <a:off x="4132263" y="4676775"/>
            <a:ext cx="595312" cy="242888"/>
          </a:xfrm>
          <a:prstGeom prst="straightConnector1">
            <a:avLst/>
          </a:prstGeom>
          <a:noFill/>
          <a:ln w="31750" algn="ctr">
            <a:solidFill>
              <a:srgbClr val="FF66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8423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971600" y="188640"/>
            <a:ext cx="219551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PPAR</a:t>
            </a:r>
            <a:r>
              <a:rPr lang="cs-CZ" altLang="cs-CZ" sz="2400" dirty="0" err="1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endParaRPr lang="cs-CZ" altLang="cs-CZ" sz="2400" dirty="0">
              <a:solidFill>
                <a:srgbClr val="FF0000"/>
              </a:solidFill>
              <a:latin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cs-CZ" altLang="cs-CZ" sz="1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Peroxisomal</a:t>
            </a:r>
            <a:endParaRPr lang="cs-CZ" altLang="cs-CZ" sz="1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Proliferator</a:t>
            </a:r>
            <a:r>
              <a:rPr lang="cs-CZ" altLang="cs-CZ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Activated</a:t>
            </a:r>
            <a:endParaRPr lang="cs-CZ" altLang="cs-CZ" sz="1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Receptor </a:t>
            </a:r>
            <a:r>
              <a:rPr lang="cs-CZ" altLang="cs-CZ" sz="1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alpha</a:t>
            </a:r>
            <a:r>
              <a:rPr lang="cs-CZ" altLang="cs-CZ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endParaRPr lang="cs-CZ" altLang="cs-CZ" sz="1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7899612" y="849651"/>
            <a:ext cx="121379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Induktory: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mastné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kyseliny,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hypo</a:t>
            </a: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lipidemika</a:t>
            </a:r>
            <a:endParaRPr lang="cs-CZ" altLang="cs-CZ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(</a:t>
            </a:r>
            <a:r>
              <a:rPr lang="cs-CZ" altLang="cs-CZ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fibráty</a:t>
            </a: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),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environ</a:t>
            </a: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látky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(ftaláty)</a:t>
            </a:r>
          </a:p>
        </p:txBody>
      </p:sp>
      <p:pic>
        <p:nvPicPr>
          <p:cNvPr id="32774" name="Picture 7" descr="PPAR_Obr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829" y="250563"/>
            <a:ext cx="523557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Line 8"/>
          <p:cNvSpPr>
            <a:spLocks noChangeShapeType="1"/>
          </p:cNvSpPr>
          <p:nvPr/>
        </p:nvSpPr>
        <p:spPr bwMode="auto">
          <a:xfrm flipH="1" flipV="1">
            <a:off x="6948488" y="876653"/>
            <a:ext cx="792162" cy="287337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1115616" y="4941168"/>
            <a:ext cx="21643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cs-CZ" altLang="cs-CZ" sz="1800" dirty="0">
                <a:solidFill>
                  <a:srgbClr val="FF0000"/>
                </a:solidFill>
              </a:rPr>
              <a:t>kontroluje expresi</a:t>
            </a:r>
          </a:p>
          <a:p>
            <a:pPr eaLnBrk="1" hangingPunct="1"/>
            <a:r>
              <a:rPr lang="cs-CZ" altLang="cs-CZ" sz="1800" dirty="0" smtClean="0">
                <a:solidFill>
                  <a:srgbClr val="FF0000"/>
                </a:solidFill>
              </a:rPr>
              <a:t>CYP4A11 </a:t>
            </a:r>
            <a:r>
              <a:rPr lang="cs-CZ" altLang="cs-CZ" sz="1800" dirty="0">
                <a:solidFill>
                  <a:srgbClr val="FF0000"/>
                </a:solidFill>
              </a:rPr>
              <a:t>a enzymů</a:t>
            </a:r>
          </a:p>
          <a:p>
            <a:pPr eaLnBrk="1" hangingPunct="1"/>
            <a:r>
              <a:rPr lang="cs-CZ" altLang="cs-CZ" sz="1800" dirty="0">
                <a:solidFill>
                  <a:srgbClr val="FF0000"/>
                </a:solidFill>
              </a:rPr>
              <a:t>metabolismu </a:t>
            </a:r>
            <a:r>
              <a:rPr lang="cs-CZ" altLang="cs-CZ" sz="1800" dirty="0" smtClean="0">
                <a:solidFill>
                  <a:srgbClr val="FF0000"/>
                </a:solidFill>
              </a:rPr>
              <a:t>lipidů</a:t>
            </a:r>
            <a:endParaRPr lang="cs-CZ" altLang="cs-CZ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31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509712" y="260648"/>
            <a:ext cx="7345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LIGANDY </a:t>
            </a:r>
            <a:r>
              <a:rPr lang="cs-CZ" altLang="cs-CZ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PPAR</a:t>
            </a:r>
            <a:r>
              <a:rPr lang="cs-CZ" altLang="cs-CZ" sz="2400" b="1" dirty="0" err="1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endParaRPr lang="cs-CZ" altLang="cs-CZ" sz="2400" b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87313" y="2968625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  <p:pic>
        <p:nvPicPr>
          <p:cNvPr id="33798" name="Picture 8" descr="PPAR_substraty_Obr-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052513"/>
            <a:ext cx="6011862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Rectangle 9"/>
          <p:cNvSpPr>
            <a:spLocks noChangeArrowheads="1"/>
          </p:cNvSpPr>
          <p:nvPr/>
        </p:nvSpPr>
        <p:spPr bwMode="auto">
          <a:xfrm>
            <a:off x="869596" y="3789040"/>
            <a:ext cx="3025775" cy="2376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>
              <a:solidFill>
                <a:schemeClr val="tx1"/>
              </a:solidFill>
              <a:latin typeface="Times New Roman CE" charset="-18"/>
            </a:endParaRPr>
          </a:p>
        </p:txBody>
      </p:sp>
      <p:graphicFrame>
        <p:nvGraphicFramePr>
          <p:cNvPr id="3380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317671"/>
              </p:ext>
            </p:extLst>
          </p:nvPr>
        </p:nvGraphicFramePr>
        <p:xfrm>
          <a:off x="980721" y="3883025"/>
          <a:ext cx="2914650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6" name="CorelDRAW" r:id="rId4" imgW="3432962" imgH="2415235" progId="CorelDRAW.Graphic.11">
                  <p:embed/>
                </p:oleObj>
              </mc:Choice>
              <mc:Fallback>
                <p:oleObj name="CorelDRAW" r:id="rId4" imgW="3432962" imgH="2415235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0721" y="3883025"/>
                        <a:ext cx="2914650" cy="200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1" name="Rectangle 11"/>
          <p:cNvSpPr>
            <a:spLocks noChangeArrowheads="1"/>
          </p:cNvSpPr>
          <p:nvPr/>
        </p:nvSpPr>
        <p:spPr bwMode="auto">
          <a:xfrm>
            <a:off x="869596" y="3789040"/>
            <a:ext cx="3025775" cy="2376487"/>
          </a:xfrm>
          <a:prstGeom prst="rect">
            <a:avLst/>
          </a:prstGeom>
          <a:noFill/>
          <a:ln w="222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  <p:sp>
        <p:nvSpPr>
          <p:cNvPr id="33802" name="Rectangle 12"/>
          <p:cNvSpPr>
            <a:spLocks noChangeArrowheads="1"/>
          </p:cNvSpPr>
          <p:nvPr/>
        </p:nvSpPr>
        <p:spPr bwMode="auto">
          <a:xfrm>
            <a:off x="2843213" y="1052513"/>
            <a:ext cx="2520950" cy="252095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  <p:sp>
        <p:nvSpPr>
          <p:cNvPr id="33803" name="Text Box 13"/>
          <p:cNvSpPr txBox="1">
            <a:spLocks noChangeArrowheads="1"/>
          </p:cNvSpPr>
          <p:nvPr/>
        </p:nvSpPr>
        <p:spPr bwMode="auto">
          <a:xfrm>
            <a:off x="869596" y="1528758"/>
            <a:ext cx="19736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Farmaka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cs-CZ" altLang="cs-CZ" sz="1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hypolimidemika</a:t>
            </a:r>
            <a:r>
              <a:rPr lang="cs-CZ" altLang="cs-CZ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33804" name="Text Box 14"/>
          <p:cNvSpPr txBox="1">
            <a:spLocks noChangeArrowheads="1"/>
          </p:cNvSpPr>
          <p:nvPr/>
        </p:nvSpPr>
        <p:spPr bwMode="auto">
          <a:xfrm>
            <a:off x="787700" y="3136900"/>
            <a:ext cx="19479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Environmentální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kontaminanty</a:t>
            </a:r>
          </a:p>
        </p:txBody>
      </p:sp>
      <p:sp>
        <p:nvSpPr>
          <p:cNvPr id="33805" name="Text Box 15"/>
          <p:cNvSpPr txBox="1">
            <a:spLocks noChangeArrowheads="1"/>
          </p:cNvSpPr>
          <p:nvPr/>
        </p:nvSpPr>
        <p:spPr bwMode="auto">
          <a:xfrm>
            <a:off x="6567237" y="5086218"/>
            <a:ext cx="20697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(Endogenní) lipidy</a:t>
            </a:r>
          </a:p>
        </p:txBody>
      </p:sp>
    </p:spTree>
    <p:extLst>
      <p:ext uri="{BB962C8B-B14F-4D97-AF65-F5344CB8AC3E}">
        <p14:creationId xmlns:p14="http://schemas.microsoft.com/office/powerpoint/2010/main" val="155980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619250" y="549275"/>
            <a:ext cx="7345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DŮSLEDKY AKTIVACE </a:t>
            </a:r>
            <a:r>
              <a:rPr lang="cs-CZ" altLang="cs-CZ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PPAR</a:t>
            </a:r>
            <a:r>
              <a:rPr lang="cs-CZ" altLang="cs-CZ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a</a:t>
            </a:r>
            <a:endParaRPr lang="cs-CZ" alt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87313" y="2968625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  <p:pic>
        <p:nvPicPr>
          <p:cNvPr id="34822" name="Picture 6" descr="PPAR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196975"/>
            <a:ext cx="64547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 Box 9"/>
          <p:cNvSpPr txBox="1">
            <a:spLocks noChangeArrowheads="1"/>
          </p:cNvSpPr>
          <p:nvPr/>
        </p:nvSpPr>
        <p:spPr bwMode="auto">
          <a:xfrm>
            <a:off x="827584" y="997190"/>
            <a:ext cx="232307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Nerovnoměrná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indukce CYP4A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(vedl. produkt: H</a:t>
            </a:r>
            <a:r>
              <a:rPr lang="cs-CZ" altLang="cs-CZ" sz="1600" b="1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O</a:t>
            </a:r>
            <a:r>
              <a:rPr lang="cs-CZ" altLang="cs-CZ" sz="1600" b="1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 dalších enzymů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(např. CAT)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dependentních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na </a:t>
            </a:r>
            <a:r>
              <a:rPr lang="cs-CZ" altLang="cs-CZ" sz="16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PPARalfa</a:t>
            </a:r>
            <a:endParaRPr lang="cs-CZ" altLang="cs-CZ" sz="1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27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691680" y="2124943"/>
            <a:ext cx="66967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DALŠÍ ENZYMY </a:t>
            </a: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1.FÁZE </a:t>
            </a:r>
            <a:r>
              <a:rPr lang="cs-CZ" alt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BIOTRASFORMACE A JEJICH REGULACE</a:t>
            </a:r>
            <a:endParaRPr lang="cs-CZ" alt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95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811979" y="260648"/>
            <a:ext cx="784887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DALŠÍ ENZYMY 1.FÁZE BIOTRASFORMACE A JEJICH REGULACE</a:t>
            </a:r>
            <a:endParaRPr lang="cs-CZ" alt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971600" y="1556156"/>
            <a:ext cx="8172400" cy="48013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1800" b="1" dirty="0" err="1" smtClean="0">
                <a:solidFill>
                  <a:srgbClr val="0070C0"/>
                </a:solidFill>
              </a:rPr>
              <a:t>flavinmonooxygenázy</a:t>
            </a:r>
            <a:r>
              <a:rPr lang="cs-CZ" sz="1800" b="1" dirty="0" smtClean="0">
                <a:solidFill>
                  <a:srgbClr val="0070C0"/>
                </a:solidFill>
              </a:rPr>
              <a:t> (FAD enzymy, NADPH přímo reaguje s enzymem);</a:t>
            </a:r>
          </a:p>
          <a:p>
            <a:pPr marL="342900" indent="-342900">
              <a:buFontTx/>
              <a:buChar char="-"/>
            </a:pPr>
            <a:r>
              <a:rPr lang="cs-CZ" sz="1800" b="1" dirty="0" smtClean="0">
                <a:solidFill>
                  <a:srgbClr val="0070C0"/>
                </a:solidFill>
              </a:rPr>
              <a:t>peroxidázy (</a:t>
            </a:r>
            <a:r>
              <a:rPr lang="cs-CZ" sz="1800" b="1" dirty="0" err="1" smtClean="0">
                <a:solidFill>
                  <a:srgbClr val="0070C0"/>
                </a:solidFill>
              </a:rPr>
              <a:t>hemoproteiny</a:t>
            </a:r>
            <a:r>
              <a:rPr lang="cs-CZ" sz="1800" b="1" dirty="0" smtClean="0">
                <a:solidFill>
                  <a:srgbClr val="0070C0"/>
                </a:solidFill>
              </a:rPr>
              <a:t> oxidující 2-aminofluoren, PAH, fenoly;</a:t>
            </a:r>
          </a:p>
          <a:p>
            <a:r>
              <a:rPr lang="cs-CZ" sz="1800" b="1" dirty="0" smtClean="0">
                <a:solidFill>
                  <a:srgbClr val="0070C0"/>
                </a:solidFill>
              </a:rPr>
              <a:t>   radikálové jednoelektronové reakce);</a:t>
            </a:r>
          </a:p>
          <a:p>
            <a:pPr marL="342900" indent="-342900">
              <a:buFontTx/>
              <a:buChar char="-"/>
            </a:pPr>
            <a:r>
              <a:rPr lang="cs-CZ" sz="1800" b="1" dirty="0" err="1" smtClean="0">
                <a:solidFill>
                  <a:srgbClr val="0070C0"/>
                </a:solidFill>
              </a:rPr>
              <a:t>alkoholdehydrogenázy</a:t>
            </a:r>
            <a:r>
              <a:rPr lang="cs-CZ" sz="1800" b="1" dirty="0" smtClean="0">
                <a:solidFill>
                  <a:srgbClr val="0070C0"/>
                </a:solidFill>
              </a:rPr>
              <a:t> (koenzym NADH, oxidace prim. a sek. alkoholů);</a:t>
            </a:r>
          </a:p>
          <a:p>
            <a:pPr marL="342900" indent="-342900">
              <a:buFontTx/>
              <a:buChar char="-"/>
            </a:pPr>
            <a:r>
              <a:rPr lang="cs-CZ" sz="1800" b="1" dirty="0" err="1" smtClean="0">
                <a:solidFill>
                  <a:srgbClr val="0070C0"/>
                </a:solidFill>
              </a:rPr>
              <a:t>aldehyddehydrogenázy</a:t>
            </a:r>
            <a:r>
              <a:rPr lang="cs-CZ" sz="1800" b="1" dirty="0" smtClean="0">
                <a:solidFill>
                  <a:srgbClr val="0070C0"/>
                </a:solidFill>
              </a:rPr>
              <a:t> (oxidace= detoxikace aldehydů a ketonů);</a:t>
            </a:r>
          </a:p>
          <a:p>
            <a:pPr marL="342900" indent="-342900">
              <a:buFontTx/>
              <a:buChar char="-"/>
            </a:pPr>
            <a:r>
              <a:rPr lang="cs-CZ" sz="1800" b="1" dirty="0" err="1" smtClean="0">
                <a:solidFill>
                  <a:srgbClr val="0070C0"/>
                </a:solidFill>
              </a:rPr>
              <a:t>aldoketoreduktázy</a:t>
            </a:r>
            <a:r>
              <a:rPr lang="cs-CZ" sz="1800" b="1" dirty="0" smtClean="0">
                <a:solidFill>
                  <a:srgbClr val="0070C0"/>
                </a:solidFill>
              </a:rPr>
              <a:t> (AKR, oxidační reakce alkoholů – NAD+; redukce aldehydů a ketonů na alkoholy za účasti NADPH);</a:t>
            </a:r>
          </a:p>
          <a:p>
            <a:endParaRPr lang="cs-CZ" sz="1800" b="1" dirty="0" smtClean="0">
              <a:solidFill>
                <a:srgbClr val="0070C0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1800" b="1" dirty="0" smtClean="0">
                <a:solidFill>
                  <a:srgbClr val="0070C0"/>
                </a:solidFill>
              </a:rPr>
              <a:t>reduktázy </a:t>
            </a:r>
            <a:r>
              <a:rPr lang="cs-CZ" sz="1800" b="1" dirty="0" err="1" smtClean="0">
                <a:solidFill>
                  <a:srgbClr val="0070C0"/>
                </a:solidFill>
              </a:rPr>
              <a:t>xenobiotik</a:t>
            </a:r>
            <a:r>
              <a:rPr lang="cs-CZ" sz="1800" b="1" dirty="0" smtClean="0">
                <a:solidFill>
                  <a:srgbClr val="0070C0"/>
                </a:solidFill>
              </a:rPr>
              <a:t> (</a:t>
            </a:r>
            <a:r>
              <a:rPr lang="cs-CZ" sz="1800" b="1" dirty="0" err="1" smtClean="0">
                <a:solidFill>
                  <a:srgbClr val="0070C0"/>
                </a:solidFill>
              </a:rPr>
              <a:t>aldoketoreduktázy</a:t>
            </a:r>
            <a:r>
              <a:rPr lang="cs-CZ" sz="1800" b="1" dirty="0" smtClean="0">
                <a:solidFill>
                  <a:srgbClr val="0070C0"/>
                </a:solidFill>
              </a:rPr>
              <a:t> AKR, dehydrogenázy s </a:t>
            </a:r>
          </a:p>
          <a:p>
            <a:r>
              <a:rPr lang="cs-CZ" sz="1800" b="1" dirty="0">
                <a:solidFill>
                  <a:srgbClr val="0070C0"/>
                </a:solidFill>
              </a:rPr>
              <a:t> </a:t>
            </a:r>
            <a:r>
              <a:rPr lang="cs-CZ" sz="1800" b="1" dirty="0" smtClean="0">
                <a:solidFill>
                  <a:srgbClr val="0070C0"/>
                </a:solidFill>
              </a:rPr>
              <a:t>  krátkým řetězcem SDR, dehydrogenázy se středně dlouhým  </a:t>
            </a:r>
          </a:p>
          <a:p>
            <a:r>
              <a:rPr lang="cs-CZ" sz="1800" b="1" dirty="0">
                <a:solidFill>
                  <a:srgbClr val="0070C0"/>
                </a:solidFill>
              </a:rPr>
              <a:t> </a:t>
            </a:r>
            <a:r>
              <a:rPr lang="cs-CZ" sz="1800" b="1" dirty="0" smtClean="0">
                <a:solidFill>
                  <a:srgbClr val="0070C0"/>
                </a:solidFill>
              </a:rPr>
              <a:t>  řetězcem, NADPH/</a:t>
            </a:r>
            <a:r>
              <a:rPr lang="cs-CZ" sz="1800" b="1" dirty="0" err="1" smtClean="0">
                <a:solidFill>
                  <a:srgbClr val="0070C0"/>
                </a:solidFill>
              </a:rPr>
              <a:t>chinonoxidoreduktáza</a:t>
            </a:r>
            <a:r>
              <a:rPr lang="cs-CZ" sz="1800" b="1" dirty="0" smtClean="0">
                <a:solidFill>
                  <a:srgbClr val="0070C0"/>
                </a:solidFill>
              </a:rPr>
              <a:t> - </a:t>
            </a:r>
            <a:r>
              <a:rPr lang="cs-CZ" sz="1800" b="1" dirty="0" err="1" smtClean="0">
                <a:solidFill>
                  <a:srgbClr val="0070C0"/>
                </a:solidFill>
              </a:rPr>
              <a:t>dvouelektronová</a:t>
            </a:r>
            <a:r>
              <a:rPr lang="cs-CZ" sz="1800" b="1" dirty="0" smtClean="0">
                <a:solidFill>
                  <a:srgbClr val="0070C0"/>
                </a:solidFill>
              </a:rPr>
              <a:t> </a:t>
            </a:r>
            <a:r>
              <a:rPr lang="cs-CZ" sz="1800" b="1" dirty="0">
                <a:solidFill>
                  <a:srgbClr val="0070C0"/>
                </a:solidFill>
              </a:rPr>
              <a:t>redukce </a:t>
            </a:r>
            <a:endParaRPr lang="cs-CZ" sz="1800" b="1" dirty="0" smtClean="0">
              <a:solidFill>
                <a:srgbClr val="0070C0"/>
              </a:solidFill>
            </a:endParaRPr>
          </a:p>
          <a:p>
            <a:r>
              <a:rPr lang="cs-CZ" sz="1800" b="1" dirty="0">
                <a:solidFill>
                  <a:srgbClr val="0070C0"/>
                </a:solidFill>
              </a:rPr>
              <a:t> </a:t>
            </a:r>
            <a:r>
              <a:rPr lang="cs-CZ" sz="1800" b="1" dirty="0" smtClean="0">
                <a:solidFill>
                  <a:srgbClr val="0070C0"/>
                </a:solidFill>
              </a:rPr>
              <a:t>  chinonů);</a:t>
            </a:r>
          </a:p>
          <a:p>
            <a:r>
              <a:rPr lang="cs-CZ" sz="1800" b="1" dirty="0" smtClean="0">
                <a:solidFill>
                  <a:srgbClr val="0070C0"/>
                </a:solidFill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cs-CZ" sz="1800" b="1" dirty="0" smtClean="0">
                <a:solidFill>
                  <a:srgbClr val="0070C0"/>
                </a:solidFill>
              </a:rPr>
              <a:t>hydrolázy (štěpení substrátu za účasti vody; </a:t>
            </a:r>
            <a:r>
              <a:rPr lang="cs-CZ" sz="1800" b="1" dirty="0" err="1" smtClean="0">
                <a:solidFill>
                  <a:srgbClr val="0070C0"/>
                </a:solidFill>
              </a:rPr>
              <a:t>acetylcholinesterázy</a:t>
            </a:r>
            <a:r>
              <a:rPr lang="cs-CZ" sz="1800" b="1" dirty="0" smtClean="0">
                <a:solidFill>
                  <a:srgbClr val="0070C0"/>
                </a:solidFill>
              </a:rPr>
              <a:t>, </a:t>
            </a:r>
          </a:p>
          <a:p>
            <a:r>
              <a:rPr lang="cs-CZ" sz="1800" b="1" dirty="0">
                <a:solidFill>
                  <a:srgbClr val="0070C0"/>
                </a:solidFill>
              </a:rPr>
              <a:t> </a:t>
            </a:r>
            <a:r>
              <a:rPr lang="cs-CZ" sz="1800" b="1" dirty="0" smtClean="0">
                <a:solidFill>
                  <a:srgbClr val="0070C0"/>
                </a:solidFill>
              </a:rPr>
              <a:t>  </a:t>
            </a:r>
            <a:r>
              <a:rPr lang="cs-CZ" sz="1800" b="1" dirty="0" err="1" smtClean="0">
                <a:solidFill>
                  <a:srgbClr val="0070C0"/>
                </a:solidFill>
              </a:rPr>
              <a:t>karboxyesterázy</a:t>
            </a:r>
            <a:r>
              <a:rPr lang="cs-CZ" sz="1800" b="1" dirty="0" smtClean="0">
                <a:solidFill>
                  <a:srgbClr val="0070C0"/>
                </a:solidFill>
              </a:rPr>
              <a:t>, </a:t>
            </a:r>
            <a:r>
              <a:rPr lang="cs-CZ" sz="1800" b="1" dirty="0" err="1" smtClean="0">
                <a:solidFill>
                  <a:srgbClr val="0070C0"/>
                </a:solidFill>
              </a:rPr>
              <a:t>epoxidhydrolázy</a:t>
            </a:r>
            <a:r>
              <a:rPr lang="cs-CZ" sz="1800" b="1" dirty="0" smtClean="0">
                <a:solidFill>
                  <a:srgbClr val="0070C0"/>
                </a:solidFill>
              </a:rPr>
              <a:t>)</a:t>
            </a:r>
            <a:endParaRPr lang="cs-CZ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68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1252807" y="404664"/>
            <a:ext cx="73453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cs-CZ" alt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ALKOHOLDEHYDROGENÁZY</a:t>
            </a:r>
            <a:endParaRPr lang="cs-CZ" altLang="cs-CZ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6667500" cy="29718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717032"/>
            <a:ext cx="5041900" cy="27813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51520" y="4738350"/>
            <a:ext cx="3347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Metabolismus etanolu třemi </a:t>
            </a:r>
          </a:p>
          <a:p>
            <a:r>
              <a:rPr lang="cs-CZ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enzymovými systémy</a:t>
            </a:r>
            <a:endParaRPr lang="cs-CZ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409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1252807" y="404664"/>
            <a:ext cx="7345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cs-CZ" alt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ALDOKETOREDUKTÁZY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879894" y="1340768"/>
            <a:ext cx="7917552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400" b="0" dirty="0">
                <a:solidFill>
                  <a:schemeClr val="tx1"/>
                </a:solidFill>
                <a:latin typeface="Comic Sans MS" panose="030F0702030302020204" pitchFamily="66" charset="0"/>
              </a:rPr>
              <a:t>většinou monomerické NAD(P)(H)-dependentní </a:t>
            </a:r>
            <a:r>
              <a:rPr lang="cs-CZ" altLang="cs-CZ" sz="2400" b="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oxido</a:t>
            </a:r>
            <a:r>
              <a:rPr lang="cs-CZ" altLang="cs-CZ" sz="2400" b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400" b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reduktázy; konvertují </a:t>
            </a:r>
            <a:r>
              <a:rPr lang="cs-CZ" altLang="cs-CZ" sz="2400" b="0" dirty="0" smtClean="0">
                <a:solidFill>
                  <a:srgbClr val="FE9B03"/>
                </a:solidFill>
                <a:latin typeface="Comic Sans MS" panose="030F0702030302020204" pitchFamily="66" charset="0"/>
              </a:rPr>
              <a:t>karbonyl</a:t>
            </a:r>
            <a:r>
              <a:rPr lang="cs-CZ" altLang="cs-CZ" sz="2400" b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	</a:t>
            </a:r>
            <a:r>
              <a:rPr lang="cs-CZ" altLang="cs-CZ" sz="2400" b="0" dirty="0" smtClean="0">
                <a:solidFill>
                  <a:srgbClr val="FE9B03"/>
                </a:solidFill>
                <a:latin typeface="Comic Sans MS" panose="030F0702030302020204" pitchFamily="66" charset="0"/>
              </a:rPr>
              <a:t>alkohol</a:t>
            </a:r>
            <a:endParaRPr lang="cs-CZ" altLang="cs-CZ" sz="2400" b="0" dirty="0">
              <a:solidFill>
                <a:srgbClr val="FE9B03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400" b="0" dirty="0">
                <a:solidFill>
                  <a:schemeClr val="tx1"/>
                </a:solidFill>
                <a:latin typeface="Comic Sans MS" panose="030F0702030302020204" pitchFamily="66" charset="0"/>
              </a:rPr>
              <a:t> dosud 115 enzymů ve 14 „genových rodinách</a:t>
            </a:r>
            <a:r>
              <a:rPr lang="cs-CZ" altLang="cs-CZ" sz="2400" b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“;</a:t>
            </a:r>
            <a:endParaRPr lang="cs-CZ" altLang="cs-CZ" sz="2400" b="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400" b="0" dirty="0">
                <a:solidFill>
                  <a:schemeClr val="tx1"/>
                </a:solidFill>
                <a:latin typeface="Comic Sans MS" panose="030F0702030302020204" pitchFamily="66" charset="0"/>
              </a:rPr>
              <a:t> substrátová specifita: cukerné aldehydy; steroidní </a:t>
            </a:r>
            <a:endParaRPr lang="cs-CZ" altLang="cs-CZ" sz="2400" b="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</a:t>
            </a:r>
            <a:r>
              <a:rPr lang="cs-CZ" altLang="cs-CZ" sz="2400" b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hormony; prostaglandiny </a:t>
            </a:r>
            <a:r>
              <a:rPr lang="cs-CZ" altLang="cs-CZ" sz="2400" b="0" dirty="0">
                <a:solidFill>
                  <a:schemeClr val="tx1"/>
                </a:solidFill>
                <a:latin typeface="Comic Sans MS" panose="030F0702030302020204" pitchFamily="66" charset="0"/>
              </a:rPr>
              <a:t>a lipidové aldehydy; </a:t>
            </a:r>
            <a:endParaRPr lang="cs-CZ" altLang="cs-CZ" sz="2400" b="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metabolizují také některé </a:t>
            </a:r>
            <a:r>
              <a:rPr lang="cs-CZ" altLang="cs-CZ" sz="2400" b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chemické </a:t>
            </a:r>
            <a:r>
              <a:rPr lang="cs-CZ" altLang="cs-CZ" sz="2400" b="0" dirty="0">
                <a:solidFill>
                  <a:schemeClr val="tx1"/>
                </a:solidFill>
                <a:latin typeface="Comic Sans MS" panose="030F0702030302020204" pitchFamily="66" charset="0"/>
              </a:rPr>
              <a:t>karcinogeny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 dirty="0">
                <a:solidFill>
                  <a:schemeClr val="tx1"/>
                </a:solidFill>
                <a:latin typeface="Comic Sans MS" panose="030F0702030302020204" pitchFamily="66" charset="0"/>
              </a:rPr>
              <a:t>  (NNK, PAH-</a:t>
            </a:r>
            <a:r>
              <a:rPr lang="cs-CZ" altLang="cs-CZ" sz="2400" b="0" i="1" dirty="0">
                <a:solidFill>
                  <a:schemeClr val="tx1"/>
                </a:solidFill>
                <a:latin typeface="Comic Sans MS" panose="030F0702030302020204" pitchFamily="66" charset="0"/>
              </a:rPr>
              <a:t>trans</a:t>
            </a:r>
            <a:r>
              <a:rPr lang="cs-CZ" altLang="cs-CZ" sz="2400" b="0" dirty="0">
                <a:solidFill>
                  <a:schemeClr val="tx1"/>
                </a:solidFill>
                <a:latin typeface="Comic Sans MS" panose="030F0702030302020204" pitchFamily="66" charset="0"/>
              </a:rPr>
              <a:t>-</a:t>
            </a:r>
            <a:r>
              <a:rPr lang="cs-CZ" altLang="cs-CZ" sz="2400" b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dihydrodioly</a:t>
            </a:r>
            <a:r>
              <a:rPr lang="cs-CZ" altLang="cs-CZ" sz="2400" b="0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2400" b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aflatoxindialdehyd</a:t>
            </a:r>
            <a:r>
              <a:rPr lang="cs-CZ" altLang="cs-CZ" sz="2400" b="0" dirty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 dirty="0">
                <a:solidFill>
                  <a:schemeClr val="tx1"/>
                </a:solidFill>
                <a:latin typeface="Comic Sans MS" panose="030F0702030302020204" pitchFamily="66" charset="0"/>
              </a:rPr>
              <a:t>Příklady lidských AKR: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 dirty="0">
                <a:solidFill>
                  <a:schemeClr val="tx1"/>
                </a:solidFill>
                <a:latin typeface="Comic Sans MS" panose="030F0702030302020204" pitchFamily="66" charset="0"/>
              </a:rPr>
              <a:t>AKR1A1 (</a:t>
            </a:r>
            <a:r>
              <a:rPr lang="cs-CZ" altLang="cs-CZ" sz="2400" b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aldehydreduktáza</a:t>
            </a:r>
            <a:r>
              <a:rPr lang="cs-CZ" altLang="cs-CZ" sz="2400" b="0" dirty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 dirty="0">
                <a:solidFill>
                  <a:schemeClr val="tx1"/>
                </a:solidFill>
                <a:latin typeface="Comic Sans MS" panose="030F0702030302020204" pitchFamily="66" charset="0"/>
              </a:rPr>
              <a:t>AKR1B1 (</a:t>
            </a:r>
            <a:r>
              <a:rPr lang="cs-CZ" altLang="cs-CZ" sz="2400" b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aldosareduktáza</a:t>
            </a:r>
            <a:r>
              <a:rPr lang="cs-CZ" altLang="cs-CZ" sz="2400" b="0" dirty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 dirty="0">
                <a:solidFill>
                  <a:schemeClr val="tx1"/>
                </a:solidFill>
                <a:latin typeface="Comic Sans MS" panose="030F0702030302020204" pitchFamily="66" charset="0"/>
              </a:rPr>
              <a:t>AKR1C1-1C4</a:t>
            </a:r>
            <a:r>
              <a:rPr lang="cs-CZ" altLang="cs-CZ" sz="2400" b="0" dirty="0">
                <a:solidFill>
                  <a:schemeClr val="tx1"/>
                </a:solidFill>
                <a:latin typeface="Times New Roman CE" charset="-18"/>
              </a:rPr>
              <a:t> </a:t>
            </a:r>
            <a:r>
              <a:rPr lang="cs-CZ" altLang="cs-CZ" sz="2400" b="0" dirty="0">
                <a:solidFill>
                  <a:schemeClr val="tx1"/>
                </a:solidFill>
                <a:latin typeface="Comic Sans MS" panose="030F0702030302020204" pitchFamily="66" charset="0"/>
              </a:rPr>
              <a:t>(20</a:t>
            </a:r>
            <a:r>
              <a:rPr lang="cs-CZ" altLang="cs-CZ" sz="2400" b="0" dirty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cs-CZ" altLang="cs-CZ" sz="2400" b="0" dirty="0">
                <a:solidFill>
                  <a:schemeClr val="tx1"/>
                </a:solidFill>
                <a:latin typeface="Times New Roman CE" charset="-18"/>
              </a:rPr>
              <a:t>-, </a:t>
            </a:r>
            <a:r>
              <a:rPr lang="cs-CZ" altLang="cs-CZ" sz="2400" b="0" dirty="0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  <a:r>
              <a:rPr lang="cs-CZ" altLang="cs-CZ" sz="2400" b="0" dirty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cs-CZ" altLang="cs-CZ" sz="2400" b="0" dirty="0">
                <a:solidFill>
                  <a:schemeClr val="tx1"/>
                </a:solidFill>
                <a:latin typeface="Times New Roman CE" charset="-18"/>
              </a:rPr>
              <a:t>-, </a:t>
            </a:r>
            <a:r>
              <a:rPr lang="cs-CZ" altLang="cs-CZ" sz="2400" b="0" dirty="0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  <a:r>
              <a:rPr lang="cs-CZ" altLang="cs-CZ" sz="2400" b="0" dirty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cs-CZ" altLang="cs-CZ" sz="2400" b="0" dirty="0">
                <a:solidFill>
                  <a:schemeClr val="tx1"/>
                </a:solidFill>
                <a:latin typeface="Comic Sans MS" panose="030F0702030302020204" pitchFamily="66" charset="0"/>
              </a:rPr>
              <a:t>/17</a:t>
            </a:r>
            <a:r>
              <a:rPr lang="cs-CZ" altLang="cs-CZ" sz="2400" b="0" dirty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cs-CZ" altLang="cs-CZ" sz="2400" b="0" dirty="0">
                <a:solidFill>
                  <a:schemeClr val="tx1"/>
                </a:solidFill>
                <a:latin typeface="Times New Roman CE" charset="-18"/>
              </a:rPr>
              <a:t>-, 3</a:t>
            </a:r>
            <a:r>
              <a:rPr lang="cs-CZ" altLang="cs-CZ" sz="2400" b="0" dirty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cs-CZ" altLang="cs-CZ" sz="2400" b="0" dirty="0">
                <a:solidFill>
                  <a:schemeClr val="tx1"/>
                </a:solidFill>
                <a:latin typeface="Comic Sans MS" panose="030F0702030302020204" pitchFamily="66" charset="0"/>
              </a:rPr>
              <a:t>-HSD)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 dirty="0">
                <a:solidFill>
                  <a:schemeClr val="tx1"/>
                </a:solidFill>
                <a:latin typeface="Comic Sans MS" panose="030F0702030302020204" pitchFamily="66" charset="0"/>
              </a:rPr>
              <a:t>AKR1D1 (5</a:t>
            </a:r>
            <a:r>
              <a:rPr lang="cs-CZ" altLang="cs-CZ" sz="2400" b="0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altLang="cs-CZ" sz="2400" b="0" dirty="0">
                <a:solidFill>
                  <a:schemeClr val="tx1"/>
                </a:solidFill>
                <a:latin typeface="Comic Sans MS" panose="030F0702030302020204" pitchFamily="66" charset="0"/>
              </a:rPr>
              <a:t>-reduktáza)</a:t>
            </a:r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5580112" y="1916832"/>
            <a:ext cx="819150" cy="0"/>
          </a:xfrm>
          <a:prstGeom prst="line">
            <a:avLst/>
          </a:prstGeom>
          <a:noFill/>
          <a:ln w="28575">
            <a:solidFill>
              <a:srgbClr val="FE9B0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 flipH="1" flipV="1">
            <a:off x="5580112" y="1988840"/>
            <a:ext cx="817562" cy="17463"/>
          </a:xfrm>
          <a:prstGeom prst="line">
            <a:avLst/>
          </a:prstGeom>
          <a:noFill/>
          <a:ln w="28575">
            <a:solidFill>
              <a:srgbClr val="FE9B0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040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547813" y="260648"/>
            <a:ext cx="73453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1. fáze biotransformace PAH: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účast CYP1A1/1A2/1B1 (</a:t>
            </a:r>
            <a:r>
              <a:rPr lang="cs-CZ" altLang="cs-CZ" sz="2400" b="1" dirty="0" err="1">
                <a:solidFill>
                  <a:srgbClr val="FFC000"/>
                </a:solidFill>
                <a:latin typeface="Comic Sans MS" panose="030F0702030302020204" pitchFamily="66" charset="0"/>
              </a:rPr>
              <a:t>monooxygenace</a:t>
            </a:r>
            <a:r>
              <a:rPr lang="cs-CZ" altLang="cs-CZ" sz="2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), EH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(hydroláza) a </a:t>
            </a:r>
            <a:r>
              <a:rPr lang="cs-CZ" altLang="cs-CZ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AKR (reduktáza)</a:t>
            </a: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700213"/>
            <a:ext cx="5472113" cy="477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2" name="Oval 6"/>
          <p:cNvSpPr>
            <a:spLocks noChangeArrowheads="1"/>
          </p:cNvSpPr>
          <p:nvPr/>
        </p:nvSpPr>
        <p:spPr bwMode="auto">
          <a:xfrm>
            <a:off x="3635375" y="2924175"/>
            <a:ext cx="504825" cy="431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  <p:sp>
        <p:nvSpPr>
          <p:cNvPr id="39943" name="Oval 7"/>
          <p:cNvSpPr>
            <a:spLocks noChangeArrowheads="1"/>
          </p:cNvSpPr>
          <p:nvPr/>
        </p:nvSpPr>
        <p:spPr bwMode="auto">
          <a:xfrm>
            <a:off x="6156325" y="3789363"/>
            <a:ext cx="936625" cy="649287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  <p:sp>
        <p:nvSpPr>
          <p:cNvPr id="39944" name="Oval 8"/>
          <p:cNvSpPr>
            <a:spLocks noChangeArrowheads="1"/>
          </p:cNvSpPr>
          <p:nvPr/>
        </p:nvSpPr>
        <p:spPr bwMode="auto">
          <a:xfrm>
            <a:off x="6084888" y="6021388"/>
            <a:ext cx="935037" cy="6477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  <p:sp>
        <p:nvSpPr>
          <p:cNvPr id="39945" name="Oval 9"/>
          <p:cNvSpPr>
            <a:spLocks noChangeArrowheads="1"/>
          </p:cNvSpPr>
          <p:nvPr/>
        </p:nvSpPr>
        <p:spPr bwMode="auto">
          <a:xfrm>
            <a:off x="6084888" y="5013325"/>
            <a:ext cx="936625" cy="649288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7235825" y="2420938"/>
            <a:ext cx="19812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chemeClr val="tx1"/>
                </a:solidFill>
              </a:rPr>
              <a:t>katecholy =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chemeClr val="tx1"/>
                </a:solidFill>
              </a:rPr>
              <a:t>- metabolity PAHs,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600">
                <a:solidFill>
                  <a:schemeClr val="tx1"/>
                </a:solidFill>
              </a:rPr>
              <a:t> podobně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chemeClr val="tx1"/>
                </a:solidFill>
              </a:rPr>
              <a:t>  metabolity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chemeClr val="tx1"/>
                </a:solidFill>
              </a:rPr>
              <a:t>  steroidů (E2)</a:t>
            </a:r>
          </a:p>
        </p:txBody>
      </p:sp>
      <p:sp>
        <p:nvSpPr>
          <p:cNvPr id="39947" name="Oval 11"/>
          <p:cNvSpPr>
            <a:spLocks noChangeArrowheads="1"/>
          </p:cNvSpPr>
          <p:nvPr/>
        </p:nvSpPr>
        <p:spPr bwMode="auto">
          <a:xfrm>
            <a:off x="1763713" y="5661025"/>
            <a:ext cx="1368425" cy="576263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87313" y="2081213"/>
            <a:ext cx="14287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chemeClr val="tx1"/>
                </a:solidFill>
              </a:rPr>
              <a:t>Detoxikace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chemeClr val="tx1"/>
                </a:solidFill>
              </a:rPr>
              <a:t>versus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chemeClr val="tx1"/>
                </a:solidFill>
              </a:rPr>
              <a:t>bioaktivace</a:t>
            </a:r>
          </a:p>
        </p:txBody>
      </p:sp>
    </p:spTree>
    <p:extLst>
      <p:ext uri="{BB962C8B-B14F-4D97-AF65-F5344CB8AC3E}">
        <p14:creationId xmlns:p14="http://schemas.microsoft.com/office/powerpoint/2010/main" val="99103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403350" y="349676"/>
            <a:ext cx="73453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1. FÁZE BIOTRANSFORMACE: </a:t>
            </a:r>
            <a:r>
              <a:rPr lang="cs-CZ" altLang="cs-CZ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monooxygenázové</a:t>
            </a: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reakce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019751" y="2746787"/>
            <a:ext cx="116089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(substrát)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095375" y="2348880"/>
            <a:ext cx="7797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rgbClr val="FF0000"/>
                </a:solidFill>
              </a:rPr>
              <a:t>R-H</a:t>
            </a:r>
            <a:r>
              <a:rPr lang="cs-CZ" altLang="cs-CZ" sz="1600" dirty="0">
                <a:solidFill>
                  <a:schemeClr val="tx1"/>
                </a:solidFill>
              </a:rPr>
              <a:t>     </a:t>
            </a:r>
            <a:r>
              <a:rPr lang="cs-CZ" altLang="cs-CZ" sz="1600" b="1" dirty="0">
                <a:solidFill>
                  <a:schemeClr val="tx1"/>
                </a:solidFill>
              </a:rPr>
              <a:t>+     O</a:t>
            </a:r>
            <a:r>
              <a:rPr lang="cs-CZ" altLang="cs-CZ" sz="2000" b="1" baseline="-25000" dirty="0">
                <a:solidFill>
                  <a:schemeClr val="tx1"/>
                </a:solidFill>
              </a:rPr>
              <a:t>2</a:t>
            </a:r>
            <a:r>
              <a:rPr lang="cs-CZ" altLang="cs-CZ" sz="1600" b="1" dirty="0">
                <a:solidFill>
                  <a:schemeClr val="tx1"/>
                </a:solidFill>
              </a:rPr>
              <a:t>     +      NADPH</a:t>
            </a:r>
            <a:r>
              <a:rPr lang="cs-CZ" altLang="cs-CZ" sz="1600" dirty="0">
                <a:solidFill>
                  <a:schemeClr val="tx1"/>
                </a:solidFill>
              </a:rPr>
              <a:t>                 </a:t>
            </a:r>
            <a:r>
              <a:rPr lang="cs-CZ" altLang="cs-CZ" sz="1800" b="1" dirty="0">
                <a:solidFill>
                  <a:srgbClr val="FF0000"/>
                </a:solidFill>
              </a:rPr>
              <a:t>R-OH</a:t>
            </a:r>
            <a:r>
              <a:rPr lang="cs-CZ" altLang="cs-CZ" sz="1600" dirty="0">
                <a:solidFill>
                  <a:schemeClr val="tx1"/>
                </a:solidFill>
              </a:rPr>
              <a:t>      </a:t>
            </a:r>
            <a:r>
              <a:rPr lang="cs-CZ" altLang="cs-CZ" sz="1600" b="1" dirty="0">
                <a:solidFill>
                  <a:schemeClr val="tx1"/>
                </a:solidFill>
              </a:rPr>
              <a:t>+      NADP</a:t>
            </a:r>
            <a:r>
              <a:rPr lang="cs-CZ" altLang="cs-CZ" sz="2400" b="1" baseline="30000" dirty="0">
                <a:solidFill>
                  <a:schemeClr val="tx1"/>
                </a:solidFill>
              </a:rPr>
              <a:t>+</a:t>
            </a:r>
            <a:r>
              <a:rPr lang="cs-CZ" altLang="cs-CZ" sz="1600" b="1" dirty="0">
                <a:solidFill>
                  <a:schemeClr val="tx1"/>
                </a:solidFill>
              </a:rPr>
              <a:t>    +    H</a:t>
            </a:r>
            <a:r>
              <a:rPr lang="cs-CZ" altLang="cs-CZ" sz="2000" b="1" baseline="-25000" dirty="0">
                <a:solidFill>
                  <a:schemeClr val="tx1"/>
                </a:solidFill>
              </a:rPr>
              <a:t>2</a:t>
            </a:r>
            <a:r>
              <a:rPr lang="cs-CZ" altLang="cs-CZ" sz="1600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4152901" y="2533546"/>
            <a:ext cx="504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759325" y="2734087"/>
            <a:ext cx="107914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FF0000"/>
                </a:solidFill>
              </a:rPr>
              <a:t>(</a:t>
            </a:r>
            <a:r>
              <a:rPr lang="cs-CZ" altLang="cs-CZ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produkt)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704432" y="1628800"/>
            <a:ext cx="1401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CYP enzymy</a:t>
            </a: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4398874" y="2132980"/>
            <a:ext cx="0" cy="215900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906460" y="3122031"/>
            <a:ext cx="833914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Funkce cytochromů P450 (CYP):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  Nejprve je nutný přenos </a:t>
            </a:r>
            <a:r>
              <a:rPr lang="cs-CZ" altLang="cs-CZ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elektronů z NADPH na CYP </a:t>
            </a:r>
            <a:r>
              <a:rPr lang="cs-CZ" altLang="cs-CZ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enzym (NADPH:P450-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oxidoreduktáza)</a:t>
            </a:r>
            <a:endParaRPr lang="cs-CZ" altLang="cs-CZ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-  Aktivace molekuly kyslíku, „roztržení“ vazby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-  Oxidace substrátu (hydroxylace, N-</a:t>
            </a:r>
            <a:r>
              <a:rPr lang="cs-CZ" altLang="cs-CZ" sz="1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demethylace</a:t>
            </a:r>
            <a:r>
              <a:rPr lang="cs-CZ" altLang="cs-CZ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epoxidace, </a:t>
            </a:r>
            <a:r>
              <a:rPr lang="cs-CZ" altLang="cs-CZ" sz="16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dehalogenace</a:t>
            </a:r>
            <a:r>
              <a:rPr lang="cs-CZ" altLang="cs-CZ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...)</a:t>
            </a:r>
            <a:endParaRPr lang="cs-CZ" altLang="cs-CZ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1268413" y="4665662"/>
            <a:ext cx="17652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chemeClr val="tx1"/>
                </a:solidFill>
              </a:rPr>
              <a:t>R-H            </a:t>
            </a:r>
            <a:r>
              <a:rPr lang="cs-CZ" altLang="cs-CZ" sz="1600" b="1" dirty="0" smtClean="0">
                <a:solidFill>
                  <a:schemeClr val="tx1"/>
                </a:solidFill>
              </a:rPr>
              <a:t>R-</a:t>
            </a:r>
            <a:r>
              <a:rPr lang="cs-CZ" altLang="cs-CZ" sz="1600" b="1" dirty="0" smtClean="0">
                <a:solidFill>
                  <a:srgbClr val="FF0000"/>
                </a:solidFill>
              </a:rPr>
              <a:t>O</a:t>
            </a:r>
            <a:r>
              <a:rPr lang="cs-CZ" altLang="cs-CZ" sz="1600" b="1" dirty="0" smtClean="0">
                <a:solidFill>
                  <a:schemeClr val="tx1"/>
                </a:solidFill>
              </a:rPr>
              <a:t>H</a:t>
            </a:r>
            <a:endParaRPr lang="cs-CZ" altLang="cs-CZ" sz="1600" b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>
              <a:solidFill>
                <a:schemeClr val="tx1"/>
              </a:solidFill>
            </a:endParaRP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1692275" y="5589588"/>
            <a:ext cx="142875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V="1">
            <a:off x="2991644" y="5902533"/>
            <a:ext cx="144463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2988469" y="5563979"/>
            <a:ext cx="14605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1692275" y="5661025"/>
            <a:ext cx="142875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V="1">
            <a:off x="1763713" y="5949950"/>
            <a:ext cx="142875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2560726" y="5824538"/>
            <a:ext cx="287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1906588" y="4868069"/>
            <a:ext cx="287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5272088" y="5200650"/>
            <a:ext cx="1841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5147469" y="5176838"/>
            <a:ext cx="27368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</a:rPr>
              <a:t>                                  </a:t>
            </a:r>
            <a:r>
              <a:rPr lang="cs-CZ" altLang="cs-CZ" sz="1600" b="1" dirty="0">
                <a:solidFill>
                  <a:srgbClr val="FF0000"/>
                </a:solidFill>
              </a:rPr>
              <a:t>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chemeClr val="tx1"/>
                </a:solidFill>
              </a:rPr>
              <a:t>- C </a:t>
            </a:r>
            <a:r>
              <a:rPr lang="cs-CZ" altLang="cs-CZ" sz="1600" b="1" dirty="0" smtClean="0">
                <a:solidFill>
                  <a:schemeClr val="tx1"/>
                </a:solidFill>
              </a:rPr>
              <a:t>=  </a:t>
            </a:r>
            <a:r>
              <a:rPr lang="cs-CZ" altLang="cs-CZ" sz="1600" b="1" dirty="0">
                <a:solidFill>
                  <a:schemeClr val="tx1"/>
                </a:solidFill>
              </a:rPr>
              <a:t>C -             - C –-  C - </a:t>
            </a:r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 flipV="1">
            <a:off x="7092950" y="5445125"/>
            <a:ext cx="14287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>
            <a:off x="7308850" y="5445125"/>
            <a:ext cx="14605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>
            <a:off x="6372225" y="5822950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45" name="Rectangle 25"/>
          <p:cNvSpPr>
            <a:spLocks noChangeArrowheads="1"/>
          </p:cNvSpPr>
          <p:nvPr/>
        </p:nvSpPr>
        <p:spPr bwMode="auto">
          <a:xfrm>
            <a:off x="5148263" y="5157788"/>
            <a:ext cx="2736850" cy="914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  <p:sp>
        <p:nvSpPr>
          <p:cNvPr id="5146" name="Rectangle 26"/>
          <p:cNvSpPr>
            <a:spLocks noChangeArrowheads="1"/>
          </p:cNvSpPr>
          <p:nvPr/>
        </p:nvSpPr>
        <p:spPr bwMode="auto">
          <a:xfrm>
            <a:off x="1266826" y="4651376"/>
            <a:ext cx="1720850" cy="4333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  <p:sp>
        <p:nvSpPr>
          <p:cNvPr id="5147" name="Rectangle 27"/>
          <p:cNvSpPr>
            <a:spLocks noChangeArrowheads="1"/>
          </p:cNvSpPr>
          <p:nvPr/>
        </p:nvSpPr>
        <p:spPr bwMode="auto">
          <a:xfrm>
            <a:off x="1443037" y="5536407"/>
            <a:ext cx="3097213" cy="5762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63713" y="5636211"/>
            <a:ext cx="797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1600" b="1" dirty="0" smtClean="0">
                <a:solidFill>
                  <a:schemeClr val="tx1"/>
                </a:solidFill>
                <a:latin typeface="+mn-lt"/>
              </a:rPr>
              <a:t>N-CH</a:t>
            </a:r>
            <a:r>
              <a:rPr lang="cs-CZ" altLang="cs-CZ" sz="1600" b="1" baseline="-25000" dirty="0" smtClean="0">
                <a:solidFill>
                  <a:schemeClr val="tx1"/>
                </a:solidFill>
                <a:latin typeface="+mn-lt"/>
              </a:rPr>
              <a:t>3</a:t>
            </a:r>
            <a:endParaRPr lang="cs-CZ" sz="1600" b="1" dirty="0">
              <a:latin typeface="+mn-lt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044031" y="5636211"/>
            <a:ext cx="1444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cs-CZ" altLang="cs-CZ" sz="1600" b="1" dirty="0" smtClean="0">
                <a:solidFill>
                  <a:schemeClr val="tx1"/>
                </a:solidFill>
                <a:latin typeface="+mn-lt"/>
              </a:rPr>
              <a:t>N-H  + </a:t>
            </a:r>
            <a:r>
              <a:rPr lang="cs-CZ" altLang="cs-CZ" sz="1600" b="1" dirty="0" smtClean="0">
                <a:latin typeface="+mn-lt"/>
              </a:rPr>
              <a:t>HCH</a:t>
            </a:r>
            <a:r>
              <a:rPr lang="cs-CZ" altLang="cs-CZ" sz="1600" b="1" dirty="0" smtClean="0">
                <a:solidFill>
                  <a:srgbClr val="FF0000"/>
                </a:solidFill>
                <a:latin typeface="+mn-lt"/>
              </a:rPr>
              <a:t>O</a:t>
            </a:r>
            <a:endParaRPr lang="cs-CZ" altLang="cs-CZ" sz="16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5" name="Přímá spojnice 4"/>
          <p:cNvCxnSpPr/>
          <p:nvPr/>
        </p:nvCxnSpPr>
        <p:spPr bwMode="auto">
          <a:xfrm flipH="1">
            <a:off x="5318125" y="5949950"/>
            <a:ext cx="92075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Přímá spojnice 33"/>
          <p:cNvCxnSpPr/>
          <p:nvPr/>
        </p:nvCxnSpPr>
        <p:spPr bwMode="auto">
          <a:xfrm flipH="1">
            <a:off x="5750675" y="5945981"/>
            <a:ext cx="92075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Přímá spojnice 34"/>
          <p:cNvCxnSpPr/>
          <p:nvPr/>
        </p:nvCxnSpPr>
        <p:spPr bwMode="auto">
          <a:xfrm flipH="1">
            <a:off x="6876256" y="5937864"/>
            <a:ext cx="92075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Přímá spojnice 35"/>
          <p:cNvCxnSpPr/>
          <p:nvPr/>
        </p:nvCxnSpPr>
        <p:spPr bwMode="auto">
          <a:xfrm flipH="1">
            <a:off x="7381875" y="5945981"/>
            <a:ext cx="92075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Přímá spojnice se šipkou 6"/>
          <p:cNvCxnSpPr/>
          <p:nvPr/>
        </p:nvCxnSpPr>
        <p:spPr bwMode="auto">
          <a:xfrm flipH="1">
            <a:off x="3063875" y="4434210"/>
            <a:ext cx="932061" cy="43385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Přímá spojnice se šipkou 39"/>
          <p:cNvCxnSpPr/>
          <p:nvPr/>
        </p:nvCxnSpPr>
        <p:spPr bwMode="auto">
          <a:xfrm flipH="1">
            <a:off x="3061495" y="4434210"/>
            <a:ext cx="2394743" cy="101091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Přímá spojnice se šipkou 41"/>
          <p:cNvCxnSpPr/>
          <p:nvPr/>
        </p:nvCxnSpPr>
        <p:spPr bwMode="auto">
          <a:xfrm flipH="1">
            <a:off x="6515894" y="4434210"/>
            <a:ext cx="288354" cy="64695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2396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619250" y="404664"/>
            <a:ext cx="7345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ALDOKETOREDUKTÁZY</a:t>
            </a:r>
          </a:p>
        </p:txBody>
      </p:sp>
      <p:pic>
        <p:nvPicPr>
          <p:cNvPr id="40965" name="Picture 6" descr="Obr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0" y="3213100"/>
            <a:ext cx="418465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8" descr="Obr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4422775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Box 9"/>
          <p:cNvSpPr txBox="1">
            <a:spLocks noChangeArrowheads="1"/>
          </p:cNvSpPr>
          <p:nvPr/>
        </p:nvSpPr>
        <p:spPr bwMode="auto">
          <a:xfrm>
            <a:off x="2916238" y="5373688"/>
            <a:ext cx="1751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chemeClr val="tx1"/>
                </a:solidFill>
              </a:rPr>
              <a:t>Detoxikace NNK</a:t>
            </a:r>
          </a:p>
        </p:txBody>
      </p:sp>
      <p:sp>
        <p:nvSpPr>
          <p:cNvPr id="40968" name="Text Box 10"/>
          <p:cNvSpPr txBox="1">
            <a:spLocks noChangeArrowheads="1"/>
          </p:cNvSpPr>
          <p:nvPr/>
        </p:nvSpPr>
        <p:spPr bwMode="auto">
          <a:xfrm>
            <a:off x="4787900" y="1628775"/>
            <a:ext cx="2803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chemeClr val="tx1"/>
                </a:solidFill>
              </a:rPr>
              <a:t>Biotransformace aldehydů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chemeClr val="tx1"/>
                </a:solidFill>
              </a:rPr>
              <a:t>lipidní peroxidace</a:t>
            </a:r>
          </a:p>
        </p:txBody>
      </p:sp>
    </p:spTree>
    <p:extLst>
      <p:ext uri="{BB962C8B-B14F-4D97-AF65-F5344CB8AC3E}">
        <p14:creationId xmlns:p14="http://schemas.microsoft.com/office/powerpoint/2010/main" val="406830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619249" y="476672"/>
            <a:ext cx="7345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REGULACE ALDOKETOREDUKTÁZ</a:t>
            </a:r>
          </a:p>
        </p:txBody>
      </p:sp>
      <p:pic>
        <p:nvPicPr>
          <p:cNvPr id="41989" name="Picture 6" descr="Obr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12875"/>
            <a:ext cx="5832475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Oval 7"/>
          <p:cNvSpPr>
            <a:spLocks noChangeArrowheads="1"/>
          </p:cNvSpPr>
          <p:nvPr/>
        </p:nvSpPr>
        <p:spPr bwMode="auto">
          <a:xfrm>
            <a:off x="2195513" y="3644900"/>
            <a:ext cx="1511300" cy="9144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  <p:sp>
        <p:nvSpPr>
          <p:cNvPr id="41991" name="Oval 8"/>
          <p:cNvSpPr>
            <a:spLocks noChangeArrowheads="1"/>
          </p:cNvSpPr>
          <p:nvPr/>
        </p:nvSpPr>
        <p:spPr bwMode="auto">
          <a:xfrm>
            <a:off x="2268538" y="5013325"/>
            <a:ext cx="1511300" cy="9144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  <p:sp>
        <p:nvSpPr>
          <p:cNvPr id="41992" name="Line 9"/>
          <p:cNvSpPr>
            <a:spLocks noChangeShapeType="1"/>
          </p:cNvSpPr>
          <p:nvPr/>
        </p:nvSpPr>
        <p:spPr bwMode="auto">
          <a:xfrm>
            <a:off x="3851275" y="4292600"/>
            <a:ext cx="1081088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34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331640" y="188640"/>
            <a:ext cx="734536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KLASICKÝ POHLED NA INDUKCI GENOVÉ EXPRESE KONTROLOVANOU XRE A </a:t>
            </a:r>
            <a:r>
              <a:rPr lang="cs-CZ" altLang="cs-CZ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ARE: </a:t>
            </a:r>
            <a:r>
              <a:rPr lang="cs-CZ" altLang="cs-CZ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transkr</a:t>
            </a:r>
            <a:r>
              <a:rPr lang="cs-CZ" altLang="cs-CZ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 faktor Nrf2 je indukován reaktivními metabolity a </a:t>
            </a:r>
            <a:r>
              <a:rPr lang="cs-CZ" altLang="cs-CZ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ox</a:t>
            </a:r>
            <a:r>
              <a:rPr lang="cs-CZ" altLang="cs-CZ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 stresem</a:t>
            </a:r>
            <a:endParaRPr lang="cs-CZ" altLang="cs-CZ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87313" y="2968625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557338"/>
            <a:ext cx="6119813" cy="416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6008219" y="6396362"/>
            <a:ext cx="29258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Miao</a:t>
            </a:r>
            <a:r>
              <a:rPr lang="cs-CZ" altLang="cs-CZ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et al., </a:t>
            </a:r>
            <a:r>
              <a:rPr lang="cs-CZ" altLang="cs-CZ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Biochem</a:t>
            </a:r>
            <a:r>
              <a:rPr lang="cs-CZ" altLang="cs-CZ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r>
              <a:rPr lang="cs-CZ" altLang="cs-CZ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Pharmacol</a:t>
            </a:r>
            <a:r>
              <a:rPr lang="cs-CZ" altLang="cs-CZ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., 2004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1072356" y="5967974"/>
            <a:ext cx="42675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XRE = </a:t>
            </a:r>
            <a:r>
              <a:rPr lang="cs-CZ" altLang="cs-CZ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xenobiotic</a:t>
            </a:r>
            <a:r>
              <a:rPr lang="cs-CZ" altLang="cs-CZ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(dioxin) </a:t>
            </a:r>
            <a:r>
              <a:rPr lang="cs-CZ" altLang="cs-CZ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respons</a:t>
            </a:r>
            <a:r>
              <a:rPr lang="cs-CZ" altLang="cs-CZ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element;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ARE </a:t>
            </a: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= </a:t>
            </a:r>
            <a:r>
              <a:rPr lang="cs-CZ" altLang="cs-CZ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antioxidant response </a:t>
            </a: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element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827583" y="2636912"/>
            <a:ext cx="207300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Bifunkční induktory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= </a:t>
            </a:r>
            <a:r>
              <a:rPr lang="cs-CZ" altLang="cs-CZ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xenobiotika</a:t>
            </a: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cs-CZ" altLang="cs-CZ" sz="16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aktivující</a:t>
            </a:r>
            <a:endParaRPr lang="cs-CZ" altLang="cs-CZ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AhR</a:t>
            </a: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a Nrf2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NQO; GST a další</a:t>
            </a:r>
            <a:endParaRPr lang="cs-CZ" altLang="cs-CZ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enzymy </a:t>
            </a: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2. fáze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biotransformace</a:t>
            </a:r>
          </a:p>
        </p:txBody>
      </p:sp>
    </p:spTree>
    <p:extLst>
      <p:ext uri="{BB962C8B-B14F-4D97-AF65-F5344CB8AC3E}">
        <p14:creationId xmlns:p14="http://schemas.microsoft.com/office/powerpoint/2010/main" val="285913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547812" y="403603"/>
            <a:ext cx="73453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TRANSKRIPČNÍ FAKTOR Nrf2 JE REGULOVÁN OXIDATIVNÍM STRESEM / ELEKTROFILNÍMI METABOLITY A TAKÉ AKTIVACÍ </a:t>
            </a:r>
            <a:r>
              <a:rPr lang="cs-CZ" altLang="cs-CZ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AhR</a:t>
            </a:r>
            <a:endParaRPr lang="cs-CZ" altLang="cs-CZ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87313" y="2968625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  <p:pic>
        <p:nvPicPr>
          <p:cNvPr id="3789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4" y="2060848"/>
            <a:ext cx="7056438" cy="368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5" name="Text Box 9"/>
          <p:cNvSpPr txBox="1">
            <a:spLocks noChangeArrowheads="1"/>
          </p:cNvSpPr>
          <p:nvPr/>
        </p:nvSpPr>
        <p:spPr bwMode="auto">
          <a:xfrm>
            <a:off x="6084168" y="6021288"/>
            <a:ext cx="23038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Miao</a:t>
            </a: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et al., JBC, 2005</a:t>
            </a:r>
          </a:p>
        </p:txBody>
      </p:sp>
    </p:spTree>
    <p:extLst>
      <p:ext uri="{BB962C8B-B14F-4D97-AF65-F5344CB8AC3E}">
        <p14:creationId xmlns:p14="http://schemas.microsoft.com/office/powerpoint/2010/main" val="387341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403350" y="476250"/>
            <a:ext cx="7740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EPOXIDHYDROLÁZY</a:t>
            </a:r>
            <a:endParaRPr lang="cs-CZ" altLang="cs-CZ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1187450" y="1844824"/>
            <a:ext cx="7350089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Funkce: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- metabolismus lipidů (epoxidů) v živočišných a rostlinných buňkách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metabolismus intermediátů </a:t>
            </a:r>
            <a:r>
              <a:rPr lang="cs-CZ" altLang="cs-CZ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xenobiotik</a:t>
            </a: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s epoxidovou skupinou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cs-CZ" altLang="cs-CZ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cs-CZ" altLang="cs-CZ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celkem 7 forem EH: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savčí solubilní (cytosolová) EH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mikrosomální</a:t>
            </a: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EH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leukotrien</a:t>
            </a: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A4 hydroláza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etc</a:t>
            </a: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Regulace?</a:t>
            </a:r>
          </a:p>
        </p:txBody>
      </p:sp>
    </p:spTree>
    <p:extLst>
      <p:ext uri="{BB962C8B-B14F-4D97-AF65-F5344CB8AC3E}">
        <p14:creationId xmlns:p14="http://schemas.microsoft.com/office/powerpoint/2010/main" val="394991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971600" y="116632"/>
            <a:ext cx="814161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ROLE CYP1A1/CYP1A2/CYP1B1  A </a:t>
            </a:r>
            <a:r>
              <a:rPr lang="cs-CZ" altLang="cs-CZ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EPOXIDHYDROLÁZ</a:t>
            </a:r>
            <a:r>
              <a:rPr lang="cs-CZ" alt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 METABOLICKÉ AKTIVACI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POLYCYKLICKÝCH AROMATICKÝCH UHLOVODÍKŮ</a:t>
            </a:r>
            <a:endParaRPr lang="cs-CZ" altLang="cs-CZ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4037" name="Picture 5" descr="Obr-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8964612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Oval 6"/>
          <p:cNvSpPr>
            <a:spLocks noChangeArrowheads="1"/>
          </p:cNvSpPr>
          <p:nvPr/>
        </p:nvSpPr>
        <p:spPr bwMode="auto">
          <a:xfrm>
            <a:off x="250825" y="1916113"/>
            <a:ext cx="5545138" cy="4321175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7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043608" y="260648"/>
            <a:ext cx="77406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ROLE CYP1A1/CYP1A2/CYP1B1  A EPOXIDHYDROLÁZ V METABOLICKÉ </a:t>
            </a:r>
            <a:r>
              <a:rPr lang="cs-CZ" alt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AKTIVACI POLYCYKLICKÝCH </a:t>
            </a:r>
            <a:r>
              <a:rPr lang="cs-CZ" alt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AROMATICKÝCH UHLOVODÍKŮ</a:t>
            </a:r>
          </a:p>
        </p:txBody>
      </p:sp>
      <p:pic>
        <p:nvPicPr>
          <p:cNvPr id="9221" name="Picture 5" descr="Obr-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8964612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250825" y="1557338"/>
            <a:ext cx="2592388" cy="3959225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7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403648" y="692696"/>
            <a:ext cx="7345238" cy="643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Seznam nejvýznamnějších cytochromů P450, které jsou zodpovědné za biotransformaci cizorodých látek:</a:t>
            </a:r>
            <a:endParaRPr lang="cs-CZ" altLang="cs-CZ" sz="2400" b="1" dirty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rgbClr val="FFFF00"/>
              </a:solidFill>
              <a:latin typeface="Comic Sans MS" pitchFamily="66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1800" dirty="0" smtClean="0">
                <a:latin typeface="Comic Sans MS" pitchFamily="66" charset="0"/>
                <a:cs typeface="Arial" pitchFamily="34" charset="0"/>
              </a:rPr>
              <a:t> CYP1A1, CYP1A2, CYP1B1 (metabolizuje polycyklické aromatické </a:t>
            </a:r>
          </a:p>
          <a:p>
            <a:pPr marL="0" indent="0" eaLnBrk="1" hangingPunct="1">
              <a:spcBef>
                <a:spcPct val="0"/>
              </a:spcBef>
              <a:buClr>
                <a:srgbClr val="FF0000"/>
              </a:buClr>
              <a:buSzPct val="150000"/>
              <a:buNone/>
            </a:pPr>
            <a:r>
              <a:rPr lang="cs-CZ" altLang="cs-CZ" sz="1800" dirty="0">
                <a:latin typeface="Comic Sans MS" pitchFamily="66" charset="0"/>
                <a:cs typeface="Arial" pitchFamily="34" charset="0"/>
              </a:rPr>
              <a:t> </a:t>
            </a:r>
            <a:r>
              <a:rPr lang="cs-CZ" altLang="cs-CZ" sz="1800" dirty="0" smtClean="0">
                <a:latin typeface="Comic Sans MS" pitchFamily="66" charset="0"/>
                <a:cs typeface="Arial" pitchFamily="34" charset="0"/>
              </a:rPr>
              <a:t>     uhlovodíky);</a:t>
            </a:r>
            <a:endParaRPr lang="cs-CZ" altLang="cs-CZ" sz="2000" dirty="0">
              <a:latin typeface="Comic Sans MS" pitchFamily="66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2000" dirty="0" smtClean="0">
                <a:latin typeface="Comic Sans MS" pitchFamily="66" charset="0"/>
                <a:cs typeface="Arial" pitchFamily="34" charset="0"/>
              </a:rPr>
              <a:t> CYP2C9 (metabolizuje nesteroidní antiflogistika a </a:t>
            </a:r>
          </a:p>
          <a:p>
            <a:pPr marL="0" indent="0" eaLnBrk="1" hangingPunct="1">
              <a:spcBef>
                <a:spcPct val="0"/>
              </a:spcBef>
              <a:buClr>
                <a:srgbClr val="FF0000"/>
              </a:buClr>
              <a:buSzPct val="150000"/>
              <a:buNone/>
            </a:pPr>
            <a:r>
              <a:rPr lang="cs-CZ" altLang="cs-CZ" sz="2000" dirty="0">
                <a:latin typeface="Comic Sans MS" pitchFamily="66" charset="0"/>
                <a:cs typeface="Arial" pitchFamily="34" charset="0"/>
              </a:rPr>
              <a:t> </a:t>
            </a:r>
            <a:r>
              <a:rPr lang="cs-CZ" altLang="cs-CZ" sz="2000" dirty="0" smtClean="0">
                <a:latin typeface="Comic Sans MS" pitchFamily="66" charset="0"/>
                <a:cs typeface="Arial" pitchFamily="34" charset="0"/>
              </a:rPr>
              <a:t>     další léčiva), CYP2D6 (beta-blokátory, kodein); CYP2E1  </a:t>
            </a:r>
          </a:p>
          <a:p>
            <a:pPr marL="0" indent="0" eaLnBrk="1" hangingPunct="1">
              <a:spcBef>
                <a:spcPct val="0"/>
              </a:spcBef>
              <a:buClr>
                <a:srgbClr val="FF0000"/>
              </a:buClr>
              <a:buSzPct val="150000"/>
              <a:buNone/>
            </a:pPr>
            <a:r>
              <a:rPr lang="cs-CZ" altLang="cs-CZ" sz="2000" dirty="0">
                <a:latin typeface="Comic Sans MS" pitchFamily="66" charset="0"/>
                <a:cs typeface="Arial" pitchFamily="34" charset="0"/>
              </a:rPr>
              <a:t> </a:t>
            </a:r>
            <a:r>
              <a:rPr lang="cs-CZ" altLang="cs-CZ" sz="2000" dirty="0" smtClean="0">
                <a:latin typeface="Comic Sans MS" pitchFamily="66" charset="0"/>
                <a:cs typeface="Arial" pitchFamily="34" charset="0"/>
              </a:rPr>
              <a:t>     (</a:t>
            </a:r>
            <a:r>
              <a:rPr lang="cs-CZ" altLang="cs-CZ" sz="2000" dirty="0" err="1" smtClean="0">
                <a:latin typeface="Comic Sans MS" pitchFamily="66" charset="0"/>
                <a:cs typeface="Arial" pitchFamily="34" charset="0"/>
              </a:rPr>
              <a:t>org</a:t>
            </a:r>
            <a:r>
              <a:rPr lang="cs-CZ" altLang="cs-CZ" sz="2000" dirty="0" smtClean="0">
                <a:latin typeface="Comic Sans MS" pitchFamily="66" charset="0"/>
                <a:cs typeface="Arial" pitchFamily="34" charset="0"/>
              </a:rPr>
              <a:t>. rozpouštědla jako </a:t>
            </a:r>
            <a:r>
              <a:rPr lang="cs-CZ" altLang="cs-CZ" sz="2000" dirty="0" err="1" smtClean="0">
                <a:latin typeface="Comic Sans MS" pitchFamily="66" charset="0"/>
                <a:cs typeface="Arial" pitchFamily="34" charset="0"/>
              </a:rPr>
              <a:t>ethanol</a:t>
            </a:r>
            <a:r>
              <a:rPr lang="cs-CZ" altLang="cs-CZ" sz="2000" dirty="0" smtClean="0">
                <a:latin typeface="Comic Sans MS" pitchFamily="66" charset="0"/>
                <a:cs typeface="Arial" pitchFamily="34" charset="0"/>
              </a:rPr>
              <a:t>, benzen, toluen)</a:t>
            </a:r>
            <a:endParaRPr lang="cs-CZ" altLang="cs-CZ" sz="2000" dirty="0">
              <a:latin typeface="Comic Sans MS" pitchFamily="66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2000" dirty="0">
                <a:latin typeface="Comic Sans MS" pitchFamily="66" charset="0"/>
                <a:cs typeface="Arial" pitchFamily="34" charset="0"/>
              </a:rPr>
              <a:t> </a:t>
            </a:r>
            <a:r>
              <a:rPr lang="cs-CZ" altLang="cs-CZ" sz="2000" dirty="0" smtClean="0">
                <a:latin typeface="Comic Sans MS" pitchFamily="66" charset="0"/>
                <a:cs typeface="Arial" pitchFamily="34" charset="0"/>
              </a:rPr>
              <a:t>CYP3A4 (metabolizuje asi 30% všech </a:t>
            </a:r>
            <a:r>
              <a:rPr lang="cs-CZ" altLang="cs-CZ" sz="2000" dirty="0" err="1" smtClean="0">
                <a:latin typeface="Comic Sans MS" pitchFamily="66" charset="0"/>
                <a:cs typeface="Arial" pitchFamily="34" charset="0"/>
              </a:rPr>
              <a:t>xenobiotik</a:t>
            </a:r>
            <a:r>
              <a:rPr lang="cs-CZ" altLang="cs-CZ" sz="2000" dirty="0" smtClean="0">
                <a:latin typeface="Comic Sans MS" pitchFamily="66" charset="0"/>
                <a:cs typeface="Arial" pitchFamily="34" charset="0"/>
              </a:rPr>
              <a:t>,  </a:t>
            </a:r>
          </a:p>
          <a:p>
            <a:pPr marL="0" indent="0" eaLnBrk="1" hangingPunct="1">
              <a:spcBef>
                <a:spcPct val="0"/>
              </a:spcBef>
              <a:buClr>
                <a:srgbClr val="FF0000"/>
              </a:buClr>
              <a:buSzPct val="150000"/>
              <a:buNone/>
            </a:pPr>
            <a:r>
              <a:rPr lang="cs-CZ" altLang="cs-CZ" sz="2000" dirty="0">
                <a:latin typeface="Comic Sans MS" pitchFamily="66" charset="0"/>
                <a:cs typeface="Arial" pitchFamily="34" charset="0"/>
              </a:rPr>
              <a:t> </a:t>
            </a:r>
            <a:r>
              <a:rPr lang="cs-CZ" altLang="cs-CZ" sz="2000" dirty="0" smtClean="0">
                <a:latin typeface="Comic Sans MS" pitchFamily="66" charset="0"/>
                <a:cs typeface="Arial" pitchFamily="34" charset="0"/>
              </a:rPr>
              <a:t>     především léčiv včetně antibiotik);</a:t>
            </a:r>
            <a:endParaRPr lang="cs-CZ" altLang="cs-CZ" sz="2000" dirty="0">
              <a:latin typeface="Comic Sans MS" pitchFamily="66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r>
              <a:rPr lang="cs-CZ" altLang="cs-CZ" sz="2000" dirty="0">
                <a:latin typeface="Comic Sans MS" pitchFamily="66" charset="0"/>
                <a:cs typeface="Arial" pitchFamily="34" charset="0"/>
              </a:rPr>
              <a:t> </a:t>
            </a:r>
            <a:r>
              <a:rPr lang="cs-CZ" altLang="cs-CZ" sz="2000" dirty="0" smtClean="0">
                <a:latin typeface="Comic Sans MS" pitchFamily="66" charset="0"/>
                <a:cs typeface="Arial" pitchFamily="34" charset="0"/>
              </a:rPr>
              <a:t>CYP4A11 a další </a:t>
            </a:r>
            <a:r>
              <a:rPr lang="cs-CZ" altLang="cs-CZ" sz="2000" dirty="0" err="1" smtClean="0">
                <a:latin typeface="Comic Sans MS" pitchFamily="66" charset="0"/>
                <a:cs typeface="Arial" pitchFamily="34" charset="0"/>
              </a:rPr>
              <a:t>CYPs</a:t>
            </a:r>
            <a:r>
              <a:rPr lang="cs-CZ" altLang="cs-CZ" sz="2000" dirty="0" smtClean="0">
                <a:latin typeface="Comic Sans MS" pitchFamily="66" charset="0"/>
                <a:cs typeface="Arial" pitchFamily="34" charset="0"/>
              </a:rPr>
              <a:t> metabolizující mastné kyseliny</a:t>
            </a:r>
          </a:p>
          <a:p>
            <a:pPr marL="0" indent="0" eaLnBrk="1" hangingPunct="1">
              <a:spcBef>
                <a:spcPct val="0"/>
              </a:spcBef>
              <a:buClr>
                <a:srgbClr val="FF0000"/>
              </a:buClr>
              <a:buSzPct val="150000"/>
              <a:buNone/>
            </a:pPr>
            <a:r>
              <a:rPr lang="cs-CZ" altLang="cs-CZ" sz="2000" dirty="0" smtClean="0">
                <a:latin typeface="Comic Sans MS" pitchFamily="66" charset="0"/>
                <a:cs typeface="Arial" pitchFamily="34" charset="0"/>
              </a:rPr>
              <a:t>      (CYP4A = PUFA hydroxylázy; CYP2C a CYP2J = PUFA</a:t>
            </a:r>
          </a:p>
          <a:p>
            <a:pPr marL="0" indent="0" eaLnBrk="1" hangingPunct="1">
              <a:spcBef>
                <a:spcPct val="0"/>
              </a:spcBef>
              <a:buClr>
                <a:srgbClr val="FF0000"/>
              </a:buClr>
              <a:buSzPct val="150000"/>
              <a:buNone/>
            </a:pPr>
            <a:r>
              <a:rPr lang="cs-CZ" altLang="cs-CZ" sz="2000" dirty="0">
                <a:latin typeface="Comic Sans MS" pitchFamily="66" charset="0"/>
                <a:cs typeface="Arial" pitchFamily="34" charset="0"/>
              </a:rPr>
              <a:t> </a:t>
            </a:r>
            <a:r>
              <a:rPr lang="cs-CZ" altLang="cs-CZ" sz="2000" dirty="0" smtClean="0">
                <a:latin typeface="Comic Sans MS" pitchFamily="66" charset="0"/>
                <a:cs typeface="Arial" pitchFamily="34" charset="0"/>
              </a:rPr>
              <a:t>     </a:t>
            </a:r>
            <a:r>
              <a:rPr lang="cs-CZ" altLang="cs-CZ" sz="2000" dirty="0" err="1" smtClean="0">
                <a:latin typeface="Comic Sans MS" pitchFamily="66" charset="0"/>
                <a:cs typeface="Arial" pitchFamily="34" charset="0"/>
              </a:rPr>
              <a:t>epoxygenázy</a:t>
            </a:r>
            <a:r>
              <a:rPr lang="cs-CZ" altLang="cs-CZ" sz="2000" dirty="0" smtClean="0">
                <a:latin typeface="Comic Sans MS" pitchFamily="66" charset="0"/>
                <a:cs typeface="Arial" pitchFamily="34" charset="0"/>
              </a:rPr>
              <a:t>) a některá </a:t>
            </a:r>
            <a:r>
              <a:rPr lang="cs-CZ" altLang="cs-CZ" sz="2000" dirty="0" err="1" smtClean="0">
                <a:latin typeface="Comic Sans MS" pitchFamily="66" charset="0"/>
                <a:cs typeface="Arial" pitchFamily="34" charset="0"/>
              </a:rPr>
              <a:t>xenobiotika</a:t>
            </a:r>
            <a:r>
              <a:rPr lang="cs-CZ" altLang="cs-CZ" sz="2000" dirty="0" smtClean="0">
                <a:latin typeface="Comic Sans MS" pitchFamily="66" charset="0"/>
                <a:cs typeface="Arial" pitchFamily="34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Clr>
                <a:srgbClr val="FF0000"/>
              </a:buClr>
              <a:buSzPct val="150000"/>
              <a:buNone/>
            </a:pPr>
            <a:endParaRPr lang="cs-CZ" altLang="cs-CZ" sz="2000" dirty="0">
              <a:latin typeface="Comic Sans MS" pitchFamily="66" charset="0"/>
              <a:cs typeface="Arial" pitchFamily="34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FF0000"/>
              </a:buClr>
              <a:buSzPct val="150000"/>
              <a:buNone/>
            </a:pPr>
            <a:r>
              <a:rPr lang="cs-CZ" altLang="cs-CZ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Další desítky CYP enzymů jsou zapojeny do biosyntézy a metabolismu endogenních látek, např. CYP7A (hydroxylace cholesterolu), CYP17 (hydroxylace steroidů), CYP19 (</a:t>
            </a:r>
            <a:r>
              <a:rPr lang="cs-CZ" altLang="cs-CZ" sz="2000" dirty="0" err="1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aromatáza</a:t>
            </a:r>
            <a:r>
              <a:rPr lang="cs-CZ" altLang="cs-CZ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– přeměna androgenů na estrogeny).</a:t>
            </a:r>
            <a:endParaRPr lang="cs-CZ" altLang="cs-CZ" sz="2000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50000"/>
              <a:buFont typeface="Wingdings 2" pitchFamily="18" charset="2"/>
              <a:buChar char="E"/>
            </a:pPr>
            <a:endParaRPr lang="cs-CZ" altLang="cs-CZ" sz="2000" dirty="0"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37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619250" y="188640"/>
            <a:ext cx="70056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Vlastnosti cytochromů P450</a:t>
            </a:r>
            <a:endParaRPr lang="cs-CZ" altLang="cs-CZ" sz="2400" b="1" dirty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27585" y="908720"/>
            <a:ext cx="8316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 smtClean="0"/>
              <a:t>Cytochromy P450 = </a:t>
            </a:r>
            <a:r>
              <a:rPr lang="cs-CZ" sz="1800" b="1" dirty="0" err="1" smtClean="0"/>
              <a:t>hemoproteiny</a:t>
            </a:r>
            <a:r>
              <a:rPr lang="cs-CZ" sz="1800" b="1" dirty="0" smtClean="0"/>
              <a:t>; v UV-VIS spektru maximum při 450 </a:t>
            </a:r>
          </a:p>
          <a:p>
            <a:r>
              <a:rPr lang="cs-CZ" sz="1800" b="1" dirty="0" err="1" smtClean="0"/>
              <a:t>nm</a:t>
            </a:r>
            <a:r>
              <a:rPr lang="cs-CZ" sz="1800" b="1" dirty="0" smtClean="0"/>
              <a:t> (v redukovaném stavu a navázaný oxid uhelnatý); výjimka mezi</a:t>
            </a:r>
          </a:p>
          <a:p>
            <a:r>
              <a:rPr lang="cs-CZ" sz="1800" b="1" dirty="0" smtClean="0"/>
              <a:t>enzymy: široká substrátová specifita, různé katalytické aktivity, výskyt</a:t>
            </a:r>
          </a:p>
          <a:p>
            <a:r>
              <a:rPr lang="cs-CZ" sz="1800" b="1" dirty="0" smtClean="0"/>
              <a:t>nejvíce v játrech, GIT, plicích, ledvinách, ale i v dalších tkáních).</a:t>
            </a:r>
          </a:p>
          <a:p>
            <a:r>
              <a:rPr lang="cs-CZ" sz="1800" b="1" dirty="0" smtClean="0"/>
              <a:t>Klasifikace podle podobnosti sekvencí: genové rodiny CYP1, CYP2, CYP3, </a:t>
            </a:r>
          </a:p>
          <a:p>
            <a:r>
              <a:rPr lang="cs-CZ" sz="1800" b="1" dirty="0" smtClean="0"/>
              <a:t>CYP4 atd., </a:t>
            </a:r>
            <a:r>
              <a:rPr lang="cs-CZ" sz="1800" b="1" dirty="0" err="1" smtClean="0"/>
              <a:t>podrodiny</a:t>
            </a:r>
            <a:r>
              <a:rPr lang="cs-CZ" sz="1800" b="1" dirty="0" smtClean="0"/>
              <a:t> CYP1A, CYP1B atd. (cca 60% sekvence), </a:t>
            </a:r>
          </a:p>
          <a:p>
            <a:r>
              <a:rPr lang="cs-CZ" sz="1800" b="1" dirty="0" smtClean="0"/>
              <a:t>jednotlivé </a:t>
            </a:r>
            <a:r>
              <a:rPr lang="cs-CZ" sz="1800" b="1" dirty="0" err="1" smtClean="0"/>
              <a:t>isoformy</a:t>
            </a:r>
            <a:r>
              <a:rPr lang="cs-CZ" sz="1800" b="1" dirty="0" smtClean="0"/>
              <a:t> CYP1A1, CYP1A2, CYP1B1; polymorfismus.</a:t>
            </a:r>
            <a:endParaRPr lang="cs-CZ" sz="18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068960"/>
            <a:ext cx="2736304" cy="336349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60" y="3089884"/>
            <a:ext cx="3457172" cy="330383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07601" y="6424310"/>
            <a:ext cx="3047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CYP3A4 s navázaným inhibitorem</a:t>
            </a:r>
            <a:endParaRPr lang="cs-CZ" sz="1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499992" y="6393714"/>
            <a:ext cx="4724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Aktivní místo CYP1A2 s navázaným </a:t>
            </a:r>
            <a:r>
              <a:rPr lang="cs-CZ" sz="1400" b="1" dirty="0" smtClean="0">
                <a:latin typeface="Symbol" panose="05050102010706020507" pitchFamily="18" charset="2"/>
              </a:rPr>
              <a:t>b</a:t>
            </a:r>
            <a:r>
              <a:rPr lang="cs-CZ" sz="1400" b="1" dirty="0" smtClean="0"/>
              <a:t>-</a:t>
            </a:r>
            <a:r>
              <a:rPr lang="cs-CZ" sz="1400" b="1" dirty="0" err="1" smtClean="0"/>
              <a:t>naftoflavonem</a:t>
            </a:r>
            <a:endParaRPr lang="cs-CZ" sz="1400" b="1" dirty="0" smtClean="0"/>
          </a:p>
          <a:p>
            <a:r>
              <a:rPr lang="cs-CZ" sz="1400" b="1" dirty="0" smtClean="0"/>
              <a:t>(modrá barva)</a:t>
            </a: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142599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468869" y="116632"/>
            <a:ext cx="73453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CYKLUS CYTOCHROMU P450: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AKTIVACE KYSLÍKU A MONOOXYGENACE</a:t>
            </a:r>
            <a:endParaRPr lang="cs-CZ" altLang="cs-CZ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9" name="Picture 5" descr="Obr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259" y="1401694"/>
            <a:ext cx="6192837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957262" y="1987550"/>
            <a:ext cx="2114681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Přenos elektronů: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NADPH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NADPH:P450 </a:t>
            </a:r>
            <a:r>
              <a:rPr lang="cs-CZ" altLang="cs-CZ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oxido</a:t>
            </a: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reduktáza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cytochrom P450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(substrát RH,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produkt ROH,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produkce ROS)</a:t>
            </a: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1489195" y="3284537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1475656" y="2522028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3687763" y="4601624"/>
            <a:ext cx="771525" cy="554038"/>
          </a:xfrm>
          <a:prstGeom prst="ellipse">
            <a:avLst/>
          </a:prstGeom>
          <a:solidFill>
            <a:srgbClr val="FF0000">
              <a:alpha val="0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4519392" y="5106568"/>
            <a:ext cx="1081087" cy="554038"/>
          </a:xfrm>
          <a:prstGeom prst="ellipse">
            <a:avLst/>
          </a:prstGeom>
          <a:solidFill>
            <a:srgbClr val="FF0000">
              <a:alpha val="0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  <p:sp>
        <p:nvSpPr>
          <p:cNvPr id="6155" name="Oval 11"/>
          <p:cNvSpPr>
            <a:spLocks noChangeArrowheads="1"/>
          </p:cNvSpPr>
          <p:nvPr/>
        </p:nvSpPr>
        <p:spPr bwMode="auto">
          <a:xfrm>
            <a:off x="5868144" y="4601624"/>
            <a:ext cx="1081088" cy="554038"/>
          </a:xfrm>
          <a:prstGeom prst="ellipse">
            <a:avLst/>
          </a:prstGeom>
          <a:solidFill>
            <a:srgbClr val="FF0000">
              <a:alpha val="0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065699" y="5229225"/>
            <a:ext cx="18335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Aktivace kyslíku: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ROS = vedlejší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produkty</a:t>
            </a:r>
          </a:p>
        </p:txBody>
      </p:sp>
      <p:sp>
        <p:nvSpPr>
          <p:cNvPr id="6157" name="Oval 13"/>
          <p:cNvSpPr>
            <a:spLocks noChangeArrowheads="1"/>
          </p:cNvSpPr>
          <p:nvPr/>
        </p:nvSpPr>
        <p:spPr bwMode="auto">
          <a:xfrm>
            <a:off x="957262" y="5051156"/>
            <a:ext cx="1941999" cy="1152525"/>
          </a:xfrm>
          <a:prstGeom prst="ellipse">
            <a:avLst/>
          </a:prstGeom>
          <a:solidFill>
            <a:srgbClr val="FF0000">
              <a:alpha val="0"/>
            </a:srgbClr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5796136" y="2080298"/>
            <a:ext cx="1080120" cy="576263"/>
          </a:xfrm>
          <a:prstGeom prst="ellipse">
            <a:avLst/>
          </a:prstGeom>
          <a:solidFill>
            <a:srgbClr val="0070C0">
              <a:alpha val="0"/>
            </a:srgbClr>
          </a:solidFill>
          <a:ln w="381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228184" y="1243875"/>
            <a:ext cx="30572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70C0"/>
                </a:solidFill>
              </a:rPr>
              <a:t>interakcí se substrátem vzniká </a:t>
            </a:r>
          </a:p>
          <a:p>
            <a:r>
              <a:rPr lang="cs-CZ" sz="1400" dirty="0" err="1" smtClean="0">
                <a:solidFill>
                  <a:srgbClr val="0070C0"/>
                </a:solidFill>
              </a:rPr>
              <a:t>vysokospinová</a:t>
            </a:r>
            <a:r>
              <a:rPr lang="cs-CZ" sz="1400" dirty="0" smtClean="0">
                <a:solidFill>
                  <a:srgbClr val="0070C0"/>
                </a:solidFill>
              </a:rPr>
              <a:t> forma Fe3+-hemu a </a:t>
            </a:r>
          </a:p>
          <a:p>
            <a:r>
              <a:rPr lang="cs-CZ" sz="1400" dirty="0" smtClean="0">
                <a:solidFill>
                  <a:srgbClr val="0070C0"/>
                </a:solidFill>
              </a:rPr>
              <a:t>dochází k přenosu elektronů</a:t>
            </a:r>
            <a:endParaRPr lang="cs-CZ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73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510531" y="188640"/>
            <a:ext cx="734536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STEROIDY: substrátová specifita CYP enzymů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 výjimkou </a:t>
            </a:r>
            <a:r>
              <a:rPr lang="cs-CZ" altLang="cs-CZ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aromatázy</a:t>
            </a:r>
            <a:r>
              <a:rPr lang="cs-CZ" altLang="cs-CZ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cs-CZ" altLang="cs-CZ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monooxygenázové</a:t>
            </a:r>
            <a:r>
              <a:rPr lang="cs-CZ" altLang="cs-CZ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reakce inaktivují steroidní hormony)</a:t>
            </a:r>
            <a:endParaRPr lang="cs-CZ" altLang="cs-CZ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173" name="Picture 5" descr="Obr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268413"/>
            <a:ext cx="2574925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Obr-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243013"/>
            <a:ext cx="4017962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Obr-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076700"/>
            <a:ext cx="5903912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4500563" y="4076700"/>
            <a:ext cx="647700" cy="6477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043608" y="4400550"/>
            <a:ext cx="2598738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</a:rPr>
              <a:t>Hydroxylace steroidů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</a:rPr>
              <a:t>v různých pozicích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</a:rPr>
              <a:t>(v závorkách </a:t>
            </a:r>
            <a:r>
              <a:rPr lang="cs-CZ" altLang="cs-CZ" sz="1600" dirty="0" err="1">
                <a:solidFill>
                  <a:schemeClr val="tx1"/>
                </a:solidFill>
              </a:rPr>
              <a:t>isoformy</a:t>
            </a:r>
            <a:endParaRPr lang="cs-CZ" altLang="cs-CZ" sz="16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</a:rPr>
              <a:t>CYP enzymů)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</a:rPr>
              <a:t>6</a:t>
            </a:r>
            <a:r>
              <a:rPr lang="cs-CZ" altLang="cs-CZ" sz="1600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altLang="cs-CZ" sz="1600" dirty="0">
                <a:solidFill>
                  <a:schemeClr val="tx1"/>
                </a:solidFill>
              </a:rPr>
              <a:t>-hydroxylace =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</a:rPr>
              <a:t>specifická reakce CYP3A</a:t>
            </a: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V="1">
            <a:off x="2411413" y="4437063"/>
            <a:ext cx="2089150" cy="1079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5364163" y="2277269"/>
            <a:ext cx="647700" cy="6477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>
              <a:solidFill>
                <a:schemeClr val="tx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876256" y="1099136"/>
            <a:ext cx="1212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aromatáza</a:t>
            </a:r>
            <a:endParaRPr lang="cs-CZ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Přímá spojnice se šipkou 3"/>
          <p:cNvCxnSpPr/>
          <p:nvPr/>
        </p:nvCxnSpPr>
        <p:spPr bwMode="auto">
          <a:xfrm flipH="1">
            <a:off x="7092280" y="1437690"/>
            <a:ext cx="216024" cy="33512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5305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d's Tie">
  <a:themeElements>
    <a:clrScheme name="Dad'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'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ad'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'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1301</TotalTime>
  <Words>1624</Words>
  <Application>Microsoft Office PowerPoint</Application>
  <PresentationFormat>Předvádění na obrazovce (4:3)</PresentationFormat>
  <Paragraphs>355</Paragraphs>
  <Slides>45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7" baseType="lpstr">
      <vt:lpstr>Dad's Tie</vt:lpstr>
      <vt:lpstr>CorelDRAW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BFÚ AV ČR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Karel Soucek</dc:creator>
  <cp:lastModifiedBy>Miroslav Machala</cp:lastModifiedBy>
  <cp:revision>175</cp:revision>
  <cp:lastPrinted>2016-02-16T14:40:35Z</cp:lastPrinted>
  <dcterms:created xsi:type="dcterms:W3CDTF">2007-02-05T17:05:44Z</dcterms:created>
  <dcterms:modified xsi:type="dcterms:W3CDTF">2016-03-08T15:34:54Z</dcterms:modified>
</cp:coreProperties>
</file>