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89" r:id="rId2"/>
    <p:sldId id="367" r:id="rId3"/>
    <p:sldId id="411" r:id="rId4"/>
    <p:sldId id="368" r:id="rId5"/>
    <p:sldId id="369" r:id="rId6"/>
    <p:sldId id="426" r:id="rId7"/>
    <p:sldId id="371" r:id="rId8"/>
    <p:sldId id="412" r:id="rId9"/>
    <p:sldId id="413" r:id="rId10"/>
    <p:sldId id="373" r:id="rId11"/>
    <p:sldId id="415" r:id="rId12"/>
    <p:sldId id="416" r:id="rId13"/>
    <p:sldId id="374" r:id="rId14"/>
    <p:sldId id="375" r:id="rId15"/>
    <p:sldId id="417" r:id="rId16"/>
    <p:sldId id="381" r:id="rId17"/>
    <p:sldId id="383" r:id="rId18"/>
    <p:sldId id="384" r:id="rId19"/>
    <p:sldId id="385" r:id="rId20"/>
    <p:sldId id="386" r:id="rId21"/>
    <p:sldId id="418" r:id="rId22"/>
    <p:sldId id="387" r:id="rId23"/>
    <p:sldId id="388" r:id="rId24"/>
    <p:sldId id="421" r:id="rId25"/>
    <p:sldId id="422" r:id="rId26"/>
    <p:sldId id="423" r:id="rId27"/>
    <p:sldId id="424" r:id="rId28"/>
    <p:sldId id="425" r:id="rId29"/>
    <p:sldId id="390" r:id="rId30"/>
    <p:sldId id="391" r:id="rId31"/>
    <p:sldId id="392" r:id="rId32"/>
    <p:sldId id="393" r:id="rId33"/>
    <p:sldId id="395" r:id="rId34"/>
    <p:sldId id="396" r:id="rId35"/>
    <p:sldId id="419" r:id="rId36"/>
    <p:sldId id="397" r:id="rId37"/>
    <p:sldId id="400" r:id="rId38"/>
    <p:sldId id="401" r:id="rId39"/>
    <p:sldId id="399" r:id="rId40"/>
    <p:sldId id="403" r:id="rId41"/>
    <p:sldId id="420" r:id="rId42"/>
    <p:sldId id="405" r:id="rId43"/>
    <p:sldId id="406" r:id="rId44"/>
    <p:sldId id="407" r:id="rId45"/>
    <p:sldId id="409" r:id="rId46"/>
    <p:sldId id="410" r:id="rId47"/>
    <p:sldId id="427" r:id="rId48"/>
    <p:sldId id="428" r:id="rId49"/>
    <p:sldId id="429" r:id="rId50"/>
  </p:sldIdLst>
  <p:sldSz cx="9144000" cy="6858000" type="screen4x3"/>
  <p:notesSz cx="6669088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33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3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445790-2D2D-47BF-88AE-CA888BC63A41}" type="datetimeFigureOut">
              <a:rPr lang="cs-CZ"/>
              <a:pPr>
                <a:defRPr/>
              </a:pPr>
              <a:t>14.3.2017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7114D8-008F-42E1-BF1B-DEA98BC160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93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DE036C4-6992-450E-885E-90A1DC0F60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805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87BF08-A676-4237-AF2A-A8368403B6E3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865188"/>
            <a:ext cx="4637088" cy="34798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9355"/>
            <a:ext cx="4890665" cy="4181575"/>
          </a:xfrm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DDBF98-99FB-4557-AFE4-59F9095EDA58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865188"/>
            <a:ext cx="4637088" cy="34798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9355"/>
            <a:ext cx="4890665" cy="4181575"/>
          </a:xfrm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EF3C1-38A2-4B73-A5DF-50436CF74ADA}" type="slidenum">
              <a:rPr lang="cs-CZ" altLang="cs-CZ" smtClean="0"/>
              <a:pPr eaLnBrk="1" hangingPunct="1">
                <a:spcBef>
                  <a:spcPct val="0"/>
                </a:spcBef>
              </a:pPr>
              <a:t>45</a:t>
            </a:fld>
            <a:endParaRPr lang="cs-CZ" alt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865188"/>
            <a:ext cx="4637088" cy="34798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9355"/>
            <a:ext cx="4890665" cy="4181575"/>
          </a:xfrm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453F37-0273-492E-99F6-886372F3FFBC}" type="slidenum">
              <a:rPr lang="cs-CZ" altLang="cs-CZ" smtClean="0"/>
              <a:pPr eaLnBrk="1" hangingPunct="1">
                <a:spcBef>
                  <a:spcPct val="0"/>
                </a:spcBef>
              </a:pPr>
              <a:t>46</a:t>
            </a:fld>
            <a:endParaRPr lang="cs-CZ" alt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865188"/>
            <a:ext cx="4637088" cy="34798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9355"/>
            <a:ext cx="4890665" cy="4181575"/>
          </a:xfrm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185812434 h 720"/>
                  <a:gd name="T4" fmla="*/ 59 w 1000"/>
                  <a:gd name="T5" fmla="*/ 185812434 h 720"/>
                  <a:gd name="T6" fmla="*/ 5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11 h 272"/>
                  <a:gd name="T4" fmla="*/ 240 w 624"/>
                  <a:gd name="T5" fmla="*/ 1334 h 272"/>
                  <a:gd name="T6" fmla="*/ 624 w 624"/>
                  <a:gd name="T7" fmla="*/ 151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37 h 362"/>
                  <a:gd name="T4" fmla="*/ 248 w 632"/>
                  <a:gd name="T5" fmla="*/ 137 h 362"/>
                  <a:gd name="T6" fmla="*/ 632 w 632"/>
                  <a:gd name="T7" fmla="*/ 137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Klepnutím lze upravit styl předlohy nadpisů.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Klepnutím lze upravit styl předlohy podnadpisů.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BB759A-A64B-45CD-AB84-B2D7D3B10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DA812-F0AF-491D-9745-CF4E386B2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6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510BA-1C25-450D-ABFE-F9E9D0FA3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87D59-88A3-4B96-B09E-070CE7FE2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9ECF-F1AA-4EB6-95C7-2EF76F58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3DAD-A016-445C-A24C-B28A74E8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1B1EA-0BE4-4BCC-A781-F1CCC2D2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E0D7-6122-4001-8B73-1D6AA6036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4D2B-953F-4D04-950B-A6C11841F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0599-9721-46D5-8A32-5D41B40EA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5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DE3F-DAB1-421C-9AA3-AAA05AE05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1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0534-62D5-474C-9F74-ADCD59B55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8EA0-2655-420E-B350-C171AE8D8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8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185812434 h 720"/>
                  <a:gd name="T4" fmla="*/ 59 w 1000"/>
                  <a:gd name="T5" fmla="*/ 185812434 h 720"/>
                  <a:gd name="T6" fmla="*/ 5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11 h 272"/>
                  <a:gd name="T4" fmla="*/ 240 w 624"/>
                  <a:gd name="T5" fmla="*/ 1334 h 272"/>
                  <a:gd name="T6" fmla="*/ 624 w 624"/>
                  <a:gd name="T7" fmla="*/ 151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37 h 362"/>
                  <a:gd name="T4" fmla="*/ 248 w 632"/>
                  <a:gd name="T5" fmla="*/ 137 h 362"/>
                  <a:gd name="T6" fmla="*/ 632 w 632"/>
                  <a:gd name="T7" fmla="*/ 137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62E2A6FF-2F0B-4FA6-B699-36D6D2893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043608" y="1700808"/>
            <a:ext cx="7777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Hlavní mechanismy toxicity cizorodých látek</a:t>
            </a:r>
            <a:endParaRPr lang="cs-CZ" altLang="cs-CZ" sz="3600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098727" y="260648"/>
            <a:ext cx="7740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2) 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HLAVNÍ TYPY POŠKOZENÍ DNA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43" name="Picture 5" descr="Genotox_bulky DNA ad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6975"/>
            <a:ext cx="5116512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894458" y="3276025"/>
            <a:ext cx="22958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Alkylace (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methylace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= O      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-OCH</a:t>
            </a:r>
            <a:r>
              <a:rPr lang="cs-CZ" altLang="cs-CZ" sz="1600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894458" y="4581128"/>
            <a:ext cx="19062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</a:t>
            </a:r>
            <a:r>
              <a:rPr lang="en-US" alt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objemn</a:t>
            </a: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</a:t>
            </a:r>
            <a:r>
              <a:rPr lang="en-US" alt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endParaRPr lang="cs-CZ" altLang="cs-CZ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aduktů</a:t>
            </a: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altLang="cs-CZ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(“bulky </a:t>
            </a:r>
            <a:r>
              <a:rPr lang="cs-CZ" alt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adducts</a:t>
            </a: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959648" y="1988839"/>
            <a:ext cx="1257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UV záření: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dimerizace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1475656" y="3717032"/>
            <a:ext cx="504056" cy="0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076020" y="6070600"/>
            <a:ext cx="22383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Oxidativní poškození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DNA – viz dále</a:t>
            </a:r>
          </a:p>
        </p:txBody>
      </p:sp>
      <p:sp>
        <p:nvSpPr>
          <p:cNvPr id="10249" name="TextovéPole 1"/>
          <p:cNvSpPr txBox="1">
            <a:spLocks noChangeArrowheads="1"/>
          </p:cNvSpPr>
          <p:nvPr/>
        </p:nvSpPr>
        <p:spPr bwMode="auto">
          <a:xfrm>
            <a:off x="3398167" y="3325394"/>
            <a:ext cx="344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250" name="TextovéPole 9"/>
          <p:cNvSpPr txBox="1">
            <a:spLocks noChangeArrowheads="1"/>
          </p:cNvSpPr>
          <p:nvPr/>
        </p:nvSpPr>
        <p:spPr bwMode="auto">
          <a:xfrm>
            <a:off x="5249224" y="3267035"/>
            <a:ext cx="754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OCH</a:t>
            </a:r>
            <a:r>
              <a:rPr lang="cs-CZ" altLang="cs-CZ" sz="1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08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71600" y="116632"/>
            <a:ext cx="77406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HLAVNÍ TYPY </a:t>
            </a:r>
            <a:r>
              <a:rPr lang="cs-CZ" altLang="cs-CZ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OXID. POŠKOZENÍ </a:t>
            </a: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DNA </a:t>
            </a:r>
            <a:r>
              <a:rPr lang="cs-CZ" altLang="cs-CZ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(“</a:t>
            </a:r>
            <a:r>
              <a:rPr lang="cs-CZ" altLang="cs-CZ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apurinic</a:t>
            </a:r>
            <a:r>
              <a:rPr lang="cs-CZ" altLang="cs-CZ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sites</a:t>
            </a: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pic>
        <p:nvPicPr>
          <p:cNvPr id="16389" name="Picture 6" descr="01-depu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4652962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971600" y="2276872"/>
            <a:ext cx="2274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Oxidativní deaminace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971600" y="4487382"/>
            <a:ext cx="2663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Depurinace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(nestabilní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modifikované nukleotidy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74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PRODUKTY OXIDATIVNÍHO POŠKOZENÍ DNA</a:t>
            </a:r>
          </a:p>
        </p:txBody>
      </p:sp>
      <p:pic>
        <p:nvPicPr>
          <p:cNvPr id="17413" name="Picture 5" descr="Obr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36" y="1009203"/>
            <a:ext cx="7056189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73137" y="2949875"/>
            <a:ext cx="14398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Biomarker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oxidativního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poškození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(stanovení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HPLC)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2339751" y="3140968"/>
            <a:ext cx="2448273" cy="43204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8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4341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043608" y="260648"/>
            <a:ext cx="7457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</a:t>
            </a:r>
            <a:r>
              <a:rPr lang="cs-CZ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POSTGENOTOXICKÉ </a:t>
            </a:r>
            <a:r>
              <a:rPr lang="cs-CZ" alt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SIGNÁLY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03161" y="804338"/>
            <a:ext cx="79928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POSTGENOTOXICKÉ SIGNÁLY: sensory </a:t>
            </a:r>
            <a:r>
              <a:rPr lang="cs-CZ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genotox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poškození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přenos</a:t>
            </a:r>
            <a:r>
              <a:rPr lang="en-US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cs-CZ" altLang="cs-CZ" sz="1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post-</a:t>
            </a:r>
            <a:r>
              <a:rPr lang="en-US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genotoxických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signálů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regulátory bun. cyklu, oprav DNA 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endParaRPr lang="cs-CZ" altLang="cs-CZ" sz="1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apoptózy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(H2AX, ATM, ATR, ChK1, ChK2, p53)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5" y="1999828"/>
            <a:ext cx="6156325" cy="43815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6034" y="2780928"/>
            <a:ext cx="2755900" cy="292417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444208" y="6381328"/>
            <a:ext cx="25795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(podle </a:t>
            </a:r>
            <a:r>
              <a:rPr lang="cs-CZ" altLang="cs-CZ" sz="1600" b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Roos</a:t>
            </a:r>
            <a:r>
              <a:rPr lang="cs-CZ" altLang="cs-CZ" sz="1600" b="0" dirty="0">
                <a:solidFill>
                  <a:schemeClr val="tx1"/>
                </a:solidFill>
                <a:latin typeface="Comic Sans MS" panose="030F0702030302020204" pitchFamily="66" charset="0"/>
              </a:rPr>
              <a:t>, Kaina, </a:t>
            </a:r>
            <a:r>
              <a:rPr lang="cs-CZ" altLang="cs-CZ" sz="16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2006)</a:t>
            </a:r>
            <a:endParaRPr lang="cs-CZ" altLang="cs-CZ" sz="16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341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931037" y="188640"/>
            <a:ext cx="59089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POSTGENOTOXICKÉ </a:t>
            </a:r>
            <a:r>
              <a:rPr lang="cs-CZ" alt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SIGNÁLY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31037" y="711860"/>
            <a:ext cx="57927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(sensory poškození a regulátory buněčného cyklu)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434263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46188"/>
            <a:ext cx="6856413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2" y="6381328"/>
            <a:ext cx="55483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odpovědí na dvoušroubovicové zlomy (DSB)</a:t>
            </a:r>
          </a:p>
        </p:txBody>
      </p:sp>
    </p:spTree>
    <p:extLst>
      <p:ext uri="{BB962C8B-B14F-4D97-AF65-F5344CB8AC3E}">
        <p14:creationId xmlns:p14="http://schemas.microsoft.com/office/powerpoint/2010/main" val="23206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87624" y="2204864"/>
            <a:ext cx="7345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OXIDATIVNÍ STRES</a:t>
            </a:r>
          </a:p>
        </p:txBody>
      </p:sp>
    </p:spTree>
    <p:extLst>
      <p:ext uri="{BB962C8B-B14F-4D97-AF65-F5344CB8AC3E}">
        <p14:creationId xmlns:p14="http://schemas.microsoft.com/office/powerpoint/2010/main" val="17669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04924" y="620688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OXIDATIVNÍ STRES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43899" y="1556792"/>
            <a:ext cx="806514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Oxidativní stres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je nerovnováha mezi (zvýšenou) produkcí ROS a oxidovaných metabolitů a limitovanou kapacitou antioxidačních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mechanismů.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Hlavní </a:t>
            </a:r>
            <a:r>
              <a:rPr lang="cs-CZ" altLang="cs-CZ" sz="2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mechanismy vzniku ROS:</a:t>
            </a:r>
            <a:endParaRPr lang="cs-CZ" altLang="cs-CZ" sz="20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chorobné stavy (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reumatoidní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choroby, záněty...)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vedlejší produkty respirace a dalších metabolických procesů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(prostaglandin H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syntáza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diaminooxidáza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xanthinoxidáza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radiace</a:t>
            </a:r>
            <a:endParaRPr lang="cs-CZ" altLang="cs-CZ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metabolismus </a:t>
            </a:r>
            <a:r>
              <a:rPr lang="cs-CZ" altLang="cs-CZ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ciz.látek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- aktivace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cs-CZ" altLang="cs-CZ" sz="20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v cyklu P450 (např.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pomalu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metabolizované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substráty fenobarbital, </a:t>
            </a:r>
            <a:r>
              <a:rPr lang="cs-CZ" altLang="cs-CZ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lindan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CYP2B);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redoxní cyklování chinonů aj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.; v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experimentálních studiích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přímá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produkce ROS (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terc-</a:t>
            </a:r>
            <a:r>
              <a:rPr lang="cs-CZ" altLang="cs-CZ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BuHP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), snížení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hladiny GSH </a:t>
            </a:r>
            <a:endParaRPr lang="cs-CZ" altLang="cs-CZ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dietylmaleát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cs-CZ" altLang="cs-CZ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330440" y="404664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REAKTIVNÍ FORMY KYSLÍKU: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redoxní cyklování chinonů / antioxidační enzymy</a:t>
            </a:r>
          </a:p>
        </p:txBody>
      </p:sp>
      <p:pic>
        <p:nvPicPr>
          <p:cNvPr id="20485" name="Picture 5" descr="Obr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93850"/>
            <a:ext cx="8280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3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99815" y="260648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PEROXIDACE LIPIDŮ</a:t>
            </a:r>
          </a:p>
        </p:txBody>
      </p:sp>
      <p:pic>
        <p:nvPicPr>
          <p:cNvPr id="21509" name="Picture 5" descr="Obr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08050"/>
            <a:ext cx="55260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2" y="1359550"/>
            <a:ext cx="28953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vznik peroxidů lipidů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(PUFA = nenasycené 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mastné kyseliny v 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membr</a:t>
            </a:r>
            <a:r>
              <a:rPr lang="cs-CZ" sz="2000" b="1" dirty="0" smtClean="0">
                <a:solidFill>
                  <a:srgbClr val="0070C0"/>
                </a:solidFill>
              </a:rPr>
              <a:t>. fosfolipidech)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68827" y="1052736"/>
            <a:ext cx="2962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detoxikace aldehydů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(AKR aj. reduktázami)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84168" y="3068960"/>
            <a:ext cx="309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detoxikace </a:t>
            </a:r>
            <a:r>
              <a:rPr lang="cs-CZ" sz="2000" b="1" dirty="0" err="1" smtClean="0">
                <a:solidFill>
                  <a:srgbClr val="0070C0"/>
                </a:solidFill>
              </a:rPr>
              <a:t>org</a:t>
            </a:r>
            <a:r>
              <a:rPr lang="cs-CZ" sz="2000" b="1" dirty="0" smtClean="0">
                <a:solidFill>
                  <a:srgbClr val="0070C0"/>
                </a:solidFill>
              </a:rPr>
              <a:t>. hydro-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peroxidů (</a:t>
            </a:r>
            <a:r>
              <a:rPr lang="cs-CZ" sz="2000" b="1" dirty="0" err="1" smtClean="0">
                <a:solidFill>
                  <a:srgbClr val="0070C0"/>
                </a:solidFill>
              </a:rPr>
              <a:t>GPx</a:t>
            </a:r>
            <a:r>
              <a:rPr lang="cs-CZ" sz="2000" b="1" dirty="0" smtClean="0">
                <a:solidFill>
                  <a:srgbClr val="0070C0"/>
                </a:solidFill>
              </a:rPr>
              <a:t>)</a:t>
            </a:r>
            <a:endParaRPr lang="cs-CZ" sz="2000" b="1" dirty="0">
              <a:solidFill>
                <a:srgbClr val="0070C0"/>
              </a:solidFill>
            </a:endParaRPr>
          </a:p>
        </p:txBody>
      </p:sp>
      <p:cxnSp>
        <p:nvCxnSpPr>
          <p:cNvPr id="4" name="Přímá spojnice se šipkou 3"/>
          <p:cNvCxnSpPr>
            <a:stCxn id="2" idx="3"/>
          </p:cNvCxnSpPr>
          <p:nvPr/>
        </p:nvCxnSpPr>
        <p:spPr bwMode="auto">
          <a:xfrm flipV="1">
            <a:off x="3794936" y="1760622"/>
            <a:ext cx="633048" cy="2606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 flipH="1">
            <a:off x="7092280" y="1792302"/>
            <a:ext cx="605409" cy="34055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/>
          <p:cNvCxnSpPr/>
          <p:nvPr/>
        </p:nvCxnSpPr>
        <p:spPr bwMode="auto">
          <a:xfrm flipH="1">
            <a:off x="4111460" y="3500437"/>
            <a:ext cx="185803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10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47813" y="326486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DŮSLEDKY OXIDATIVNÍHO STRESU </a:t>
            </a:r>
          </a:p>
        </p:txBody>
      </p:sp>
      <p:pic>
        <p:nvPicPr>
          <p:cNvPr id="22533" name="Picture 5" descr="Oxid_st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6767513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7313" y="22479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63688" y="6093296"/>
            <a:ext cx="621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(různé role </a:t>
            </a:r>
            <a:r>
              <a:rPr lang="cs-CZ" sz="2000" b="1" dirty="0" err="1" smtClean="0">
                <a:solidFill>
                  <a:srgbClr val="0070C0"/>
                </a:solidFill>
              </a:rPr>
              <a:t>ox</a:t>
            </a:r>
            <a:r>
              <a:rPr lang="cs-CZ" sz="2000" b="1" dirty="0" smtClean="0">
                <a:solidFill>
                  <a:srgbClr val="0070C0"/>
                </a:solidFill>
              </a:rPr>
              <a:t>. stresu v chemické karcinogenezi)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187624" y="390862"/>
            <a:ext cx="7561263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HLAVNÍ MECHANISMY TOXICITY XENOBIOTIK</a:t>
            </a:r>
          </a:p>
          <a:p>
            <a:pPr>
              <a:defRPr/>
            </a:pPr>
            <a:endParaRPr lang="cs-CZ" altLang="cs-CZ" sz="18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2000" dirty="0" smtClean="0"/>
              <a:t>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„Přímé“ mutageny /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genotoxiny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; metabolická aktivace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promuta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-genů,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adukty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s DNA, chromosomální aberace; oxidativní stres - oxidativní poškození DNA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endParaRPr lang="cs-CZ" altLang="cs-CZ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 Mechanismy nádorové promoce – (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negenotoxické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) modulace intracelulární signální transdukce a změny genové exprese, oxidativní stres aj. 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AhR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-dependentní (dioxinová)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aktivita.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Efekty v plasmatické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membráně. Chemicky indukovaná karcinogeneze.</a:t>
            </a:r>
            <a:endParaRPr lang="cs-CZ" altLang="cs-CZ" sz="1800" dirty="0" smtClean="0">
              <a:latin typeface="Comic Sans MS" panose="030F0702030302020204" pitchFamily="66" charset="0"/>
            </a:endParaRPr>
          </a:p>
          <a:p>
            <a:pPr marL="0" indent="0">
              <a:buClr>
                <a:srgbClr val="FF0000"/>
              </a:buClr>
              <a:buSzPct val="150000"/>
              <a:defRPr/>
            </a:pPr>
            <a:endParaRPr lang="cs-CZ" altLang="cs-CZ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 Další receptor-dependentní mechanismy endokrinní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disrupce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(např.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estrogenita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antiestrogenita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)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None/>
              <a:defRPr/>
            </a:pPr>
            <a:endParaRPr lang="cs-CZ" altLang="cs-CZ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 Inhibice mitochondriálních funkcí (respirace, syntéza ATP, ale také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apoptóza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– porušení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mitochondriální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membrány) 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endParaRPr lang="cs-CZ" altLang="cs-CZ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err="1" smtClean="0">
                <a:latin typeface="Comic Sans MS" panose="030F0702030302020204" pitchFamily="66" charset="0"/>
              </a:rPr>
              <a:t>Neurotoxicita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imunotoxicita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poruchy metabolismu endogenních látek atd.</a:t>
            </a:r>
          </a:p>
        </p:txBody>
      </p:sp>
    </p:spTree>
    <p:extLst>
      <p:ext uri="{BB962C8B-B14F-4D97-AF65-F5344CB8AC3E}">
        <p14:creationId xmlns:p14="http://schemas.microsoft.com/office/powerpoint/2010/main" val="27442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25073" y="2591326"/>
            <a:ext cx="7561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ENDOKRINNÍ DISRUPCE</a:t>
            </a:r>
          </a:p>
        </p:txBody>
      </p:sp>
    </p:spTree>
    <p:extLst>
      <p:ext uri="{BB962C8B-B14F-4D97-AF65-F5344CB8AC3E}">
        <p14:creationId xmlns:p14="http://schemas.microsoft.com/office/powerpoint/2010/main" val="29173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31640" y="836712"/>
            <a:ext cx="756126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MECHANISMY ENDOKRINNÍ DISRUPCE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biosyntéza steroidních hormonů (např. inhibice CYP19 –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aromatázy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snižuje hladinu estrogenů);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transport steroidních a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thyroidních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hormonů (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kompetice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vazby hormonů na transportní bílkoviny snižuje hladinu hormonů v cílových tkáních);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aktivace nebo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nukleárních receptorů (AR, ER, TR aj. vede k nežádoucím změnám v receptor-závislé genové expresi)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katabolismus (inaktivace) hormonů probíhá za účasti biotransformačních enzymů (např. hydroxylace steroidů enzymy CYP)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5616" y="404664"/>
            <a:ext cx="756126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AKTIVACE </a:t>
            </a:r>
            <a:r>
              <a:rPr lang="cs-CZ" alt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AhR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NUKLEÁRNÍCH RECEPTORŮ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Aktivace </a:t>
            </a:r>
            <a:r>
              <a:rPr lang="cs-CZ" altLang="cs-CZ" sz="1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(indukce 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CYP1A1/1A2/1B1 = ovlivnění katabolismu steroidních hormonů; aberantní aktivace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= vývojové 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defekty; interakce s ER aj. nukleárními receptory).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Aktivace /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ER =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xenobiotika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jako estrogeny / antiestrogeny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Aktivace /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AR  = androgeny 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/ </a:t>
            </a:r>
            <a:r>
              <a:rPr lang="cs-CZ" altLang="cs-CZ" sz="1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antiandrogeny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Xenobiotika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modulující </a:t>
            </a:r>
            <a:r>
              <a:rPr lang="cs-CZ" altLang="cs-CZ" sz="1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thyroidní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funkce (aktivace nebo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TR = např.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neurodevelopmentální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defekty;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kompetice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xenobiotik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 proteiny transportu T4)</a:t>
            </a:r>
            <a:endParaRPr lang="cs-CZ" altLang="cs-CZ" sz="18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Aktivace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PPAR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obesogeny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tributyltin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bisfenol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A, 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alkylftaláty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– několik mechanismů, např.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disrupce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metabolismu lipidů a ukládání tuku (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PPAR</a:t>
            </a:r>
            <a:r>
              <a:rPr lang="cs-CZ" altLang="cs-CZ" sz="1800" b="1" dirty="0" err="1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zvyšuje biosyntézu lipidů); diferenciace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preadipocytů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na adipocyty; v mozku deregulace apetitu – 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central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balance of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energy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 (např. receptory neurotransmiterů)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59632" y="260648"/>
            <a:ext cx="7561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PCB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jako endokrinní 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disruptory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(příklad působení cizorodých látek více mechanismy)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4925"/>
            <a:ext cx="30607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11" y="3438525"/>
            <a:ext cx="3095625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20332" y="1212131"/>
            <a:ext cx="48141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Koplanární PCB: induktory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(“dioxin-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like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compounds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“);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efekty také na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thyroidní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funkce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kompetitivní </a:t>
            </a:r>
            <a:endParaRPr lang="cs-CZ" altLang="cs-CZ" sz="1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vazba na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thyroid-binding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protein);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antiestrogenita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ER-dependentní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genové exprese;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indukce hydroxylace (inaktivace) estradiolu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320332" y="3438525"/>
            <a:ext cx="43396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Nekoplanární PCB: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nízkomolekulární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kongenery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mají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estrogenní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aktivitu (aktivace ER);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prevalentní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výšechlorované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PCB jsou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antiestrogenní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antiandrogenní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(ER, AR);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vazba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na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thyroid-binding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protein;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vazba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na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RyR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disrupce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Ca2+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signálování</a:t>
            </a:r>
            <a:endParaRPr lang="cs-CZ" altLang="cs-CZ" sz="1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neurotoxicita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25073" y="2591326"/>
            <a:ext cx="75612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VLIV CIZORODÝCH LÁTEK NA METABOLISMUS A HOMEOSTÁZI LIPIDŮ</a:t>
            </a: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08683" y="404664"/>
            <a:ext cx="81010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Xenobiotika</a:t>
            </a:r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ovlivňují syntézu a metabolismus lipidů: </a:t>
            </a:r>
            <a:endParaRPr lang="cs-CZ" alt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1" hangingPunct="1"/>
            <a:r>
              <a:rPr lang="cs-CZ" alt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role syntézy </a:t>
            </a:r>
            <a:r>
              <a:rPr lang="cs-CZ" alt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ceramidu</a:t>
            </a:r>
            <a:r>
              <a:rPr lang="cs-CZ" alt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DAG v signální </a:t>
            </a:r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transdukci</a:t>
            </a:r>
          </a:p>
          <a:p>
            <a:pPr algn="ctr" eaLnBrk="1" hangingPunct="1"/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(ovšem neplatí obecně!)</a:t>
            </a:r>
            <a:endParaRPr lang="cs-CZ" altLang="cs-CZ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7653" name="Picture 5" descr="lipidy03_ceramide_DAG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6526212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67582" y="2488952"/>
            <a:ext cx="12334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dirty="0"/>
              <a:t>PC-PLC a </a:t>
            </a:r>
          </a:p>
          <a:p>
            <a:pPr eaLnBrk="1" hangingPunct="1"/>
            <a:r>
              <a:rPr lang="cs-CZ" altLang="cs-CZ" dirty="0" err="1"/>
              <a:t>SMsyntáza</a:t>
            </a: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versus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err="1"/>
              <a:t>SMáza</a:t>
            </a:r>
            <a:endParaRPr lang="cs-CZ" altLang="cs-CZ" dirty="0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2339975" y="4941888"/>
            <a:ext cx="2303463" cy="985837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6227763" y="1844675"/>
            <a:ext cx="2303462" cy="98583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6600"/>
              </a:solidFill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810419" y="2455862"/>
            <a:ext cx="1547813" cy="7207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66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2484438" y="2349499"/>
            <a:ext cx="3382962" cy="358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691680" y="4198937"/>
            <a:ext cx="792758" cy="814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1004714" y="3622675"/>
            <a:ext cx="863600" cy="576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32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99802" y="332656"/>
            <a:ext cx="7199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Mechanismy účinku </a:t>
            </a:r>
            <a:r>
              <a:rPr lang="cs-CZ" alt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ceramidu</a:t>
            </a:r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</a:p>
          <a:p>
            <a:pPr algn="ctr" eaLnBrk="1" hangingPunct="1"/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aktivuje </a:t>
            </a:r>
            <a:r>
              <a:rPr lang="cs-CZ" alt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enzymy signální transdukce</a:t>
            </a:r>
            <a:endParaRPr lang="cs-CZ" altLang="cs-CZ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8677" name="Picture 5" descr="lipidy02_SMSase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6553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7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331640" y="116632"/>
            <a:ext cx="72723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Další efekty </a:t>
            </a:r>
            <a:r>
              <a:rPr lang="cs-CZ" altLang="cs-CZ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xenobiotik</a:t>
            </a:r>
            <a:r>
              <a:rPr lang="cs-CZ" altLang="cs-CZ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produkce </a:t>
            </a:r>
            <a:r>
              <a:rPr lang="cs-CZ" altLang="cs-CZ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mediátorů zánětlivých procesů a toxických lipidových metabolitů </a:t>
            </a:r>
            <a:r>
              <a:rPr lang="cs-CZ" altLang="cs-CZ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kyselina arachidonová jako substrát pro enzymy CYP, LOX a COX)</a:t>
            </a:r>
            <a:endParaRPr lang="cs-CZ" altLang="cs-CZ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701" name="Picture 5" descr="AA_met_COX_LOX_CY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90" y="1772816"/>
            <a:ext cx="708183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1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02506" y="260648"/>
            <a:ext cx="80684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REGULACE EXPRESE TRANSKRIPČNÍMI FAKTORY </a:t>
            </a:r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NF-kB (ovlivněny řadou </a:t>
            </a:r>
            <a:r>
              <a:rPr lang="cs-CZ" alt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xenobiotik</a:t>
            </a:r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altLang="cs-CZ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27100" y="3136899"/>
            <a:ext cx="20778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0070C0"/>
                </a:solidFill>
                <a:latin typeface="Comic Sans MS" panose="030F0702030302020204" pitchFamily="66" charset="0"/>
              </a:rPr>
              <a:t>GENOVÁ EXPRESE</a:t>
            </a:r>
          </a:p>
          <a:p>
            <a:pPr eaLnBrk="1" hangingPunct="1"/>
            <a:r>
              <a:rPr lang="cs-CZ" altLang="cs-CZ" dirty="0">
                <a:solidFill>
                  <a:srgbClr val="0070C0"/>
                </a:solidFill>
                <a:latin typeface="Comic Sans MS" panose="030F0702030302020204" pitchFamily="66" charset="0"/>
              </a:rPr>
              <a:t>COX-2, PLA2, </a:t>
            </a:r>
            <a:endParaRPr lang="cs-CZ" altLang="cs-CZ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iNOS</a:t>
            </a:r>
            <a:r>
              <a:rPr lang="cs-CZ" altLang="cs-CZ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cytokinů</a:t>
            </a:r>
            <a:r>
              <a:rPr lang="cs-CZ" altLang="cs-CZ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cs-CZ" altLang="cs-CZ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TNFa</a:t>
            </a:r>
            <a:r>
              <a:rPr lang="cs-CZ" altLang="cs-CZ" dirty="0">
                <a:solidFill>
                  <a:srgbClr val="0070C0"/>
                </a:solidFill>
                <a:latin typeface="Comic Sans MS" panose="030F0702030302020204" pitchFamily="66" charset="0"/>
              </a:rPr>
              <a:t> aj.),</a:t>
            </a:r>
          </a:p>
          <a:p>
            <a:pPr eaLnBrk="1" hangingPunct="1"/>
            <a:r>
              <a:rPr lang="cs-CZ" altLang="cs-CZ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chemokinů</a:t>
            </a:r>
            <a:endParaRPr lang="cs-CZ" altLang="cs-CZ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66423" y="5723950"/>
            <a:ext cx="18117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0070C0"/>
                </a:solidFill>
                <a:latin typeface="Comic Sans MS" panose="030F0702030302020204" pitchFamily="66" charset="0"/>
              </a:rPr>
              <a:t>PROZÁNĚTLIVÉ</a:t>
            </a:r>
          </a:p>
          <a:p>
            <a:pPr eaLnBrk="1" hangingPunct="1"/>
            <a:r>
              <a:rPr lang="cs-CZ" altLang="cs-CZ" dirty="0">
                <a:solidFill>
                  <a:srgbClr val="0070C0"/>
                </a:solidFill>
                <a:latin typeface="Comic Sans MS" panose="030F0702030302020204" pitchFamily="66" charset="0"/>
              </a:rPr>
              <a:t>PROCESY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1683593" y="4636045"/>
            <a:ext cx="0" cy="95354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06" y="1340768"/>
            <a:ext cx="6098756" cy="45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Line 6"/>
          <p:cNvSpPr>
            <a:spLocks noChangeShapeType="1"/>
          </p:cNvSpPr>
          <p:nvPr/>
        </p:nvSpPr>
        <p:spPr bwMode="auto">
          <a:xfrm flipH="1" flipV="1">
            <a:off x="2339752" y="4293096"/>
            <a:ext cx="1367532" cy="90041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4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7584" y="980728"/>
            <a:ext cx="8316416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NEUROTOXICITA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Inhibice </a:t>
            </a:r>
            <a:r>
              <a:rPr lang="cs-CZ" altLang="cs-CZ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acetylcholinesteráz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(např. karbamáty, organofosfáty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..)</a:t>
            </a:r>
            <a:endParaRPr lang="cs-CZ" altLang="cs-CZ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Modulace uvolňování 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dopaminu; efekty na další </a:t>
            </a:r>
            <a:r>
              <a:rPr lang="cs-CZ" altLang="cs-CZ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signálování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pomocí neurotransmiterů (efekty na </a:t>
            </a:r>
            <a:r>
              <a:rPr lang="cs-CZ" altLang="cs-CZ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cholinergní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receptory apod.) </a:t>
            </a: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endParaRPr lang="cs-CZ" altLang="cs-CZ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Interakce 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 </a:t>
            </a:r>
            <a:r>
              <a:rPr lang="cs-CZ" altLang="cs-CZ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ryanodyne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receptorem (</a:t>
            </a:r>
            <a:r>
              <a:rPr lang="cs-CZ" altLang="cs-CZ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RyR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) – deregulace Ca</a:t>
            </a:r>
            <a:r>
              <a:rPr lang="cs-CZ" altLang="cs-CZ" sz="20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+ 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koncentrací = modulace Ca</a:t>
            </a:r>
            <a:r>
              <a:rPr lang="cs-CZ" altLang="cs-CZ" sz="20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+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-dependentní enzymů</a:t>
            </a:r>
            <a:endParaRPr lang="cs-CZ" altLang="cs-CZ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Poruchy 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diferenciace a 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růstu nervové 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tkáně (inhibice 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GJIC,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	další 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interakce, např. s TR)</a:t>
            </a:r>
            <a:endParaRPr lang="cs-CZ" altLang="cs-CZ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187624" y="390862"/>
            <a:ext cx="7561263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GENOTOXICITA</a:t>
            </a:r>
            <a:endParaRPr lang="cs-CZ" alt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endParaRPr lang="cs-CZ" altLang="cs-CZ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Genotoxicita = potenciálně škodlivé účinky chemických látek nebo záření na genetický materiál</a:t>
            </a:r>
            <a:r>
              <a:rPr lang="cs-CZ" altLang="cs-CZ" sz="1800" dirty="0">
                <a:latin typeface="Comic Sans MS" panose="030F0702030302020204" pitchFamily="66" charset="0"/>
              </a:rPr>
              <a:t>;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důsledkem </a:t>
            </a:r>
            <a:r>
              <a:rPr lang="cs-CZ" altLang="cs-CZ" sz="1800" dirty="0">
                <a:latin typeface="Comic Sans MS" panose="030F0702030302020204" pitchFamily="66" charset="0"/>
              </a:rPr>
              <a:t>nemusí být smrt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buňky, ale trvalé genetické změny (mutace, chromosomální aberace aj.). 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Příklady hlavních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genotoxinů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: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PAHs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(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benzo</a:t>
            </a:r>
            <a:r>
              <a:rPr lang="en-US" altLang="cs-CZ" sz="1800" dirty="0" smtClean="0">
                <a:latin typeface="Comic Sans MS" panose="030F0702030302020204" pitchFamily="66" charset="0"/>
              </a:rPr>
              <a:t>[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a</a:t>
            </a:r>
            <a:r>
              <a:rPr lang="en-US" altLang="cs-CZ" sz="1800" dirty="0" smtClean="0">
                <a:latin typeface="Comic Sans MS" panose="030F0702030302020204" pitchFamily="66" charset="0"/>
              </a:rPr>
              <a:t>]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apyren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)</a:t>
            </a:r>
            <a:r>
              <a:rPr lang="en-US" altLang="cs-CZ" sz="1800" dirty="0" smtClean="0">
                <a:latin typeface="Comic Sans MS" panose="030F0702030302020204" pitchFamily="66" charset="0"/>
              </a:rPr>
              <a:t>, alkyl-PAHs, </a:t>
            </a:r>
            <a:r>
              <a:rPr lang="en-US" altLang="cs-CZ" sz="1800" dirty="0" err="1" smtClean="0">
                <a:latin typeface="Comic Sans MS" panose="030F0702030302020204" pitchFamily="66" charset="0"/>
              </a:rPr>
              <a:t>aromatick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é</a:t>
            </a:r>
            <a:r>
              <a:rPr lang="en-US" altLang="cs-CZ" sz="1800" dirty="0" smtClean="0">
                <a:latin typeface="Comic Sans MS" panose="030F0702030302020204" pitchFamily="66" charset="0"/>
              </a:rPr>
              <a:t> a </a:t>
            </a:r>
            <a:r>
              <a:rPr lang="en-US" altLang="cs-CZ" sz="1800" dirty="0" err="1" smtClean="0">
                <a:latin typeface="Comic Sans MS" panose="030F0702030302020204" pitchFamily="66" charset="0"/>
              </a:rPr>
              <a:t>heterocyklick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é</a:t>
            </a:r>
            <a:r>
              <a:rPr lang="en-US" altLang="cs-CZ" sz="1800" dirty="0" smtClean="0">
                <a:latin typeface="Comic Sans MS" panose="030F0702030302020204" pitchFamily="66" charset="0"/>
              </a:rPr>
              <a:t> </a:t>
            </a:r>
            <a:r>
              <a:rPr lang="en-US" altLang="cs-CZ" sz="1800" dirty="0" err="1" smtClean="0">
                <a:latin typeface="Comic Sans MS" panose="030F0702030302020204" pitchFamily="66" charset="0"/>
              </a:rPr>
              <a:t>aminy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nitro- a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nitrososloučeniny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halogen. deriváty uhlovodíků (CCl</a:t>
            </a:r>
            <a:r>
              <a:rPr lang="cs-CZ" altLang="cs-CZ" sz="1800" baseline="-25000" dirty="0" smtClean="0">
                <a:latin typeface="Comic Sans MS" panose="030F0702030302020204" pitchFamily="66" charset="0"/>
              </a:rPr>
              <a:t>4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), aldehydy a epoxidy, azobarviva a akridinová barviva, silná oxidační činidla, některé těžké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a transitní kovy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(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Cd,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Cr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)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aj.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Typy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genotox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. poškození: </a:t>
            </a:r>
            <a:r>
              <a:rPr lang="cs-CZ" altLang="cs-CZ" sz="1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bodové mutace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(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ox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. deaminací cytosinu vzniká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uracyl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analoga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bazí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alkylace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bazí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); </a:t>
            </a:r>
            <a:r>
              <a:rPr lang="cs-CZ" altLang="cs-CZ" sz="1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chromosomální aberace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(delece, inserce, duplikace, inverze úseku chromosomu, translokace úseku chromosomu na nehomologní chromosom);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klastogeny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= způsobují zlomy chromosomů (UV záření,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interkalační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látky); </a:t>
            </a:r>
            <a:r>
              <a:rPr lang="cs-CZ" altLang="cs-CZ" sz="1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euploidie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= změna počtu chromosomových sad, např.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tetraploidie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</a:t>
            </a:r>
            <a:r>
              <a:rPr lang="cs-CZ" altLang="cs-CZ" sz="1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aneuploidie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= změna počtu jednotlivých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chromosomů.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Teratogeneze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– vznik poškození plodu (vrozené vývojové vady apod.); způsobují to teratogeny (některá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org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. rozpouštědla, viry aj.; mutagenní látky mohou působit jako teratogeny).</a:t>
            </a:r>
          </a:p>
          <a:p>
            <a:pPr marL="0" indent="0">
              <a:buClr>
                <a:srgbClr val="FF0000"/>
              </a:buClr>
              <a:buSzPct val="150000"/>
              <a:defRPr/>
            </a:pPr>
            <a:endParaRPr lang="cs-CZ" altLang="cs-CZ" sz="1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39801" y="188640"/>
            <a:ext cx="7561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NEUROTOXICITA: inhibice 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acetylcholinesterázy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AChE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8677" name="Picture 5" descr="Tox_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1" y="1032367"/>
            <a:ext cx="6376988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6660232" y="3717032"/>
            <a:ext cx="864096" cy="1296988"/>
          </a:xfrm>
          <a:prstGeom prst="ellipse">
            <a:avLst/>
          </a:prstGeom>
          <a:solidFill>
            <a:srgbClr val="0070C0">
              <a:alpha val="0"/>
            </a:srgbClr>
          </a:solidFill>
          <a:ln w="31750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948488" y="5301207"/>
            <a:ext cx="20826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Zpomalení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regenerace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vazebného místa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(uvolnění produktu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esterázové reakce)</a:t>
            </a:r>
          </a:p>
        </p:txBody>
      </p:sp>
    </p:spTree>
    <p:extLst>
      <p:ext uri="{BB962C8B-B14F-4D97-AF65-F5344CB8AC3E}">
        <p14:creationId xmlns:p14="http://schemas.microsoft.com/office/powerpoint/2010/main" val="37285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99592" y="260648"/>
            <a:ext cx="81369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NEUROTOXICITA: interakce s </a:t>
            </a:r>
            <a:r>
              <a:rPr lang="cs-CZ" alt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RyR</a:t>
            </a: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modulace Ca2+</a:t>
            </a:r>
            <a:endParaRPr lang="cs-CZ" altLang="cs-CZ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5110162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364163" y="25654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31913" y="765175"/>
            <a:ext cx="7812087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IMUNOTOXICITA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Obecně mohou být po expozici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xenobiotiky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porušeny všechny typy humorální a buněčné imunity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Apoptóza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vede k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supresi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krevních buněk (příklad: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benzo</a:t>
            </a:r>
            <a:r>
              <a:rPr lang="en-US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[a]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pyren je cytotoxický v relativně nízkých koncentracích)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funkce a hmotnosti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thymu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(dioxiny, koplanárními PCB aj.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agonisty)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Poruchy indukce protilátkové odpovědi a další mechanismy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27584" y="116632"/>
            <a:ext cx="81724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CHEMICKÁ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KARCINOGENEZE – základní koncept: 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b="1" dirty="0" smtClean="0">
                <a:solidFill>
                  <a:srgbClr val="993300"/>
                </a:solidFill>
              </a:rPr>
              <a:t>Mnohastupňový </a:t>
            </a:r>
            <a:r>
              <a:rPr lang="cs-CZ" altLang="cs-CZ" sz="2000" b="1" dirty="0">
                <a:solidFill>
                  <a:srgbClr val="993300"/>
                </a:solidFill>
              </a:rPr>
              <a:t>proces </a:t>
            </a:r>
            <a:r>
              <a:rPr lang="cs-CZ" altLang="cs-CZ" sz="2000" dirty="0">
                <a:solidFill>
                  <a:schemeClr val="tx1"/>
                </a:solidFill>
              </a:rPr>
              <a:t>vývoje rakoviny, komplexní interakce genetických, genotoxických a epigenetických (</a:t>
            </a:r>
            <a:r>
              <a:rPr lang="cs-CZ" altLang="cs-CZ" sz="2000" dirty="0" err="1">
                <a:solidFill>
                  <a:schemeClr val="tx1"/>
                </a:solidFill>
              </a:rPr>
              <a:t>negenotoxických</a:t>
            </a:r>
            <a:r>
              <a:rPr lang="cs-CZ" altLang="cs-CZ" sz="2000" dirty="0">
                <a:solidFill>
                  <a:schemeClr val="tx1"/>
                </a:solidFill>
              </a:rPr>
              <a:t>) faktorů. Základní fáze karcinogeneze: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1) </a:t>
            </a:r>
            <a:r>
              <a:rPr lang="cs-CZ" altLang="cs-CZ" sz="2000" dirty="0" smtClean="0">
                <a:solidFill>
                  <a:schemeClr val="tx1"/>
                </a:solidFill>
              </a:rPr>
              <a:t>iniciace (akumulace mutací v určitých skupinách genů);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2) </a:t>
            </a:r>
            <a:r>
              <a:rPr lang="cs-CZ" altLang="cs-CZ" sz="2000" dirty="0" smtClean="0">
                <a:solidFill>
                  <a:schemeClr val="tx1"/>
                </a:solidFill>
              </a:rPr>
              <a:t>promoce (epigenetické změny – změny genové exprese, především změněný statut metylace DNA a acetylace histonů; ovlivnění přenosu signálů regulujících bun. cyklus, proliferaci, diferenciaci a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apoptózu</a:t>
            </a:r>
            <a:r>
              <a:rPr lang="cs-CZ" altLang="cs-CZ" sz="2000" dirty="0" smtClean="0">
                <a:solidFill>
                  <a:schemeClr val="tx1"/>
                </a:solidFill>
              </a:rPr>
              <a:t>; inhibice mezibuněčných spojení GJIC, AJ)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3) progrese, </a:t>
            </a:r>
            <a:r>
              <a:rPr lang="cs-CZ" altLang="cs-CZ" sz="2000" dirty="0" smtClean="0">
                <a:solidFill>
                  <a:schemeClr val="tx1"/>
                </a:solidFill>
              </a:rPr>
              <a:t>metastáze (další změny genové exprese, genetická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instabilita</a:t>
            </a:r>
            <a:r>
              <a:rPr lang="cs-CZ" altLang="cs-CZ" sz="2000" dirty="0" smtClean="0">
                <a:solidFill>
                  <a:schemeClr val="tx1"/>
                </a:solidFill>
              </a:rPr>
              <a:t> a chromosomová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instabilita</a:t>
            </a:r>
            <a:r>
              <a:rPr lang="cs-CZ" altLang="cs-CZ" sz="2000" dirty="0" smtClean="0">
                <a:solidFill>
                  <a:schemeClr val="tx1"/>
                </a:solidFill>
              </a:rPr>
              <a:t>)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b="1" dirty="0">
                <a:solidFill>
                  <a:srgbClr val="993300"/>
                </a:solidFill>
              </a:rPr>
              <a:t>Faktory ovlivňující mutagenitu/genotoxicitu a </a:t>
            </a:r>
            <a:r>
              <a:rPr lang="cs-CZ" altLang="cs-CZ" sz="2000" b="1" dirty="0" err="1">
                <a:solidFill>
                  <a:srgbClr val="993300"/>
                </a:solidFill>
              </a:rPr>
              <a:t>karcinogenitu</a:t>
            </a:r>
            <a:r>
              <a:rPr lang="cs-CZ" altLang="cs-CZ" sz="2000" b="1" dirty="0" smtClean="0">
                <a:solidFill>
                  <a:srgbClr val="9933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 smtClean="0">
                <a:solidFill>
                  <a:schemeClr val="tx1"/>
                </a:solidFill>
              </a:rPr>
              <a:t>     1</a:t>
            </a:r>
            <a:r>
              <a:rPr lang="cs-CZ" altLang="cs-CZ" sz="2000" dirty="0">
                <a:solidFill>
                  <a:schemeClr val="tx1"/>
                </a:solidFill>
              </a:rPr>
              <a:t>) genetické predispozice („susceptibility“);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     2) environmentální faktory (chemické kontaminanty, nutriční vlivy), kombinace 1 + 2;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3) </a:t>
            </a:r>
            <a:r>
              <a:rPr lang="cs-CZ" altLang="cs-CZ" sz="2000" dirty="0" err="1">
                <a:solidFill>
                  <a:schemeClr val="tx1"/>
                </a:solidFill>
              </a:rPr>
              <a:t>suprese</a:t>
            </a:r>
            <a:r>
              <a:rPr lang="cs-CZ" altLang="cs-CZ" sz="2000" dirty="0">
                <a:solidFill>
                  <a:schemeClr val="tx1"/>
                </a:solidFill>
              </a:rPr>
              <a:t> imunologických funkcí;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     4) neznámé faktory</a:t>
            </a: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endParaRPr lang="cs-CZ" altLang="cs-CZ" sz="2000" b="1" dirty="0" smtClean="0">
              <a:solidFill>
                <a:srgbClr val="9933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b="1" dirty="0" smtClean="0">
                <a:solidFill>
                  <a:srgbClr val="993300"/>
                </a:solidFill>
              </a:rPr>
              <a:t>Cizorodé látky mohou ovlivňovat všechny uvedené procesy</a:t>
            </a:r>
            <a:endParaRPr lang="cs-CZ" altLang="cs-CZ" sz="2000" b="1" dirty="0">
              <a:solidFill>
                <a:srgbClr val="9933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rgbClr val="FFFF00"/>
                </a:solidFill>
              </a:rPr>
              <a:t>	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247353" y="188640"/>
            <a:ext cx="788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CHEMICKÁ KARCINOGENEZE</a:t>
            </a:r>
          </a:p>
        </p:txBody>
      </p:sp>
      <p:pic>
        <p:nvPicPr>
          <p:cNvPr id="33797" name="Picture 5" descr="Carcinoigenesis_Obr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64076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44545" y="6196662"/>
            <a:ext cx="730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olidFill>
                  <a:srgbClr val="0070C0"/>
                </a:solidFill>
              </a:rPr>
              <a:t>Vznik mutací - genetická </a:t>
            </a:r>
            <a:r>
              <a:rPr lang="cs-CZ" sz="1800" b="1" dirty="0" err="1" smtClean="0">
                <a:solidFill>
                  <a:srgbClr val="0070C0"/>
                </a:solidFill>
              </a:rPr>
              <a:t>instabilita</a:t>
            </a:r>
            <a:r>
              <a:rPr lang="cs-CZ" sz="1800" b="1" dirty="0" smtClean="0">
                <a:solidFill>
                  <a:srgbClr val="0070C0"/>
                </a:solidFill>
              </a:rPr>
              <a:t> prakticky ve všech fázích</a:t>
            </a:r>
            <a:endParaRPr lang="cs-CZ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31913" y="476250"/>
            <a:ext cx="7812087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SUSCEPTIBILITA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polymorfismus CYP1A1, CYP1A2, CYP1B1, CYP2E1, GSTM1, NQO1, NAT aj. genů biotransformačních enzymů;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DNA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repair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; mutace v tumor-supresorových genech;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otázka etnik, pohlaví, věku;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komplexní vlivy spolu s nutričními návyky (včetně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mikronutrientů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vitamínu, PUFA aj.).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ENVIRONMENTÁLNÍ EXPOZICE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kouření;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chemické zatížení vzduchu (prach,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PAHs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volatilní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karcinogeny);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kontaminovaná potrava (pesticidy,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persistetní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látky, 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např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. PCB, dioxiny);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pracovní prostředí (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PAHs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chemické výroby, cytostatika aj.)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PREKLINICKÉ EFEKTY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chromos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. aberace, genové mutace, aktivace onkogenů, inaktivace tumor. supresor. genů, komponenty bun. cyklu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58888" y="188640"/>
            <a:ext cx="788511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latin typeface="Comic Sans MS" panose="030F0702030302020204" pitchFamily="66" charset="0"/>
              </a:rPr>
              <a:t>CHEMICKÁ </a:t>
            </a:r>
            <a:r>
              <a:rPr lang="cs-CZ" altLang="cs-CZ" sz="24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KARCINOGENEZE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b="1" dirty="0">
                <a:solidFill>
                  <a:srgbClr val="993300"/>
                </a:solidFill>
                <a:latin typeface="Comic Sans MS" panose="030F0702030302020204" pitchFamily="66" charset="0"/>
              </a:rPr>
              <a:t>GENOTOXICKÉ KARCINOGENY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reagují s DNA a ireversibilně pozměňují genom (bodové mutace, změny v chromosomální struktuře, zlomy, výměny sesterských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chomatid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klastogeny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); interakce chemických látek s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DNA:alkylace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oxidativní poškození nukleotidů, </a:t>
            </a:r>
            <a:r>
              <a:rPr lang="cs-CZ" altLang="cs-CZ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interkalace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 </a:t>
            </a:r>
            <a:r>
              <a:rPr lang="cs-CZ" altLang="cs-CZ" sz="20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INICIACE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zahrnuje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mutace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genů DNA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repair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onkogenů (ras,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myc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aj.) a tumor-supresorových genů (např. p53) - genů kontrolujících buněčný cyklus a proliferaci (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PAHs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nitro-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PAHs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NNK aj. </a:t>
            </a:r>
            <a:r>
              <a:rPr lang="cs-CZ" altLang="cs-CZ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nitrososloučeniny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cs-CZ" altLang="cs-CZ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b="1" dirty="0">
                <a:solidFill>
                  <a:srgbClr val="993300"/>
                </a:solidFill>
                <a:latin typeface="Comic Sans MS" panose="030F0702030302020204" pitchFamily="66" charset="0"/>
              </a:rPr>
              <a:t>NEGENOTOXICKÉ KARCINOGENY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modulují signální transdukci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gen. expresi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- pozměněna proliferace a diferenciace, inhibována </a:t>
            </a:r>
            <a:r>
              <a:rPr lang="cs-CZ" altLang="cs-CZ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apoptóza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mezibuněčná komunikace; především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působí ve fázi </a:t>
            </a:r>
            <a:r>
              <a:rPr lang="cs-CZ" altLang="cs-CZ" sz="2000" b="1" dirty="0">
                <a:solidFill>
                  <a:srgbClr val="993300"/>
                </a:solidFill>
                <a:latin typeface="Comic Sans MS" panose="030F0702030302020204" pitchFamily="66" charset="0"/>
              </a:rPr>
              <a:t>PROMOCE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karcinogeneze (dioxiny, PCB, OCP, azbest, křemenný prach, keramická vlákna, kovové ionty, např. Co,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Mn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Ni,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Cr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KOKARCINOGENY - samy nejsou nutně karcinogenní, potencují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aktivaci chemických karcinogenů </a:t>
            </a:r>
            <a:endParaRPr lang="cs-CZ" altLang="cs-CZ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-1260648" y="2636912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-828600" y="3933056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8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58887" y="908720"/>
            <a:ext cx="7812087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MECHANISMY NEGENOTOXICKÝCH PROCESŮ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aktivace nebo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transkripčních faktorů (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NF-kB,..), „klasické“ </a:t>
            </a:r>
            <a:r>
              <a:rPr lang="cs-CZ" altLang="cs-CZ" sz="1800" dirty="0">
                <a:solidFill>
                  <a:srgbClr val="FF3300"/>
                </a:solidFill>
                <a:latin typeface="Comic Sans MS" panose="030F0702030302020204" pitchFamily="66" charset="0"/>
              </a:rPr>
              <a:t>epigenetické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mechanismy (de/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methylace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DNA nebo acetylace/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deacetylace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histonů);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aktivace </a:t>
            </a:r>
            <a:r>
              <a:rPr lang="cs-CZ" altLang="cs-CZ" sz="1800" dirty="0">
                <a:solidFill>
                  <a:srgbClr val="FF3300"/>
                </a:solidFill>
                <a:latin typeface="Comic Sans MS" panose="030F0702030302020204" pitchFamily="66" charset="0"/>
              </a:rPr>
              <a:t>intracelulární signální transdukce 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(ERK1/2, ...);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strukturní a funkční změny </a:t>
            </a:r>
            <a:r>
              <a:rPr lang="cs-CZ" altLang="cs-CZ" sz="1800" dirty="0">
                <a:solidFill>
                  <a:srgbClr val="FF3300"/>
                </a:solidFill>
                <a:latin typeface="Comic Sans MS" panose="030F0702030302020204" pitchFamily="66" charset="0"/>
              </a:rPr>
              <a:t>cytoplasmatické membrány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efekty na intercelulární komunikaci (např. inhibice GJIC,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disrupce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adherence) - vyvázání se z homeostatické kontroly okolních buněk, angiogeneze, procesy související s progresí a metastázemi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76816" y="260648"/>
            <a:ext cx="7956376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ZÁKLADNÍ MECHANISMY NÁDOROVÉ PROMOCE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Mitogenní efekt, </a:t>
            </a:r>
            <a:r>
              <a:rPr lang="cs-CZ" altLang="cs-CZ" sz="1800" dirty="0">
                <a:solidFill>
                  <a:srgbClr val="FF3300"/>
                </a:solidFill>
                <a:latin typeface="Comic Sans MS" panose="030F0702030302020204" pitchFamily="66" charset="0"/>
              </a:rPr>
              <a:t>zvýšení buněčné proliferace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vyvázání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	 z kontaktní inhibice růstu (role onkogenů - mutanty ras,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myc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cat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,.. a inaktivace tumorových supresorů)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- interference s transdukčními signály, které kontrolují normální buněčný růst a diferenciaci (aktivace EGFR/ErbB2-ras-ERK,  aktivace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proteinkinázy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C např. produkcí DAG po expozici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forbolestery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), produkce ROS, aberantní produkce růstových faktorů atd.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    - </a:t>
            </a:r>
            <a:r>
              <a:rPr lang="pt-BR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aktivace ER- nebo AR-dependentní buněčné proliferace</a:t>
            </a: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dirty="0">
                <a:solidFill>
                  <a:srgbClr val="FF3300"/>
                </a:solidFill>
                <a:latin typeface="Comic Sans MS" panose="030F0702030302020204" pitchFamily="66" charset="0"/>
              </a:rPr>
              <a:t>Inhibice </a:t>
            </a:r>
            <a:r>
              <a:rPr lang="cs-CZ" altLang="cs-CZ" sz="18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apoptózy</a:t>
            </a:r>
            <a:r>
              <a:rPr lang="cs-CZ" altLang="cs-CZ" sz="1800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(nefunkční tumorové supresory, např. p53) = další mechanismus přežívání buněk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Inhibice mezibuněčné komunikace (GJIC),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disrupce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adherence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     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buněk 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angiogeneze, 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přechod z epiteliálního na mesenchymální 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fenotyp 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buňky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9851" y="5516984"/>
            <a:ext cx="813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Přežívání a </a:t>
            </a:r>
            <a:r>
              <a:rPr lang="cs-CZ" sz="2000" dirty="0"/>
              <a:t>transformace buněk </a:t>
            </a:r>
            <a:r>
              <a:rPr lang="cs-CZ" sz="2000" dirty="0" smtClean="0"/>
              <a:t>= komplexní </a:t>
            </a:r>
            <a:r>
              <a:rPr lang="cs-CZ" sz="2000" dirty="0"/>
              <a:t>mnohastupňový </a:t>
            </a:r>
            <a:r>
              <a:rPr lang="cs-CZ" sz="2000" dirty="0" smtClean="0"/>
              <a:t>proces iniciace </a:t>
            </a:r>
            <a:r>
              <a:rPr lang="cs-CZ" sz="2000" dirty="0"/>
              <a:t>a promočních mechanismů – de/diferenciace, angiogeneze, </a:t>
            </a:r>
            <a:r>
              <a:rPr lang="cs-CZ" sz="2000" dirty="0" smtClean="0"/>
              <a:t>...); výsledek změn v genové expresi, na povrchu buňky, </a:t>
            </a:r>
            <a:r>
              <a:rPr lang="cs-CZ" sz="2000" dirty="0" err="1" smtClean="0"/>
              <a:t>intracel</a:t>
            </a:r>
            <a:r>
              <a:rPr lang="cs-CZ" sz="2000" dirty="0" smtClean="0"/>
              <a:t>. signalizace aj.</a:t>
            </a:r>
            <a:endParaRPr lang="cs-CZ" sz="20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705651" y="5013176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0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89025" y="338474"/>
            <a:ext cx="7561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ZÁKLADNÍ MECHANISMY NÁDOROVÁ PROMOCE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484313"/>
            <a:ext cx="3910012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52197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527175" y="5632450"/>
            <a:ext cx="290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(Hannahan, Weinberg, 2000)</a:t>
            </a:r>
          </a:p>
        </p:txBody>
      </p:sp>
    </p:spTree>
    <p:extLst>
      <p:ext uri="{BB962C8B-B14F-4D97-AF65-F5344CB8AC3E}">
        <p14:creationId xmlns:p14="http://schemas.microsoft.com/office/powerpoint/2010/main" val="41080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59632" y="188640"/>
            <a:ext cx="7740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 GENOTOXICITA 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METABOLICKÁ AKTIVACE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POLYCYKLICKÝCH AROMATICKÝCH UHLOVODÍKŮ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5" name="Picture 6" descr="Obr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9646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0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8888" y="260648"/>
            <a:ext cx="7885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PŘÍKLAD AKTIVACE BUN. PROLIFERACE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(aktivací signální transdukce)</a:t>
            </a:r>
          </a:p>
        </p:txBody>
      </p:sp>
      <p:pic>
        <p:nvPicPr>
          <p:cNvPr id="40965" name="Picture 5" descr="Obr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5"/>
            <a:ext cx="49053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30098" y="1268760"/>
            <a:ext cx="17075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olidFill>
                  <a:srgbClr val="0070C0"/>
                </a:solidFill>
              </a:rPr>
              <a:t>velmi časté</a:t>
            </a:r>
          </a:p>
          <a:p>
            <a:r>
              <a:rPr lang="cs-CZ" sz="1800" b="1" dirty="0" smtClean="0">
                <a:solidFill>
                  <a:srgbClr val="0070C0"/>
                </a:solidFill>
              </a:rPr>
              <a:t>mutace =</a:t>
            </a:r>
          </a:p>
          <a:p>
            <a:r>
              <a:rPr lang="cs-CZ" sz="1800" b="1" dirty="0" smtClean="0">
                <a:solidFill>
                  <a:srgbClr val="0070C0"/>
                </a:solidFill>
              </a:rPr>
              <a:t>chronická</a:t>
            </a:r>
          </a:p>
          <a:p>
            <a:r>
              <a:rPr lang="cs-CZ" sz="1800" b="1" dirty="0" smtClean="0">
                <a:solidFill>
                  <a:srgbClr val="0070C0"/>
                </a:solidFill>
              </a:rPr>
              <a:t>aktivace</a:t>
            </a:r>
          </a:p>
          <a:p>
            <a:r>
              <a:rPr lang="cs-CZ" sz="1800" b="1" dirty="0" smtClean="0">
                <a:solidFill>
                  <a:srgbClr val="0070C0"/>
                </a:solidFill>
              </a:rPr>
              <a:t>proliferačních</a:t>
            </a:r>
          </a:p>
          <a:p>
            <a:r>
              <a:rPr lang="cs-CZ" sz="1800" b="1" dirty="0" smtClean="0">
                <a:solidFill>
                  <a:srgbClr val="0070C0"/>
                </a:solidFill>
              </a:rPr>
              <a:t>drah</a:t>
            </a:r>
          </a:p>
          <a:p>
            <a:endParaRPr lang="cs-CZ" sz="1800" b="1" dirty="0">
              <a:solidFill>
                <a:srgbClr val="0070C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 bwMode="auto">
          <a:xfrm>
            <a:off x="2771800" y="2708920"/>
            <a:ext cx="864096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/>
          <p:cNvCxnSpPr/>
          <p:nvPr/>
        </p:nvCxnSpPr>
        <p:spPr bwMode="auto">
          <a:xfrm>
            <a:off x="2752365" y="2420888"/>
            <a:ext cx="2539715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 flipV="1">
            <a:off x="2752365" y="1916832"/>
            <a:ext cx="2539715" cy="1894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29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36626" y="297726"/>
            <a:ext cx="781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MECHANISMY NEGENOTOXICKÝCH PROCESŮ </a:t>
            </a:r>
          </a:p>
        </p:txBody>
      </p:sp>
      <p:pic>
        <p:nvPicPr>
          <p:cNvPr id="46085" name="Picture 5" descr="TPA_Obr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268413"/>
            <a:ext cx="6552977" cy="442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655751" y="754926"/>
            <a:ext cx="74168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Forbol-myristátacetát</a:t>
            </a: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= 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PMA, TPA </a:t>
            </a: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(modelový tumorový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promoter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H="1">
            <a:off x="2555776" y="5301208"/>
            <a:ext cx="782261" cy="504056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039972" y="5843588"/>
            <a:ext cx="4596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chemická aktivace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proteinkináz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C a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ERK1/2: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hyperfosforylace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Cx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inhibice GJIC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 mitogenní efekty </a:t>
            </a:r>
          </a:p>
        </p:txBody>
      </p:sp>
    </p:spTree>
    <p:extLst>
      <p:ext uri="{BB962C8B-B14F-4D97-AF65-F5344CB8AC3E}">
        <p14:creationId xmlns:p14="http://schemas.microsoft.com/office/powerpoint/2010/main" val="12345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708275"/>
            <a:ext cx="7010400" cy="1223963"/>
          </a:xfrm>
        </p:spPr>
        <p:txBody>
          <a:bodyPr/>
          <a:lstStyle/>
          <a:p>
            <a:pPr algn="ctr" eaLnBrk="1" hangingPunct="1"/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DISRUPCE MEZIBUNĚČNÝCH SPOJENÍ –</a:t>
            </a:r>
            <a:b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VEDE K NÁDOROVÉ PROMOCI, INVAZIVITĚ A METASTÁZÍM</a:t>
            </a:r>
          </a:p>
        </p:txBody>
      </p:sp>
    </p:spTree>
    <p:extLst>
      <p:ext uri="{BB962C8B-B14F-4D97-AF65-F5344CB8AC3E}">
        <p14:creationId xmlns:p14="http://schemas.microsoft.com/office/powerpoint/2010/main" val="20288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7010400" cy="668338"/>
          </a:xfrm>
        </p:spPr>
        <p:txBody>
          <a:bodyPr/>
          <a:lstStyle/>
          <a:p>
            <a:pPr algn="ctr" eaLnBrk="1" hangingPunct="1"/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INTERCELULÁRNÍ SPOJENÍ GJIC</a:t>
            </a:r>
            <a:b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(“gap 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junction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intercellular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communication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“)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975"/>
            <a:ext cx="612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51075" y="2950587"/>
            <a:ext cx="253466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Základní stavební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jednotkou jsou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proteiny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konexiny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connexin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32, 43 atd.),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které tvoří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hexamery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konexony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konexony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sousedních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buněk mohou tvořit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společný kanál,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kterým procházejí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signální molekuly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cAMP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Ca</a:t>
            </a:r>
            <a:r>
              <a:rPr lang="cs-CZ" altLang="cs-CZ" sz="1600" b="1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2+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atd.)</a:t>
            </a:r>
          </a:p>
        </p:txBody>
      </p:sp>
    </p:spTree>
    <p:extLst>
      <p:ext uri="{BB962C8B-B14F-4D97-AF65-F5344CB8AC3E}">
        <p14:creationId xmlns:p14="http://schemas.microsoft.com/office/powerpoint/2010/main" val="726022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INHIBICE GJIC</a:t>
            </a:r>
            <a:b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scrape-loading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dye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transfer 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assay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prostup fluoreskující 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luciferové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žluti 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monovrstvou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buněk)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2481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422910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547664" y="5416550"/>
            <a:ext cx="9749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kontrola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51363" y="5416550"/>
            <a:ext cx="38763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expozice TPA </a:t>
            </a:r>
            <a:r>
              <a:rPr lang="cs-CZ" altLang="cs-CZ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(aktivace </a:t>
            </a: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PKC </a:t>
            </a:r>
            <a:r>
              <a:rPr lang="cs-CZ" altLang="cs-CZ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ERK1/2, </a:t>
            </a:r>
            <a:endParaRPr lang="cs-CZ" altLang="cs-CZ" sz="16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hyperfosforylace</a:t>
            </a:r>
            <a:r>
              <a:rPr lang="cs-CZ" altLang="cs-CZ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konexinu</a:t>
            </a: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4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4341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691680" y="188640"/>
            <a:ext cx="60372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DISRUPCE ADHERENTNÍCH SPOJENÍ</a:t>
            </a:r>
          </a:p>
          <a:p>
            <a:pPr algn="ctr">
              <a:defRPr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(ADHERENS JUNCTIONS)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52482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87563"/>
            <a:ext cx="3302000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65625"/>
            <a:ext cx="361315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32670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0" y="6237288"/>
            <a:ext cx="18998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biosensor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density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500563" y="6237288"/>
            <a:ext cx="26725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kontrola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bun. proliferace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653088" y="1279525"/>
            <a:ext cx="2973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signálování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beta-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kateninu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–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vývoj tkání, nádor. promoce</a:t>
            </a:r>
          </a:p>
        </p:txBody>
      </p:sp>
    </p:spTree>
    <p:extLst>
      <p:ext uri="{BB962C8B-B14F-4D97-AF65-F5344CB8AC3E}">
        <p14:creationId xmlns:p14="http://schemas.microsoft.com/office/powerpoint/2010/main" val="23329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4341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1475656" y="187499"/>
            <a:ext cx="64572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Disrupce</a:t>
            </a:r>
            <a:r>
              <a:rPr lang="cs-CZ" alt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adherentních spojů (“</a:t>
            </a:r>
            <a:r>
              <a:rPr lang="cs-CZ" alt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adherens</a:t>
            </a:r>
            <a:r>
              <a:rPr lang="cs-CZ" alt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cs-CZ" alt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junctions</a:t>
            </a:r>
            <a:r>
              <a:rPr lang="cs-CZ" alt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“) vede ke změně fenotypu buňky</a:t>
            </a: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561262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046163" y="4595813"/>
            <a:ext cx="16498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Markery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EMT: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E-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kadherin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N-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kadherin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Vimentin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Přímá spojnice se šipkou 3"/>
          <p:cNvCxnSpPr>
            <a:cxnSpLocks noChangeShapeType="1"/>
          </p:cNvCxnSpPr>
          <p:nvPr/>
        </p:nvCxnSpPr>
        <p:spPr bwMode="auto">
          <a:xfrm flipV="1">
            <a:off x="2483768" y="5649299"/>
            <a:ext cx="0" cy="227973"/>
          </a:xfrm>
          <a:prstGeom prst="straightConnector1">
            <a:avLst/>
          </a:prstGeom>
          <a:noFill/>
          <a:ln w="22225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/>
          <p:cNvCxnSpPr>
            <a:cxnSpLocks noChangeShapeType="1"/>
          </p:cNvCxnSpPr>
          <p:nvPr/>
        </p:nvCxnSpPr>
        <p:spPr bwMode="auto">
          <a:xfrm>
            <a:off x="2483768" y="5165381"/>
            <a:ext cx="0" cy="223837"/>
          </a:xfrm>
          <a:prstGeom prst="straightConnector1">
            <a:avLst/>
          </a:prstGeom>
          <a:noFill/>
          <a:ln w="22225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27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042988" y="115888"/>
            <a:ext cx="774065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CHEMOPROTEKTIVNÍ LÁTKY</a:t>
            </a:r>
          </a:p>
          <a:p>
            <a:pPr eaLnBrk="1" hangingPunct="1"/>
            <a:endParaRPr lang="cs-CZ" altLang="cs-CZ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1800" b="1" dirty="0">
                <a:latin typeface="Comic Sans MS" panose="030F0702030302020204" pitchFamily="66" charset="0"/>
                <a:cs typeface="Arial" pitchFamily="34" charset="0"/>
              </a:rPr>
              <a:t>snižují riziko karcinogeneze různými mechanismy účinku </a:t>
            </a:r>
          </a:p>
          <a:p>
            <a:pPr eaLnBrk="1" hangingPunct="1"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1800" b="1" dirty="0">
                <a:latin typeface="Comic Sans MS" panose="030F0702030302020204" pitchFamily="66" charset="0"/>
                <a:cs typeface="Arial" pitchFamily="34" charset="0"/>
              </a:rPr>
              <a:t>	 (inhibice enzymů, antioxidační efekty)</a:t>
            </a:r>
          </a:p>
          <a:p>
            <a:pPr eaLnBrk="1" hangingPunct="1"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>
                <a:latin typeface="Comic Sans MS" panose="030F0702030302020204" pitchFamily="66" charset="0"/>
                <a:cs typeface="Arial" pitchFamily="34" charset="0"/>
              </a:rPr>
              <a:t> přírodní (směsi i individuální chemické látky) nebo syntetického původu</a:t>
            </a:r>
          </a:p>
          <a:p>
            <a:pPr eaLnBrk="1" hangingPunct="1"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>
                <a:latin typeface="Comic Sans MS" panose="030F0702030302020204" pitchFamily="66" charset="0"/>
                <a:cs typeface="Arial" pitchFamily="34" charset="0"/>
              </a:rPr>
              <a:t> příklady </a:t>
            </a:r>
            <a:r>
              <a:rPr lang="cs-CZ" altLang="cs-CZ" sz="1800" b="1" dirty="0" err="1">
                <a:latin typeface="Comic Sans MS" panose="030F0702030302020204" pitchFamily="66" charset="0"/>
                <a:cs typeface="Arial" pitchFamily="34" charset="0"/>
              </a:rPr>
              <a:t>chemoprotektivních</a:t>
            </a:r>
            <a:r>
              <a:rPr lang="cs-CZ" altLang="cs-CZ" sz="1800" b="1" dirty="0">
                <a:latin typeface="Comic Sans MS" panose="030F0702030302020204" pitchFamily="66" charset="0"/>
                <a:cs typeface="Arial" pitchFamily="34" charset="0"/>
              </a:rPr>
              <a:t> sloučenin: </a:t>
            </a:r>
          </a:p>
          <a:p>
            <a:pPr eaLnBrk="1" hangingPunct="1">
              <a:buClr>
                <a:srgbClr val="FF0000"/>
              </a:buClr>
              <a:buSzPct val="150000"/>
              <a:buFont typeface="Wingdings 2" pitchFamily="18" charset="2"/>
              <a:buNone/>
            </a:pPr>
            <a:r>
              <a:rPr lang="cs-CZ" altLang="cs-CZ" sz="1800" b="1" dirty="0">
                <a:latin typeface="Comic Sans MS" panose="030F0702030302020204" pitchFamily="66" charset="0"/>
                <a:cs typeface="Arial" pitchFamily="34" charset="0"/>
              </a:rPr>
              <a:t>	dietární </a:t>
            </a:r>
            <a:r>
              <a:rPr lang="cs-CZ" altLang="cs-CZ" sz="1800" b="1" dirty="0" err="1">
                <a:latin typeface="Comic Sans MS" panose="030F0702030302020204" pitchFamily="66" charset="0"/>
                <a:cs typeface="Arial" pitchFamily="34" charset="0"/>
              </a:rPr>
              <a:t>flavonoidy</a:t>
            </a:r>
            <a:r>
              <a:rPr lang="cs-CZ" altLang="cs-CZ" sz="1800" b="1" dirty="0">
                <a:latin typeface="Comic Sans MS" panose="030F0702030302020204" pitchFamily="66" charset="0"/>
                <a:cs typeface="Arial" pitchFamily="34" charset="0"/>
              </a:rPr>
              <a:t> / glykosidy </a:t>
            </a:r>
            <a:r>
              <a:rPr lang="cs-CZ" altLang="cs-CZ" sz="1800" b="1" dirty="0" err="1">
                <a:latin typeface="Comic Sans MS" panose="030F0702030302020204" pitchFamily="66" charset="0"/>
                <a:cs typeface="Arial" pitchFamily="34" charset="0"/>
              </a:rPr>
              <a:t>flavonoidů</a:t>
            </a:r>
            <a:r>
              <a:rPr lang="cs-CZ" altLang="cs-CZ" sz="1800" b="1" dirty="0">
                <a:latin typeface="Comic Sans MS" panose="030F0702030302020204" pitchFamily="66" charset="0"/>
                <a:cs typeface="Arial" pitchFamily="34" charset="0"/>
              </a:rPr>
              <a:t> (antioxidanty, antiestrogeny, modulátory CYP enzymů aj.)</a:t>
            </a:r>
          </a:p>
        </p:txBody>
      </p:sp>
      <p:pic>
        <p:nvPicPr>
          <p:cNvPr id="178181" name="Picture 5" descr="Obr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68638"/>
            <a:ext cx="6624638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259632" y="260648"/>
            <a:ext cx="77406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INDUKTORY / INHIBITORY 1. A 2. FÁZE BIOTRANSFORMACE</a:t>
            </a:r>
          </a:p>
        </p:txBody>
      </p:sp>
      <p:pic>
        <p:nvPicPr>
          <p:cNvPr id="181253" name="Picture 5" descr="Obr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8281988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3276600" y="1484313"/>
            <a:ext cx="6096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XRE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5867400" y="1484313"/>
            <a:ext cx="620713" cy="3460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ARE</a:t>
            </a:r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V="1">
            <a:off x="2700338" y="1916113"/>
            <a:ext cx="792162" cy="720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 flipV="1">
            <a:off x="2987675" y="1916113"/>
            <a:ext cx="2736850" cy="93821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 flipH="1" flipV="1">
            <a:off x="6227763" y="1989138"/>
            <a:ext cx="576262" cy="71913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5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258888" y="332656"/>
            <a:ext cx="7885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MECHANISMY PROTEKTIVNÍCH VLASTNOSTÍ RESVERATROLU</a:t>
            </a:r>
          </a:p>
        </p:txBody>
      </p:sp>
      <p:pic>
        <p:nvPicPr>
          <p:cNvPr id="185349" name="Picture 5" descr="Obr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643438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0" name="Oval 6"/>
          <p:cNvSpPr>
            <a:spLocks noChangeArrowheads="1"/>
          </p:cNvSpPr>
          <p:nvPr/>
        </p:nvSpPr>
        <p:spPr bwMode="auto">
          <a:xfrm>
            <a:off x="0" y="3068638"/>
            <a:ext cx="684213" cy="7207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5351" name="Oval 7"/>
          <p:cNvSpPr>
            <a:spLocks noChangeArrowheads="1"/>
          </p:cNvSpPr>
          <p:nvPr/>
        </p:nvSpPr>
        <p:spPr bwMode="auto">
          <a:xfrm>
            <a:off x="2124075" y="3141663"/>
            <a:ext cx="863600" cy="7207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85352" name="Picture 8" descr="Obr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844675"/>
            <a:ext cx="4392612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5848350" y="1455738"/>
            <a:ext cx="25619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600" b="1" dirty="0">
                <a:solidFill>
                  <a:srgbClr val="0070C0"/>
                </a:solidFill>
                <a:cs typeface="Arial" pitchFamily="34" charset="0"/>
              </a:rPr>
              <a:t>aktivační vlastnosti RES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1743075" y="1455738"/>
            <a:ext cx="2852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600" b="1" dirty="0">
                <a:solidFill>
                  <a:srgbClr val="0070C0"/>
                </a:solidFill>
                <a:cs typeface="Arial" pitchFamily="34" charset="0"/>
              </a:rPr>
              <a:t>protizánětlivá aktivita RES</a:t>
            </a:r>
          </a:p>
        </p:txBody>
      </p:sp>
    </p:spTree>
    <p:extLst>
      <p:ext uri="{BB962C8B-B14F-4D97-AF65-F5344CB8AC3E}">
        <p14:creationId xmlns:p14="http://schemas.microsoft.com/office/powerpoint/2010/main" val="5003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43608" y="260648"/>
            <a:ext cx="81003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DETOXIKACE POLYCYKLICKÝCH AROMATICKÝCH UHLOVODÍKŮ: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Protektivní úloha GST, UDPGT aj. enzymů 2. fáze biotransformace</a:t>
            </a:r>
          </a:p>
        </p:txBody>
      </p:sp>
      <p:pic>
        <p:nvPicPr>
          <p:cNvPr id="6149" name="Picture 6" descr="GST_reakce BaP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3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03350" y="476250"/>
            <a:ext cx="77406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GENOTOXICITA – METABOLICKÁ AKTIVACE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POLYCYKLICKÝCH AROMATICKÝCH UHLOVODÍKŮ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FF00"/>
              </a:solidFill>
            </a:endParaRPr>
          </a:p>
        </p:txBody>
      </p:sp>
      <p:pic>
        <p:nvPicPr>
          <p:cNvPr id="7173" name="Picture 5" descr="Obr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4024957"/>
            <a:ext cx="360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cs-CZ" sz="36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21388" y="4067175"/>
            <a:ext cx="360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cs-CZ" sz="36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21047" y="5703639"/>
            <a:ext cx="8065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olidFill>
                  <a:srgbClr val="0070C0"/>
                </a:solidFill>
              </a:rPr>
              <a:t>nejsilnější </a:t>
            </a:r>
            <a:r>
              <a:rPr lang="cs-CZ" sz="1800" b="1" dirty="0" err="1" smtClean="0">
                <a:solidFill>
                  <a:srgbClr val="0070C0"/>
                </a:solidFill>
              </a:rPr>
              <a:t>genotoxin</a:t>
            </a:r>
            <a:r>
              <a:rPr lang="cs-CZ" sz="1800" b="1" dirty="0" smtClean="0">
                <a:solidFill>
                  <a:srgbClr val="0070C0"/>
                </a:solidFill>
              </a:rPr>
              <a:t> ze skupiny </a:t>
            </a:r>
            <a:r>
              <a:rPr lang="cs-CZ" sz="1800" b="1" dirty="0" err="1" smtClean="0">
                <a:solidFill>
                  <a:srgbClr val="0070C0"/>
                </a:solidFill>
              </a:rPr>
              <a:t>PAHs</a:t>
            </a:r>
            <a:r>
              <a:rPr lang="cs-CZ" sz="1800" b="1" dirty="0" smtClean="0">
                <a:solidFill>
                  <a:srgbClr val="0070C0"/>
                </a:solidFill>
              </a:rPr>
              <a:t> je </a:t>
            </a:r>
            <a:r>
              <a:rPr lang="cs-CZ" sz="1800" b="1" dirty="0" err="1" smtClean="0">
                <a:solidFill>
                  <a:srgbClr val="0070C0"/>
                </a:solidFill>
              </a:rPr>
              <a:t>dibenzo</a:t>
            </a:r>
            <a:r>
              <a:rPr lang="en-US" sz="1800" b="1" dirty="0" smtClean="0">
                <a:solidFill>
                  <a:srgbClr val="0070C0"/>
                </a:solidFill>
              </a:rPr>
              <a:t>[</a:t>
            </a:r>
            <a:r>
              <a:rPr lang="en-US" sz="1800" b="1" dirty="0" err="1" smtClean="0">
                <a:solidFill>
                  <a:srgbClr val="0070C0"/>
                </a:solidFill>
              </a:rPr>
              <a:t>a,l</a:t>
            </a:r>
            <a:r>
              <a:rPr lang="en-US" sz="1800" b="1" dirty="0" smtClean="0">
                <a:solidFill>
                  <a:srgbClr val="0070C0"/>
                </a:solidFill>
              </a:rPr>
              <a:t>]</a:t>
            </a:r>
            <a:r>
              <a:rPr lang="en-US" sz="1800" b="1" dirty="0" err="1" smtClean="0">
                <a:solidFill>
                  <a:srgbClr val="0070C0"/>
                </a:solidFill>
              </a:rPr>
              <a:t>pyren</a:t>
            </a:r>
            <a:r>
              <a:rPr lang="en-US" sz="1800" b="1" dirty="0" smtClean="0">
                <a:solidFill>
                  <a:srgbClr val="0070C0"/>
                </a:solidFill>
              </a:rPr>
              <a:t> (DB[al]P)</a:t>
            </a:r>
            <a:endParaRPr lang="cs-CZ" sz="18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800" b="1" dirty="0" err="1" smtClean="0">
                <a:solidFill>
                  <a:srgbClr val="0070C0"/>
                </a:solidFill>
              </a:rPr>
              <a:t>stérická</a:t>
            </a:r>
            <a:r>
              <a:rPr lang="cs-CZ" sz="1800" b="1" dirty="0" smtClean="0">
                <a:solidFill>
                  <a:srgbClr val="0070C0"/>
                </a:solidFill>
              </a:rPr>
              <a:t> dostupnost metabolitů (</a:t>
            </a:r>
            <a:r>
              <a:rPr lang="cs-CZ" sz="1800" b="1" dirty="0" err="1" smtClean="0">
                <a:solidFill>
                  <a:srgbClr val="0070C0"/>
                </a:solidFill>
              </a:rPr>
              <a:t>dihydrodiolepoxidů</a:t>
            </a:r>
            <a:r>
              <a:rPr lang="cs-CZ" sz="1800" b="1" dirty="0" smtClean="0">
                <a:solidFill>
                  <a:srgbClr val="0070C0"/>
                </a:solidFill>
              </a:rPr>
              <a:t>) pro GST event.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 </a:t>
            </a:r>
            <a:r>
              <a:rPr lang="cs-CZ" sz="1800" b="1" dirty="0" smtClean="0">
                <a:solidFill>
                  <a:srgbClr val="0070C0"/>
                </a:solidFill>
              </a:rPr>
              <a:t>  další enzymy 2. fáze biotransformace</a:t>
            </a:r>
            <a:endParaRPr lang="cs-CZ" sz="1800" b="1" dirty="0">
              <a:solidFill>
                <a:srgbClr val="0070C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V="1">
            <a:off x="6408204" y="5102994"/>
            <a:ext cx="648072" cy="5040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23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59632" y="332656"/>
            <a:ext cx="7740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GENOTOXICITA – METABOLICKÁ AKTIVACE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POLYCYKLICKÝCH AROMATICKÝCH UHLOVODÍKŮ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7" name="Picture 6" descr="Obr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802798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9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43512" y="2206147"/>
            <a:ext cx="160813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detoxikace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600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metabolická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aktivace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tvorba </a:t>
            </a:r>
            <a:r>
              <a:rPr lang="cs-CZ" altLang="cs-CZ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aduktů</a:t>
            </a:r>
            <a:endParaRPr lang="cs-CZ" altLang="cs-CZ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 s proteiny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tvorba </a:t>
            </a:r>
            <a:r>
              <a:rPr lang="cs-CZ" altLang="cs-CZ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aduktů</a:t>
            </a:r>
            <a:endParaRPr lang="cs-CZ" altLang="cs-CZ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 s DNA</a:t>
            </a:r>
          </a:p>
        </p:txBody>
      </p:sp>
      <p:sp>
        <p:nvSpPr>
          <p:cNvPr id="13316" name="Ovál 1"/>
          <p:cNvSpPr>
            <a:spLocks noChangeArrowheads="1"/>
          </p:cNvSpPr>
          <p:nvPr/>
        </p:nvSpPr>
        <p:spPr bwMode="auto">
          <a:xfrm>
            <a:off x="4788024" y="2564904"/>
            <a:ext cx="1296987" cy="9366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3319" name="Ovál 11"/>
          <p:cNvSpPr>
            <a:spLocks noChangeArrowheads="1"/>
          </p:cNvSpPr>
          <p:nvPr/>
        </p:nvSpPr>
        <p:spPr bwMode="auto">
          <a:xfrm>
            <a:off x="962025" y="2421732"/>
            <a:ext cx="1316038" cy="430212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3320" name="Ovál 12"/>
          <p:cNvSpPr>
            <a:spLocks noChangeArrowheads="1"/>
          </p:cNvSpPr>
          <p:nvPr/>
        </p:nvSpPr>
        <p:spPr bwMode="auto">
          <a:xfrm>
            <a:off x="955310" y="2851944"/>
            <a:ext cx="1460500" cy="722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483768" y="787131"/>
            <a:ext cx="6562725" cy="5638800"/>
            <a:chOff x="1197" y="288"/>
            <a:chExt cx="4134" cy="3552"/>
          </a:xfrm>
        </p:grpSpPr>
        <p:pic>
          <p:nvPicPr>
            <p:cNvPr id="1332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" y="288"/>
              <a:ext cx="4134" cy="3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2699" y="346"/>
              <a:ext cx="1043" cy="1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itchFamily="2" charset="2"/>
                <a:buChar char="o"/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5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p"/>
                <a:defRPr sz="22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o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o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o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o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o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600">
                <a:solidFill>
                  <a:schemeClr val="tx1"/>
                </a:solidFill>
              </a:endParaRPr>
            </a:p>
          </p:txBody>
        </p:sp>
      </p:grpSp>
      <p:sp>
        <p:nvSpPr>
          <p:cNvPr id="11" name="Ovál 12"/>
          <p:cNvSpPr>
            <a:spLocks noChangeArrowheads="1"/>
          </p:cNvSpPr>
          <p:nvPr/>
        </p:nvSpPr>
        <p:spPr bwMode="auto">
          <a:xfrm>
            <a:off x="4868193" y="2619631"/>
            <a:ext cx="1071959" cy="722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2" name="Ovál 12"/>
          <p:cNvSpPr>
            <a:spLocks noChangeArrowheads="1"/>
          </p:cNvSpPr>
          <p:nvPr/>
        </p:nvSpPr>
        <p:spPr bwMode="auto">
          <a:xfrm>
            <a:off x="5940152" y="3501529"/>
            <a:ext cx="936104" cy="722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3" name="Ovál 12"/>
          <p:cNvSpPr>
            <a:spLocks noChangeArrowheads="1"/>
          </p:cNvSpPr>
          <p:nvPr/>
        </p:nvSpPr>
        <p:spPr bwMode="auto">
          <a:xfrm>
            <a:off x="2915816" y="2567825"/>
            <a:ext cx="1008112" cy="722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3317" name="Ovál 9"/>
          <p:cNvSpPr>
            <a:spLocks noChangeArrowheads="1"/>
          </p:cNvSpPr>
          <p:nvPr/>
        </p:nvSpPr>
        <p:spPr bwMode="auto">
          <a:xfrm>
            <a:off x="3059832" y="4437112"/>
            <a:ext cx="720080" cy="569802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4" name="Ovál 9"/>
          <p:cNvSpPr>
            <a:spLocks noChangeArrowheads="1"/>
          </p:cNvSpPr>
          <p:nvPr/>
        </p:nvSpPr>
        <p:spPr bwMode="auto">
          <a:xfrm>
            <a:off x="5076477" y="4437112"/>
            <a:ext cx="720080" cy="569802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55841" y="345302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Akrylamid: detoxikace vs. tvorba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aduktů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62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MALONDIALDEHYD - TYPICKÝ PRODUKT PEROXIDACE LIPIDŮ TVOŘÍ ADUKTY S DNA</a:t>
            </a:r>
          </a:p>
        </p:txBody>
      </p:sp>
      <p:pic>
        <p:nvPicPr>
          <p:cNvPr id="14341" name="Picture 5" descr="Obr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856932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1821</Words>
  <Application>Microsoft Office PowerPoint</Application>
  <PresentationFormat>Předvádění na obrazovce (4:3)</PresentationFormat>
  <Paragraphs>312</Paragraphs>
  <Slides>49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Dad's Tie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DISRUPCE MEZIBUNĚČNÝCH SPOJENÍ – VEDE K NÁDOROVÉ PROMOCI, INVAZIVITĚ A METASTÁZÍM</vt:lpstr>
      <vt:lpstr>INTERCELULÁRNÍ SPOJENÍ GJIC (“gap junction intercellular communication“) </vt:lpstr>
      <vt:lpstr>INHIBICE GJIC (scrape-loading / dye transfer assay; prostup fluoreskující luciferové žluti monovrstvou buněk)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BFÚ AV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 Soucek</dc:creator>
  <cp:lastModifiedBy>Miroslav Machala</cp:lastModifiedBy>
  <cp:revision>258</cp:revision>
  <cp:lastPrinted>2016-02-16T14:40:35Z</cp:lastPrinted>
  <dcterms:created xsi:type="dcterms:W3CDTF">2007-02-05T17:05:44Z</dcterms:created>
  <dcterms:modified xsi:type="dcterms:W3CDTF">2017-03-14T12:20:29Z</dcterms:modified>
</cp:coreProperties>
</file>