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57" r:id="rId2"/>
    <p:sldId id="274" r:id="rId3"/>
    <p:sldId id="275" r:id="rId4"/>
    <p:sldId id="266" r:id="rId5"/>
    <p:sldId id="277" r:id="rId6"/>
    <p:sldId id="276" r:id="rId7"/>
    <p:sldId id="280" r:id="rId8"/>
    <p:sldId id="282" r:id="rId9"/>
    <p:sldId id="284" r:id="rId10"/>
    <p:sldId id="281" r:id="rId11"/>
    <p:sldId id="269" r:id="rId12"/>
    <p:sldId id="270" r:id="rId13"/>
    <p:sldId id="278" r:id="rId14"/>
    <p:sldId id="260" r:id="rId15"/>
    <p:sldId id="261" r:id="rId16"/>
    <p:sldId id="271" r:id="rId17"/>
    <p:sldId id="272" r:id="rId18"/>
    <p:sldId id="262" r:id="rId19"/>
    <p:sldId id="268" r:id="rId20"/>
    <p:sldId id="263" r:id="rId21"/>
    <p:sldId id="264" r:id="rId22"/>
    <p:sldId id="265" r:id="rId23"/>
    <p:sldId id="273" r:id="rId24"/>
    <p:sldId id="285" r:id="rId25"/>
    <p:sldId id="286" r:id="rId26"/>
    <p:sldId id="287" r:id="rId27"/>
    <p:sldId id="300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0">
          <p15:clr>
            <a:srgbClr val="A4A3A4"/>
          </p15:clr>
        </p15:guide>
        <p15:guide id="2" pos="3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60000"/>
    <a:srgbClr val="003399"/>
    <a:srgbClr val="CCFF99"/>
    <a:srgbClr val="CCFF33"/>
    <a:srgbClr val="FFFF99"/>
    <a:srgbClr val="FFFFCC"/>
    <a:srgbClr val="FFFF00"/>
    <a:srgbClr val="00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58" y="138"/>
      </p:cViewPr>
      <p:guideLst>
        <p:guide orient="horz" pos="1390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66FF33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List1!$A$1:$A$3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List1!$B$1:$B$3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424416"/>
        <c:axId val="1057426048"/>
      </c:barChart>
      <c:catAx>
        <c:axId val="105742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57426048"/>
        <c:crosses val="autoZero"/>
        <c:auto val="1"/>
        <c:lblAlgn val="ctr"/>
        <c:lblOffset val="100"/>
        <c:noMultiLvlLbl val="0"/>
      </c:catAx>
      <c:valAx>
        <c:axId val="1057426048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57424416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prstDash val="sysDash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List1!$A$5:$A$7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List1!$B$5:$B$7</c:f>
              <c:numCache>
                <c:formatCode>General</c:formatCode>
                <c:ptCount val="3"/>
                <c:pt idx="0">
                  <c:v>37.5</c:v>
                </c:pt>
                <c:pt idx="1">
                  <c:v>25</c:v>
                </c:pt>
                <c:pt idx="2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047200"/>
        <c:axId val="1054052640"/>
      </c:barChart>
      <c:catAx>
        <c:axId val="105404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54052640"/>
        <c:crosses val="autoZero"/>
        <c:auto val="1"/>
        <c:lblAlgn val="ctr"/>
        <c:lblOffset val="100"/>
        <c:noMultiLvlLbl val="0"/>
      </c:catAx>
      <c:valAx>
        <c:axId val="1054052640"/>
        <c:scaling>
          <c:orientation val="minMax"/>
          <c:max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54047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24729330708681"/>
          <c:y val="6.6298342541436461E-2"/>
          <c:w val="0.81246104002624608"/>
          <c:h val="0.736230623105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List1!$A$9:$A$11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List1!$B$9:$B$11</c:f>
              <c:numCache>
                <c:formatCode>General</c:formatCode>
                <c:ptCount val="3"/>
                <c:pt idx="0">
                  <c:v>43.75</c:v>
                </c:pt>
                <c:pt idx="1">
                  <c:v>12.5</c:v>
                </c:pt>
                <c:pt idx="2">
                  <c:v>43.75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8558432"/>
        <c:axId val="944620288"/>
      </c:barChart>
      <c:catAx>
        <c:axId val="74855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944620288"/>
        <c:crosses val="autoZero"/>
        <c:auto val="1"/>
        <c:lblAlgn val="ctr"/>
        <c:lblOffset val="100"/>
        <c:noMultiLvlLbl val="0"/>
      </c:catAx>
      <c:valAx>
        <c:axId val="944620288"/>
        <c:scaling>
          <c:orientation val="minMax"/>
          <c:max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748558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List1!$A$13:$A$15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List1!$B$13:$B$15</c:f>
              <c:numCache>
                <c:formatCode>General</c:formatCode>
                <c:ptCount val="3"/>
                <c:pt idx="0">
                  <c:v>46.875</c:v>
                </c:pt>
                <c:pt idx="1">
                  <c:v>6.25</c:v>
                </c:pt>
                <c:pt idx="2">
                  <c:v>46.875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927936"/>
        <c:axId val="1093936096"/>
      </c:barChart>
      <c:catAx>
        <c:axId val="109392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93936096"/>
        <c:crosses val="autoZero"/>
        <c:auto val="1"/>
        <c:lblAlgn val="ctr"/>
        <c:lblOffset val="100"/>
        <c:noMultiLvlLbl val="0"/>
      </c:catAx>
      <c:valAx>
        <c:axId val="1093936096"/>
        <c:scaling>
          <c:orientation val="minMax"/>
          <c:max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9392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D6376-A8B0-4247-A968-C890B230D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815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9007-F341-4C66-A3DF-D3275CA9F25E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6755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5A4AD-7F90-4286-AD3C-ED3299A54517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4102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946BD-EE45-4997-AFBA-8A454A2C4EEC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9166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DC102-2EC5-4356-870E-AEB3A0938FB9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31583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FD9FA-3B59-45EC-9584-47B0D75C11EB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7323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810FA-5DB0-4D33-9988-B43C7B37C124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4462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2022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32674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05314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13728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6F9D3-8540-4C7D-878F-E11C2521B422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7602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FBF7E-9D96-4267-B950-B79AFC7C6980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05506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8C3DF-1BBC-489B-9C9B-A079D254B859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87440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BCDF0-C0DD-4410-9203-AD739DC9CE0B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39428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10A1-8E4A-4972-B591-37C10944B5E7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68931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A410-CAF8-4CF5-B358-0C5C93606638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42086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7A9A0-7DFF-4EFC-B339-73A0F5680D71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5459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A410-CAF8-4CF5-B358-0C5C93606638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07006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D55FF-9E6B-4D67-8E2E-0C7E7A2DD113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65897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68331-BD10-47BA-8DED-DD18DA4AE9BA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72462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5735A-7345-49CF-9784-C64168D7444C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9969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A904-7B77-47E5-AC27-FD4CF240AD7B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666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173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7116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0A9D-35D4-464B-95DE-BBDEC78D6F1E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7054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09ACA-B78C-495F-8CEA-177948615221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1952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54C1B-1202-464F-8E12-2F2FC4387C2D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0136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5D68B-FD80-4532-87B4-83BC0530FA4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1894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470B-1880-4810-A28E-F2D75BCCA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DA1-30EC-4F7C-93C8-8E2AB2219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984F-397F-4391-AA41-1CABDFD625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F51C-64CB-4A20-A143-51413BDD6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690E-310E-45A1-AB02-0E2E62323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E818-CBD4-427A-B733-257C4D9A0A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585C-CB3B-469C-8319-C536BDC45B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53CD-A2F8-4E5A-871E-70A9B6E6CD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E2F2-FFB7-49F1-BD97-7866039A42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7ACD-3584-4A93-A692-88FC9883F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B19F-7D0B-44F9-9216-EB7018BF8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675DC2-86AE-47CA-9CD1-322492AC84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3/35/Ghhardy@7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en/d/df/Wilhelm_Weinberg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upload.wikimedia.org/wikipedia/commons/3/35/Ghhardy@7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upload.wikimedia.org/wikipedia/commons/0/0a/Heliconius_mimicry.png" TargetMode="Externa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upload.wikimedia.org/wikipedia/commons/8/8f/Thomas_Hunt_Morgan.jpg" TargetMode="External"/><Relationship Id="rId7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jpeg"/><Relationship Id="rId5" Type="http://schemas.openxmlformats.org/officeDocument/2006/relationships/image" Target="../media/image42.wmf"/><Relationship Id="rId4" Type="http://schemas.openxmlformats.org/officeDocument/2006/relationships/oleObject" Target="../embeddings/Dokument_aplikace_Microsoft_Word_97_20031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india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1338263"/>
            <a:ext cx="160813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8" descr="monr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1555750"/>
            <a:ext cx="25304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4" descr="halle_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25" y="1577975"/>
            <a:ext cx="25050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1" descr="Snip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238" y="1655763"/>
            <a:ext cx="1855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252457" y="191589"/>
            <a:ext cx="8588375" cy="13234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GENETICKÁ</a:t>
            </a:r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 FENOTYPOVÁ</a:t>
            </a:r>
          </a:p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PROMĚNLIVOST</a:t>
            </a:r>
            <a:endParaRPr lang="cs-CZ" sz="4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27" descr="lucy_liu_014"/>
          <p:cNvPicPr>
            <a:picLocks noChangeAspect="1" noChangeArrowheads="1"/>
          </p:cNvPicPr>
          <p:nvPr/>
        </p:nvPicPr>
        <p:blipFill>
          <a:blip r:embed="rId7" cstate="print"/>
          <a:srcRect l="11034" r="14908" b="36577"/>
          <a:stretch>
            <a:fillRect/>
          </a:stretch>
        </p:blipFill>
        <p:spPr bwMode="auto">
          <a:xfrm>
            <a:off x="161925" y="3986213"/>
            <a:ext cx="22875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426px-Robert_Redford_2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0" y="2784475"/>
            <a:ext cx="18224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6" descr="Jackie_Chan_2002-portrait_edited"/>
          <p:cNvPicPr>
            <a:picLocks noChangeAspect="1" noChangeArrowheads="1"/>
          </p:cNvPicPr>
          <p:nvPr/>
        </p:nvPicPr>
        <p:blipFill>
          <a:blip r:embed="rId9" cstate="print"/>
          <a:srcRect l="6128" r="4494" b="22746"/>
          <a:stretch>
            <a:fillRect/>
          </a:stretch>
        </p:blipFill>
        <p:spPr bwMode="auto">
          <a:xfrm>
            <a:off x="2146300" y="4375150"/>
            <a:ext cx="20113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1" descr="401px-Morgan_Freeman%2C_2006"/>
          <p:cNvPicPr>
            <a:picLocks noChangeAspect="1" noChangeArrowheads="1"/>
          </p:cNvPicPr>
          <p:nvPr/>
        </p:nvPicPr>
        <p:blipFill>
          <a:blip r:embed="rId10" cstate="print"/>
          <a:srcRect l="11803" r="14235" b="37965"/>
          <a:stretch>
            <a:fillRect/>
          </a:stretch>
        </p:blipFill>
        <p:spPr bwMode="auto">
          <a:xfrm>
            <a:off x="6954838" y="3976688"/>
            <a:ext cx="2127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2" descr="whoopi-goldber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8163" y="4770438"/>
            <a:ext cx="15160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3" descr="45745715_Oldaboriginalmanwe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0675" y="4694238"/>
            <a:ext cx="14255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…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03238" y="5562167"/>
            <a:ext cx="712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charset="0"/>
              </a:rPr>
              <a:t>populace přírodní, experimentální</a:t>
            </a:r>
            <a:r>
              <a:rPr lang="cs-CZ" dirty="0">
                <a:latin typeface="Arial" charset="0"/>
              </a:rPr>
              <a:t>, zemědělské, modelové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03238" y="4528132"/>
            <a:ext cx="784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Lokální populace sdílejí i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systém páření/párování </a:t>
            </a:r>
            <a:r>
              <a:rPr lang="cs-CZ" sz="2000" dirty="0" smtClean="0">
                <a:latin typeface="Arial" charset="0"/>
              </a:rPr>
              <a:t>(</a:t>
            </a:r>
            <a:r>
              <a:rPr lang="cs-CZ" sz="2000" i="1" dirty="0" err="1" smtClean="0">
                <a:latin typeface="Arial" charset="0"/>
              </a:rPr>
              <a:t>system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of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mating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T. </a:t>
            </a:r>
            <a:r>
              <a:rPr lang="cs-CZ" dirty="0" err="1" smtClean="0">
                <a:latin typeface="Arial" charset="0"/>
              </a:rPr>
              <a:t>Dobzhansky</a:t>
            </a:r>
            <a:r>
              <a:rPr lang="cs-CZ" dirty="0" smtClean="0">
                <a:latin typeface="Arial" charset="0"/>
              </a:rPr>
              <a:t>, E. </a:t>
            </a:r>
            <a:r>
              <a:rPr lang="cs-CZ" dirty="0" err="1" smtClean="0">
                <a:latin typeface="Arial" charset="0"/>
              </a:rPr>
              <a:t>Mayr</a:t>
            </a:r>
            <a:r>
              <a:rPr lang="cs-CZ" dirty="0" smtClean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 smtClean="0">
                <a:latin typeface="Arial" charset="0"/>
                <a:sym typeface="Symbol"/>
              </a:rPr>
              <a:t> </a:t>
            </a:r>
            <a:r>
              <a:rPr lang="cs-CZ" dirty="0" smtClean="0">
                <a:latin typeface="Arial" charset="0"/>
              </a:rPr>
              <a:t>soubor sdílených alel nebo gamet</a:t>
            </a:r>
            <a:endParaRPr lang="cs-CZ" dirty="0">
              <a:latin typeface="Arial" charset="0"/>
            </a:endParaRPr>
          </a:p>
        </p:txBody>
      </p:sp>
      <p:grpSp>
        <p:nvGrpSpPr>
          <p:cNvPr id="56" name="Skupina 28"/>
          <p:cNvGrpSpPr/>
          <p:nvPr/>
        </p:nvGrpSpPr>
        <p:grpSpPr>
          <a:xfrm>
            <a:off x="972922" y="1519959"/>
            <a:ext cx="7907796" cy="2562541"/>
            <a:chOff x="972922" y="1363440"/>
            <a:chExt cx="7907796" cy="2562541"/>
          </a:xfrm>
        </p:grpSpPr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972922" y="2634571"/>
              <a:ext cx="46458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lokální populace (</a:t>
              </a:r>
              <a:r>
                <a:rPr lang="cs-CZ" sz="2000" dirty="0" err="1">
                  <a:latin typeface="Arial" charset="0"/>
                </a:rPr>
                <a:t>subpopulace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smtClean="0">
                  <a:latin typeface="Arial" charset="0"/>
                </a:rPr>
                <a:t>démy)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3948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globální populace, </a:t>
              </a:r>
              <a:r>
                <a:rPr lang="cs-CZ" sz="2000" dirty="0" err="1">
                  <a:latin typeface="Arial" charset="0"/>
                </a:rPr>
                <a:t>metapopulace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59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61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63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4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5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7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4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8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9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62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foto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775" y="1438275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1069975" y="455613"/>
            <a:ext cx="68707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 – Hardy-weinbergovská p.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649288" y="1577975"/>
            <a:ext cx="43449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60000"/>
                </a:solidFill>
                <a:latin typeface="Arial" charset="0"/>
              </a:rPr>
              <a:t>Vlastnosti:</a:t>
            </a:r>
            <a:r>
              <a:rPr lang="cs-CZ">
                <a:latin typeface="Arial" charset="0"/>
              </a:rPr>
              <a:t/>
            </a:r>
            <a:br>
              <a:rPr lang="cs-CZ">
                <a:latin typeface="Arial" charset="0"/>
              </a:rPr>
            </a:br>
            <a:endParaRPr lang="cs-CZ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diploidní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pohlavní rozmnožování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diskrétní generace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2 alely, segregace 1:1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stejné frekvence alel u obou pohlaví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49288" y="1577975"/>
            <a:ext cx="53768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Vlastnosti: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náhodné oplození </a:t>
            </a:r>
            <a:r>
              <a:rPr lang="cs-CZ" sz="2000" dirty="0">
                <a:latin typeface="Arial" charset="0"/>
              </a:rPr>
              <a:t>(panmixie)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opak: asortativní páření, příbuzenské křížení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velmi </a:t>
            </a:r>
            <a:r>
              <a:rPr lang="cs-CZ" sz="2000" u="sng" dirty="0">
                <a:latin typeface="Arial" charset="0"/>
              </a:rPr>
              <a:t>velká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(efektivně nekonečná</a:t>
            </a:r>
            <a:r>
              <a:rPr lang="cs-CZ" sz="2000" dirty="0">
                <a:latin typeface="Arial" charset="0"/>
              </a:rPr>
              <a:t>) </a:t>
            </a:r>
            <a:r>
              <a:rPr lang="cs-CZ" sz="2000" u="sng" dirty="0">
                <a:latin typeface="Arial" charset="0"/>
              </a:rPr>
              <a:t>velikost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migrace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mutace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selekce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9975" y="455613"/>
            <a:ext cx="68707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 – Hardy-weinbergovská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03238" y="376033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Proč v přírodě nepozorujeme mendelovské poměry 3:1?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07258" y="589005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 smtClean="0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0" descr="File:Ghhardy@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720" r="36135" b="61711"/>
          <a:stretch>
            <a:fillRect/>
          </a:stretch>
        </p:blipFill>
        <p:spPr bwMode="auto">
          <a:xfrm>
            <a:off x="6064421" y="3398332"/>
            <a:ext cx="2445265" cy="25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 bwMode="auto">
          <a:xfrm rot="1623659">
            <a:off x="4376487" y="4247980"/>
            <a:ext cx="821587" cy="497016"/>
          </a:xfrm>
          <a:prstGeom prst="rightArrow">
            <a:avLst/>
          </a:prstGeom>
          <a:solidFill>
            <a:srgbClr val="33CC33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0178" name="Picture 2" descr="http://classconnection.s3.amazonaws.com/89/flashcards/4667089/png/brachydactyly-14423EE20494848DF9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9762" y="1249306"/>
            <a:ext cx="2461740" cy="22441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0918" y="39541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R. C.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 descr="http://www.dnaftb.org/images/5/Punnet.jpg"/>
          <p:cNvPicPr>
            <a:picLocks noChangeAspect="1" noChangeArrowheads="1"/>
          </p:cNvPicPr>
          <p:nvPr/>
        </p:nvPicPr>
        <p:blipFill>
          <a:blip r:embed="rId5" cstate="print"/>
          <a:srcRect l="5780" t="3292" r="6297" b="12693"/>
          <a:stretch>
            <a:fillRect/>
          </a:stretch>
        </p:blipFill>
        <p:spPr bwMode="auto">
          <a:xfrm>
            <a:off x="849227" y="1326291"/>
            <a:ext cx="1968113" cy="2624151"/>
          </a:xfrm>
          <a:prstGeom prst="rect">
            <a:avLst/>
          </a:prstGeom>
          <a:noFill/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536565" y="4691492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1908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95" y="991458"/>
            <a:ext cx="3707438" cy="5263914"/>
          </a:xfrm>
          <a:prstGeom prst="rect">
            <a:avLst/>
          </a:prstGeom>
        </p:spPr>
      </p:pic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  <p:sp>
        <p:nvSpPr>
          <p:cNvPr id="10260" name="Text Box 17"/>
          <p:cNvSpPr txBox="1">
            <a:spLocks noChangeArrowheads="1"/>
          </p:cNvSpPr>
          <p:nvPr/>
        </p:nvSpPr>
        <p:spPr bwMode="auto">
          <a:xfrm>
            <a:off x="6715127" y="3098243"/>
            <a:ext cx="24288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(1877-1947)</a:t>
            </a:r>
          </a:p>
        </p:txBody>
      </p:sp>
      <p:pic>
        <p:nvPicPr>
          <p:cNvPr id="10262" name="Picture 20" descr="File:Ghhardy@7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9049" y="991458"/>
            <a:ext cx="178911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File:Wilhelm Weinber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4513" y="4033838"/>
            <a:ext cx="16017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841708" y="5521803"/>
            <a:ext cx="20528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Wilhelm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Weinberg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(1862-1937)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513998" y="6165073"/>
            <a:ext cx="2776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rgbClr val="E80000"/>
                </a:solidFill>
                <a:latin typeface="Arial" charset="0"/>
              </a:rPr>
              <a:t>p</a:t>
            </a:r>
            <a:r>
              <a:rPr lang="cs-CZ" baseline="30000" dirty="0" smtClean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+ 2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pq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q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5775" y="1263650"/>
            <a:ext cx="524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1. Četnosti alel z generace na generaci stálé</a:t>
            </a:r>
          </a:p>
          <a:p>
            <a:r>
              <a:rPr lang="cs-CZ" sz="2000">
                <a:latin typeface="Arial" charset="0"/>
              </a:rPr>
              <a:t>     </a:t>
            </a:r>
            <a:r>
              <a:rPr lang="cs-CZ" sz="2000">
                <a:latin typeface="Arial" charset="0"/>
                <a:sym typeface="Symbol" pitchFamily="18" charset="2"/>
              </a:rPr>
              <a:t>= </a:t>
            </a:r>
            <a:r>
              <a:rPr lang="cs-CZ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Hardyho-Weinbergova rovnováha</a:t>
            </a:r>
            <a:endParaRPr lang="cs-CZ" sz="2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1813" y="2163763"/>
            <a:ext cx="746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2. HW rovnováhy dosaženo již po 1 generaci náhodného křížení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71513" y="3057525"/>
            <a:ext cx="56292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E60000"/>
                </a:solidFill>
                <a:latin typeface="Arial" charset="0"/>
              </a:rPr>
              <a:t>Zobecnění:</a:t>
            </a:r>
            <a:r>
              <a:rPr lang="cs-CZ">
                <a:solidFill>
                  <a:srgbClr val="FF0000"/>
                </a:solidFill>
                <a:latin typeface="Arial" charset="0"/>
              </a:rPr>
              <a:t/>
            </a:r>
            <a:br>
              <a:rPr lang="cs-CZ">
                <a:solidFill>
                  <a:srgbClr val="FF0000"/>
                </a:solidFill>
                <a:latin typeface="Arial" charset="0"/>
              </a:rPr>
            </a:br>
            <a:endParaRPr lang="cs-CZ">
              <a:solidFill>
                <a:srgbClr val="FF0000"/>
              </a:solidFill>
              <a:latin typeface="Arial" charset="0"/>
            </a:endParaRPr>
          </a:p>
          <a:p>
            <a:r>
              <a:rPr lang="cs-CZ" sz="2000">
                <a:latin typeface="Arial" charset="0"/>
              </a:rPr>
              <a:t>geny vázané na X: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	samice: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/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	samci: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br>
              <a:rPr lang="cs-CZ" sz="2000" i="1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více alel: 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  	3 alely: 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q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</a:t>
            </a:r>
            <a:r>
              <a:rPr lang="cs-CZ" sz="2000" i="1">
                <a:latin typeface="Arial" charset="0"/>
              </a:rPr>
              <a:t>r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pq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pr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qr</a:t>
            </a:r>
            <a:br>
              <a:rPr lang="cs-CZ" sz="2000" i="1">
                <a:latin typeface="Arial" charset="0"/>
              </a:rPr>
            </a:br>
            <a:r>
              <a:rPr lang="cs-CZ" sz="2000" i="1">
                <a:latin typeface="Arial" charset="0"/>
              </a:rPr>
              <a:t>  </a:t>
            </a:r>
            <a:br>
              <a:rPr lang="cs-CZ" sz="2000" i="1">
                <a:latin typeface="Arial" charset="0"/>
              </a:rPr>
            </a:br>
            <a:r>
              <a:rPr lang="cs-CZ" sz="2000" i="1">
                <a:latin typeface="Arial" charset="0"/>
              </a:rPr>
              <a:t>  	</a:t>
            </a:r>
            <a:r>
              <a:rPr lang="cs-CZ" sz="2000">
                <a:latin typeface="Arial" charset="0"/>
              </a:rPr>
              <a:t>obecně</a:t>
            </a:r>
            <a:r>
              <a:rPr lang="cs-CZ" sz="2000" i="1">
                <a:latin typeface="Arial" charset="0"/>
              </a:rPr>
              <a:t> p</a:t>
            </a:r>
            <a:r>
              <a:rPr lang="cs-CZ" sz="2000" i="1" baseline="-25000">
                <a:latin typeface="Arial" charset="0"/>
              </a:rPr>
              <a:t>i</a:t>
            </a:r>
            <a:r>
              <a:rPr lang="cs-CZ" sz="2000" baseline="30000">
                <a:latin typeface="Arial" charset="0"/>
              </a:rPr>
              <a:t>2</a:t>
            </a:r>
            <a:r>
              <a:rPr lang="cs-CZ" sz="2000">
                <a:latin typeface="Arial" charset="0"/>
              </a:rPr>
              <a:t> + 2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 i="1" baseline="-25000">
                <a:latin typeface="Arial" charset="0"/>
              </a:rPr>
              <a:t>ij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61" y="2753865"/>
            <a:ext cx="3717201" cy="2414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  <p:bldP spid="46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600" y="1266825"/>
            <a:ext cx="44434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01675" y="4629150"/>
            <a:ext cx="566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heterozygoti nejfrekventovanější při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p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q</a:t>
            </a:r>
            <a:r>
              <a:rPr lang="en-US" sz="2000" i="1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0,5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01675" y="5232400"/>
            <a:ext cx="74094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 err="1" smtClean="0">
                <a:latin typeface="Arial" charset="0"/>
              </a:rPr>
              <a:t>f</a:t>
            </a:r>
            <a:r>
              <a:rPr lang="cs-CZ" sz="2000" i="1" baseline="-25000" dirty="0" err="1" smtClean="0">
                <a:latin typeface="Arial" charset="0"/>
              </a:rPr>
              <a:t>Aa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se snižuje rychlostí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</a:t>
            </a:r>
          </a:p>
          <a:p>
            <a:r>
              <a:rPr lang="cs-CZ" sz="2000" i="1" dirty="0" err="1" smtClean="0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 smtClean="0">
                <a:latin typeface="Arial" charset="0"/>
                <a:sym typeface="Symbol" pitchFamily="18" charset="2"/>
              </a:rPr>
              <a:t>aa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rychlostí </a:t>
            </a:r>
            <a:r>
              <a:rPr lang="cs-CZ" sz="2000" i="1" dirty="0">
                <a:latin typeface="Arial" charset="0"/>
                <a:sym typeface="Symbol" pitchFamily="18" charset="2"/>
              </a:rPr>
              <a:t>q</a:t>
            </a:r>
            <a:r>
              <a:rPr lang="cs-CZ" sz="2000" baseline="30000" dirty="0">
                <a:latin typeface="Arial" charset="0"/>
                <a:sym typeface="Symbol" pitchFamily="18" charset="2"/>
              </a:rPr>
              <a:t>2</a:t>
            </a:r>
            <a:r>
              <a:rPr lang="cs-CZ" sz="2000" dirty="0">
                <a:latin typeface="Arial" charset="0"/>
                <a:sym typeface="Symbol" pitchFamily="18" charset="2"/>
              </a:rPr>
              <a:t>  zvyšování </a:t>
            </a:r>
            <a:r>
              <a:rPr lang="cs-CZ" sz="2000" i="1" dirty="0" err="1">
                <a:latin typeface="Arial" charset="0"/>
              </a:rPr>
              <a:t>f</a:t>
            </a:r>
            <a:r>
              <a:rPr lang="cs-CZ" sz="2000" i="1" baseline="-25000" dirty="0" err="1">
                <a:latin typeface="Arial" charset="0"/>
              </a:rPr>
              <a:t>Aa</a:t>
            </a:r>
            <a:r>
              <a:rPr lang="cs-CZ" sz="2000" i="1" baseline="-25000" dirty="0">
                <a:latin typeface="Arial" charset="0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/ </a:t>
            </a:r>
            <a:r>
              <a:rPr lang="cs-CZ" sz="2000" i="1" dirty="0" err="1" smtClean="0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 smtClean="0">
                <a:latin typeface="Arial" charset="0"/>
                <a:sym typeface="Symbol" pitchFamily="18" charset="2"/>
              </a:rPr>
              <a:t>aa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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vzácná alela „schována“  </a:t>
            </a:r>
            <a:b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			   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    v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heterozygotním stavu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753841" y="311022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Frekvence vzácných alel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681538" y="1674813"/>
            <a:ext cx="0" cy="2255837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3048000" y="1708150"/>
            <a:ext cx="0" cy="2255838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4786313" y="221297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141663" y="337502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3152775" y="2913063"/>
            <a:ext cx="430213" cy="4841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2" grpId="0" animBg="1"/>
      <p:bldP spid="69643" grpId="0" animBg="1"/>
      <p:bldP spid="69644" grpId="0" animBg="1"/>
      <p:bldP spid="69645" grpId="0" animBg="1"/>
      <p:bldP spid="696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/>
          <p:cNvSpPr txBox="1">
            <a:spLocks noChangeArrowheads="1"/>
          </p:cNvSpPr>
          <p:nvPr/>
        </p:nvSpPr>
        <p:spPr bwMode="auto">
          <a:xfrm>
            <a:off x="1693520" y="266958"/>
            <a:ext cx="5969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Možné příčiny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neplatnosti H-W rovnováhy: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503238" y="1067873"/>
            <a:ext cx="2751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Metodické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příčiny: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03238" y="2512541"/>
            <a:ext cx="73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Neplatnost některého z předpokladů H-W populace: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649288" y="1654175"/>
            <a:ext cx="3246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nulové alely, </a:t>
            </a:r>
            <a:r>
              <a:rPr lang="cs-CZ" sz="2000" i="1" dirty="0" err="1" smtClean="0">
                <a:latin typeface="Arial" charset="0"/>
              </a:rPr>
              <a:t>allelic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dropout</a:t>
            </a:r>
            <a:endParaRPr lang="cs-CZ" sz="2000" dirty="0">
              <a:latin typeface="Arial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49288" y="3156079"/>
            <a:ext cx="835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Snížení heterozygotnosti:</a:t>
            </a:r>
          </a:p>
          <a:p>
            <a:r>
              <a:rPr lang="cs-CZ" sz="2000">
                <a:latin typeface="Arial" charset="0"/>
              </a:rPr>
              <a:t>selekce proti heterozygotům</a:t>
            </a:r>
          </a:p>
          <a:p>
            <a:r>
              <a:rPr lang="cs-CZ" sz="2000">
                <a:latin typeface="Arial" charset="0"/>
              </a:rPr>
              <a:t>nenáhodné křížení (inbreeding, pozitivní asortativní páření)</a:t>
            </a:r>
          </a:p>
          <a:p>
            <a:r>
              <a:rPr lang="cs-CZ" sz="2000">
                <a:latin typeface="Arial" charset="0"/>
              </a:rPr>
              <a:t>strukturovanost populace (rozdílné frekvence alel, srv. Wahlundův efekt)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49288" y="4578479"/>
            <a:ext cx="7292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Zvýšení heterozygotnosti:</a:t>
            </a:r>
          </a:p>
          <a:p>
            <a:r>
              <a:rPr lang="cs-CZ" sz="2000">
                <a:latin typeface="Arial" charset="0"/>
              </a:rPr>
              <a:t>selekce podporující heterozygoty</a:t>
            </a:r>
          </a:p>
          <a:p>
            <a:r>
              <a:rPr lang="cs-CZ" sz="2000">
                <a:latin typeface="Arial" charset="0"/>
              </a:rPr>
              <a:t>nenáhodné křížení (outbreeding, negativní asortativní páření)</a:t>
            </a:r>
          </a:p>
          <a:p>
            <a:r>
              <a:rPr lang="en-US" sz="2000">
                <a:latin typeface="Arial" charset="0"/>
              </a:rPr>
              <a:t>m</a:t>
            </a:r>
            <a:r>
              <a:rPr lang="cs-CZ" sz="2000">
                <a:latin typeface="Arial" charset="0"/>
              </a:rPr>
              <a:t>igrace</a:t>
            </a:r>
          </a:p>
          <a:p>
            <a:r>
              <a:rPr lang="cs-CZ" sz="2000">
                <a:latin typeface="Arial" charset="0"/>
              </a:rPr>
              <a:t>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5" grpId="0"/>
      <p:bldP spid="716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2371029" y="193675"/>
            <a:ext cx="454323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POPULACÍCH</a:t>
            </a: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485775" y="1247775"/>
            <a:ext cx="5492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Metody studia genetické proměnlivosti: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649288" y="1852613"/>
            <a:ext cx="266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elektroforéza proteinů</a:t>
            </a:r>
          </a:p>
        </p:txBody>
      </p:sp>
      <p:grpSp>
        <p:nvGrpSpPr>
          <p:cNvPr id="14341" name="Group 20"/>
          <p:cNvGrpSpPr>
            <a:grpSpLocks/>
          </p:cNvGrpSpPr>
          <p:nvPr/>
        </p:nvGrpSpPr>
        <p:grpSpPr bwMode="auto">
          <a:xfrm>
            <a:off x="4559300" y="1708150"/>
            <a:ext cx="4278313" cy="1038225"/>
            <a:chOff x="2698" y="1261"/>
            <a:chExt cx="2707" cy="716"/>
          </a:xfrm>
        </p:grpSpPr>
        <p:pic>
          <p:nvPicPr>
            <p:cNvPr id="14381" name="Picture 14" descr="ELF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1" y="1357"/>
              <a:ext cx="2554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82" name="Group 18"/>
            <p:cNvGrpSpPr>
              <a:grpSpLocks/>
            </p:cNvGrpSpPr>
            <p:nvPr/>
          </p:nvGrpSpPr>
          <p:grpSpPr bwMode="auto">
            <a:xfrm>
              <a:off x="2698" y="1261"/>
              <a:ext cx="208" cy="716"/>
              <a:chOff x="2792" y="1223"/>
              <a:chExt cx="208" cy="716"/>
            </a:xfrm>
          </p:grpSpPr>
          <p:sp>
            <p:nvSpPr>
              <p:cNvPr id="14383" name="Line 15"/>
              <p:cNvSpPr>
                <a:spLocks noChangeShapeType="1"/>
              </p:cNvSpPr>
              <p:nvPr/>
            </p:nvSpPr>
            <p:spPr bwMode="auto">
              <a:xfrm flipV="1">
                <a:off x="2896" y="1416"/>
                <a:ext cx="0" cy="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84" name="Text Box 16"/>
              <p:cNvSpPr txBox="1">
                <a:spLocks noChangeArrowheads="1"/>
              </p:cNvSpPr>
              <p:nvPr/>
            </p:nvSpPr>
            <p:spPr bwMode="auto">
              <a:xfrm>
                <a:off x="2792" y="1223"/>
                <a:ext cx="20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+</a:t>
                </a:r>
              </a:p>
            </p:txBody>
          </p:sp>
          <p:sp>
            <p:nvSpPr>
              <p:cNvPr id="14385" name="Text Box 17"/>
              <p:cNvSpPr txBox="1">
                <a:spLocks noChangeArrowheads="1"/>
              </p:cNvSpPr>
              <p:nvPr/>
            </p:nvSpPr>
            <p:spPr bwMode="auto">
              <a:xfrm>
                <a:off x="2814" y="1665"/>
                <a:ext cx="17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-</a:t>
                </a:r>
              </a:p>
            </p:txBody>
          </p:sp>
        </p:grpSp>
      </p:grp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649288" y="2333625"/>
            <a:ext cx="542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analýza restrikčních fragmentů </a:t>
            </a:r>
            <a:br>
              <a:rPr lang="cs-CZ" sz="2000">
                <a:latin typeface="Arial" charset="0"/>
              </a:rPr>
            </a:br>
            <a:r>
              <a:rPr lang="cs-CZ" sz="2000">
                <a:latin typeface="Arial" charset="0"/>
              </a:rPr>
              <a:t>  (Southern blotting, RFLP, DNA fingerprinting)</a:t>
            </a:r>
          </a:p>
        </p:txBody>
      </p:sp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649288" y="3198813"/>
            <a:ext cx="485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PCR, sekvenování,</a:t>
            </a:r>
            <a:r>
              <a:rPr lang="en-US" sz="2000">
                <a:latin typeface="Arial" charset="0"/>
              </a:rPr>
              <a:t> NGS,</a:t>
            </a:r>
            <a:r>
              <a:rPr lang="cs-CZ" sz="2000">
                <a:latin typeface="Arial" charset="0"/>
              </a:rPr>
              <a:t> mikrosatelity ...</a:t>
            </a:r>
          </a:p>
        </p:txBody>
      </p:sp>
      <p:pic>
        <p:nvPicPr>
          <p:cNvPr id="14344" name="Picture 22" descr="Fi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2381250"/>
            <a:ext cx="12239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614363" y="3962400"/>
            <a:ext cx="3762568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charset="0"/>
              </a:rPr>
              <a:t>Polymorfismus a polytypie</a:t>
            </a: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85775" y="4953000"/>
            <a:ext cx="2476500" cy="1219200"/>
            <a:chOff x="474" y="3210"/>
            <a:chExt cx="1560" cy="768"/>
          </a:xfrm>
        </p:grpSpPr>
        <p:sp>
          <p:nvSpPr>
            <p:cNvPr id="14366" name="Oval 25"/>
            <p:cNvSpPr>
              <a:spLocks noChangeArrowheads="1"/>
            </p:cNvSpPr>
            <p:nvPr/>
          </p:nvSpPr>
          <p:spPr bwMode="auto">
            <a:xfrm>
              <a:off x="558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7" name="Oval 26"/>
            <p:cNvSpPr>
              <a:spLocks noChangeAspect="1" noChangeArrowheads="1"/>
            </p:cNvSpPr>
            <p:nvPr/>
          </p:nvSpPr>
          <p:spPr bwMode="auto">
            <a:xfrm>
              <a:off x="807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8" name="Oval 27"/>
            <p:cNvSpPr>
              <a:spLocks noChangeAspect="1" noChangeArrowheads="1"/>
            </p:cNvSpPr>
            <p:nvPr/>
          </p:nvSpPr>
          <p:spPr bwMode="auto">
            <a:xfrm>
              <a:off x="623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9" name="Oval 28"/>
            <p:cNvSpPr>
              <a:spLocks noChangeAspect="1" noChangeArrowheads="1"/>
            </p:cNvSpPr>
            <p:nvPr/>
          </p:nvSpPr>
          <p:spPr bwMode="auto">
            <a:xfrm>
              <a:off x="813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0" name="Oval 29"/>
            <p:cNvSpPr>
              <a:spLocks noChangeAspect="1" noChangeArrowheads="1"/>
            </p:cNvSpPr>
            <p:nvPr/>
          </p:nvSpPr>
          <p:spPr bwMode="auto">
            <a:xfrm>
              <a:off x="1003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1" name="Oval 30"/>
            <p:cNvSpPr>
              <a:spLocks noChangeAspect="1" noChangeArrowheads="1"/>
            </p:cNvSpPr>
            <p:nvPr/>
          </p:nvSpPr>
          <p:spPr bwMode="auto">
            <a:xfrm>
              <a:off x="692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2" name="Oval 31"/>
            <p:cNvSpPr>
              <a:spLocks noChangeAspect="1" noChangeArrowheads="1"/>
            </p:cNvSpPr>
            <p:nvPr/>
          </p:nvSpPr>
          <p:spPr bwMode="auto">
            <a:xfrm>
              <a:off x="927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3" name="Oval 51"/>
            <p:cNvSpPr>
              <a:spLocks noChangeArrowheads="1"/>
            </p:cNvSpPr>
            <p:nvPr/>
          </p:nvSpPr>
          <p:spPr bwMode="auto">
            <a:xfrm>
              <a:off x="132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4" name="Oval 52"/>
            <p:cNvSpPr>
              <a:spLocks noChangeAspect="1" noChangeArrowheads="1"/>
            </p:cNvSpPr>
            <p:nvPr/>
          </p:nvSpPr>
          <p:spPr bwMode="auto">
            <a:xfrm>
              <a:off x="157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5" name="Oval 53"/>
            <p:cNvSpPr>
              <a:spLocks noChangeAspect="1" noChangeArrowheads="1"/>
            </p:cNvSpPr>
            <p:nvPr/>
          </p:nvSpPr>
          <p:spPr bwMode="auto">
            <a:xfrm>
              <a:off x="139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6" name="Oval 54"/>
            <p:cNvSpPr>
              <a:spLocks noChangeAspect="1" noChangeArrowheads="1"/>
            </p:cNvSpPr>
            <p:nvPr/>
          </p:nvSpPr>
          <p:spPr bwMode="auto">
            <a:xfrm>
              <a:off x="158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7" name="Oval 55"/>
            <p:cNvSpPr>
              <a:spLocks noChangeAspect="1" noChangeArrowheads="1"/>
            </p:cNvSpPr>
            <p:nvPr/>
          </p:nvSpPr>
          <p:spPr bwMode="auto">
            <a:xfrm>
              <a:off x="177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8" name="Oval 56"/>
            <p:cNvSpPr>
              <a:spLocks noChangeAspect="1" noChangeArrowheads="1"/>
            </p:cNvSpPr>
            <p:nvPr/>
          </p:nvSpPr>
          <p:spPr bwMode="auto">
            <a:xfrm>
              <a:off x="146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9" name="Oval 57"/>
            <p:cNvSpPr>
              <a:spLocks noChangeAspect="1" noChangeArrowheads="1"/>
            </p:cNvSpPr>
            <p:nvPr/>
          </p:nvSpPr>
          <p:spPr bwMode="auto">
            <a:xfrm>
              <a:off x="169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80" name="Rectangle 75"/>
            <p:cNvSpPr>
              <a:spLocks noChangeArrowheads="1"/>
            </p:cNvSpPr>
            <p:nvPr/>
          </p:nvSpPr>
          <p:spPr bwMode="auto">
            <a:xfrm>
              <a:off x="47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255963" y="4953000"/>
            <a:ext cx="2476500" cy="1219200"/>
            <a:chOff x="2214" y="3210"/>
            <a:chExt cx="1560" cy="768"/>
          </a:xfrm>
        </p:grpSpPr>
        <p:sp>
          <p:nvSpPr>
            <p:cNvPr id="14351" name="Oval 59"/>
            <p:cNvSpPr>
              <a:spLocks noChangeArrowheads="1"/>
            </p:cNvSpPr>
            <p:nvPr/>
          </p:nvSpPr>
          <p:spPr bwMode="auto">
            <a:xfrm>
              <a:off x="228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2" name="Oval 60"/>
            <p:cNvSpPr>
              <a:spLocks noChangeAspect="1" noChangeArrowheads="1"/>
            </p:cNvSpPr>
            <p:nvPr/>
          </p:nvSpPr>
          <p:spPr bwMode="auto">
            <a:xfrm>
              <a:off x="2535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3" name="Oval 61"/>
            <p:cNvSpPr>
              <a:spLocks noChangeAspect="1" noChangeArrowheads="1"/>
            </p:cNvSpPr>
            <p:nvPr/>
          </p:nvSpPr>
          <p:spPr bwMode="auto">
            <a:xfrm>
              <a:off x="2351" y="3473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4" name="Oval 62"/>
            <p:cNvSpPr>
              <a:spLocks noChangeAspect="1" noChangeArrowheads="1"/>
            </p:cNvSpPr>
            <p:nvPr/>
          </p:nvSpPr>
          <p:spPr bwMode="auto">
            <a:xfrm>
              <a:off x="254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5" name="Oval 63"/>
            <p:cNvSpPr>
              <a:spLocks noChangeAspect="1" noChangeArrowheads="1"/>
            </p:cNvSpPr>
            <p:nvPr/>
          </p:nvSpPr>
          <p:spPr bwMode="auto">
            <a:xfrm>
              <a:off x="2731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6" name="Oval 64"/>
            <p:cNvSpPr>
              <a:spLocks noChangeAspect="1" noChangeArrowheads="1"/>
            </p:cNvSpPr>
            <p:nvPr/>
          </p:nvSpPr>
          <p:spPr bwMode="auto">
            <a:xfrm>
              <a:off x="242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7" name="Oval 65"/>
            <p:cNvSpPr>
              <a:spLocks noChangeAspect="1" noChangeArrowheads="1"/>
            </p:cNvSpPr>
            <p:nvPr/>
          </p:nvSpPr>
          <p:spPr bwMode="auto">
            <a:xfrm>
              <a:off x="2655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8" name="Oval 67"/>
            <p:cNvSpPr>
              <a:spLocks noChangeArrowheads="1"/>
            </p:cNvSpPr>
            <p:nvPr/>
          </p:nvSpPr>
          <p:spPr bwMode="auto">
            <a:xfrm>
              <a:off x="306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9" name="Oval 68"/>
            <p:cNvSpPr>
              <a:spLocks noChangeAspect="1" noChangeArrowheads="1"/>
            </p:cNvSpPr>
            <p:nvPr/>
          </p:nvSpPr>
          <p:spPr bwMode="auto">
            <a:xfrm>
              <a:off x="331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0" name="Oval 69"/>
            <p:cNvSpPr>
              <a:spLocks noChangeAspect="1" noChangeArrowheads="1"/>
            </p:cNvSpPr>
            <p:nvPr/>
          </p:nvSpPr>
          <p:spPr bwMode="auto">
            <a:xfrm>
              <a:off x="313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1" name="Oval 70"/>
            <p:cNvSpPr>
              <a:spLocks noChangeAspect="1" noChangeArrowheads="1"/>
            </p:cNvSpPr>
            <p:nvPr/>
          </p:nvSpPr>
          <p:spPr bwMode="auto">
            <a:xfrm>
              <a:off x="3321" y="3525"/>
              <a:ext cx="127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2" name="Oval 71"/>
            <p:cNvSpPr>
              <a:spLocks noChangeAspect="1" noChangeArrowheads="1"/>
            </p:cNvSpPr>
            <p:nvPr/>
          </p:nvSpPr>
          <p:spPr bwMode="auto">
            <a:xfrm>
              <a:off x="351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3" name="Oval 72"/>
            <p:cNvSpPr>
              <a:spLocks noChangeAspect="1" noChangeArrowheads="1"/>
            </p:cNvSpPr>
            <p:nvPr/>
          </p:nvSpPr>
          <p:spPr bwMode="auto">
            <a:xfrm>
              <a:off x="3200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4" name="Oval 73"/>
            <p:cNvSpPr>
              <a:spLocks noChangeAspect="1" noChangeArrowheads="1"/>
            </p:cNvSpPr>
            <p:nvPr/>
          </p:nvSpPr>
          <p:spPr bwMode="auto">
            <a:xfrm>
              <a:off x="343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5" name="Rectangle 76"/>
            <p:cNvSpPr>
              <a:spLocks noChangeArrowheads="1"/>
            </p:cNvSpPr>
            <p:nvPr/>
          </p:nvSpPr>
          <p:spPr bwMode="auto">
            <a:xfrm>
              <a:off x="221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7183" name="AutoShape 79"/>
          <p:cNvSpPr>
            <a:spLocks noChangeArrowheads="1"/>
          </p:cNvSpPr>
          <p:nvPr/>
        </p:nvSpPr>
        <p:spPr bwMode="auto">
          <a:xfrm>
            <a:off x="1524000" y="451485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184" name="AutoShape 80"/>
          <p:cNvSpPr>
            <a:spLocks noChangeArrowheads="1"/>
          </p:cNvSpPr>
          <p:nvPr/>
        </p:nvSpPr>
        <p:spPr bwMode="auto">
          <a:xfrm>
            <a:off x="3935801" y="452249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7186" name="Picture 82" descr="File:Heliconius mimicr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375" y="3560763"/>
            <a:ext cx="2960688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 autoUpdateAnimBg="0"/>
      <p:bldP spid="47183" grpId="0" animBg="1"/>
      <p:bldP spid="471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882650" y="563563"/>
            <a:ext cx="2487613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Polymorfismus</a:t>
            </a:r>
            <a:r>
              <a:rPr lang="en-GB" b="1">
                <a:solidFill>
                  <a:srgbClr val="E80000"/>
                </a:solidFill>
                <a:latin typeface="Arial" charset="0"/>
              </a:rPr>
              <a:t>:</a:t>
            </a:r>
            <a:endParaRPr lang="cs-CZ" b="1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49288" y="1312863"/>
            <a:ext cx="73580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podíl polymorfních lokusů</a:t>
            </a:r>
            <a:r>
              <a:rPr lang="cs-CZ" sz="2000">
                <a:latin typeface="Arial" charset="0"/>
              </a:rPr>
              <a:t> (</a:t>
            </a:r>
            <a:r>
              <a:rPr lang="cs-CZ" sz="2000" i="1">
                <a:latin typeface="Arial" charset="0"/>
              </a:rPr>
              <a:t>P</a:t>
            </a:r>
            <a:r>
              <a:rPr lang="cs-CZ" sz="2000">
                <a:latin typeface="Arial" charset="0"/>
              </a:rPr>
              <a:t>)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velikost popula</a:t>
            </a:r>
            <a:r>
              <a:rPr lang="cs-CZ" sz="2000">
                <a:latin typeface="Arial" charset="0"/>
              </a:rPr>
              <a:t>č</a:t>
            </a:r>
            <a:r>
              <a:rPr lang="en-US" sz="2000">
                <a:latin typeface="Arial" charset="0"/>
              </a:rPr>
              <a:t>n</a:t>
            </a:r>
            <a:r>
              <a:rPr lang="cs-CZ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ho vzorku v</a:t>
            </a:r>
            <a:r>
              <a:rPr lang="cs-CZ" sz="2000">
                <a:latin typeface="Arial" charset="0"/>
              </a:rPr>
              <a:t>ětš</a:t>
            </a:r>
            <a:r>
              <a:rPr lang="en-US" sz="2000">
                <a:latin typeface="Arial" charset="0"/>
              </a:rPr>
              <a:t>inou omezen</a:t>
            </a:r>
            <a:r>
              <a:rPr lang="cs-CZ" sz="2000">
                <a:latin typeface="Arial" charset="0"/>
              </a:rPr>
              <a:t>á </a:t>
            </a:r>
            <a:r>
              <a:rPr lang="cs-CZ" sz="2000">
                <a:latin typeface="Arial" charset="0"/>
                <a:sym typeface="Symbol" pitchFamily="18" charset="2"/>
              </a:rPr>
              <a:t> </a:t>
            </a:r>
            <a:br>
              <a:rPr lang="cs-CZ" sz="2000">
                <a:latin typeface="Arial" charset="0"/>
                <a:sym typeface="Symbol" pitchFamily="18" charset="2"/>
              </a:rPr>
            </a:br>
            <a:endParaRPr lang="cs-CZ" sz="2000">
              <a:latin typeface="Arial" charset="0"/>
              <a:sym typeface="Symbol" pitchFamily="18" charset="2"/>
            </a:endParaRPr>
          </a:p>
          <a:p>
            <a:r>
              <a:rPr lang="cs-CZ" sz="2000">
                <a:latin typeface="Arial" charset="0"/>
                <a:sym typeface="Symbol" pitchFamily="18" charset="2"/>
              </a:rPr>
              <a:t>hranice 5% (</a:t>
            </a:r>
            <a:r>
              <a:rPr lang="cs-CZ" sz="2000" i="1">
                <a:latin typeface="Arial" charset="0"/>
                <a:sym typeface="Symbol" pitchFamily="18" charset="2"/>
              </a:rPr>
              <a:t>P</a:t>
            </a:r>
            <a:r>
              <a:rPr lang="cs-CZ" sz="2000" baseline="-25000">
                <a:latin typeface="Arial" charset="0"/>
                <a:sym typeface="Symbol" pitchFamily="18" charset="2"/>
              </a:rPr>
              <a:t>0.05</a:t>
            </a:r>
            <a:r>
              <a:rPr lang="cs-CZ" sz="2000">
                <a:latin typeface="Arial" charset="0"/>
                <a:sym typeface="Symbol" pitchFamily="18" charset="2"/>
              </a:rPr>
              <a:t>) nebo 1%</a:t>
            </a:r>
            <a:r>
              <a:rPr lang="cs-CZ" sz="1800">
                <a:latin typeface="Arial" charset="0"/>
                <a:sym typeface="Symbol" pitchFamily="18" charset="2"/>
              </a:rPr>
              <a:t> </a:t>
            </a:r>
            <a:r>
              <a:rPr lang="cs-CZ" sz="2000">
                <a:latin typeface="Arial" charset="0"/>
                <a:sym typeface="Symbol" pitchFamily="18" charset="2"/>
              </a:rPr>
              <a:t>(</a:t>
            </a:r>
            <a:r>
              <a:rPr lang="cs-CZ" sz="2000" i="1">
                <a:latin typeface="Arial" charset="0"/>
                <a:sym typeface="Symbol" pitchFamily="18" charset="2"/>
              </a:rPr>
              <a:t>P</a:t>
            </a:r>
            <a:r>
              <a:rPr lang="cs-CZ" sz="2000" baseline="-25000">
                <a:latin typeface="Arial" charset="0"/>
                <a:sym typeface="Symbol" pitchFamily="18" charset="2"/>
              </a:rPr>
              <a:t>0.01</a:t>
            </a:r>
            <a:r>
              <a:rPr lang="cs-CZ" sz="2000">
                <a:latin typeface="Arial" charset="0"/>
                <a:sym typeface="Symbol" pitchFamily="18" charset="2"/>
              </a:rPr>
              <a:t>)</a:t>
            </a:r>
            <a:r>
              <a:rPr lang="cs-CZ" sz="2000">
                <a:latin typeface="Arial" charset="0"/>
              </a:rPr>
              <a:t/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počet alel na lokus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</a:rPr>
              <a:t>A</a:t>
            </a:r>
            <a:r>
              <a:rPr lang="cs-CZ" sz="2000">
                <a:latin typeface="Arial" charset="0"/>
              </a:rPr>
              <a:t>; allele diversity, allele richness)</a:t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průměrná skutečná heterozygotnost</a:t>
            </a:r>
            <a:r>
              <a:rPr lang="cs-CZ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</a:rPr>
              <a:t>H</a:t>
            </a:r>
            <a:r>
              <a:rPr lang="cs-CZ" sz="2000" baseline="-25000">
                <a:latin typeface="Arial" charset="0"/>
              </a:rPr>
              <a:t>o</a:t>
            </a:r>
            <a:r>
              <a:rPr lang="cs-CZ" sz="2000">
                <a:latin typeface="Arial" charset="0"/>
              </a:rPr>
              <a:t>)</a:t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průměrná očekávaná heterozygotnost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</a:rPr>
              <a:t>H</a:t>
            </a:r>
            <a:r>
              <a:rPr lang="cs-CZ" sz="2000" baseline="-25000">
                <a:latin typeface="Arial" charset="0"/>
              </a:rPr>
              <a:t>e</a:t>
            </a:r>
            <a:r>
              <a:rPr lang="cs-CZ" sz="2000">
                <a:latin typeface="Arial" charset="0"/>
              </a:rPr>
              <a:t>) = genová diverzita</a:t>
            </a:r>
            <a:br>
              <a:rPr lang="cs-CZ" sz="2000">
                <a:latin typeface="Arial" charset="0"/>
              </a:rPr>
            </a:br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nukleotidový polymorfismus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  <a:sym typeface="Symbol" pitchFamily="18" charset="2"/>
              </a:rPr>
              <a:t></a:t>
            </a:r>
            <a:r>
              <a:rPr lang="cs-CZ" sz="2000">
                <a:latin typeface="Arial" charset="0"/>
                <a:sym typeface="Symbol" pitchFamily="18" charset="2"/>
              </a:rPr>
              <a:t>)</a:t>
            </a:r>
          </a:p>
          <a:p>
            <a:endParaRPr lang="cs-CZ" sz="2000">
              <a:solidFill>
                <a:srgbClr val="E60000"/>
              </a:solidFill>
              <a:latin typeface="Arial" charset="0"/>
            </a:endParaRPr>
          </a:p>
          <a:p>
            <a:r>
              <a:rPr lang="cs-CZ" sz="2000">
                <a:solidFill>
                  <a:srgbClr val="E60000"/>
                </a:solidFill>
                <a:latin typeface="Arial" charset="0"/>
              </a:rPr>
              <a:t>nukleotidová diverzita </a:t>
            </a:r>
            <a:r>
              <a:rPr lang="cs-CZ" sz="2000">
                <a:latin typeface="Arial" charset="0"/>
              </a:rPr>
              <a:t>(</a:t>
            </a:r>
            <a:r>
              <a:rPr lang="cs-CZ" sz="2000" i="1">
                <a:latin typeface="Arial" charset="0"/>
                <a:sym typeface="Symbol" pitchFamily="18" charset="2"/>
              </a:rPr>
              <a:t></a:t>
            </a:r>
            <a:r>
              <a:rPr lang="cs-CZ" sz="20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3238" y="386512"/>
            <a:ext cx="5069016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Evoluce jako dvoustupňový proces:</a:t>
            </a:r>
            <a:endParaRPr lang="cs-CZ" sz="1800" dirty="0"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1. proměnlivost mezi jedinci v populaci</a:t>
            </a:r>
          </a:p>
          <a:p>
            <a:pPr defTabSz="25200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2. změny v zastoupení jednotlivých variant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z </a:t>
            </a:r>
            <a:r>
              <a:rPr lang="cs-CZ" sz="2000" dirty="0">
                <a:latin typeface="Arial" charset="0"/>
              </a:rPr>
              <a:t>generace na generaci</a:t>
            </a:r>
          </a:p>
        </p:txBody>
      </p:sp>
      <p:pic>
        <p:nvPicPr>
          <p:cNvPr id="45058" name="Picture 2" descr="http://upload.wikimedia.org/wikipedia/commons/2/2e/Charles_Darwin_seated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511" y="199616"/>
            <a:ext cx="2439306" cy="3210209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8" name="Skupina 7"/>
          <p:cNvGrpSpPr/>
          <p:nvPr/>
        </p:nvGrpSpPr>
        <p:grpSpPr>
          <a:xfrm>
            <a:off x="760092" y="2866954"/>
            <a:ext cx="1885721" cy="2752472"/>
            <a:chOff x="760092" y="2866954"/>
            <a:chExt cx="1885721" cy="2752472"/>
          </a:xfrm>
        </p:grpSpPr>
        <p:pic>
          <p:nvPicPr>
            <p:cNvPr id="45060" name="Picture 4" descr="http://www.nndb.com/people/763/000196175/ronald-fish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0092" y="2866954"/>
              <a:ext cx="1885721" cy="2393415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6" name="TextovéPole 5"/>
            <p:cNvSpPr txBox="1"/>
            <p:nvPr/>
          </p:nvSpPr>
          <p:spPr>
            <a:xfrm>
              <a:off x="1017141" y="525009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R.A. Fisher</a:t>
              </a:r>
              <a:endPara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Oválný popisek 4"/>
          <p:cNvSpPr/>
          <p:nvPr/>
        </p:nvSpPr>
        <p:spPr bwMode="auto">
          <a:xfrm>
            <a:off x="2958957" y="4089114"/>
            <a:ext cx="5527497" cy="1859622"/>
          </a:xfrm>
          <a:prstGeom prst="wedgeEllipseCallout">
            <a:avLst>
              <a:gd name="adj1" fmla="val -60610"/>
              <a:gd name="adj2" fmla="val -4192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dirty="0" smtClean="0">
                <a:latin typeface="Arial" charset="0"/>
              </a:rPr>
              <a:t>Míra zvýšení reprodukční zdatnosti libovolného organismu v libovolném čase je rovna jeho genetické proměnlivosti v tomto čase.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658470" y="1496712"/>
            <a:ext cx="761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Otázka rozsahu proměnlivosti v přírodních populacích:</a:t>
            </a:r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333375" y="2078038"/>
            <a:ext cx="3670301" cy="4524376"/>
            <a:chOff x="333375" y="2078038"/>
            <a:chExt cx="3670301" cy="4524376"/>
          </a:xfrm>
        </p:grpSpPr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493713" y="2732088"/>
              <a:ext cx="28876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T.H. Morgan,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H. Muller</a:t>
              </a:r>
              <a:r>
                <a:rPr lang="cs-CZ" sz="2000">
                  <a:latin typeface="Arial" charset="0"/>
                </a:rPr>
                <a:t>: </a:t>
              </a:r>
              <a:r>
                <a:rPr lang="en-US" sz="2000">
                  <a:latin typeface="Arial" charset="0"/>
                </a:rPr>
                <a:t/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„klasický“ model</a:t>
              </a:r>
            </a:p>
            <a:p>
              <a:r>
                <a:rPr lang="cs-CZ" sz="2000">
                  <a:latin typeface="Arial" charset="0"/>
                </a:rPr>
                <a:t>proměnlivost omezená</a:t>
              </a:r>
            </a:p>
          </p:txBody>
        </p:sp>
        <p:sp>
          <p:nvSpPr>
            <p:cNvPr id="16396" name="AutoShape 9"/>
            <p:cNvSpPr>
              <a:spLocks noChangeArrowheads="1"/>
            </p:cNvSpPr>
            <p:nvPr/>
          </p:nvSpPr>
          <p:spPr bwMode="auto">
            <a:xfrm rot="2324902">
              <a:off x="1943100" y="2078038"/>
              <a:ext cx="509588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7" name="Group 21"/>
            <p:cNvGrpSpPr>
              <a:grpSpLocks/>
            </p:cNvGrpSpPr>
            <p:nvPr/>
          </p:nvGrpSpPr>
          <p:grpSpPr bwMode="auto">
            <a:xfrm>
              <a:off x="333375" y="4025901"/>
              <a:ext cx="3670301" cy="2576513"/>
              <a:chOff x="210" y="2536"/>
              <a:chExt cx="2312" cy="1623"/>
            </a:xfrm>
          </p:grpSpPr>
          <p:pic>
            <p:nvPicPr>
              <p:cNvPr id="16398" name="Picture 12" descr="File:Thomas Hunt Morgan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" y="2536"/>
                <a:ext cx="1056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9" name="Picture 14" descr="hMull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4" y="2536"/>
                <a:ext cx="1198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grpSp>
        <p:nvGrpSpPr>
          <p:cNvPr id="4" name="Skupina 14"/>
          <p:cNvGrpSpPr>
            <a:grpSpLocks/>
          </p:cNvGrpSpPr>
          <p:nvPr/>
        </p:nvGrpSpPr>
        <p:grpSpPr bwMode="auto">
          <a:xfrm>
            <a:off x="4722813" y="2055813"/>
            <a:ext cx="4025897" cy="4502153"/>
            <a:chOff x="4722813" y="2055813"/>
            <a:chExt cx="4025897" cy="4502153"/>
          </a:xfrm>
        </p:grpSpPr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4722813" y="2732088"/>
              <a:ext cx="36242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A. Sturtevant,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T. Dobzhansky</a:t>
              </a:r>
              <a:r>
                <a:rPr lang="cs-CZ" sz="2000">
                  <a:latin typeface="Arial" charset="0"/>
                </a:rPr>
                <a:t>: </a:t>
              </a:r>
              <a:r>
                <a:rPr lang="en-US" sz="2000">
                  <a:latin typeface="Arial" charset="0"/>
                </a:rPr>
                <a:t/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„rovnovážný“ model</a:t>
              </a:r>
            </a:p>
            <a:p>
              <a:r>
                <a:rPr lang="cs-CZ" sz="2000">
                  <a:latin typeface="Arial" charset="0"/>
                </a:rPr>
                <a:t>proměnlivost normou</a:t>
              </a:r>
            </a:p>
          </p:txBody>
        </p:sp>
        <p:sp>
          <p:nvSpPr>
            <p:cNvPr id="16391" name="AutoShape 10"/>
            <p:cNvSpPr>
              <a:spLocks noChangeArrowheads="1"/>
            </p:cNvSpPr>
            <p:nvPr/>
          </p:nvSpPr>
          <p:spPr bwMode="auto">
            <a:xfrm rot="19275098" flipH="1">
              <a:off x="5903913" y="2055813"/>
              <a:ext cx="509587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2" name="Group 22"/>
            <p:cNvGrpSpPr>
              <a:grpSpLocks/>
            </p:cNvGrpSpPr>
            <p:nvPr/>
          </p:nvGrpSpPr>
          <p:grpSpPr bwMode="auto">
            <a:xfrm>
              <a:off x="4794249" y="4025902"/>
              <a:ext cx="3954461" cy="2532064"/>
              <a:chOff x="3020" y="2536"/>
              <a:chExt cx="2491" cy="1595"/>
            </a:xfrm>
          </p:grpSpPr>
          <p:pic>
            <p:nvPicPr>
              <p:cNvPr id="16393" name="Picture 18" descr="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572" t="11938" r="25392" b="55679"/>
              <a:stretch>
                <a:fillRect/>
              </a:stretch>
            </p:blipFill>
            <p:spPr bwMode="auto">
              <a:xfrm>
                <a:off x="3020" y="2536"/>
                <a:ext cx="1211" cy="1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4" name="Picture 20" descr="File:Theodosius Dobzhansky,.jp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23073" r="17603"/>
              <a:stretch>
                <a:fillRect/>
              </a:stretch>
            </p:blipFill>
            <p:spPr bwMode="auto">
              <a:xfrm>
                <a:off x="4336" y="2536"/>
                <a:ext cx="1175" cy="1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385301" y="212725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Obdélník 8"/>
          <p:cNvSpPr>
            <a:spLocks noChangeArrowheads="1"/>
          </p:cNvSpPr>
          <p:nvPr/>
        </p:nvSpPr>
        <p:spPr bwMode="auto">
          <a:xfrm>
            <a:off x="3713163" y="3611563"/>
            <a:ext cx="1746250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8" name="Obdélník 9"/>
          <p:cNvSpPr>
            <a:spLocks noChangeArrowheads="1"/>
          </p:cNvSpPr>
          <p:nvPr/>
        </p:nvSpPr>
        <p:spPr bwMode="auto">
          <a:xfrm>
            <a:off x="3717925" y="5278438"/>
            <a:ext cx="1744663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875" y="1865313"/>
          <a:ext cx="6202363" cy="414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kument" r:id="rId4" imgW="6071400" imgH="4053600" progId="Word.Document.8">
                  <p:embed/>
                </p:oleObj>
              </mc:Choice>
              <mc:Fallback>
                <p:oleObj name="dokument" r:id="rId4" imgW="6071400" imgH="40536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865313"/>
                        <a:ext cx="6202363" cy="414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6" descr="H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0450" y="1843088"/>
            <a:ext cx="27670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2385301" y="212725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19088" y="1143000"/>
            <a:ext cx="8523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</a:rPr>
              <a:t>1966: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Harry Harris</a:t>
            </a:r>
            <a:r>
              <a:rPr lang="cs-CZ" sz="1800">
                <a:latin typeface="Arial" charset="0"/>
              </a:rPr>
              <a:t> – člověk;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Richard Lewontin, John Hubby</a:t>
            </a:r>
            <a:r>
              <a:rPr lang="cs-CZ" sz="1800">
                <a:latin typeface="Arial" charset="0"/>
              </a:rPr>
              <a:t> – </a:t>
            </a:r>
            <a:r>
              <a:rPr lang="cs-CZ" sz="1800" i="1">
                <a:latin typeface="Arial" charset="0"/>
              </a:rPr>
              <a:t>D. pseudoobscura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49288" y="6003925"/>
            <a:ext cx="7272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</a:rPr>
              <a:t>mikrosatelity, minisatelity → vysoké mutační tempo, vysoká variabilita</a:t>
            </a:r>
          </a:p>
          <a:p>
            <a:r>
              <a:rPr lang="cs-CZ" sz="1800">
                <a:latin typeface="Arial" charset="0"/>
              </a:rPr>
              <a:t>otázka reprezentativnosti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341820" y="312738"/>
            <a:ext cx="645401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PROMĚNLIVOST NA VÍCE LOKUSECH</a:t>
            </a:r>
          </a:p>
        </p:txBody>
      </p:sp>
      <p:pic>
        <p:nvPicPr>
          <p:cNvPr id="50183" name="Picture 7" descr="lin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13" y="3065463"/>
            <a:ext cx="593407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649288" y="1060450"/>
            <a:ext cx="7075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</a:rPr>
              <a:t>blízkost </a:t>
            </a:r>
            <a:r>
              <a:rPr lang="cs-CZ" sz="2000" dirty="0" err="1">
                <a:latin typeface="Arial" charset="0"/>
              </a:rPr>
              <a:t>lokusů</a:t>
            </a:r>
            <a:r>
              <a:rPr lang="cs-CZ" sz="2000" dirty="0">
                <a:latin typeface="Arial" charset="0"/>
              </a:rPr>
              <a:t> =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vazba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</a:rPr>
              <a:t>platnost předpokladů H-W </a:t>
            </a:r>
            <a:r>
              <a:rPr lang="cs-CZ" sz="2000" dirty="0">
                <a:latin typeface="Arial" charset="0"/>
                <a:sym typeface="Symbol" pitchFamily="18" charset="2"/>
              </a:rPr>
              <a:t> ustavení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vazebné </a:t>
            </a:r>
            <a:r>
              <a:rPr lang="cs-CZ" sz="2000" dirty="0">
                <a:latin typeface="Arial" charset="0"/>
                <a:sym typeface="Symbol" pitchFamily="18" charset="2"/>
              </a:rPr>
              <a:t>rovnováhy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tento proces může být pomalý 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vazebná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nerovnováha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koeficient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vazebné </a:t>
            </a:r>
            <a:r>
              <a:rPr lang="cs-CZ" sz="2000" dirty="0">
                <a:latin typeface="Arial" charset="0"/>
                <a:sym typeface="Symbol" pitchFamily="18" charset="2"/>
              </a:rPr>
              <a:t>nerovnováhy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vztah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  <a:r>
              <a:rPr lang="cs-CZ" sz="2000" dirty="0">
                <a:latin typeface="Arial" charset="0"/>
                <a:sym typeface="Symbol" pitchFamily="18" charset="2"/>
              </a:rPr>
              <a:t> a rekombinace </a:t>
            </a:r>
            <a:r>
              <a:rPr lang="cs-CZ" sz="2000" i="1" dirty="0">
                <a:latin typeface="Arial" charset="0"/>
                <a:sym typeface="Symbol" pitchFamily="18" charset="2"/>
              </a:rPr>
              <a:t>r </a:t>
            </a:r>
            <a:r>
              <a:rPr lang="cs-CZ" sz="2000" dirty="0">
                <a:latin typeface="Arial" charset="0"/>
                <a:sym typeface="Symbol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962326" y="577935"/>
            <a:ext cx="54117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Příčiny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vazebné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nerovnováhy: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absence rekombinace (např. inverze)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nenáhodnost oplození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selekce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mutace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vzorek směsí 2 druhů s různými frekvencemi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splynutí 2 populací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náhodný genetický posun (drift)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5810147" y="462760"/>
            <a:ext cx="3159760" cy="982980"/>
          </a:xfrm>
          <a:prstGeom prst="wedgeRectCallout">
            <a:avLst>
              <a:gd name="adj1" fmla="val -69138"/>
              <a:gd name="adj2" fmla="val -1103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 smtClean="0">
                <a:latin typeface="Arial" pitchFamily="34" charset="0"/>
                <a:cs typeface="Arial" pitchFamily="34" charset="0"/>
              </a:rPr>
              <a:t>vazebná </a:t>
            </a: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nerovnováha nemusí být mezi </a:t>
            </a:r>
            <a:r>
              <a:rPr lang="cs-CZ" sz="1800" baseline="0" dirty="0" err="1" smtClean="0">
                <a:latin typeface="Arial" pitchFamily="34" charset="0"/>
                <a:cs typeface="Arial" pitchFamily="34" charset="0"/>
              </a:rPr>
              <a:t>lokusy</a:t>
            </a: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 na stejném chromozomu!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o.miami.edu/~cmallery/150/mendel/sf10x1a.jpg"/>
          <p:cNvPicPr>
            <a:picLocks noChangeAspect="1" noChangeArrowheads="1"/>
          </p:cNvPicPr>
          <p:nvPr/>
        </p:nvPicPr>
        <p:blipFill>
          <a:blip r:embed="rId3" cstate="print"/>
          <a:srcRect l="2155" t="3472" r="2042" b="4881"/>
          <a:stretch>
            <a:fillRect/>
          </a:stretch>
        </p:blipFill>
        <p:spPr bwMode="auto">
          <a:xfrm>
            <a:off x="6385502" y="2075418"/>
            <a:ext cx="2677885" cy="15925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1798638" y="300038"/>
            <a:ext cx="5489575" cy="1066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PŘÍBUZENSKÉ KŘÍŽENÍ</a:t>
            </a:r>
          </a:p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(INBREEDING)</a:t>
            </a: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503238" y="1685099"/>
            <a:ext cx="6277681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Př.: opakované samooplození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(např. samosprašnost):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výchozí gen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(HWE):	1/4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2/4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1/4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gen. samooplození:	3/8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2/8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3/8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gen. samooplození:	7/16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2/16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7/16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gen. samooplození:	15/16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2/32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15/16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128933534"/>
              </p:ext>
            </p:extLst>
          </p:nvPr>
        </p:nvGraphicFramePr>
        <p:xfrm>
          <a:off x="435485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635324216"/>
              </p:ext>
            </p:extLst>
          </p:nvPr>
        </p:nvGraphicFramePr>
        <p:xfrm>
          <a:off x="2562078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4005834717"/>
              </p:ext>
            </p:extLst>
          </p:nvPr>
        </p:nvGraphicFramePr>
        <p:xfrm>
          <a:off x="4688670" y="4562570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1260694692"/>
              </p:ext>
            </p:extLst>
          </p:nvPr>
        </p:nvGraphicFramePr>
        <p:xfrm>
          <a:off x="6848670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121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2352675" y="323397"/>
            <a:ext cx="448796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cap="all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Koeficienty </a:t>
            </a:r>
            <a:r>
              <a:rPr lang="cs-CZ" b="1" cap="all" dirty="0" err="1" smtClean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endParaRPr lang="cs-CZ" b="1" cap="all" dirty="0"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838" y="1108529"/>
            <a:ext cx="4108817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Rodokmenový, </a:t>
            </a:r>
            <a:r>
              <a:rPr lang="cs-CZ" i="1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pravděpodobnost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autozygotnosti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3238" y="3994434"/>
            <a:ext cx="7976864" cy="21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autozygotnost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alely identické původem 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descent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IBD), vždy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homozygot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alozygotnost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buď heterozygot, nebo homozygot, kde alely identické stavem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IBS)</a:t>
            </a:r>
          </a:p>
        </p:txBody>
      </p:sp>
      <p:pic>
        <p:nvPicPr>
          <p:cNvPr id="12" name="Picture 8" descr="IBD - I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543" y="1108529"/>
            <a:ext cx="3823834" cy="30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66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3238" y="527957"/>
            <a:ext cx="7767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Inbrední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taková, u níž pravděpodobnost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autozygotnosti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důsledku křížení mezi příbuznými 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panmiktické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238" y="1696357"/>
            <a:ext cx="8499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pravděpodobnost, že jedinec zdědil obě alely téhož genu od jednoho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předka (má obě alely IBD)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1"/>
          <a:stretch/>
        </p:blipFill>
        <p:spPr>
          <a:xfrm>
            <a:off x="503238" y="2802844"/>
            <a:ext cx="4727789" cy="36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3238" y="527957"/>
            <a:ext cx="7767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Inbrední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taková, u níž pravděpodobnost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autozygotnosti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důsledku křížení mezi příbuznými 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panmiktické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238" y="1696357"/>
            <a:ext cx="8499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pravděpodobnost, že jedinec zdědil obě alely téhož genu od jednoho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předka (má obě alely IBD)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/>
          <a:stretch/>
        </p:blipFill>
        <p:spPr>
          <a:xfrm>
            <a:off x="503238" y="2802844"/>
            <a:ext cx="8311248" cy="369112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4465" y="5869062"/>
            <a:ext cx="1596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 1</a:t>
            </a:r>
          </a:p>
        </p:txBody>
      </p:sp>
    </p:spTree>
    <p:extLst>
      <p:ext uri="{BB962C8B-B14F-4D97-AF65-F5344CB8AC3E}">
        <p14:creationId xmlns:p14="http://schemas.microsoft.com/office/powerpoint/2010/main" val="37559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http://www.genetic-genealogy.co.uk/images/image1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993" y="502104"/>
            <a:ext cx="54864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ovéPole 9"/>
          <p:cNvSpPr txBox="1">
            <a:spLocks noChangeArrowheads="1"/>
          </p:cNvSpPr>
          <p:nvPr/>
        </p:nvSpPr>
        <p:spPr bwMode="auto">
          <a:xfrm>
            <a:off x="503238" y="4640943"/>
            <a:ext cx="8178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Amenhotep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		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37.5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c) 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v rodokmenu nejsou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tj.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ext Box 48"/>
          <p:cNvSpPr txBox="1">
            <a:spLocks noChangeArrowheads="1"/>
          </p:cNvSpPr>
          <p:nvPr/>
        </p:nvSpPr>
        <p:spPr bwMode="auto">
          <a:xfrm>
            <a:off x="503238" y="1805214"/>
            <a:ext cx="5561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-1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+1</a:t>
            </a:r>
          </a:p>
        </p:txBody>
      </p:sp>
      <p:sp>
        <p:nvSpPr>
          <p:cNvPr id="27660" name="TextovéPole 47"/>
          <p:cNvSpPr txBox="1">
            <a:spLocks noChangeArrowheads="1"/>
          </p:cNvSpPr>
          <p:nvPr/>
        </p:nvSpPr>
        <p:spPr bwMode="auto">
          <a:xfrm>
            <a:off x="503238" y="2479448"/>
            <a:ext cx="3456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skutečná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heterozygotnost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očekávaná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heterozygotnost</a:t>
            </a:r>
            <a:endParaRPr 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03238" y="446314"/>
            <a:ext cx="5472973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Démový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koeficient </a:t>
            </a: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odchylka od HW rovnováhy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503238" y="3608499"/>
            <a:ext cx="9014134" cy="2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Pozor, </a:t>
            </a:r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i="1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neměří totéž!</a:t>
            </a:r>
          </a:p>
          <a:p>
            <a:pPr>
              <a:spcAft>
                <a:spcPts val="1000"/>
              </a:spcAft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individuální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skupinový</a:t>
            </a:r>
            <a:b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Př.: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hutterité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(anabaptisté = novokřtěnci) z Velkých plání v USA a Kanadě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navzdory striktnímu dodržování tabu incestu jde o jednu z nejvíce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inbredních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skupin lidí (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0,0255)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příčinou malý počet zakladatelů (protestanti z Tyrolska a Korutan, 16. st.)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810" name="Picture 2" descr="http://upload.wikimedia.org/wikipedia/commons/1/1d/Anneken_Hendri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431" y="2382842"/>
            <a:ext cx="2816226" cy="213563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14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bs.org/wgbh/evolution/library/06/1/images/l_061_01_l.jpg"/>
          <p:cNvPicPr>
            <a:picLocks noChangeAspect="1" noChangeArrowheads="1"/>
          </p:cNvPicPr>
          <p:nvPr/>
        </p:nvPicPr>
        <p:blipFill>
          <a:blip r:embed="rId2" cstate="print"/>
          <a:srcRect l="4449" r="52405"/>
          <a:stretch>
            <a:fillRect/>
          </a:stretch>
        </p:blipFill>
        <p:spPr bwMode="auto">
          <a:xfrm>
            <a:off x="503238" y="373918"/>
            <a:ext cx="2054832" cy="22383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348" name="Picture 4" descr="https://online.science.psu.edu/sites/default/files/biol011/Fig-6-1-Mendel-Cross-Breeding.jpg"/>
          <p:cNvPicPr>
            <a:picLocks noChangeAspect="1" noChangeArrowheads="1"/>
          </p:cNvPicPr>
          <p:nvPr/>
        </p:nvPicPr>
        <p:blipFill>
          <a:blip r:embed="rId3" cstate="print"/>
          <a:srcRect l="878" t="12760" r="796" b="1302"/>
          <a:stretch>
            <a:fillRect/>
          </a:stretch>
        </p:blipFill>
        <p:spPr bwMode="auto">
          <a:xfrm>
            <a:off x="3112874" y="368051"/>
            <a:ext cx="5517418" cy="2231309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57350" name="Picture 6" descr="http://4.bp.blogspot.com/-pw-Y1VIiQJ8/ULWDHK0e3SI/AAAAAAAAMPw/9uY43HvMRO4/s1600/mendel+experi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69" y="2744493"/>
            <a:ext cx="6945526" cy="411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5" descr="inb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126" y="2999696"/>
            <a:ext cx="6226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7"/>
          <p:cNvSpPr txBox="1">
            <a:spLocks noChangeArrowheads="1"/>
          </p:cNvSpPr>
          <p:nvPr/>
        </p:nvSpPr>
        <p:spPr bwMode="auto">
          <a:xfrm>
            <a:off x="2153785" y="262391"/>
            <a:ext cx="4655442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Genetické důsledky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33388" y="1046617"/>
            <a:ext cx="8784777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inbreedingem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mění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frekvence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genotypů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(zvýšení frekvence homozygotů)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frekvence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alel se nemění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postihuje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echny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lokusy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 descr="Obráze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1514" y="1524001"/>
            <a:ext cx="5022172" cy="10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9"/>
          <p:cNvSpPr txBox="1">
            <a:spLocks noChangeArrowheads="1"/>
          </p:cNvSpPr>
          <p:nvPr/>
        </p:nvSpPr>
        <p:spPr bwMode="auto">
          <a:xfrm>
            <a:off x="6288088" y="2962275"/>
            <a:ext cx="2508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Leavenworthia</a:t>
            </a:r>
            <a:r>
              <a:rPr lang="cs-CZ" sz="1600" i="1"/>
              <a:t> </a:t>
            </a:r>
            <a:r>
              <a:rPr lang="en-US" sz="1600" i="1"/>
              <a:t>alabamica</a:t>
            </a:r>
            <a:endParaRPr lang="cs-CZ" sz="1600" i="1"/>
          </a:p>
        </p:txBody>
      </p:sp>
      <p:pic>
        <p:nvPicPr>
          <p:cNvPr id="30723" name="Picture 54" descr="Size"/>
          <p:cNvPicPr>
            <a:picLocks noChangeAspect="1" noChangeArrowheads="1"/>
          </p:cNvPicPr>
          <p:nvPr/>
        </p:nvPicPr>
        <p:blipFill>
          <a:blip r:embed="rId3" cstate="print"/>
          <a:srcRect l="11096" r="5086"/>
          <a:stretch>
            <a:fillRect/>
          </a:stretch>
        </p:blipFill>
        <p:spPr bwMode="auto">
          <a:xfrm>
            <a:off x="6265863" y="960438"/>
            <a:ext cx="25431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4" name="Text Box 62"/>
          <p:cNvSpPr txBox="1">
            <a:spLocks noChangeArrowheads="1"/>
          </p:cNvSpPr>
          <p:nvPr/>
        </p:nvSpPr>
        <p:spPr bwMode="auto">
          <a:xfrm>
            <a:off x="487363" y="1067852"/>
            <a:ext cx="398538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deprese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výskyt chorob, snížení plodnosti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životaschopnosti</a:t>
            </a:r>
          </a:p>
        </p:txBody>
      </p:sp>
      <p:sp>
        <p:nvSpPr>
          <p:cNvPr id="78911" name="Text Box 63"/>
          <p:cNvSpPr txBox="1">
            <a:spLocks noChangeArrowheads="1"/>
          </p:cNvSpPr>
          <p:nvPr/>
        </p:nvSpPr>
        <p:spPr bwMode="auto">
          <a:xfrm>
            <a:off x="503238" y="5604020"/>
            <a:ext cx="849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Pozor! Ne vždy musí být inbreeding škodlivý (např. řada druhů vyšších rostlin je</a:t>
            </a:r>
          </a:p>
          <a:p>
            <a:pPr algn="ctr"/>
            <a:r>
              <a:rPr lang="cs-CZ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samosprašná). Navíc důsledky inbreedingu se mohou lišit v rámci jednoho druhu </a:t>
            </a:r>
          </a:p>
          <a:p>
            <a:pPr algn="ctr"/>
            <a:r>
              <a:rPr lang="cs-CZ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závislosti na vnějším prostředí.</a:t>
            </a:r>
          </a:p>
        </p:txBody>
      </p:sp>
      <p:sp>
        <p:nvSpPr>
          <p:cNvPr id="30726" name="Text Box 47"/>
          <p:cNvSpPr txBox="1">
            <a:spLocks noChangeArrowheads="1"/>
          </p:cNvSpPr>
          <p:nvPr/>
        </p:nvSpPr>
        <p:spPr bwMode="auto">
          <a:xfrm>
            <a:off x="1218520" y="330345"/>
            <a:ext cx="487825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Fenotypové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důsledky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0727" name="Picture 4" descr="http://minicattle.com/images/minikent_02.jpg"/>
          <p:cNvPicPr>
            <a:picLocks noChangeAspect="1" noChangeArrowheads="1"/>
          </p:cNvPicPr>
          <p:nvPr/>
        </p:nvPicPr>
        <p:blipFill>
          <a:blip r:embed="rId4" cstate="print"/>
          <a:srcRect l="9152" t="7828" r="9941" b="10049"/>
          <a:stretch>
            <a:fillRect/>
          </a:stretch>
        </p:blipFill>
        <p:spPr bwMode="auto">
          <a:xfrm>
            <a:off x="487363" y="2528888"/>
            <a:ext cx="3846512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29" name="Picture 2" descr="https://encrypted-tbn2.gstatic.com/images?q=tbn:ANd9GcRrssmFeh7wn0T398Ran4c-D_jeePD616jl_Ow9d9qVdTNOfC5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0838" y="1981200"/>
            <a:ext cx="19907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2" descr="http://oregonstate.edu/instruct/css/330/six/images/doublecross2.gif"/>
          <p:cNvPicPr>
            <a:picLocks noChangeAspect="1" noChangeArrowheads="1"/>
          </p:cNvPicPr>
          <p:nvPr/>
        </p:nvPicPr>
        <p:blipFill>
          <a:blip r:embed="rId6" cstate="print"/>
          <a:srcRect b="71807"/>
          <a:stretch>
            <a:fillRect/>
          </a:stretch>
        </p:blipFill>
        <p:spPr bwMode="auto">
          <a:xfrm>
            <a:off x="4911060" y="4067008"/>
            <a:ext cx="3981450" cy="1468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2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503238" y="3670448"/>
            <a:ext cx="84597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kmen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Vandoma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Zimbabwe (tzv. „Pštrosí lidé“):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ektrodaktylie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mormoni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Hilld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(Utah) a Colorado City (Arizona)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amazonští indiáni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šlechtické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deprese u člověka:</a:t>
            </a: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amišové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hemofilie B, anémie, pletencová dystrofie,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Ellis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-Van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Creveldův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(zakrslost, polydaktylie), poruchy vývoje nehtů, defekty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zubů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13" descr="http://de.academic.ru/pictures/dewiki/68/Deux_pieds_1_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018" y="4348087"/>
            <a:ext cx="24685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31750" name="Přímá spojovací šipka 11"/>
          <p:cNvCxnSpPr>
            <a:cxnSpLocks noChangeShapeType="1"/>
          </p:cNvCxnSpPr>
          <p:nvPr/>
        </p:nvCxnSpPr>
        <p:spPr bwMode="auto">
          <a:xfrm>
            <a:off x="6468018" y="4064491"/>
            <a:ext cx="390753" cy="729341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sp>
        <p:nvSpPr>
          <p:cNvPr id="31751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2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5362" name="Picture 2" descr="http://zena-in.cz/media/2011/02/02/4cecb9c64c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302" y="1469916"/>
            <a:ext cx="2919412" cy="17534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4" name="Picture 4" descr="http://is.muni.cz/do/rect/el/estud/pedf/js14/grafomot/web/pics/02-03-07-polydaktyl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9113" y="1504360"/>
            <a:ext cx="2191229" cy="1640141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2" name="Přímá spojovací šipka 11"/>
          <p:cNvCxnSpPr>
            <a:cxnSpLocks noChangeShapeType="1"/>
          </p:cNvCxnSpPr>
          <p:nvPr/>
        </p:nvCxnSpPr>
        <p:spPr bwMode="auto">
          <a:xfrm>
            <a:off x="3570515" y="1382485"/>
            <a:ext cx="642256" cy="1317172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pic>
        <p:nvPicPr>
          <p:cNvPr id="15366" name="Picture 6" descr="http://upload.wikimedia.org/wikipedia/commons/0/0f/Lancaster_County_Amish_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817" y="1480457"/>
            <a:ext cx="2293258" cy="171994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902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ovéPole 16"/>
          <p:cNvSpPr txBox="1">
            <a:spLocks noChangeArrowheads="1"/>
          </p:cNvSpPr>
          <p:nvPr/>
        </p:nvSpPr>
        <p:spPr bwMode="auto">
          <a:xfrm>
            <a:off x="503238" y="1029002"/>
            <a:ext cx="7566687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Karel II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Španělský: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nepřirozeně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velká hlava, deformovaná čelist,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slabé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tělo, potíže s chůzí a další defekty,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mentální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psychické poruchy, impotence,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neplodnost</a:t>
            </a:r>
          </a:p>
          <a:p>
            <a:pPr defTabSz="360000">
              <a:spcBef>
                <a:spcPts val="0"/>
              </a:spcBef>
              <a:spcAft>
                <a:spcPts val="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František I.: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některých potomků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mentální retardace, hydrocefalie, záchvaty,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některé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nebyly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schopny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samostatného života</a:t>
            </a:r>
          </a:p>
        </p:txBody>
      </p:sp>
      <p:pic>
        <p:nvPicPr>
          <p:cNvPr id="32772" name="Picture 15" descr="Soubor:Carlos II.jpg"/>
          <p:cNvPicPr>
            <a:picLocks noChangeAspect="1" noChangeArrowheads="1"/>
          </p:cNvPicPr>
          <p:nvPr/>
        </p:nvPicPr>
        <p:blipFill>
          <a:blip r:embed="rId3" cstate="print"/>
          <a:srcRect l="3677" t="2315" r="3676"/>
          <a:stretch>
            <a:fillRect/>
          </a:stretch>
        </p:blipFill>
        <p:spPr bwMode="auto">
          <a:xfrm>
            <a:off x="6681788" y="144269"/>
            <a:ext cx="2288041" cy="27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2774" name="Picture 17" descr="Soubor:Francesco I.jpg"/>
          <p:cNvPicPr>
            <a:picLocks noChangeAspect="1" noChangeArrowheads="1"/>
          </p:cNvPicPr>
          <p:nvPr/>
        </p:nvPicPr>
        <p:blipFill>
          <a:blip r:embed="rId4" cstate="print"/>
          <a:srcRect t="6914"/>
          <a:stretch>
            <a:fillRect/>
          </a:stretch>
        </p:blipFill>
        <p:spPr bwMode="auto">
          <a:xfrm>
            <a:off x="6125735" y="3723557"/>
            <a:ext cx="2266268" cy="298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2776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deprese u člověka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6" descr="Rudolf2"/>
          <p:cNvPicPr>
            <a:picLocks noChangeAspect="1" noChangeArrowheads="1"/>
          </p:cNvPicPr>
          <p:nvPr/>
        </p:nvPicPr>
        <p:blipFill>
          <a:blip r:embed="rId3" cstate="print"/>
          <a:srcRect b="19624"/>
          <a:stretch>
            <a:fillRect/>
          </a:stretch>
        </p:blipFill>
        <p:spPr bwMode="auto">
          <a:xfrm>
            <a:off x="574903" y="1582966"/>
            <a:ext cx="2810555" cy="33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484211" y="960946"/>
            <a:ext cx="8497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Rudolf II.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hraběnka Kateřina </a:t>
            </a:r>
            <a:r>
              <a:rPr lang="cs-CZ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Stradová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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Julius </a:t>
            </a:r>
            <a:r>
              <a:rPr lang="cs-CZ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Caesar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(Juan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d’Austria</a:t>
            </a:r>
            <a:r>
              <a:rPr lang="cs-CZ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2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753" name="Picture 21" descr="Soubor:Levob 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967" y="2062842"/>
            <a:ext cx="3933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Picture 17" descr="http://zputimi.webz.cz/svejk/flanderka17.jpg"/>
          <p:cNvPicPr>
            <a:picLocks noChangeAspect="1" noChangeArrowheads="1"/>
          </p:cNvPicPr>
          <p:nvPr/>
        </p:nvPicPr>
        <p:blipFill>
          <a:blip r:embed="rId5" cstate="print"/>
          <a:srcRect l="19403" t="2040" r="17894" b="37599"/>
          <a:stretch>
            <a:fillRect/>
          </a:stretch>
        </p:blipFill>
        <p:spPr bwMode="auto">
          <a:xfrm>
            <a:off x="6398307" y="4554538"/>
            <a:ext cx="25257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19" descr="http://www.postavy.cz/foto/pepek-vyskoc-f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7333" y="45942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TextovéPole 14"/>
          <p:cNvSpPr txBox="1"/>
          <p:nvPr/>
        </p:nvSpPr>
        <p:spPr>
          <a:xfrm>
            <a:off x="3505200" y="1567542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schizofrenie, deviace, násilné sklony (včetně vražd)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deprese u člověka</a:t>
            </a:r>
            <a:r>
              <a:rPr lang="cs-CZ" dirty="0" smtClean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5" descr="Maria_Theresia_as_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349" y="363311"/>
            <a:ext cx="2713037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3795" name="Text Box 57"/>
          <p:cNvSpPr txBox="1">
            <a:spLocks noChangeArrowheads="1"/>
          </p:cNvSpPr>
          <p:nvPr/>
        </p:nvSpPr>
        <p:spPr bwMode="auto">
          <a:xfrm>
            <a:off x="1303338" y="4897438"/>
            <a:ext cx="2155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en-US" i="1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vigour</a:t>
            </a:r>
            <a:r>
              <a:rPr lang="en-US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heteróze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796" name="Text Box 58"/>
          <p:cNvSpPr txBox="1">
            <a:spLocks noChangeArrowheads="1"/>
          </p:cNvSpPr>
          <p:nvPr/>
        </p:nvSpPr>
        <p:spPr bwMode="auto">
          <a:xfrm>
            <a:off x="4907870" y="3409497"/>
            <a:ext cx="2916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František Štěpán Lotrinský</a:t>
            </a:r>
          </a:p>
        </p:txBody>
      </p:sp>
      <p:sp>
        <p:nvSpPr>
          <p:cNvPr id="33797" name="Text Box 60"/>
          <p:cNvSpPr txBox="1">
            <a:spLocks noChangeArrowheads="1"/>
          </p:cNvSpPr>
          <p:nvPr/>
        </p:nvSpPr>
        <p:spPr bwMode="auto">
          <a:xfrm>
            <a:off x="2014085" y="3848100"/>
            <a:ext cx="1565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</a:t>
            </a:r>
            <a:r>
              <a:rPr lang="en-US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Terezie</a:t>
            </a:r>
            <a:endParaRPr lang="cs-CZ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8" name="Picture 6" descr="http://www.farmwest.com/images/client/BreedingCorn%20Fig%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543" y="4022282"/>
            <a:ext cx="3266168" cy="25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Soubor:Joseph II Portrait with cr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3792" y="321356"/>
            <a:ext cx="253047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310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1"/>
          <p:cNvSpPr txBox="1">
            <a:spLocks noChangeArrowheads="1"/>
          </p:cNvSpPr>
          <p:nvPr/>
        </p:nvSpPr>
        <p:spPr bwMode="auto">
          <a:xfrm>
            <a:off x="1965790" y="352425"/>
            <a:ext cx="5163208" cy="107721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ASORTATIVNÍ </a:t>
            </a:r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PÁŘENÍ</a:t>
            </a:r>
          </a:p>
          <a:p>
            <a:pPr algn="ctr"/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</a:t>
            </a:r>
            <a:r>
              <a:rPr lang="cs-CZ" sz="3200" b="1" i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assortative</a:t>
            </a:r>
            <a:r>
              <a:rPr lang="cs-CZ" sz="3200" b="1" i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cs-CZ" sz="3200" b="1" i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mating</a:t>
            </a:r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)</a:t>
            </a:r>
            <a:endParaRPr lang="cs-CZ" sz="3200" b="1" dirty="0">
              <a:ln w="3175">
                <a:solidFill>
                  <a:sysClr val="windowText" lastClr="000000"/>
                </a:solidFill>
              </a:ln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503238" y="1685471"/>
            <a:ext cx="789992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vyšší pravděpodobnost páření mezi jedinci se stejným</a:t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fenotypem</a:t>
            </a:r>
          </a:p>
          <a:p>
            <a:pPr>
              <a:spcAft>
                <a:spcPts val="1000"/>
              </a:spcAft>
            </a:pPr>
            <a:endParaRPr lang="cs-CZ" sz="2000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příčinou může být preference partnera se stejným fenotypem, ale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mohou existovat i jiné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příčiny</a:t>
            </a:r>
          </a:p>
          <a:p>
            <a:pPr>
              <a:spcAft>
                <a:spcPts val="10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.: fytofágní hmyz – jedinci žijící na různých druzích hostitelské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rostliny můžou dospívat v odlišnou dobu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častější páření jedinců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se stejným fenotypem (život na hostiteli)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bez aktivní preference </a:t>
            </a:r>
            <a:b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partnera </a:t>
            </a: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jde pouze o pozitivní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fenotypovou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korelaci</a:t>
            </a:r>
            <a:endParaRPr lang="cs-CZ" sz="2000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asortativní páření způsobuje úbytek h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eter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ozygotů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asortativní páření způsobuje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vazebnou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nerovnováhu (LD)</a:t>
            </a:r>
          </a:p>
        </p:txBody>
      </p:sp>
    </p:spTree>
    <p:extLst>
      <p:ext uri="{BB962C8B-B14F-4D97-AF65-F5344CB8AC3E}">
        <p14:creationId xmlns:p14="http://schemas.microsoft.com/office/powerpoint/2010/main" val="13765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03238" y="395367"/>
            <a:ext cx="860844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mezi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inbreedingem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asortativním pářením:</a:t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působí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pouze na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lokus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(y) spojené s preferovaným fenotypem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ovlivňuje všechny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lokusy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as. páření 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mocnou evoluční silou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(silná LD na více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lokusech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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pouze zesiluje LD tam, kde byla už na počátku, a to jen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případě samooplození (samosprašnosti), v ostatních případech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rekombinace „úspěšnější“  redukce LD</a:t>
            </a:r>
          </a:p>
        </p:txBody>
      </p:sp>
    </p:spTree>
    <p:extLst>
      <p:ext uri="{BB962C8B-B14F-4D97-AF65-F5344CB8AC3E}">
        <p14:creationId xmlns:p14="http://schemas.microsoft.com/office/powerpoint/2010/main" val="6009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0" descr="http://i.istockimg.com/file_thumbview_approve/15482487/3/stock-photo-15482487-disgusted-young-woman-sticking-out-tongue.jpg"/>
          <p:cNvPicPr>
            <a:picLocks noChangeAspect="1" noChangeArrowheads="1"/>
          </p:cNvPicPr>
          <p:nvPr/>
        </p:nvPicPr>
        <p:blipFill>
          <a:blip r:embed="rId2" cstate="print"/>
          <a:srcRect b="12514"/>
          <a:stretch>
            <a:fillRect/>
          </a:stretch>
        </p:blipFill>
        <p:spPr bwMode="auto">
          <a:xfrm>
            <a:off x="6384506" y="4438966"/>
            <a:ext cx="2030150" cy="2220116"/>
          </a:xfrm>
          <a:prstGeom prst="rect">
            <a:avLst/>
          </a:prstGeom>
          <a:noFill/>
        </p:spPr>
      </p:pic>
      <p:pic>
        <p:nvPicPr>
          <p:cNvPr id="58" name="Picture 14" descr="http://andthatswhyyouresingle.com/wp-content/uploads/2012/09/Happy-woman-Fotolia_12331389_Subscription_XXL.jpg"/>
          <p:cNvPicPr>
            <a:picLocks noChangeAspect="1" noChangeArrowheads="1"/>
          </p:cNvPicPr>
          <p:nvPr/>
        </p:nvPicPr>
        <p:blipFill>
          <a:blip r:embed="rId3" cstate="print"/>
          <a:srcRect b="12489"/>
          <a:stretch>
            <a:fillRect/>
          </a:stretch>
        </p:blipFill>
        <p:spPr bwMode="auto">
          <a:xfrm>
            <a:off x="5990479" y="2327612"/>
            <a:ext cx="2641892" cy="1983131"/>
          </a:xfrm>
          <a:prstGeom prst="rect">
            <a:avLst/>
          </a:prstGeom>
          <a:noFill/>
        </p:spPr>
      </p:pic>
      <p:sp>
        <p:nvSpPr>
          <p:cNvPr id="1030" name="AutoShape 6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460581" y="254000"/>
            <a:ext cx="6259662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NEGATIVNÍ ASORTATIVNÍ </a:t>
            </a:r>
            <a:endParaRPr lang="cs-CZ" sz="3200" b="1" dirty="0" smtClean="0">
              <a:ln w="3175">
                <a:solidFill>
                  <a:sysClr val="windowText" lastClr="000000"/>
                </a:solidFill>
              </a:ln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cs-CZ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</a:t>
            </a:r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DISASORTATIVNÍ) PÁŘENÍ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03238" y="1544962"/>
            <a:ext cx="89755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preference partnera s odlišným fenotypem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výsledkem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intermediární frekvence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alel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zeslabování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vazebné nerovnováhy</a:t>
            </a:r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 preference samců s odlišným MHC (myš,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člověk)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2" descr="http://www.nature.com/nri/journal/v7/n7/images/nri2103-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281" y="3101941"/>
            <a:ext cx="2493975" cy="1782927"/>
          </a:xfrm>
          <a:prstGeom prst="rect">
            <a:avLst/>
          </a:prstGeom>
          <a:noFill/>
        </p:spPr>
      </p:pic>
      <p:pic>
        <p:nvPicPr>
          <p:cNvPr id="59" name="Picture 2" descr="http://i.huffpost.com/gen/1400676/thumbs/o-SWEATY-MEN-facebook.jpg"/>
          <p:cNvPicPr>
            <a:picLocks noChangeAspect="1" noChangeArrowheads="1"/>
          </p:cNvPicPr>
          <p:nvPr/>
        </p:nvPicPr>
        <p:blipFill>
          <a:blip r:embed="rId5" cstate="print"/>
          <a:srcRect r="29214"/>
          <a:stretch>
            <a:fillRect/>
          </a:stretch>
        </p:blipFill>
        <p:spPr bwMode="auto">
          <a:xfrm>
            <a:off x="3068810" y="3722145"/>
            <a:ext cx="2929221" cy="2069055"/>
          </a:xfrm>
          <a:prstGeom prst="rect">
            <a:avLst/>
          </a:prstGeom>
          <a:noFill/>
        </p:spPr>
      </p:pic>
      <p:grpSp>
        <p:nvGrpSpPr>
          <p:cNvPr id="60" name="Skupina 59"/>
          <p:cNvGrpSpPr>
            <a:grpSpLocks noChangeAspect="1"/>
          </p:cNvGrpSpPr>
          <p:nvPr/>
        </p:nvGrpSpPr>
        <p:grpSpPr>
          <a:xfrm>
            <a:off x="696685" y="4691233"/>
            <a:ext cx="1446167" cy="2086196"/>
            <a:chOff x="198605" y="3700632"/>
            <a:chExt cx="1868048" cy="2694789"/>
          </a:xfrm>
        </p:grpSpPr>
        <p:pic>
          <p:nvPicPr>
            <p:cNvPr id="61" name="Picture 12" descr="https://c1.staticflickr.com/5/4038/4581097830_541bac0efc_z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605" y="3894268"/>
              <a:ext cx="1868048" cy="2501153"/>
            </a:xfrm>
            <a:prstGeom prst="rect">
              <a:avLst/>
            </a:prstGeom>
            <a:noFill/>
          </p:spPr>
        </p:pic>
        <p:sp>
          <p:nvSpPr>
            <p:cNvPr id="62" name="TextovéPole 61"/>
            <p:cNvSpPr txBox="1"/>
            <p:nvPr/>
          </p:nvSpPr>
          <p:spPr>
            <a:xfrm rot="19084286">
              <a:off x="1355462" y="3700632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ym typeface="Symbol"/>
                </a:rPr>
                <a:t>  </a:t>
              </a:r>
              <a:endParaRPr lang="cs-CZ" b="1" dirty="0"/>
            </a:p>
          </p:txBody>
        </p:sp>
      </p:grpSp>
      <p:sp>
        <p:nvSpPr>
          <p:cNvPr id="64" name="Obdélníkový popisek 63"/>
          <p:cNvSpPr/>
          <p:nvPr/>
        </p:nvSpPr>
        <p:spPr bwMode="auto">
          <a:xfrm>
            <a:off x="3222173" y="2928258"/>
            <a:ext cx="914399" cy="457200"/>
          </a:xfrm>
          <a:prstGeom prst="wedgeRectCallout">
            <a:avLst>
              <a:gd name="adj1" fmla="val -102843"/>
              <a:gd name="adj2" fmla="val 5059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MHC</a:t>
            </a:r>
          </a:p>
        </p:txBody>
      </p:sp>
    </p:spTree>
    <p:extLst>
      <p:ext uri="{BB962C8B-B14F-4D97-AF65-F5344CB8AC3E}">
        <p14:creationId xmlns:p14="http://schemas.microsoft.com/office/powerpoint/2010/main" val="27609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503238" y="4661222"/>
            <a:ext cx="4573688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Biometrikové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: kontinuální proměnlivost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	mnoho genů</a:t>
            </a:r>
          </a:p>
          <a:p>
            <a:pPr defTabSz="360000"/>
            <a:r>
              <a:rPr lang="cs-CZ" sz="2000" dirty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často </a:t>
            </a:r>
            <a:r>
              <a:rPr lang="cs-CZ" sz="2000" dirty="0">
                <a:latin typeface="Arial" charset="0"/>
              </a:rPr>
              <a:t>silný vliv prostředí</a:t>
            </a:r>
          </a:p>
        </p:txBody>
      </p:sp>
      <p:pic>
        <p:nvPicPr>
          <p:cNvPr id="4112" name="Picture 16" descr="http://www-history.mcs.st-and.ac.uk/BigPictures/Galton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02" y="322352"/>
            <a:ext cx="2153685" cy="25530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1130156" y="2804844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cs-CZ" sz="1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Galton</a:t>
            </a:r>
            <a:endParaRPr lang="cs-CZ" sz="1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4" name="Picture 18" descr="http://image.slidesharecdn.com/b1topic1-continuousanddiscontinuousvariation-140413152151-phpapp02/95/4-b1-topic-1-continuous-and-discontinuous-variation-1-638.jpg?cb=1397461750"/>
          <p:cNvPicPr>
            <a:picLocks noChangeAspect="1" noChangeArrowheads="1"/>
          </p:cNvPicPr>
          <p:nvPr/>
        </p:nvPicPr>
        <p:blipFill>
          <a:blip r:embed="rId4" cstate="print"/>
          <a:srcRect l="4501" t="11030" r="5048" b="5474"/>
          <a:stretch>
            <a:fillRect/>
          </a:stretch>
        </p:blipFill>
        <p:spPr bwMode="auto">
          <a:xfrm>
            <a:off x="3076470" y="267128"/>
            <a:ext cx="5885332" cy="407884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3238" y="3899221"/>
            <a:ext cx="8441413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Paradox:</a:t>
            </a:r>
          </a:p>
          <a:p>
            <a:pPr defTabSz="36000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	pro evoluční biology důležité studovat fenotypové projevy </a:t>
            </a:r>
          </a:p>
          <a:p>
            <a:pPr defTabSz="360000">
              <a:spcAft>
                <a:spcPts val="1000"/>
              </a:spcAft>
            </a:pPr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×</a:t>
            </a:r>
            <a:r>
              <a:rPr lang="cs-CZ" smtClean="0">
                <a:latin typeface="Arial" charset="0"/>
                <a:cs typeface="Arial" charset="0"/>
              </a:rPr>
              <a:t> pro </a:t>
            </a:r>
            <a:r>
              <a:rPr lang="cs-CZ" dirty="0" smtClean="0">
                <a:latin typeface="Arial" charset="0"/>
                <a:cs typeface="Arial" charset="0"/>
              </a:rPr>
              <a:t>genetiky snazší studovat přímo molekuly</a:t>
            </a:r>
            <a:r>
              <a:rPr lang="cs-CZ" dirty="0">
                <a:latin typeface="Arial" charset="0"/>
              </a:rPr>
              <a:t>	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03238" y="441807"/>
            <a:ext cx="466986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Zdroje fenotypové 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proměnlivosti:</a:t>
            </a:r>
            <a:br>
              <a:rPr lang="cs-CZ" dirty="0" smtClean="0">
                <a:solidFill>
                  <a:srgbClr val="E80000"/>
                </a:solidFill>
                <a:latin typeface="Arial" charset="0"/>
              </a:rPr>
            </a:br>
            <a:endParaRPr lang="cs-CZ" dirty="0" smtClean="0">
              <a:solidFill>
                <a:srgbClr val="E80000"/>
              </a:solidFill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rozdíly v </a:t>
            </a:r>
            <a:r>
              <a:rPr lang="cs-CZ" u="sng" dirty="0" smtClean="0">
                <a:latin typeface="Arial" charset="0"/>
              </a:rPr>
              <a:t>genotypu</a:t>
            </a: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rozdíly v podmínkách </a:t>
            </a:r>
            <a:r>
              <a:rPr lang="cs-CZ" u="sng" dirty="0" smtClean="0">
                <a:latin typeface="Arial" charset="0"/>
              </a:rPr>
              <a:t>prostředí</a:t>
            </a:r>
          </a:p>
          <a:p>
            <a:pPr>
              <a:spcAft>
                <a:spcPts val="1000"/>
              </a:spcAft>
            </a:pPr>
            <a:r>
              <a:rPr lang="cs-CZ" u="sng" dirty="0" err="1" smtClean="0">
                <a:latin typeface="Arial" charset="0"/>
              </a:rPr>
              <a:t>maternální</a:t>
            </a:r>
            <a:r>
              <a:rPr lang="cs-CZ" dirty="0" smtClean="0">
                <a:latin typeface="Arial" charset="0"/>
              </a:rPr>
              <a:t> vlivy (</a:t>
            </a:r>
            <a:r>
              <a:rPr lang="cs-CZ" dirty="0" err="1" smtClean="0">
                <a:latin typeface="Arial" charset="0"/>
              </a:rPr>
              <a:t>paternální</a:t>
            </a:r>
            <a:r>
              <a:rPr lang="cs-CZ" dirty="0" smtClean="0">
                <a:latin typeface="Arial" charset="0"/>
              </a:rPr>
              <a:t> vlivy)</a:t>
            </a:r>
            <a:endParaRPr lang="cs-CZ" dirty="0">
              <a:latin typeface="Arial" charset="0"/>
            </a:endParaRPr>
          </a:p>
        </p:txBody>
      </p:sp>
      <p:pic>
        <p:nvPicPr>
          <p:cNvPr id="59394" name="Picture 2" descr="http://static.topyaps.com/wp-content/uploads/2013/02/Evolution-The-Modern-Synthesis-Julain-S.-Hux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850" y="390417"/>
            <a:ext cx="2672703" cy="33676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65575" y="3815566"/>
            <a:ext cx="2065694" cy="2791262"/>
            <a:chOff x="503238" y="3671728"/>
            <a:chExt cx="2065694" cy="2791262"/>
          </a:xfrm>
        </p:grpSpPr>
        <p:pic>
          <p:nvPicPr>
            <p:cNvPr id="2" name="Picture 2" descr="http://upload.wikimedia.org/wikipedia/en/4/4a/George_Udny_Yu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238" y="3671728"/>
              <a:ext cx="2013931" cy="24869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503238" y="6093658"/>
              <a:ext cx="2065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George </a:t>
              </a:r>
              <a:r>
                <a:rPr lang="en-US" sz="18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Udny</a:t>
              </a:r>
              <a:r>
                <a:rPr lang="en-US" sz="18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Yule</a:t>
              </a:r>
              <a:endPara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álný popisek 3"/>
          <p:cNvSpPr/>
          <p:nvPr/>
        </p:nvSpPr>
        <p:spPr bwMode="auto">
          <a:xfrm>
            <a:off x="3339103" y="4911047"/>
            <a:ext cx="2887038" cy="1366463"/>
          </a:xfrm>
          <a:prstGeom prst="wedgeEllipseCallout">
            <a:avLst>
              <a:gd name="adj1" fmla="val -76142"/>
              <a:gd name="adj2" fmla="val -18640"/>
            </a:avLst>
          </a:prstGeom>
          <a:solidFill>
            <a:srgbClr val="CC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Proč </a:t>
            </a:r>
            <a:r>
              <a:rPr kumimoji="0" lang="cs-CZ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populacích 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nepozorujeme poměr 3:1?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96165" y="306651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Reginald</a:t>
            </a:r>
            <a:r>
              <a:rPr lang="cs-CZ" sz="1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cs-CZ" sz="1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brachydaktylie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://www.dnaftb.org/images/5/Punnet.jpg"/>
          <p:cNvPicPr>
            <a:picLocks noChangeAspect="1" noChangeArrowheads="1"/>
          </p:cNvPicPr>
          <p:nvPr/>
        </p:nvPicPr>
        <p:blipFill>
          <a:blip r:embed="rId3" cstate="print"/>
          <a:srcRect l="5780" t="3292" r="6297" b="12693"/>
          <a:stretch>
            <a:fillRect/>
          </a:stretch>
        </p:blipFill>
        <p:spPr bwMode="auto">
          <a:xfrm>
            <a:off x="503238" y="160221"/>
            <a:ext cx="2520778" cy="336103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582257" y="811371"/>
          <a:ext cx="4893924" cy="347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60"/>
                <a:gridCol w="2256891"/>
                <a:gridCol w="2157573"/>
              </a:tblGrid>
              <a:tr h="4523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2" name="Skupina 21"/>
          <p:cNvGrpSpPr/>
          <p:nvPr/>
        </p:nvGrpSpPr>
        <p:grpSpPr>
          <a:xfrm>
            <a:off x="3655888" y="809945"/>
            <a:ext cx="4677885" cy="3464104"/>
            <a:chOff x="3121631" y="799671"/>
            <a:chExt cx="4677885" cy="3464104"/>
          </a:xfrm>
        </p:grpSpPr>
        <p:pic>
          <p:nvPicPr>
            <p:cNvPr id="10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6229" y="1315093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1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5803186" y="1323654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2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4516" y="2844230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3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5" cstate="print"/>
            <a:srcRect l="3881" t="11475" r="52020"/>
            <a:stretch>
              <a:fillRect/>
            </a:stretch>
          </p:blipFill>
          <p:spPr bwMode="auto">
            <a:xfrm>
              <a:off x="5804901" y="2856216"/>
              <a:ext cx="1301485" cy="1407559"/>
            </a:xfrm>
            <a:prstGeom prst="rect">
              <a:avLst/>
            </a:prstGeom>
            <a:noFill/>
          </p:spPr>
        </p:pic>
        <p:sp>
          <p:nvSpPr>
            <p:cNvPr id="14" name="TextovéPole 13"/>
            <p:cNvSpPr txBox="1"/>
            <p:nvPr/>
          </p:nvSpPr>
          <p:spPr>
            <a:xfrm>
              <a:off x="4448710" y="80138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727861" y="79967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121631" y="17449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130194" y="32945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250130" y="3318173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051461" y="3318173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238144" y="1744960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49749" y="1744960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872" y="1755997"/>
            <a:ext cx="2438882" cy="19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919319"/>
            <a:ext cx="8139112" cy="32931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</a:t>
            </a:r>
            <a:r>
              <a:rPr lang="cs-CZ" sz="2000" dirty="0" smtClean="0">
                <a:latin typeface="Arial" charset="0"/>
              </a:rPr>
              <a:t> … dodnes problém s vymezením</a:t>
            </a: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lokus</a:t>
            </a:r>
            <a:r>
              <a:rPr lang="cs-CZ" sz="2000" dirty="0" smtClean="0">
                <a:latin typeface="Arial" charset="0"/>
              </a:rPr>
              <a:t> … zde = gen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sz="2000" dirty="0" smtClean="0">
                <a:solidFill>
                  <a:srgbClr val="E60000"/>
                </a:solidFill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alely</a:t>
            </a:r>
            <a:r>
              <a:rPr lang="cs-CZ" sz="2000" dirty="0" smtClean="0">
                <a:latin typeface="Arial" charset="0"/>
              </a:rPr>
              <a:t> = alternativní formy genu (dnes širší význam – úsek DNA)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genom</a:t>
            </a:r>
            <a:r>
              <a:rPr lang="cs-CZ" sz="2000" dirty="0" smtClean="0">
                <a:latin typeface="Arial" charset="0"/>
              </a:rPr>
              <a:t> = soubor všech genů jedince (jaderný, mitochondriální...)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genotyp</a:t>
            </a:r>
            <a:r>
              <a:rPr lang="cs-CZ" sz="2000" dirty="0" smtClean="0">
                <a:latin typeface="Arial" charset="0"/>
              </a:rPr>
              <a:t> = soubor alel jednoho nebo více genů jedince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haplotyp</a:t>
            </a:r>
            <a:r>
              <a:rPr lang="cs-CZ" sz="2000" dirty="0" smtClean="0">
                <a:latin typeface="Arial" charset="0"/>
              </a:rPr>
              <a:t> (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haplo</a:t>
            </a:r>
            <a:r>
              <a:rPr lang="cs-CZ" sz="2000" dirty="0" smtClean="0">
                <a:latin typeface="Arial" charset="0"/>
              </a:rPr>
              <a:t>idní geno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typ</a:t>
            </a:r>
            <a:r>
              <a:rPr lang="cs-CZ" sz="2000" dirty="0" smtClean="0">
                <a:latin typeface="Arial" charset="0"/>
              </a:rPr>
              <a:t>) = kombinace alel na různých částech sekvence DNA, které jsou přenášeny společně</a:t>
            </a:r>
          </a:p>
        </p:txBody>
      </p:sp>
      <p:pic>
        <p:nvPicPr>
          <p:cNvPr id="54274" name="Picture 2" descr="http://kidshealth.org/kid/talk/qa/headers_97314/what_ge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716597"/>
            <a:ext cx="3281680" cy="1189233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560" y="302636"/>
            <a:ext cx="4836160" cy="13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2"/>
          <p:cNvSpPr txBox="1">
            <a:spLocks noChangeArrowheads="1"/>
          </p:cNvSpPr>
          <p:nvPr/>
        </p:nvSpPr>
        <p:spPr bwMode="auto">
          <a:xfrm>
            <a:off x="1893888" y="340360"/>
            <a:ext cx="5059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latin typeface="Arial" charset="0"/>
              </a:rPr>
              <a:t>Genotypové a alelové </a:t>
            </a:r>
            <a:r>
              <a:rPr lang="en-US" b="1" dirty="0" err="1" smtClean="0">
                <a:solidFill>
                  <a:srgbClr val="E80000"/>
                </a:solidFill>
                <a:latin typeface="Arial" charset="0"/>
              </a:rPr>
              <a:t>frekvence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7175" name="Text Box 39"/>
          <p:cNvSpPr txBox="1">
            <a:spLocks noChangeArrowheads="1"/>
          </p:cNvSpPr>
          <p:nvPr/>
        </p:nvSpPr>
        <p:spPr bwMode="auto">
          <a:xfrm>
            <a:off x="503238" y="4328574"/>
            <a:ext cx="76116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52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Relativní četnosti = frekvence:	genotypové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E60000"/>
                </a:solidFill>
                <a:latin typeface="Arial" charset="0"/>
              </a:rPr>
              <a:t>f</a:t>
            </a:r>
            <a:r>
              <a:rPr lang="cs-CZ" sz="2000" i="1" baseline="-25000" dirty="0" err="1" smtClean="0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 </a:t>
            </a:r>
            <a:r>
              <a:rPr lang="cs-CZ" sz="2000" i="1" dirty="0" smtClean="0">
                <a:solidFill>
                  <a:srgbClr val="CC00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CC00CC"/>
                </a:solidFill>
                <a:latin typeface="Arial" charset="0"/>
              </a:rPr>
              <a:t>f</a:t>
            </a:r>
            <a:r>
              <a:rPr lang="cs-CZ" sz="2000" i="1" baseline="-25000" dirty="0" err="1" smtClean="0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R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0033CC"/>
                </a:solidFill>
                <a:latin typeface="Arial" charset="0"/>
              </a:rPr>
              <a:t>f</a:t>
            </a:r>
            <a:r>
              <a:rPr lang="cs-CZ" sz="2000" i="1" baseline="-25000" dirty="0" err="1" smtClean="0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0033CC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			           alelové (genové):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A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i="1" dirty="0" smtClean="0">
                <a:latin typeface="Arial" charset="0"/>
              </a:rPr>
              <a:t>,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a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176" name="Text Box 40"/>
          <p:cNvSpPr txBox="1">
            <a:spLocks noChangeArrowheads="1"/>
          </p:cNvSpPr>
          <p:nvPr/>
        </p:nvSpPr>
        <p:spPr bwMode="auto">
          <a:xfrm>
            <a:off x="1378558" y="5025205"/>
            <a:ext cx="207140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R</a:t>
            </a:r>
            <a:r>
              <a:rPr lang="cs-CZ" dirty="0">
                <a:latin typeface="Arial" charset="0"/>
              </a:rPr>
              <a:t> = 1</a:t>
            </a:r>
          </a:p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= 1</a:t>
            </a:r>
          </a:p>
        </p:txBody>
      </p:sp>
      <p:pic>
        <p:nvPicPr>
          <p:cNvPr id="9" name="Obrázek 8" descr="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443" y="1204021"/>
            <a:ext cx="6270546" cy="260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 smtClean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 smtClean="0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…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T. </a:t>
            </a:r>
            <a:r>
              <a:rPr lang="cs-CZ" dirty="0" err="1" smtClean="0">
                <a:latin typeface="Arial" charset="0"/>
              </a:rPr>
              <a:t>Dobzhansky</a:t>
            </a:r>
            <a:r>
              <a:rPr lang="cs-CZ" dirty="0" smtClean="0">
                <a:latin typeface="Arial" charset="0"/>
              </a:rPr>
              <a:t>, E. </a:t>
            </a:r>
            <a:r>
              <a:rPr lang="cs-CZ" dirty="0" err="1" smtClean="0">
                <a:latin typeface="Arial" charset="0"/>
              </a:rPr>
              <a:t>Mayr</a:t>
            </a:r>
            <a:r>
              <a:rPr lang="cs-CZ" dirty="0" smtClean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 smtClean="0">
                <a:latin typeface="Arial" charset="0"/>
                <a:sym typeface="Symbol"/>
              </a:rPr>
              <a:t> </a:t>
            </a:r>
            <a:r>
              <a:rPr lang="cs-CZ" dirty="0" smtClean="0">
                <a:latin typeface="Arial" charset="0"/>
              </a:rPr>
              <a:t>soubor sdílených alel nebo gamet</a:t>
            </a:r>
            <a:endParaRPr lang="cs-CZ" dirty="0">
              <a:latin typeface="Arial" charset="0"/>
            </a:endParaRPr>
          </a:p>
        </p:txBody>
      </p:sp>
      <p:grpSp>
        <p:nvGrpSpPr>
          <p:cNvPr id="2" name="Skupina 28"/>
          <p:cNvGrpSpPr/>
          <p:nvPr/>
        </p:nvGrpSpPr>
        <p:grpSpPr>
          <a:xfrm>
            <a:off x="972922" y="1519959"/>
            <a:ext cx="7907796" cy="2562541"/>
            <a:chOff x="972922" y="1363440"/>
            <a:chExt cx="7907796" cy="2562541"/>
          </a:xfrm>
        </p:grpSpPr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972922" y="2634571"/>
              <a:ext cx="46458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lokální populace (</a:t>
              </a:r>
              <a:r>
                <a:rPr lang="cs-CZ" sz="2000" dirty="0" err="1">
                  <a:latin typeface="Arial" charset="0"/>
                </a:rPr>
                <a:t>subpopulace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smtClean="0">
                  <a:latin typeface="Arial" charset="0"/>
                </a:rPr>
                <a:t>démy)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3948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charset="0"/>
                </a:rPr>
                <a:t>globální populace, </a:t>
              </a:r>
              <a:r>
                <a:rPr lang="cs-CZ" sz="2000" dirty="0" err="1">
                  <a:latin typeface="Arial" charset="0"/>
                </a:rPr>
                <a:t>metapopulace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5135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3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4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5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6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7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8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9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0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1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5134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0" name="Picture 2" descr="http://www.webpages.uidaho.edu/wlf448/2010/Lab/Metapopfigure-lab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28561"/>
            <a:ext cx="4056830" cy="305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933</Words>
  <Application>Microsoft Office PowerPoint</Application>
  <PresentationFormat>Předvádění na obrazovce (4:3)</PresentationFormat>
  <Paragraphs>257</Paragraphs>
  <Slides>38</Slides>
  <Notes>28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Symbol</vt:lpstr>
      <vt:lpstr>Times New Roman</vt:lpstr>
      <vt:lpstr>Výchozí návrh</vt:lpstr>
      <vt:lpstr>dokument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admin</cp:lastModifiedBy>
  <cp:revision>101</cp:revision>
  <dcterms:created xsi:type="dcterms:W3CDTF">2002-02-28T16:27:36Z</dcterms:created>
  <dcterms:modified xsi:type="dcterms:W3CDTF">2017-03-17T14:36:00Z</dcterms:modified>
</cp:coreProperties>
</file>