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9" r:id="rId2"/>
    <p:sldId id="256" r:id="rId3"/>
    <p:sldId id="257" r:id="rId4"/>
    <p:sldId id="264" r:id="rId5"/>
    <p:sldId id="258" r:id="rId6"/>
    <p:sldId id="265" r:id="rId7"/>
    <p:sldId id="259" r:id="rId8"/>
    <p:sldId id="305" r:id="rId9"/>
    <p:sldId id="328" r:id="rId10"/>
    <p:sldId id="307" r:id="rId11"/>
    <p:sldId id="321" r:id="rId12"/>
    <p:sldId id="322" r:id="rId13"/>
    <p:sldId id="323" r:id="rId14"/>
    <p:sldId id="324" r:id="rId15"/>
    <p:sldId id="325" r:id="rId16"/>
    <p:sldId id="329" r:id="rId17"/>
    <p:sldId id="326" r:id="rId18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000"/>
    <a:srgbClr val="FFFF99"/>
    <a:srgbClr val="008080"/>
    <a:srgbClr val="FF0000"/>
    <a:srgbClr val="006666"/>
    <a:srgbClr val="000066"/>
    <a:srgbClr val="FCEDAE"/>
    <a:srgbClr val="FFD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/>
  </p:normalViewPr>
  <p:slideViewPr>
    <p:cSldViewPr snapToGrid="0">
      <p:cViewPr>
        <p:scale>
          <a:sx n="118" d="100"/>
          <a:sy n="118" d="100"/>
        </p:scale>
        <p:origin x="-1350" y="336"/>
      </p:cViewPr>
      <p:guideLst>
        <p:guide orient="horz" pos="2296"/>
        <p:guide pos="1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60" tIns="45729" rIns="91460" bIns="45729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1460" tIns="45729" rIns="91460" bIns="45729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F2E4FB-E9F8-471A-A22A-FEE24725E767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4813" cy="495300"/>
          </a:xfrm>
          <a:prstGeom prst="rect">
            <a:avLst/>
          </a:prstGeom>
        </p:spPr>
        <p:txBody>
          <a:bodyPr vert="horz" lIns="91460" tIns="45729" rIns="91460" bIns="45729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275" y="9378950"/>
            <a:ext cx="2944813" cy="495300"/>
          </a:xfrm>
          <a:prstGeom prst="rect">
            <a:avLst/>
          </a:prstGeom>
        </p:spPr>
        <p:txBody>
          <a:bodyPr vert="horz" wrap="square" lIns="91460" tIns="45729" rIns="91460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4B03DFC-085B-4CAC-B6FB-6B16064D0E33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1460" tIns="45729" rIns="91460" bIns="4572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1460" tIns="45729" rIns="91460" bIns="4572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85E6524-4934-4F16-B71C-1C03A2C6A3A0}" type="datetimeFigureOut">
              <a:rPr lang="en-US"/>
              <a:pPr>
                <a:defRPr/>
              </a:pPr>
              <a:t>5/4/2017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0" tIns="45729" rIns="91460" bIns="45729" rtlCol="0" anchor="ctr"/>
          <a:lstStyle/>
          <a:p>
            <a:pPr lvl="0"/>
            <a:endParaRPr lang="en-US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60" tIns="45729" rIns="91460" bIns="45729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en-US" noProof="0" smtClean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1460" tIns="45729" rIns="91460" bIns="4572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460" tIns="45729" rIns="91460" bIns="457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A6A114-CE0F-4588-B6EA-B5F72C86BEF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0218DC-D8EC-4B59-8141-06CE0A9D969E}" type="slidenum">
              <a:rPr lang="en-US" altLang="cs-CZ"/>
              <a:pPr/>
              <a:t>1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C11B6F-3B08-4CC2-B88C-0B7339EB15EA}" type="slidenum">
              <a:rPr lang="en-US" altLang="cs-CZ"/>
              <a:pPr/>
              <a:t>2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66B7B7-E96E-4B9F-9AEB-54D77EC3D679}" type="slidenum">
              <a:rPr lang="en-US" altLang="cs-CZ"/>
              <a:pPr/>
              <a:t>10</a:t>
            </a:fld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9B8BE4-A082-43CF-BCEE-313BED27318F}" type="slidenum">
              <a:rPr lang="en-US" altLang="cs-CZ"/>
              <a:pPr/>
              <a:t>16</a:t>
            </a:fld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4BF57-58AD-4FC1-91B6-922FCC6D856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AC7CD-BAB2-48AE-A93B-99E5FC49909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7BF87-A0F7-44CE-AFEF-718F7CB5495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B40FC-4BF9-4C1F-A304-E81892997E27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BA604-2C78-4364-A44B-0C127DFD244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71AF3-A6BB-4C31-A93E-A993E12FDB6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6AA90-EB66-4DB4-A6E2-3EC80C6A25C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674EA-5F4D-401B-908D-D3FEBA3091F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DE6A3-42A4-4378-808C-F55C604DC1A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E33A4-8BCE-4608-BEF2-66541AA164F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31C36E-F553-4091-A352-20844ED0AE9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D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1DBB1CE6-FF3F-434B-9B50-0AEC0247486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17" Type="http://schemas.openxmlformats.org/officeDocument/2006/relationships/image" Target="../media/image41.jpeg"/><Relationship Id="rId2" Type="http://schemas.openxmlformats.org/officeDocument/2006/relationships/image" Target="../media/image26.pn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133350"/>
            <a:ext cx="8058150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3600" dirty="0">
                <a:latin typeface="+mj-lt"/>
              </a:rPr>
              <a:t>Úvod do terénní zoologie </a:t>
            </a:r>
            <a:r>
              <a:rPr lang="cs-CZ" sz="3600" dirty="0">
                <a:latin typeface="+mj-lt"/>
              </a:rPr>
              <a:t>bezobratlých</a:t>
            </a:r>
          </a:p>
          <a:p>
            <a:pPr>
              <a:defRPr/>
            </a:pPr>
            <a:r>
              <a:rPr lang="cs-CZ" sz="2400" dirty="0">
                <a:latin typeface="+mj-lt"/>
              </a:rPr>
              <a:t>                                   jaro 2017</a:t>
            </a:r>
            <a:r>
              <a:rPr lang="cs-CZ" sz="3600" dirty="0">
                <a:latin typeface="+mj-lt"/>
              </a:rPr>
              <a:t> </a:t>
            </a:r>
            <a:endParaRPr lang="cs-CZ" sz="3600" dirty="0">
              <a:latin typeface="+mj-lt"/>
            </a:endParaRPr>
          </a:p>
        </p:txBody>
      </p:sp>
      <p:sp>
        <p:nvSpPr>
          <p:cNvPr id="4099" name="Text Box 9"/>
          <p:cNvSpPr txBox="1">
            <a:spLocks noChangeArrowheads="1"/>
          </p:cNvSpPr>
          <p:nvPr/>
        </p:nvSpPr>
        <p:spPr bwMode="auto">
          <a:xfrm>
            <a:off x="1298575" y="3495675"/>
            <a:ext cx="62277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cs-CZ" altLang="cs-CZ" sz="2000" u="sng">
                <a:solidFill>
                  <a:schemeClr val="tx1"/>
                </a:solidFill>
              </a:rPr>
              <a:t>Kateřina Francová</a:t>
            </a:r>
          </a:p>
          <a:p>
            <a:pPr algn="ctr" eaLnBrk="1" hangingPunct="1">
              <a:lnSpc>
                <a:spcPct val="150000"/>
              </a:lnSpc>
            </a:pPr>
            <a:r>
              <a:rPr lang="cs-CZ" altLang="cs-CZ" sz="2000">
                <a:solidFill>
                  <a:schemeClr val="tx1"/>
                </a:solidFill>
              </a:rPr>
              <a:t>Mária Seifertová</a:t>
            </a:r>
          </a:p>
          <a:p>
            <a:pPr algn="ctr" eaLnBrk="1" hangingPunct="1">
              <a:lnSpc>
                <a:spcPct val="150000"/>
              </a:lnSpc>
            </a:pPr>
            <a:r>
              <a:rPr lang="cs-CZ" altLang="cs-CZ" sz="2000">
                <a:solidFill>
                  <a:schemeClr val="tx1"/>
                </a:solidFill>
              </a:rPr>
              <a:t>  </a:t>
            </a:r>
          </a:p>
          <a:p>
            <a:pPr algn="ctr" eaLnBrk="1" hangingPunct="1">
              <a:lnSpc>
                <a:spcPct val="150000"/>
              </a:lnSpc>
            </a:pPr>
            <a:endParaRPr lang="cs-CZ" altLang="cs-CZ" sz="2000" u="sng">
              <a:solidFill>
                <a:schemeClr val="tx1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cs-CZ" altLang="cs-CZ" sz="2000" u="sng">
                <a:solidFill>
                  <a:schemeClr val="tx1"/>
                </a:solidFill>
              </a:rPr>
              <a:t>kfranc@sci.muni.cz</a:t>
            </a:r>
            <a:endParaRPr lang="en-GB" altLang="cs-CZ" sz="1600" u="sng">
              <a:solidFill>
                <a:schemeClr val="tx1"/>
              </a:solidFill>
            </a:endParaRPr>
          </a:p>
        </p:txBody>
      </p:sp>
      <p:pic>
        <p:nvPicPr>
          <p:cNvPr id="4100" name="Picture 10" descr="r_paraz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588" y="3700463"/>
            <a:ext cx="2168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r_paraz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9188" y="3700463"/>
            <a:ext cx="2168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119063" y="1657350"/>
            <a:ext cx="8755062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2800" b="1">
                <a:solidFill>
                  <a:srgbClr val="C00000"/>
                </a:solidFill>
              </a:rPr>
              <a:t>PARAZITOLOGICKÉ VYŠETŘENÍ RYB</a:t>
            </a:r>
          </a:p>
          <a:p>
            <a:pPr algn="ctr" eaLnBrk="1" hangingPunct="1"/>
            <a:r>
              <a:rPr lang="cs-CZ" altLang="cs-CZ" sz="2800" b="1">
                <a:solidFill>
                  <a:srgbClr val="C00000"/>
                </a:solidFill>
              </a:rPr>
              <a:t>se zaměřením na sběr helmintů</a:t>
            </a:r>
          </a:p>
        </p:txBody>
      </p:sp>
      <p:sp>
        <p:nvSpPr>
          <p:cNvPr id="4103" name="Obdélník 2"/>
          <p:cNvSpPr>
            <a:spLocks noChangeArrowheads="1"/>
          </p:cNvSpPr>
          <p:nvPr/>
        </p:nvSpPr>
        <p:spPr bwMode="auto">
          <a:xfrm>
            <a:off x="119063" y="133350"/>
            <a:ext cx="8883650" cy="6580188"/>
          </a:xfrm>
          <a:prstGeom prst="rect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14" descr="gkrystal-obr111aa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738" y="3190875"/>
            <a:ext cx="27146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29"/>
          <p:cNvSpPr txBox="1">
            <a:spLocks noChangeArrowheads="1"/>
          </p:cNvSpPr>
          <p:nvPr/>
        </p:nvSpPr>
        <p:spPr bwMode="auto">
          <a:xfrm>
            <a:off x="0" y="19050"/>
            <a:ext cx="9144000" cy="860425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2500">
                <a:solidFill>
                  <a:srgbClr val="FFFF99"/>
                </a:solidFill>
              </a:rPr>
              <a:t>Příprava cizopasníků pro druhovou determinaci: Nematoda (Cestoda, Trematoda, Monogenea)</a:t>
            </a:r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142875" y="828675"/>
            <a:ext cx="8496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eaLnBrk="1" hangingPunct="1">
              <a:lnSpc>
                <a:spcPct val="150000"/>
              </a:lnSpc>
              <a:buFontTx/>
              <a:buChar char="-"/>
            </a:pPr>
            <a:r>
              <a:rPr lang="cs-CZ" altLang="cs-CZ" b="1"/>
              <a:t>fixace:</a:t>
            </a:r>
            <a:r>
              <a:rPr lang="cs-CZ" altLang="cs-CZ"/>
              <a:t> 4% formaldehyd zahřátý na 80°C        </a:t>
            </a:r>
            <a:r>
              <a:rPr lang="cs-CZ" altLang="cs-CZ" b="1"/>
              <a:t>natažení těla</a:t>
            </a:r>
            <a:r>
              <a:rPr lang="cs-CZ" altLang="cs-CZ"/>
              <a:t>, přenesení do ependorfky – uchování</a:t>
            </a:r>
          </a:p>
          <a:p>
            <a:pPr marL="266700" indent="-266700" eaLnBrk="1" hangingPunct="1">
              <a:lnSpc>
                <a:spcPct val="150000"/>
              </a:lnSpc>
              <a:buFontTx/>
              <a:buChar char="-"/>
            </a:pPr>
            <a:r>
              <a:rPr lang="cs-CZ" altLang="cs-CZ" b="1"/>
              <a:t>projasnění: </a:t>
            </a:r>
            <a:r>
              <a:rPr lang="cs-CZ" altLang="cs-CZ"/>
              <a:t>směs glycerinu a vody (1:5)</a:t>
            </a:r>
          </a:p>
          <a:p>
            <a:pPr marL="266700" indent="-266700" eaLnBrk="1" hangingPunct="1">
              <a:lnSpc>
                <a:spcPct val="150000"/>
              </a:lnSpc>
              <a:buFontTx/>
              <a:buChar char="-"/>
            </a:pPr>
            <a:r>
              <a:rPr lang="cs-CZ" altLang="cs-CZ"/>
              <a:t>montování do glycerin-želatiny</a:t>
            </a:r>
            <a:endParaRPr lang="en-US" altLang="cs-CZ"/>
          </a:p>
        </p:txBody>
      </p:sp>
      <p:cxnSp>
        <p:nvCxnSpPr>
          <p:cNvPr id="15365" name="Přímá spojovací šipka 4"/>
          <p:cNvCxnSpPr>
            <a:cxnSpLocks noChangeShapeType="1"/>
          </p:cNvCxnSpPr>
          <p:nvPr/>
        </p:nvCxnSpPr>
        <p:spPr bwMode="auto">
          <a:xfrm flipV="1">
            <a:off x="5729288" y="1165225"/>
            <a:ext cx="382587" cy="1588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sp>
        <p:nvSpPr>
          <p:cNvPr id="15366" name="TextovéPole 6"/>
          <p:cNvSpPr txBox="1">
            <a:spLocks noChangeArrowheads="1"/>
          </p:cNvSpPr>
          <p:nvPr/>
        </p:nvSpPr>
        <p:spPr bwMode="auto">
          <a:xfrm>
            <a:off x="476250" y="3246438"/>
            <a:ext cx="27098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2000"/>
              <a:t>1. Sběr hlístic do fyziologického roztoku </a:t>
            </a:r>
          </a:p>
          <a:p>
            <a:pPr eaLnBrk="1" hangingPunct="1"/>
            <a:r>
              <a:rPr lang="cs-CZ" altLang="cs-CZ" sz="2000"/>
              <a:t>v hodinovém sklíčku</a:t>
            </a:r>
            <a:endParaRPr lang="en-US" altLang="cs-CZ" sz="2000"/>
          </a:p>
        </p:txBody>
      </p:sp>
      <p:sp>
        <p:nvSpPr>
          <p:cNvPr id="15367" name="TextovéPole 8"/>
          <p:cNvSpPr txBox="1">
            <a:spLocks noChangeArrowheads="1"/>
          </p:cNvSpPr>
          <p:nvPr/>
        </p:nvSpPr>
        <p:spPr bwMode="auto">
          <a:xfrm>
            <a:off x="3548063" y="3232150"/>
            <a:ext cx="241935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2000"/>
              <a:t>2. Zalití hlístic horkým 4%F </a:t>
            </a:r>
            <a:r>
              <a:rPr lang="cs-CZ" altLang="cs-CZ" sz="1400"/>
              <a:t>(po odstranění přebytečného množství fyz. roz.)</a:t>
            </a:r>
            <a:endParaRPr lang="en-US" altLang="cs-CZ" sz="1400"/>
          </a:p>
        </p:txBody>
      </p:sp>
      <p:pic>
        <p:nvPicPr>
          <p:cNvPr id="15368" name="Obrázek 12" descr="gkrystal-obr11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319213"/>
            <a:ext cx="23336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TextovéPole 15"/>
          <p:cNvSpPr txBox="1">
            <a:spLocks noChangeArrowheads="1"/>
          </p:cNvSpPr>
          <p:nvPr/>
        </p:nvSpPr>
        <p:spPr bwMode="auto">
          <a:xfrm>
            <a:off x="6648450" y="5581650"/>
            <a:ext cx="2171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2000"/>
              <a:t>3. Přenesení hlístic do ependorfky</a:t>
            </a:r>
            <a:endParaRPr lang="en-US" altLang="cs-CZ" sz="2000"/>
          </a:p>
        </p:txBody>
      </p:sp>
      <p:pic>
        <p:nvPicPr>
          <p:cNvPr id="15370" name="Obrázek 16" descr="olagosta_Eppendorf_(closed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54975" y="4076700"/>
            <a:ext cx="10890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ovéPole 17"/>
          <p:cNvSpPr txBox="1">
            <a:spLocks noChangeArrowheads="1"/>
          </p:cNvSpPr>
          <p:nvPr/>
        </p:nvSpPr>
        <p:spPr bwMode="auto">
          <a:xfrm rot="-5400000">
            <a:off x="8277225" y="5076826"/>
            <a:ext cx="7651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4%F</a:t>
            </a:r>
            <a:endParaRPr lang="en-US" altLang="cs-CZ"/>
          </a:p>
        </p:txBody>
      </p:sp>
      <p:grpSp>
        <p:nvGrpSpPr>
          <p:cNvPr id="15372" name="Skupina 21"/>
          <p:cNvGrpSpPr>
            <a:grpSpLocks/>
          </p:cNvGrpSpPr>
          <p:nvPr/>
        </p:nvGrpSpPr>
        <p:grpSpPr bwMode="auto">
          <a:xfrm>
            <a:off x="298450" y="4648200"/>
            <a:ext cx="3079750" cy="1838325"/>
            <a:chOff x="298451" y="4400550"/>
            <a:chExt cx="3079588" cy="1838325"/>
          </a:xfrm>
        </p:grpSpPr>
        <p:pic>
          <p:nvPicPr>
            <p:cNvPr id="15382" name="Picture 2" descr="http://www.kooperativa-vod.cz/static/gallery/produkt-178/39-42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8451" y="4400550"/>
              <a:ext cx="3079588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12" descr="http://www.biodiversitysnapshots.net.au/BDRS/images/mv/species/39823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0449" y="4802187"/>
              <a:ext cx="1511957" cy="108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73" name="Skupina 22"/>
          <p:cNvGrpSpPr>
            <a:grpSpLocks/>
          </p:cNvGrpSpPr>
          <p:nvPr/>
        </p:nvGrpSpPr>
        <p:grpSpPr bwMode="auto">
          <a:xfrm>
            <a:off x="3479800" y="4652963"/>
            <a:ext cx="3079750" cy="1838325"/>
            <a:chOff x="3479801" y="4410075"/>
            <a:chExt cx="3079588" cy="1838325"/>
          </a:xfrm>
        </p:grpSpPr>
        <p:pic>
          <p:nvPicPr>
            <p:cNvPr id="15380" name="Picture 2" descr="http://www.kooperativa-vod.cz/static/gallery/produkt-178/39-42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79801" y="4410075"/>
              <a:ext cx="3079588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14" descr="http://www.aquatax.ca/BugGuideImages/Nematod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46551" y="4843462"/>
              <a:ext cx="1824960" cy="101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374" name="Přímá spojnice se šipkou 4"/>
          <p:cNvCxnSpPr>
            <a:cxnSpLocks noChangeShapeType="1"/>
          </p:cNvCxnSpPr>
          <p:nvPr/>
        </p:nvCxnSpPr>
        <p:spPr bwMode="auto">
          <a:xfrm flipH="1">
            <a:off x="419100" y="3762375"/>
            <a:ext cx="0" cy="8096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375" name="Přímá spojnice se šipkou 22"/>
          <p:cNvCxnSpPr>
            <a:cxnSpLocks noChangeShapeType="1"/>
          </p:cNvCxnSpPr>
          <p:nvPr/>
        </p:nvCxnSpPr>
        <p:spPr bwMode="auto">
          <a:xfrm>
            <a:off x="3479800" y="3733800"/>
            <a:ext cx="0" cy="8382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1" name="Slza 10"/>
          <p:cNvSpPr/>
          <p:nvPr/>
        </p:nvSpPr>
        <p:spPr bwMode="auto">
          <a:xfrm rot="20750894">
            <a:off x="5484813" y="4668838"/>
            <a:ext cx="146050" cy="169862"/>
          </a:xfrm>
          <a:prstGeom prst="teardrop">
            <a:avLst>
              <a:gd name="adj" fmla="val 16254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0" name="Slza 29"/>
          <p:cNvSpPr/>
          <p:nvPr/>
        </p:nvSpPr>
        <p:spPr bwMode="auto">
          <a:xfrm rot="21041010">
            <a:off x="5291138" y="4702175"/>
            <a:ext cx="147637" cy="171450"/>
          </a:xfrm>
          <a:prstGeom prst="teardrop">
            <a:avLst>
              <a:gd name="adj" fmla="val 16254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1" name="Slza 30"/>
          <p:cNvSpPr/>
          <p:nvPr/>
        </p:nvSpPr>
        <p:spPr bwMode="auto">
          <a:xfrm rot="20848703">
            <a:off x="5305425" y="5057775"/>
            <a:ext cx="146050" cy="171450"/>
          </a:xfrm>
          <a:prstGeom prst="teardrop">
            <a:avLst>
              <a:gd name="adj" fmla="val 16254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2" name="Slza 31"/>
          <p:cNvSpPr/>
          <p:nvPr/>
        </p:nvSpPr>
        <p:spPr bwMode="auto">
          <a:xfrm>
            <a:off x="5451475" y="4370388"/>
            <a:ext cx="169863" cy="209550"/>
          </a:xfrm>
          <a:prstGeom prst="teardrop">
            <a:avLst>
              <a:gd name="adj" fmla="val 162547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61925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500" b="1"/>
              <a:t>Čtverzubec zelený – import z JV Asie</a:t>
            </a:r>
          </a:p>
        </p:txBody>
      </p:sp>
      <p:sp>
        <p:nvSpPr>
          <p:cNvPr id="17411" name="AutoShape 6" descr="Výsledek obrázku pro nigroviridis tetraod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cs-CZ"/>
          </a:p>
        </p:txBody>
      </p:sp>
      <p:sp>
        <p:nvSpPr>
          <p:cNvPr id="17412" name="AutoShape 8" descr="Výsledek obrázku pro nigroviridis tetraod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cs-CZ"/>
          </a:p>
        </p:txBody>
      </p:sp>
      <p:pic>
        <p:nvPicPr>
          <p:cNvPr id="17413" name="Picture 10" descr="http://acquariofiliaconsapevole.it/sites/default/files/field/image/tetraodon_fluviatilis_artaev_fishbase.jpg"/>
          <p:cNvPicPr>
            <a:picLocks noChangeAspect="1" noChangeArrowheads="1"/>
          </p:cNvPicPr>
          <p:nvPr/>
        </p:nvPicPr>
        <p:blipFill>
          <a:blip r:embed="rId2" cstate="print"/>
          <a:srcRect l="5730" t="11597" r="1637" b="13113"/>
          <a:stretch>
            <a:fillRect/>
          </a:stretch>
        </p:blipFill>
        <p:spPr bwMode="auto">
          <a:xfrm>
            <a:off x="4789488" y="3778250"/>
            <a:ext cx="402431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4" descr="http://www.aquaportal.bg/Fish/Photos/260_3.jpg"/>
          <p:cNvPicPr>
            <a:picLocks noChangeAspect="1" noChangeArrowheads="1"/>
          </p:cNvPicPr>
          <p:nvPr/>
        </p:nvPicPr>
        <p:blipFill>
          <a:blip r:embed="rId3" cstate="print"/>
          <a:srcRect l="17319" r="11224" b="15266"/>
          <a:stretch>
            <a:fillRect/>
          </a:stretch>
        </p:blipFill>
        <p:spPr bwMode="auto">
          <a:xfrm>
            <a:off x="4789488" y="1222375"/>
            <a:ext cx="402431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0" descr="http://www.thepufferforum.com/forum/ug.php?g2_view=core.DownloadItem&amp;g2_itemId=147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150" y="3298825"/>
            <a:ext cx="4281488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ovéPole 15"/>
          <p:cNvSpPr txBox="1">
            <a:spLocks noChangeArrowheads="1"/>
          </p:cNvSpPr>
          <p:nvPr/>
        </p:nvSpPr>
        <p:spPr bwMode="auto">
          <a:xfrm>
            <a:off x="114300" y="719138"/>
            <a:ext cx="52006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 sz="2000" b="1" i="1"/>
              <a:t>Dichotomyctere nigroviridis</a:t>
            </a:r>
            <a:endParaRPr lang="cs-CZ" altLang="cs-CZ" sz="2000" i="1"/>
          </a:p>
          <a:p>
            <a:pPr>
              <a:spcBef>
                <a:spcPts val="600"/>
              </a:spcBef>
            </a:pPr>
            <a:r>
              <a:rPr lang="cs-CZ" altLang="cs-CZ" sz="2000" b="1"/>
              <a:t>Čeleď: </a:t>
            </a:r>
            <a:r>
              <a:rPr lang="cs-CZ" altLang="cs-CZ" sz="2000"/>
              <a:t>čtverzubcovití (Tetraodontidae)</a:t>
            </a:r>
          </a:p>
          <a:p>
            <a:pPr>
              <a:spcBef>
                <a:spcPts val="600"/>
              </a:spcBef>
            </a:pPr>
            <a:r>
              <a:rPr lang="cs-CZ" altLang="cs-CZ" sz="2000" b="1"/>
              <a:t>Místo původního rozšíření:</a:t>
            </a:r>
            <a:r>
              <a:rPr lang="cs-CZ" altLang="cs-CZ" sz="2000"/>
              <a:t> JV Asie (lehce brakické prostředí!)</a:t>
            </a:r>
          </a:p>
          <a:p>
            <a:pPr>
              <a:spcBef>
                <a:spcPts val="600"/>
              </a:spcBef>
            </a:pPr>
            <a:r>
              <a:rPr lang="cs-CZ" altLang="cs-CZ" sz="2000" b="1"/>
              <a:t>Potrava:  </a:t>
            </a:r>
            <a:r>
              <a:rPr lang="en-GB" altLang="cs-CZ" sz="2000"/>
              <a:t>masožravec – živá</a:t>
            </a:r>
            <a:r>
              <a:rPr lang="cs-CZ" altLang="cs-CZ" sz="2000"/>
              <a:t>/</a:t>
            </a:r>
            <a:r>
              <a:rPr lang="en-GB" altLang="cs-CZ" sz="2000"/>
              <a:t>mražená</a:t>
            </a:r>
            <a:r>
              <a:rPr lang="cs-CZ" altLang="cs-CZ" sz="2000"/>
              <a:t> (</a:t>
            </a:r>
            <a:r>
              <a:rPr lang="en-GB" altLang="cs-CZ" sz="2000"/>
              <a:t>šneci,</a:t>
            </a:r>
            <a:r>
              <a:rPr lang="cs-CZ" altLang="cs-CZ" sz="2000"/>
              <a:t> nítěnky, korýši,…)</a:t>
            </a:r>
            <a:r>
              <a:rPr lang="en-GB" altLang="cs-CZ" sz="2000"/>
              <a:t> vločkové krmivo</a:t>
            </a:r>
            <a:endParaRPr lang="cs-CZ" altLang="cs-CZ" sz="2000"/>
          </a:p>
          <a:p>
            <a:pPr>
              <a:spcBef>
                <a:spcPts val="600"/>
              </a:spcBef>
            </a:pPr>
            <a:r>
              <a:rPr lang="cs-CZ" altLang="cs-CZ" sz="2000" b="1"/>
              <a:t>Délka života: </a:t>
            </a:r>
            <a:r>
              <a:rPr lang="cs-CZ" altLang="cs-CZ" sz="2000"/>
              <a:t>cca 5-8 let</a:t>
            </a:r>
          </a:p>
        </p:txBody>
      </p:sp>
      <p:cxnSp>
        <p:nvCxnSpPr>
          <p:cNvPr id="18" name="Přímá spojovací šipka 17"/>
          <p:cNvCxnSpPr/>
          <p:nvPr/>
        </p:nvCxnSpPr>
        <p:spPr>
          <a:xfrm flipV="1">
            <a:off x="5314950" y="5703888"/>
            <a:ext cx="404813" cy="508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TextovéPole 18"/>
          <p:cNvSpPr txBox="1">
            <a:spLocks noChangeArrowheads="1"/>
          </p:cNvSpPr>
          <p:nvPr/>
        </p:nvSpPr>
        <p:spPr bwMode="auto">
          <a:xfrm>
            <a:off x="4662488" y="6072188"/>
            <a:ext cx="4014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nafouknutí v případě pocitu ohrožení</a:t>
            </a:r>
          </a:p>
        </p:txBody>
      </p:sp>
      <p:sp>
        <p:nvSpPr>
          <p:cNvPr id="17419" name="TextovéPole 11"/>
          <p:cNvSpPr txBox="1">
            <a:spLocks noChangeArrowheads="1"/>
          </p:cNvSpPr>
          <p:nvPr/>
        </p:nvSpPr>
        <p:spPr bwMode="auto">
          <a:xfrm>
            <a:off x="3502025" y="693738"/>
            <a:ext cx="2786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/>
              <a:t>(syn. </a:t>
            </a:r>
            <a:r>
              <a:rPr lang="cs-CZ" altLang="cs-CZ" i="1"/>
              <a:t>Tetraodon nigroviridis)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iolib.cz/IMG/GAL/278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652463"/>
            <a:ext cx="656272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dactylogyrus350"/>
          <p:cNvPicPr>
            <a:picLocks noChangeAspect="1" noChangeArrowheads="1"/>
          </p:cNvPicPr>
          <p:nvPr/>
        </p:nvPicPr>
        <p:blipFill>
          <a:blip r:embed="rId3" cstate="print"/>
          <a:srcRect t="9351" b="20030"/>
          <a:stretch>
            <a:fillRect/>
          </a:stretch>
        </p:blipFill>
        <p:spPr bwMode="auto">
          <a:xfrm>
            <a:off x="5476875" y="650875"/>
            <a:ext cx="357663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Obdélník 3"/>
          <p:cNvSpPr>
            <a:spLocks noChangeArrowheads="1"/>
          </p:cNvSpPr>
          <p:nvPr/>
        </p:nvSpPr>
        <p:spPr bwMode="auto">
          <a:xfrm>
            <a:off x="71438" y="6434138"/>
            <a:ext cx="65770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https://www.youtube.com/watch?v=OiOeznXQZuI</a:t>
            </a:r>
          </a:p>
        </p:txBody>
      </p:sp>
      <p:cxnSp>
        <p:nvCxnSpPr>
          <p:cNvPr id="6" name="Přímá spojovací šipka 5"/>
          <p:cNvCxnSpPr/>
          <p:nvPr/>
        </p:nvCxnSpPr>
        <p:spPr>
          <a:xfrm flipV="1">
            <a:off x="4524375" y="2605088"/>
            <a:ext cx="1677988" cy="16478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ovéPole 11"/>
          <p:cNvSpPr txBox="1">
            <a:spLocks noChangeArrowheads="1"/>
          </p:cNvSpPr>
          <p:nvPr/>
        </p:nvSpPr>
        <p:spPr bwMode="auto">
          <a:xfrm>
            <a:off x="6648450" y="3340100"/>
            <a:ext cx="2562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500" b="1"/>
              <a:t>žaberní paraziti</a:t>
            </a:r>
          </a:p>
          <a:p>
            <a:endParaRPr lang="cs-CZ" altLang="cs-CZ" sz="2500" b="1"/>
          </a:p>
          <a:p>
            <a:pPr algn="ctr"/>
            <a:r>
              <a:rPr lang="cs-CZ" altLang="cs-CZ" sz="2500" b="1"/>
              <a:t>Monogenea</a:t>
            </a:r>
          </a:p>
          <a:p>
            <a:pPr algn="ctr"/>
            <a:r>
              <a:rPr lang="cs-CZ" altLang="cs-CZ" b="1"/>
              <a:t>(Platyhleminthes</a:t>
            </a:r>
            <a:r>
              <a:rPr lang="cs-CZ" altLang="cs-CZ" sz="2300" b="1"/>
              <a:t>)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7913688" y="2516188"/>
            <a:ext cx="0" cy="806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a 17"/>
          <p:cNvSpPr/>
          <p:nvPr/>
        </p:nvSpPr>
        <p:spPr>
          <a:xfrm>
            <a:off x="4167188" y="4098925"/>
            <a:ext cx="558800" cy="4905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441" name="TextovéPole 18"/>
          <p:cNvSpPr txBox="1">
            <a:spLocks noChangeArrowheads="1"/>
          </p:cNvSpPr>
          <p:nvPr/>
        </p:nvSpPr>
        <p:spPr bwMode="auto">
          <a:xfrm>
            <a:off x="0" y="123825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b="1"/>
              <a:t>Čtverzubec jako HOSTITEL monogeneí (žábrohlístů)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ovéPole 5"/>
          <p:cNvSpPr txBox="1">
            <a:spLocks noChangeArrowheads="1"/>
          </p:cNvSpPr>
          <p:nvPr/>
        </p:nvSpPr>
        <p:spPr bwMode="auto">
          <a:xfrm>
            <a:off x="0" y="7747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300" b="1">
                <a:solidFill>
                  <a:srgbClr val="FF0000"/>
                </a:solidFill>
              </a:rPr>
              <a:t>MONOGENEA</a:t>
            </a:r>
          </a:p>
          <a:p>
            <a:pPr algn="ctr"/>
            <a:r>
              <a:rPr lang="cs-CZ" altLang="cs-CZ" b="1">
                <a:solidFill>
                  <a:srgbClr val="FF0000"/>
                </a:solidFill>
              </a:rPr>
              <a:t>Kmen: </a:t>
            </a:r>
            <a:r>
              <a:rPr lang="cs-CZ" altLang="cs-CZ"/>
              <a:t>ploštěnci (Platyhelminthes)</a:t>
            </a:r>
          </a:p>
        </p:txBody>
      </p:sp>
      <p:sp>
        <p:nvSpPr>
          <p:cNvPr id="19459" name="TextovéPole 6"/>
          <p:cNvSpPr txBox="1">
            <a:spLocks noChangeArrowheads="1"/>
          </p:cNvSpPr>
          <p:nvPr/>
        </p:nvSpPr>
        <p:spPr bwMode="auto">
          <a:xfrm>
            <a:off x="134938" y="1398588"/>
            <a:ext cx="8864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cs-CZ" altLang="cs-CZ" sz="1900" b="1">
                <a:solidFill>
                  <a:srgbClr val="FF0000"/>
                </a:solidFill>
              </a:rPr>
              <a:t>Způsob života</a:t>
            </a:r>
          </a:p>
          <a:p>
            <a:pPr algn="just"/>
            <a:r>
              <a:rPr lang="cs-CZ" altLang="cs-CZ" sz="1900"/>
              <a:t>V drtivé většině případů se jedná o </a:t>
            </a:r>
            <a:r>
              <a:rPr lang="cs-CZ" altLang="cs-CZ" sz="1900" b="1">
                <a:solidFill>
                  <a:srgbClr val="FF0000"/>
                </a:solidFill>
              </a:rPr>
              <a:t>ektoparazity</a:t>
            </a:r>
            <a:r>
              <a:rPr lang="cs-CZ" altLang="cs-CZ" sz="1900"/>
              <a:t> vodních živočichů, jejich </a:t>
            </a:r>
            <a:r>
              <a:rPr lang="cs-CZ" altLang="cs-CZ" sz="1900" b="1">
                <a:solidFill>
                  <a:srgbClr val="FF0000"/>
                </a:solidFill>
              </a:rPr>
              <a:t>vývoj je přímý</a:t>
            </a:r>
            <a:r>
              <a:rPr lang="cs-CZ" altLang="cs-CZ" sz="1900"/>
              <a:t>, na rozdíl od ostatních parazitických ploštěnců </a:t>
            </a:r>
            <a:r>
              <a:rPr lang="cs-CZ" altLang="cs-CZ" sz="1900" b="1">
                <a:solidFill>
                  <a:srgbClr val="FF0000"/>
                </a:solidFill>
              </a:rPr>
              <a:t>nemají</a:t>
            </a:r>
            <a:r>
              <a:rPr lang="cs-CZ" altLang="cs-CZ" sz="1900"/>
              <a:t> žádné </a:t>
            </a:r>
            <a:r>
              <a:rPr lang="cs-CZ" altLang="cs-CZ" sz="1900" b="1">
                <a:solidFill>
                  <a:srgbClr val="FF0000"/>
                </a:solidFill>
              </a:rPr>
              <a:t>mezihostitele</a:t>
            </a:r>
            <a:r>
              <a:rPr lang="cs-CZ" altLang="cs-CZ" sz="1900"/>
              <a:t>. Jejich </a:t>
            </a:r>
            <a:r>
              <a:rPr lang="cs-CZ" altLang="cs-CZ" sz="1900" b="1">
                <a:solidFill>
                  <a:srgbClr val="FF0000"/>
                </a:solidFill>
              </a:rPr>
              <a:t>larva</a:t>
            </a:r>
            <a:r>
              <a:rPr lang="cs-CZ" altLang="cs-CZ" sz="1900"/>
              <a:t> se nazývá </a:t>
            </a:r>
            <a:r>
              <a:rPr lang="cs-CZ" altLang="cs-CZ" sz="1900" b="1">
                <a:solidFill>
                  <a:srgbClr val="FF0000"/>
                </a:solidFill>
              </a:rPr>
              <a:t>onkomiracidium</a:t>
            </a:r>
            <a:r>
              <a:rPr lang="cs-CZ" altLang="cs-CZ" sz="1900"/>
              <a:t>, je vybavená množstvím háčků a dvěma páry </a:t>
            </a:r>
            <a:r>
              <a:rPr lang="cs-CZ" altLang="cs-CZ" sz="1900" b="1">
                <a:solidFill>
                  <a:srgbClr val="FF0000"/>
                </a:solidFill>
              </a:rPr>
              <a:t>fotoreceptorů</a:t>
            </a:r>
            <a:r>
              <a:rPr lang="cs-CZ" altLang="cs-CZ" sz="1900"/>
              <a:t>. Po přichycení se na </a:t>
            </a:r>
            <a:r>
              <a:rPr lang="cs-CZ" altLang="cs-CZ" sz="1900" b="1">
                <a:solidFill>
                  <a:srgbClr val="FF0000"/>
                </a:solidFill>
              </a:rPr>
              <a:t>žábry</a:t>
            </a:r>
            <a:r>
              <a:rPr lang="cs-CZ" altLang="cs-CZ" sz="1900"/>
              <a:t> či kůži hostitele se postupně přetváří v dospělce.</a:t>
            </a:r>
          </a:p>
          <a:p>
            <a:pPr algn="just"/>
            <a:r>
              <a:rPr lang="cs-CZ" altLang="cs-CZ" sz="1900"/>
              <a:t>Vzácně (u 5% zástupců) se může jednat i o </a:t>
            </a:r>
            <a:r>
              <a:rPr lang="cs-CZ" altLang="cs-CZ" sz="1900" b="1">
                <a:solidFill>
                  <a:srgbClr val="FF0000"/>
                </a:solidFill>
              </a:rPr>
              <a:t>endoparazity</a:t>
            </a:r>
            <a:r>
              <a:rPr lang="cs-CZ" altLang="cs-CZ" sz="1900"/>
              <a:t>, ti potom parazitují v močovém měchýři, močovodu, případně střevech </a:t>
            </a:r>
            <a:r>
              <a:rPr lang="cs-CZ" altLang="cs-CZ" sz="1900" b="1">
                <a:solidFill>
                  <a:srgbClr val="FF0000"/>
                </a:solidFill>
              </a:rPr>
              <a:t>obojživelníků</a:t>
            </a:r>
            <a:r>
              <a:rPr lang="cs-CZ" altLang="cs-CZ" sz="1900"/>
              <a:t>, nebo </a:t>
            </a:r>
            <a:r>
              <a:rPr lang="cs-CZ" altLang="cs-CZ" sz="1900" b="1">
                <a:solidFill>
                  <a:srgbClr val="FF0000"/>
                </a:solidFill>
              </a:rPr>
              <a:t>ryb</a:t>
            </a:r>
            <a:r>
              <a:rPr lang="cs-CZ" altLang="cs-CZ" sz="1900"/>
              <a:t>. Dospělí jedinci mají přichycovací hlavové orgány a koncový příchytný terč - </a:t>
            </a:r>
            <a:r>
              <a:rPr lang="cs-CZ" altLang="cs-CZ" sz="1900" b="1">
                <a:solidFill>
                  <a:srgbClr val="FF0000"/>
                </a:solidFill>
              </a:rPr>
              <a:t>haptor</a:t>
            </a:r>
            <a:r>
              <a:rPr lang="cs-CZ" altLang="cs-CZ" sz="1900"/>
              <a:t>. Utváření </a:t>
            </a:r>
            <a:r>
              <a:rPr lang="cs-CZ" altLang="cs-CZ" sz="1900" b="1">
                <a:solidFill>
                  <a:srgbClr val="FF0000"/>
                </a:solidFill>
              </a:rPr>
              <a:t>haptoru</a:t>
            </a:r>
            <a:r>
              <a:rPr lang="cs-CZ" altLang="cs-CZ" sz="1900"/>
              <a:t> je důležité z hlediska </a:t>
            </a:r>
            <a:r>
              <a:rPr lang="cs-CZ" altLang="cs-CZ" sz="1900" b="1">
                <a:solidFill>
                  <a:srgbClr val="FF0000"/>
                </a:solidFill>
              </a:rPr>
              <a:t>taxonomie</a:t>
            </a:r>
            <a:r>
              <a:rPr lang="cs-CZ" altLang="cs-CZ" sz="1900"/>
              <a:t> jednotlivých druhů.</a:t>
            </a:r>
          </a:p>
          <a:p>
            <a:endParaRPr lang="cs-CZ" altLang="cs-CZ" sz="1900"/>
          </a:p>
        </p:txBody>
      </p:sp>
      <p:grpSp>
        <p:nvGrpSpPr>
          <p:cNvPr id="19460" name="Skupina 4"/>
          <p:cNvGrpSpPr>
            <a:grpSpLocks/>
          </p:cNvGrpSpPr>
          <p:nvPr/>
        </p:nvGrpSpPr>
        <p:grpSpPr bwMode="auto">
          <a:xfrm>
            <a:off x="298450" y="20638"/>
            <a:ext cx="8534400" cy="773112"/>
            <a:chOff x="275260" y="47624"/>
            <a:chExt cx="8534065" cy="773235"/>
          </a:xfrm>
        </p:grpSpPr>
        <p:pic>
          <p:nvPicPr>
            <p:cNvPr id="19469" name="Obrázek 7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5260" y="47625"/>
              <a:ext cx="1263399" cy="760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0" name="Obrázek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3558" y="47625"/>
              <a:ext cx="1021712" cy="760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1" name="Obrázek 10"/>
            <p:cNvPicPr>
              <a:picLocks noChangeAspect="1"/>
            </p:cNvPicPr>
            <p:nvPr/>
          </p:nvPicPr>
          <p:blipFill>
            <a:blip r:embed="rId4" cstate="print"/>
            <a:srcRect l="14359"/>
            <a:stretch>
              <a:fillRect/>
            </a:stretch>
          </p:blipFill>
          <p:spPr bwMode="auto">
            <a:xfrm rot="-5400000">
              <a:off x="3533889" y="-70284"/>
              <a:ext cx="762670" cy="100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2" name="Obrázek 11"/>
            <p:cNvPicPr>
              <a:picLocks noChangeAspect="1"/>
            </p:cNvPicPr>
            <p:nvPr/>
          </p:nvPicPr>
          <p:blipFill>
            <a:blip r:embed="rId5" cstate="print"/>
            <a:srcRect t="23596" b="5928"/>
            <a:stretch>
              <a:fillRect/>
            </a:stretch>
          </p:blipFill>
          <p:spPr bwMode="auto">
            <a:xfrm flipV="1">
              <a:off x="2569513" y="47625"/>
              <a:ext cx="834876" cy="768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3" name="Obrázek 12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V="1">
              <a:off x="4429124" y="52544"/>
              <a:ext cx="1017467" cy="762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4" name="Obrázek 13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43303" y="51726"/>
              <a:ext cx="722985" cy="769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5" name="Obrázek 14"/>
            <p:cNvPicPr>
              <a:picLocks noChangeAspect="1"/>
            </p:cNvPicPr>
            <p:nvPr/>
          </p:nvPicPr>
          <p:blipFill>
            <a:blip r:embed="rId8" cstate="print"/>
            <a:srcRect t="3455" b="22496"/>
            <a:stretch>
              <a:fillRect/>
            </a:stretch>
          </p:blipFill>
          <p:spPr bwMode="auto">
            <a:xfrm flipV="1">
              <a:off x="6166288" y="47624"/>
              <a:ext cx="783945" cy="773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6" name="Obrázek 15" descr="img_1919-14B5787A95777C53595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935799" y="53023"/>
              <a:ext cx="1104015" cy="761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77" name="Obrázek 16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039814" y="47626"/>
              <a:ext cx="769511" cy="773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Skupina 1"/>
          <p:cNvGrpSpPr>
            <a:grpSpLocks/>
          </p:cNvGrpSpPr>
          <p:nvPr/>
        </p:nvGrpSpPr>
        <p:grpSpPr bwMode="auto">
          <a:xfrm>
            <a:off x="134938" y="4379913"/>
            <a:ext cx="8874125" cy="2478087"/>
            <a:chOff x="146050" y="4330700"/>
            <a:chExt cx="8872538" cy="2478088"/>
          </a:xfrm>
        </p:grpSpPr>
        <p:pic>
          <p:nvPicPr>
            <p:cNvPr id="19462" name="Obrázek 17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6050" y="4333875"/>
              <a:ext cx="1179513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Obrázek 18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598863" y="4333875"/>
              <a:ext cx="1054100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4" name="Obrázek 19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330325" y="4337050"/>
              <a:ext cx="1220788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5" name="Obrázek 20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04013" y="4330700"/>
              <a:ext cx="2314575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6" name="Obrázek 21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976938" y="4333875"/>
              <a:ext cx="760412" cy="247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Obrázek 22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48200" y="4333875"/>
              <a:ext cx="1352550" cy="247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Obrázek 23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66975" y="4337050"/>
              <a:ext cx="1122363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2"/>
          <p:cNvSpPr txBox="1">
            <a:spLocks noChangeArrowheads="1"/>
          </p:cNvSpPr>
          <p:nvPr/>
        </p:nvSpPr>
        <p:spPr bwMode="auto">
          <a:xfrm>
            <a:off x="752475" y="9525"/>
            <a:ext cx="8143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ctr">
              <a:lnSpc>
                <a:spcPct val="150000"/>
              </a:lnSpc>
              <a:spcAft>
                <a:spcPts val="1200"/>
              </a:spcAft>
            </a:pPr>
            <a:r>
              <a:rPr lang="cs-CZ" altLang="cs-CZ" sz="2400" b="1">
                <a:cs typeface="Arial" charset="0"/>
              </a:rPr>
              <a:t>Monogenea - taxonomie</a:t>
            </a:r>
          </a:p>
          <a:p>
            <a:pPr marL="182563" indent="-182563" algn="just">
              <a:spcAft>
                <a:spcPts val="1200"/>
              </a:spcAft>
            </a:pPr>
            <a:r>
              <a:rPr lang="cs-CZ" altLang="cs-CZ" sz="2000"/>
              <a:t> </a:t>
            </a:r>
            <a:r>
              <a:rPr lang="cs-CZ" altLang="cs-CZ" sz="2000">
                <a:cs typeface="Arial" charset="0"/>
              </a:rPr>
              <a:t>→</a:t>
            </a:r>
            <a:r>
              <a:rPr lang="cs-CZ" altLang="cs-CZ" sz="2000"/>
              <a:t> snažíme se identifikovat nalezené jedince a zařadit je do již známých taxonů (např. druhů, rodů, čeledí)</a:t>
            </a:r>
          </a:p>
          <a:p>
            <a:pPr marL="182563" indent="-182563" algn="just">
              <a:spcAft>
                <a:spcPts val="1200"/>
              </a:spcAft>
            </a:pPr>
            <a:r>
              <a:rPr lang="cs-CZ" altLang="cs-CZ" sz="2000"/>
              <a:t> - v případě nalezení dosud neznámého druhu následuje jeho popis a pojmenování</a:t>
            </a:r>
            <a:endParaRPr lang="cs-CZ" altLang="cs-CZ" sz="2000" b="1"/>
          </a:p>
        </p:txBody>
      </p:sp>
      <p:pic>
        <p:nvPicPr>
          <p:cNvPr id="20483" name="Picture 7" descr="Obráz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75" y="2379663"/>
            <a:ext cx="1587500" cy="4217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4" name="TextovéPole 4"/>
          <p:cNvSpPr txBox="1">
            <a:spLocks noChangeArrowheads="1"/>
          </p:cNvSpPr>
          <p:nvPr/>
        </p:nvSpPr>
        <p:spPr bwMode="auto">
          <a:xfrm>
            <a:off x="2530475" y="2349500"/>
            <a:ext cx="6254750" cy="1016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rgbClr val="C00000"/>
                </a:solidFill>
              </a:rPr>
              <a:t>sklerotizované příchytné háčky</a:t>
            </a:r>
            <a:r>
              <a:rPr lang="cs-CZ" altLang="cs-CZ" sz="2000">
                <a:solidFill>
                  <a:srgbClr val="C00000"/>
                </a:solidFill>
              </a:rPr>
              <a:t> </a:t>
            </a:r>
            <a:r>
              <a:rPr lang="cs-CZ" altLang="cs-CZ" sz="2000" b="1">
                <a:solidFill>
                  <a:srgbClr val="C00000"/>
                </a:solidFill>
              </a:rPr>
              <a:t>haptoru</a:t>
            </a:r>
            <a:r>
              <a:rPr lang="cs-CZ" altLang="cs-CZ" sz="2000">
                <a:solidFill>
                  <a:srgbClr val="C00000"/>
                </a:solidFill>
              </a:rPr>
              <a:t> a sklerotizované části reprodukční soustavy </a:t>
            </a:r>
          </a:p>
          <a:p>
            <a:r>
              <a:rPr lang="cs-CZ" altLang="cs-CZ" sz="2000">
                <a:solidFill>
                  <a:srgbClr val="C00000"/>
                </a:solidFill>
              </a:rPr>
              <a:t>= důležité identifikační znaky </a:t>
            </a:r>
          </a:p>
        </p:txBody>
      </p:sp>
      <p:sp>
        <p:nvSpPr>
          <p:cNvPr id="8" name="Ovál 7"/>
          <p:cNvSpPr/>
          <p:nvPr/>
        </p:nvSpPr>
        <p:spPr>
          <a:xfrm>
            <a:off x="387350" y="5653088"/>
            <a:ext cx="936625" cy="714375"/>
          </a:xfrm>
          <a:prstGeom prst="ellipse">
            <a:avLst/>
          </a:prstGeom>
          <a:solidFill>
            <a:srgbClr val="C00000">
              <a:alpha val="37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Šipka doprava 17"/>
          <p:cNvSpPr/>
          <p:nvPr/>
        </p:nvSpPr>
        <p:spPr>
          <a:xfrm rot="5400000">
            <a:off x="5140325" y="3473450"/>
            <a:ext cx="277813" cy="1254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487" name="TextovéPole 18"/>
          <p:cNvSpPr txBox="1">
            <a:spLocks noChangeArrowheads="1"/>
          </p:cNvSpPr>
          <p:nvPr/>
        </p:nvSpPr>
        <p:spPr bwMode="auto">
          <a:xfrm>
            <a:off x="1806575" y="3648075"/>
            <a:ext cx="7554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/>
              <a:t>nutno na vhodně </a:t>
            </a:r>
            <a:r>
              <a:rPr lang="cs-CZ" altLang="cs-CZ" sz="2000" b="1"/>
              <a:t>fixovaném jedinci </a:t>
            </a:r>
            <a:r>
              <a:rPr lang="cs-CZ" altLang="cs-CZ" sz="2000"/>
              <a:t>pozorovat, zakreslit, změřit</a:t>
            </a:r>
          </a:p>
        </p:txBody>
      </p:sp>
      <p:pic>
        <p:nvPicPr>
          <p:cNvPr id="20488" name="Obrázek 16" descr="Obr_Mjuni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5" y="665163"/>
            <a:ext cx="674688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lipsa 15"/>
          <p:cNvSpPr/>
          <p:nvPr/>
        </p:nvSpPr>
        <p:spPr>
          <a:xfrm>
            <a:off x="387350" y="3197225"/>
            <a:ext cx="509588" cy="4524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Elipsa 20"/>
          <p:cNvSpPr/>
          <p:nvPr/>
        </p:nvSpPr>
        <p:spPr>
          <a:xfrm>
            <a:off x="219075" y="3903663"/>
            <a:ext cx="422275" cy="3667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491" name="Obrázek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2738" y="4086225"/>
            <a:ext cx="3392487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492" name="Přímá spojnice se šipkou 3"/>
          <p:cNvCxnSpPr>
            <a:cxnSpLocks noChangeShapeType="1"/>
          </p:cNvCxnSpPr>
          <p:nvPr/>
        </p:nvCxnSpPr>
        <p:spPr bwMode="auto">
          <a:xfrm>
            <a:off x="1755775" y="2857500"/>
            <a:ext cx="698500" cy="0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 type="triangle" w="med" len="med"/>
          </a:ln>
        </p:spPr>
      </p:cxnSp>
      <p:sp>
        <p:nvSpPr>
          <p:cNvPr id="20493" name="TextovéPole 4"/>
          <p:cNvSpPr txBox="1">
            <a:spLocks noChangeArrowheads="1"/>
          </p:cNvSpPr>
          <p:nvPr/>
        </p:nvSpPr>
        <p:spPr bwMode="auto">
          <a:xfrm>
            <a:off x="1376363" y="5794375"/>
            <a:ext cx="1077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solidFill>
                  <a:srgbClr val="C00000"/>
                </a:solidFill>
              </a:rPr>
              <a:t>haptor</a:t>
            </a:r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4216400" y="3984625"/>
            <a:ext cx="0" cy="4238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ovéPole 8"/>
          <p:cNvSpPr txBox="1"/>
          <p:nvPr/>
        </p:nvSpPr>
        <p:spPr>
          <a:xfrm>
            <a:off x="2530475" y="4479925"/>
            <a:ext cx="2370138" cy="110807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Arial" panose="020B0604020202020204" pitchFamily="34" charset="0"/>
              </a:rPr>
              <a:t>metoda </a:t>
            </a:r>
            <a:r>
              <a:rPr lang="cs-CZ" b="1" dirty="0">
                <a:latin typeface="Arial" panose="020B0604020202020204" pitchFamily="34" charset="0"/>
              </a:rPr>
              <a:t>úplného roztlačení</a:t>
            </a:r>
            <a:r>
              <a:rPr lang="cs-CZ" dirty="0">
                <a:latin typeface="Arial" panose="020B0604020202020204" pitchFamily="34" charset="0"/>
              </a:rPr>
              <a:t> červa až k prasknutí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dactylogyrus350"/>
          <p:cNvPicPr>
            <a:picLocks noChangeAspect="1" noChangeArrowheads="1"/>
          </p:cNvPicPr>
          <p:nvPr/>
        </p:nvPicPr>
        <p:blipFill>
          <a:blip r:embed="rId2" cstate="print"/>
          <a:srcRect t="9351" b="20030"/>
          <a:stretch>
            <a:fillRect/>
          </a:stretch>
        </p:blipFill>
        <p:spPr bwMode="auto">
          <a:xfrm>
            <a:off x="111125" y="1497013"/>
            <a:ext cx="2849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09538" y="3724275"/>
            <a:ext cx="4105275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08" name="Oval 20"/>
          <p:cNvSpPr>
            <a:spLocks noChangeArrowheads="1"/>
          </p:cNvSpPr>
          <p:nvPr/>
        </p:nvSpPr>
        <p:spPr bwMode="auto">
          <a:xfrm>
            <a:off x="1525588" y="4083050"/>
            <a:ext cx="1266825" cy="628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09" name="Rectangle 14"/>
          <p:cNvSpPr>
            <a:spLocks noChangeArrowheads="1"/>
          </p:cNvSpPr>
          <p:nvPr/>
        </p:nvSpPr>
        <p:spPr bwMode="auto">
          <a:xfrm>
            <a:off x="115888" y="3727450"/>
            <a:ext cx="552450" cy="514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altLang="cs-CZ">
                <a:solidFill>
                  <a:schemeClr val="tx1"/>
                </a:solidFill>
              </a:rPr>
              <a:t>1</a:t>
            </a:r>
            <a:endParaRPr lang="en-GB" altLang="cs-CZ">
              <a:solidFill>
                <a:schemeClr val="tx1"/>
              </a:solidFill>
            </a:endParaRPr>
          </a:p>
        </p:txBody>
      </p:sp>
      <p:pic>
        <p:nvPicPr>
          <p:cNvPr id="21510" name="Picture 22" descr="Obrázekbi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27200" y="4184650"/>
            <a:ext cx="908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5"/>
          <p:cNvSpPr>
            <a:spLocks noChangeArrowheads="1"/>
          </p:cNvSpPr>
          <p:nvPr/>
        </p:nvSpPr>
        <p:spPr bwMode="auto">
          <a:xfrm>
            <a:off x="109538" y="5149850"/>
            <a:ext cx="4105275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12" name="Rectangle 18"/>
          <p:cNvSpPr>
            <a:spLocks noChangeArrowheads="1"/>
          </p:cNvSpPr>
          <p:nvPr/>
        </p:nvSpPr>
        <p:spPr bwMode="auto">
          <a:xfrm>
            <a:off x="1620838" y="5318125"/>
            <a:ext cx="10810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13" name="Rectangle 15"/>
          <p:cNvSpPr>
            <a:spLocks noChangeArrowheads="1"/>
          </p:cNvSpPr>
          <p:nvPr/>
        </p:nvSpPr>
        <p:spPr bwMode="auto">
          <a:xfrm>
            <a:off x="114300" y="5153025"/>
            <a:ext cx="552450" cy="514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altLang="cs-CZ">
                <a:solidFill>
                  <a:schemeClr val="tx1"/>
                </a:solidFill>
              </a:rPr>
              <a:t>2</a:t>
            </a:r>
            <a:endParaRPr lang="en-GB" altLang="cs-CZ">
              <a:solidFill>
                <a:schemeClr val="tx1"/>
              </a:solidFill>
            </a:endParaRPr>
          </a:p>
        </p:txBody>
      </p:sp>
      <p:pic>
        <p:nvPicPr>
          <p:cNvPr id="21514" name="Picture 31" descr="Obrázekbil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6088" y="5591175"/>
            <a:ext cx="90805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5" name="Group 59"/>
          <p:cNvGrpSpPr>
            <a:grpSpLocks/>
          </p:cNvGrpSpPr>
          <p:nvPr/>
        </p:nvGrpSpPr>
        <p:grpSpPr bwMode="auto">
          <a:xfrm>
            <a:off x="4883150" y="4048125"/>
            <a:ext cx="4105275" cy="1295400"/>
            <a:chOff x="1372" y="1678"/>
            <a:chExt cx="2586" cy="816"/>
          </a:xfrm>
        </p:grpSpPr>
        <p:sp>
          <p:nvSpPr>
            <p:cNvPr id="21562" name="Rectangle 60"/>
            <p:cNvSpPr>
              <a:spLocks noChangeArrowheads="1"/>
            </p:cNvSpPr>
            <p:nvPr/>
          </p:nvSpPr>
          <p:spPr bwMode="auto">
            <a:xfrm>
              <a:off x="1372" y="1678"/>
              <a:ext cx="258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grpSp>
          <p:nvGrpSpPr>
            <p:cNvPr id="21563" name="Group 61"/>
            <p:cNvGrpSpPr>
              <a:grpSpLocks/>
            </p:cNvGrpSpPr>
            <p:nvPr/>
          </p:nvGrpSpPr>
          <p:grpSpPr bwMode="auto">
            <a:xfrm>
              <a:off x="2373" y="1762"/>
              <a:ext cx="681" cy="635"/>
              <a:chOff x="2297" y="708"/>
              <a:chExt cx="681" cy="635"/>
            </a:xfrm>
          </p:grpSpPr>
          <p:sp>
            <p:nvSpPr>
              <p:cNvPr id="21568" name="Rectangle 62"/>
              <p:cNvSpPr>
                <a:spLocks noChangeArrowheads="1"/>
              </p:cNvSpPr>
              <p:nvPr/>
            </p:nvSpPr>
            <p:spPr bwMode="auto">
              <a:xfrm>
                <a:off x="2297" y="708"/>
                <a:ext cx="681" cy="63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cs-CZ" altLang="cs-CZ"/>
              </a:p>
            </p:txBody>
          </p:sp>
          <p:pic>
            <p:nvPicPr>
              <p:cNvPr id="21569" name="Picture 63" descr="Obrázekbila roz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14" y="768"/>
                <a:ext cx="260" cy="5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564" name="Oval 64"/>
            <p:cNvSpPr>
              <a:spLocks noChangeArrowheads="1"/>
            </p:cNvSpPr>
            <p:nvPr/>
          </p:nvSpPr>
          <p:spPr bwMode="auto">
            <a:xfrm>
              <a:off x="2334" y="1728"/>
              <a:ext cx="7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1565" name="Oval 65"/>
            <p:cNvSpPr>
              <a:spLocks noChangeArrowheads="1"/>
            </p:cNvSpPr>
            <p:nvPr/>
          </p:nvSpPr>
          <p:spPr bwMode="auto">
            <a:xfrm>
              <a:off x="2332" y="2338"/>
              <a:ext cx="7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1566" name="Oval 66"/>
            <p:cNvSpPr>
              <a:spLocks noChangeArrowheads="1"/>
            </p:cNvSpPr>
            <p:nvPr/>
          </p:nvSpPr>
          <p:spPr bwMode="auto">
            <a:xfrm>
              <a:off x="3008" y="1724"/>
              <a:ext cx="7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sp>
          <p:nvSpPr>
            <p:cNvPr id="21567" name="Oval 67"/>
            <p:cNvSpPr>
              <a:spLocks noChangeArrowheads="1"/>
            </p:cNvSpPr>
            <p:nvPr/>
          </p:nvSpPr>
          <p:spPr bwMode="auto">
            <a:xfrm>
              <a:off x="3006" y="2346"/>
              <a:ext cx="78" cy="8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</p:grpSp>
      <p:sp>
        <p:nvSpPr>
          <p:cNvPr id="21516" name="Rectangle 68"/>
          <p:cNvSpPr>
            <a:spLocks noChangeArrowheads="1"/>
          </p:cNvSpPr>
          <p:nvPr/>
        </p:nvSpPr>
        <p:spPr bwMode="auto">
          <a:xfrm>
            <a:off x="4883150" y="4035425"/>
            <a:ext cx="552450" cy="514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altLang="cs-CZ">
                <a:solidFill>
                  <a:schemeClr val="tx1"/>
                </a:solidFill>
              </a:rPr>
              <a:t>5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21517" name="Oval 69"/>
          <p:cNvSpPr>
            <a:spLocks noChangeArrowheads="1"/>
          </p:cNvSpPr>
          <p:nvPr/>
        </p:nvSpPr>
        <p:spPr bwMode="auto">
          <a:xfrm>
            <a:off x="7553325" y="4279900"/>
            <a:ext cx="107950" cy="8858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18" name="Rectangle 72"/>
          <p:cNvSpPr>
            <a:spLocks noChangeArrowheads="1"/>
          </p:cNvSpPr>
          <p:nvPr/>
        </p:nvSpPr>
        <p:spPr bwMode="auto">
          <a:xfrm>
            <a:off x="4899025" y="5461000"/>
            <a:ext cx="4105275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19" name="Rectangle 80"/>
          <p:cNvSpPr>
            <a:spLocks noChangeArrowheads="1"/>
          </p:cNvSpPr>
          <p:nvPr/>
        </p:nvSpPr>
        <p:spPr bwMode="auto">
          <a:xfrm>
            <a:off x="4899025" y="5467350"/>
            <a:ext cx="552450" cy="514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altLang="cs-CZ">
                <a:solidFill>
                  <a:schemeClr val="tx1"/>
                </a:solidFill>
              </a:rPr>
              <a:t>6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21520" name="Rectangle 74"/>
          <p:cNvSpPr>
            <a:spLocks noChangeArrowheads="1"/>
          </p:cNvSpPr>
          <p:nvPr/>
        </p:nvSpPr>
        <p:spPr bwMode="auto">
          <a:xfrm>
            <a:off x="6430963" y="5651500"/>
            <a:ext cx="1081087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21" name="Oval 76"/>
          <p:cNvSpPr>
            <a:spLocks noChangeArrowheads="1"/>
          </p:cNvSpPr>
          <p:nvPr/>
        </p:nvSpPr>
        <p:spPr bwMode="auto">
          <a:xfrm>
            <a:off x="6378575" y="5607050"/>
            <a:ext cx="123825" cy="133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22" name="Oval 77"/>
          <p:cNvSpPr>
            <a:spLocks noChangeArrowheads="1"/>
          </p:cNvSpPr>
          <p:nvPr/>
        </p:nvSpPr>
        <p:spPr bwMode="auto">
          <a:xfrm>
            <a:off x="6375400" y="6575425"/>
            <a:ext cx="123825" cy="133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23" name="Oval 78"/>
          <p:cNvSpPr>
            <a:spLocks noChangeArrowheads="1"/>
          </p:cNvSpPr>
          <p:nvPr/>
        </p:nvSpPr>
        <p:spPr bwMode="auto">
          <a:xfrm>
            <a:off x="7448550" y="5600700"/>
            <a:ext cx="123825" cy="133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24" name="Oval 79"/>
          <p:cNvSpPr>
            <a:spLocks noChangeArrowheads="1"/>
          </p:cNvSpPr>
          <p:nvPr/>
        </p:nvSpPr>
        <p:spPr bwMode="auto">
          <a:xfrm>
            <a:off x="7445375" y="6588125"/>
            <a:ext cx="123825" cy="1333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pic>
        <p:nvPicPr>
          <p:cNvPr id="21525" name="Picture 75" descr="Obrázekbila roz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4500" y="5727700"/>
            <a:ext cx="41592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ovéPole 50"/>
          <p:cNvSpPr txBox="1">
            <a:spLocks noChangeArrowheads="1"/>
          </p:cNvSpPr>
          <p:nvPr/>
        </p:nvSpPr>
        <p:spPr bwMode="auto">
          <a:xfrm>
            <a:off x="7532688" y="5724525"/>
            <a:ext cx="16224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popíšeme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preparát</a:t>
            </a:r>
          </a:p>
        </p:txBody>
      </p:sp>
      <p:sp>
        <p:nvSpPr>
          <p:cNvPr id="21527" name="TextovéPole 47"/>
          <p:cNvSpPr txBox="1">
            <a:spLocks noChangeArrowheads="1"/>
          </p:cNvSpPr>
          <p:nvPr/>
        </p:nvSpPr>
        <p:spPr bwMode="auto">
          <a:xfrm>
            <a:off x="333375" y="176213"/>
            <a:ext cx="65436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 </a:t>
            </a:r>
          </a:p>
        </p:txBody>
      </p:sp>
      <p:sp>
        <p:nvSpPr>
          <p:cNvPr id="21528" name="Obdélník 48"/>
          <p:cNvSpPr>
            <a:spLocks noChangeArrowheads="1"/>
          </p:cNvSpPr>
          <p:nvPr/>
        </p:nvSpPr>
        <p:spPr bwMode="auto">
          <a:xfrm>
            <a:off x="-139700" y="134938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>
                <a:solidFill>
                  <a:srgbClr val="C00000"/>
                </a:solidFill>
              </a:rPr>
              <a:t>VÁŠ ÚKOL – zhotovení preparátu</a:t>
            </a:r>
          </a:p>
          <a:p>
            <a:pPr algn="ctr"/>
            <a:r>
              <a:rPr lang="cs-CZ" altLang="cs-CZ" sz="2400" b="1">
                <a:solidFill>
                  <a:srgbClr val="C00000"/>
                </a:solidFill>
              </a:rPr>
              <a:t>                                    </a:t>
            </a:r>
            <a:endParaRPr lang="en-US" altLang="cs-CZ" sz="2400" b="1">
              <a:solidFill>
                <a:srgbClr val="C00000"/>
              </a:solidFill>
            </a:endParaRPr>
          </a:p>
        </p:txBody>
      </p:sp>
      <p:sp>
        <p:nvSpPr>
          <p:cNvPr id="21529" name="TextovéPole 50"/>
          <p:cNvSpPr txBox="1">
            <a:spLocks noChangeArrowheads="1"/>
          </p:cNvSpPr>
          <p:nvPr/>
        </p:nvSpPr>
        <p:spPr bwMode="auto">
          <a:xfrm>
            <a:off x="31750" y="536575"/>
            <a:ext cx="852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lphaLcParenR"/>
            </a:pPr>
            <a:r>
              <a:rPr lang="cs-CZ" altLang="cs-CZ" sz="2000"/>
              <a:t>pod preparačním stereomikroskopem hledáme na žábrách monogenea</a:t>
            </a:r>
          </a:p>
          <a:p>
            <a:pPr marL="342900" indent="-342900" algn="just">
              <a:buFontTx/>
              <a:buAutoNum type="alphaLcParenR"/>
            </a:pPr>
            <a:r>
              <a:rPr lang="cs-CZ" altLang="cs-CZ" sz="2000"/>
              <a:t>parazita přeneseme na podložní sklo…   </a:t>
            </a:r>
          </a:p>
        </p:txBody>
      </p:sp>
      <p:sp>
        <p:nvSpPr>
          <p:cNvPr id="21530" name="TextovéPole 51"/>
          <p:cNvSpPr txBox="1">
            <a:spLocks noChangeArrowheads="1"/>
          </p:cNvSpPr>
          <p:nvPr/>
        </p:nvSpPr>
        <p:spPr bwMode="auto">
          <a:xfrm>
            <a:off x="3116263" y="3948113"/>
            <a:ext cx="1476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parazit </a:t>
            </a:r>
          </a:p>
          <a:p>
            <a:r>
              <a:rPr lang="cs-CZ" altLang="cs-CZ"/>
              <a:t>v kapce vody</a:t>
            </a:r>
          </a:p>
        </p:txBody>
      </p:sp>
      <p:sp>
        <p:nvSpPr>
          <p:cNvPr id="21531" name="TextovéPole 52"/>
          <p:cNvSpPr txBox="1">
            <a:spLocks noChangeArrowheads="1"/>
          </p:cNvSpPr>
          <p:nvPr/>
        </p:nvSpPr>
        <p:spPr bwMode="auto">
          <a:xfrm>
            <a:off x="2747963" y="5283200"/>
            <a:ext cx="1585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přiklopíme krycím sklem</a:t>
            </a:r>
          </a:p>
        </p:txBody>
      </p:sp>
      <p:sp>
        <p:nvSpPr>
          <p:cNvPr id="16413" name="TextovéPole 54"/>
          <p:cNvSpPr txBox="1">
            <a:spLocks noChangeArrowheads="1"/>
          </p:cNvSpPr>
          <p:nvPr/>
        </p:nvSpPr>
        <p:spPr bwMode="auto">
          <a:xfrm>
            <a:off x="7747000" y="4168775"/>
            <a:ext cx="1350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cs-CZ" altLang="cs-CZ" dirty="0" smtClean="0"/>
              <a:t>přidáme </a:t>
            </a:r>
            <a:r>
              <a:rPr lang="cs-CZ" altLang="cs-CZ" dirty="0" smtClean="0">
                <a:solidFill>
                  <a:schemeClr val="accent2">
                    <a:lumMod val="75000"/>
                  </a:schemeClr>
                </a:solidFill>
              </a:rPr>
              <a:t>GAP </a:t>
            </a:r>
            <a:r>
              <a:rPr lang="cs-CZ" altLang="cs-CZ" sz="2400" dirty="0" smtClean="0">
                <a:solidFill>
                  <a:schemeClr val="accent2">
                    <a:lumMod val="75000"/>
                  </a:schemeClr>
                </a:solidFill>
              </a:rPr>
              <a:t>fixáž</a:t>
            </a:r>
            <a:endParaRPr lang="en-GB" alt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56" name="Ohnutá šipka 55"/>
          <p:cNvSpPr/>
          <p:nvPr/>
        </p:nvSpPr>
        <p:spPr>
          <a:xfrm rot="5400000">
            <a:off x="2241550" y="2819401"/>
            <a:ext cx="1360487" cy="519112"/>
          </a:xfrm>
          <a:prstGeom prst="bentArrow">
            <a:avLst>
              <a:gd name="adj1" fmla="val 11105"/>
              <a:gd name="adj2" fmla="val 19141"/>
              <a:gd name="adj3" fmla="val 22881"/>
              <a:gd name="adj4" fmla="val 3564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21534" name="TextovéPole 57"/>
          <p:cNvSpPr txBox="1">
            <a:spLocks noChangeArrowheads="1"/>
          </p:cNvSpPr>
          <p:nvPr/>
        </p:nvSpPr>
        <p:spPr bwMode="auto">
          <a:xfrm>
            <a:off x="3159125" y="1495425"/>
            <a:ext cx="15017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700"/>
              <a:t>Monogenea přeneseme pomocí jehel  do kapky vody na podložním skle</a:t>
            </a:r>
          </a:p>
        </p:txBody>
      </p:sp>
      <p:sp>
        <p:nvSpPr>
          <p:cNvPr id="21535" name="TextovéPole 58"/>
          <p:cNvSpPr txBox="1">
            <a:spLocks noChangeArrowheads="1"/>
          </p:cNvSpPr>
          <p:nvPr/>
        </p:nvSpPr>
        <p:spPr bwMode="auto">
          <a:xfrm>
            <a:off x="4803775" y="4643438"/>
            <a:ext cx="30035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1500"/>
              <a:t>krycí sklíčko </a:t>
            </a:r>
          </a:p>
          <a:p>
            <a:r>
              <a:rPr lang="cs-CZ" altLang="cs-CZ" sz="1500"/>
              <a:t>připevníme </a:t>
            </a:r>
          </a:p>
          <a:p>
            <a:r>
              <a:rPr lang="cs-CZ" altLang="cs-CZ" sz="1500"/>
              <a:t>k podložnímu lakem na  nehty</a:t>
            </a:r>
          </a:p>
        </p:txBody>
      </p:sp>
      <p:sp>
        <p:nvSpPr>
          <p:cNvPr id="21536" name="Rectangle 36"/>
          <p:cNvSpPr>
            <a:spLocks noChangeArrowheads="1"/>
          </p:cNvSpPr>
          <p:nvPr/>
        </p:nvSpPr>
        <p:spPr bwMode="auto">
          <a:xfrm>
            <a:off x="4864100" y="1201738"/>
            <a:ext cx="4105275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grpSp>
        <p:nvGrpSpPr>
          <p:cNvPr id="21537" name="Group 37"/>
          <p:cNvGrpSpPr>
            <a:grpSpLocks/>
          </p:cNvGrpSpPr>
          <p:nvPr/>
        </p:nvGrpSpPr>
        <p:grpSpPr bwMode="auto">
          <a:xfrm>
            <a:off x="6386513" y="1344613"/>
            <a:ext cx="1081087" cy="1008062"/>
            <a:chOff x="2297" y="708"/>
            <a:chExt cx="681" cy="635"/>
          </a:xfrm>
        </p:grpSpPr>
        <p:sp>
          <p:nvSpPr>
            <p:cNvPr id="21560" name="Rectangle 38"/>
            <p:cNvSpPr>
              <a:spLocks noChangeArrowheads="1"/>
            </p:cNvSpPr>
            <p:nvPr/>
          </p:nvSpPr>
          <p:spPr bwMode="auto">
            <a:xfrm>
              <a:off x="2297" y="708"/>
              <a:ext cx="681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cs-CZ" altLang="cs-CZ"/>
            </a:p>
          </p:txBody>
        </p:sp>
        <p:pic>
          <p:nvPicPr>
            <p:cNvPr id="21561" name="Picture 39" descr="Obrázekbila roz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0" y="757"/>
              <a:ext cx="242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38" name="Rectangle 40"/>
          <p:cNvSpPr>
            <a:spLocks noChangeArrowheads="1"/>
          </p:cNvSpPr>
          <p:nvPr/>
        </p:nvSpPr>
        <p:spPr bwMode="auto">
          <a:xfrm>
            <a:off x="4867275" y="1211263"/>
            <a:ext cx="552450" cy="514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altLang="cs-CZ">
                <a:solidFill>
                  <a:schemeClr val="tx1"/>
                </a:solidFill>
              </a:rPr>
              <a:t>3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21539" name="Rectangle 41"/>
          <p:cNvSpPr>
            <a:spLocks noChangeArrowheads="1"/>
          </p:cNvSpPr>
          <p:nvPr/>
        </p:nvSpPr>
        <p:spPr bwMode="auto">
          <a:xfrm>
            <a:off x="5575300" y="1516063"/>
            <a:ext cx="790575" cy="666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40" name="Rectangle 42"/>
          <p:cNvSpPr>
            <a:spLocks noChangeArrowheads="1"/>
          </p:cNvSpPr>
          <p:nvPr/>
        </p:nvSpPr>
        <p:spPr bwMode="auto">
          <a:xfrm>
            <a:off x="7486650" y="1525588"/>
            <a:ext cx="790575" cy="666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41" name="Line 43"/>
          <p:cNvSpPr>
            <a:spLocks noChangeShapeType="1"/>
          </p:cNvSpPr>
          <p:nvPr/>
        </p:nvSpPr>
        <p:spPr bwMode="auto">
          <a:xfrm flipH="1">
            <a:off x="5864225" y="1849438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2" name="Line 44"/>
          <p:cNvSpPr>
            <a:spLocks noChangeShapeType="1"/>
          </p:cNvSpPr>
          <p:nvPr/>
        </p:nvSpPr>
        <p:spPr bwMode="auto">
          <a:xfrm>
            <a:off x="7508875" y="18462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43" name="TextovéPole 53"/>
          <p:cNvSpPr txBox="1">
            <a:spLocks noChangeArrowheads="1"/>
          </p:cNvSpPr>
          <p:nvPr/>
        </p:nvSpPr>
        <p:spPr bwMode="auto">
          <a:xfrm>
            <a:off x="4764088" y="1825625"/>
            <a:ext cx="1485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 </a:t>
            </a:r>
            <a:r>
              <a:rPr lang="cs-CZ" altLang="cs-CZ" sz="2000"/>
              <a:t>odsajeme</a:t>
            </a:r>
          </a:p>
          <a:p>
            <a:r>
              <a:rPr lang="cs-CZ" altLang="cs-CZ" sz="2000"/>
              <a:t> vodu</a:t>
            </a:r>
          </a:p>
        </p:txBody>
      </p:sp>
      <p:sp>
        <p:nvSpPr>
          <p:cNvPr id="21544" name="TextovéPole 56"/>
          <p:cNvSpPr txBox="1">
            <a:spLocks noChangeArrowheads="1"/>
          </p:cNvSpPr>
          <p:nvPr/>
        </p:nvSpPr>
        <p:spPr bwMode="auto">
          <a:xfrm>
            <a:off x="7961313" y="1803400"/>
            <a:ext cx="1717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FF0000"/>
                </a:solidFill>
              </a:rPr>
              <a:t>parazit praská</a:t>
            </a:r>
          </a:p>
        </p:txBody>
      </p:sp>
      <p:cxnSp>
        <p:nvCxnSpPr>
          <p:cNvPr id="61" name="Přímá spojovací šipka 60"/>
          <p:cNvCxnSpPr/>
          <p:nvPr/>
        </p:nvCxnSpPr>
        <p:spPr>
          <a:xfrm flipH="1">
            <a:off x="7881938" y="1447800"/>
            <a:ext cx="74612" cy="2000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6" name="TextovéPole 61"/>
          <p:cNvSpPr txBox="1">
            <a:spLocks noChangeArrowheads="1"/>
          </p:cNvSpPr>
          <p:nvPr/>
        </p:nvSpPr>
        <p:spPr bwMode="auto">
          <a:xfrm>
            <a:off x="7415213" y="1130300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1800"/>
              <a:t>filtrační papírek</a:t>
            </a:r>
          </a:p>
        </p:txBody>
      </p:sp>
      <p:sp>
        <p:nvSpPr>
          <p:cNvPr id="21547" name="Rectangle 5"/>
          <p:cNvSpPr>
            <a:spLocks noChangeArrowheads="1"/>
          </p:cNvSpPr>
          <p:nvPr/>
        </p:nvSpPr>
        <p:spPr bwMode="auto">
          <a:xfrm>
            <a:off x="4875213" y="2625725"/>
            <a:ext cx="4105275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48" name="Rectangle 18"/>
          <p:cNvSpPr>
            <a:spLocks noChangeArrowheads="1"/>
          </p:cNvSpPr>
          <p:nvPr/>
        </p:nvSpPr>
        <p:spPr bwMode="auto">
          <a:xfrm>
            <a:off x="6424613" y="2794000"/>
            <a:ext cx="1081087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21549" name="Rectangle 15"/>
          <p:cNvSpPr>
            <a:spLocks noChangeArrowheads="1"/>
          </p:cNvSpPr>
          <p:nvPr/>
        </p:nvSpPr>
        <p:spPr bwMode="auto">
          <a:xfrm>
            <a:off x="4875213" y="2636838"/>
            <a:ext cx="552450" cy="5143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altLang="cs-CZ">
                <a:solidFill>
                  <a:schemeClr val="tx1"/>
                </a:solidFill>
              </a:rPr>
              <a:t>4</a:t>
            </a:r>
            <a:endParaRPr lang="en-GB" altLang="cs-CZ">
              <a:solidFill>
                <a:schemeClr val="tx1"/>
              </a:solidFill>
            </a:endParaRPr>
          </a:p>
        </p:txBody>
      </p:sp>
      <p:sp>
        <p:nvSpPr>
          <p:cNvPr id="21550" name="TextovéPole 67"/>
          <p:cNvSpPr txBox="1">
            <a:spLocks noChangeArrowheads="1"/>
          </p:cNvSpPr>
          <p:nvPr/>
        </p:nvSpPr>
        <p:spPr bwMode="auto">
          <a:xfrm>
            <a:off x="7550150" y="2757488"/>
            <a:ext cx="158591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/>
              <a:t>označíme polohu parazita</a:t>
            </a:r>
          </a:p>
        </p:txBody>
      </p:sp>
      <p:pic>
        <p:nvPicPr>
          <p:cNvPr id="21551" name="Picture 39" descr="Obrázekbila roz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9100" y="2936875"/>
            <a:ext cx="365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Elipsa 71"/>
          <p:cNvSpPr/>
          <p:nvPr/>
        </p:nvSpPr>
        <p:spPr>
          <a:xfrm>
            <a:off x="6724650" y="2914650"/>
            <a:ext cx="457200" cy="885825"/>
          </a:xfrm>
          <a:prstGeom prst="ellipse">
            <a:avLst/>
          </a:prstGeom>
          <a:noFill/>
          <a:ln w="19050" cap="rnd" cmpd="dbl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ln>
                <a:solidFill>
                  <a:schemeClr val="tx1"/>
                </a:solidFill>
              </a:ln>
              <a:noFill/>
            </a:endParaRPr>
          </a:p>
        </p:txBody>
      </p:sp>
      <p:pic>
        <p:nvPicPr>
          <p:cNvPr id="21553" name="Picture 2" descr="Výsledek obrázku pro centrope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2714625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54" name="Skupina 63"/>
          <p:cNvGrpSpPr>
            <a:grpSpLocks/>
          </p:cNvGrpSpPr>
          <p:nvPr/>
        </p:nvGrpSpPr>
        <p:grpSpPr bwMode="auto">
          <a:xfrm>
            <a:off x="2647950" y="3516313"/>
            <a:ext cx="1289050" cy="903287"/>
            <a:chOff x="2647949" y="2466975"/>
            <a:chExt cx="1047751" cy="1781175"/>
          </a:xfrm>
        </p:grpSpPr>
        <p:cxnSp>
          <p:nvCxnSpPr>
            <p:cNvPr id="21558" name="Přímá spojovací čára 56"/>
            <p:cNvCxnSpPr>
              <a:cxnSpLocks noChangeShapeType="1"/>
            </p:cNvCxnSpPr>
            <p:nvPr/>
          </p:nvCxnSpPr>
          <p:spPr bwMode="auto">
            <a:xfrm flipH="1">
              <a:off x="2647949" y="3590925"/>
              <a:ext cx="361949" cy="657225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9" name="Přímá spojovací čára 62"/>
            <p:cNvCxnSpPr>
              <a:cxnSpLocks noChangeShapeType="1"/>
            </p:cNvCxnSpPr>
            <p:nvPr/>
          </p:nvCxnSpPr>
          <p:spPr bwMode="auto">
            <a:xfrm flipH="1">
              <a:off x="2867025" y="2466975"/>
              <a:ext cx="828675" cy="14097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1555" name="Skupina 67"/>
          <p:cNvGrpSpPr>
            <a:grpSpLocks/>
          </p:cNvGrpSpPr>
          <p:nvPr/>
        </p:nvGrpSpPr>
        <p:grpSpPr bwMode="auto">
          <a:xfrm>
            <a:off x="838200" y="3181350"/>
            <a:ext cx="896938" cy="1076325"/>
            <a:chOff x="971551" y="2857500"/>
            <a:chExt cx="1181103" cy="1362075"/>
          </a:xfrm>
        </p:grpSpPr>
        <p:cxnSp>
          <p:nvCxnSpPr>
            <p:cNvPr id="21556" name="Přímá spojovací čára 65"/>
            <p:cNvCxnSpPr>
              <a:cxnSpLocks noChangeShapeType="1"/>
            </p:cNvCxnSpPr>
            <p:nvPr/>
          </p:nvCxnSpPr>
          <p:spPr bwMode="auto">
            <a:xfrm rot="16200000" flipH="1">
              <a:off x="1702997" y="3769918"/>
              <a:ext cx="470535" cy="428779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1557" name="Přímá spojovací čára 66"/>
            <p:cNvCxnSpPr>
              <a:cxnSpLocks noChangeShapeType="1"/>
            </p:cNvCxnSpPr>
            <p:nvPr/>
          </p:nvCxnSpPr>
          <p:spPr bwMode="auto">
            <a:xfrm rot="16200000" flipH="1">
              <a:off x="892762" y="2936289"/>
              <a:ext cx="1077278" cy="919700"/>
            </a:xfrm>
            <a:prstGeom prst="line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ChangeArrowheads="1"/>
          </p:cNvSpPr>
          <p:nvPr/>
        </p:nvSpPr>
        <p:spPr bwMode="auto">
          <a:xfrm>
            <a:off x="2832100" y="2103438"/>
            <a:ext cx="3763963" cy="129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31" name="Ovál 8"/>
          <p:cNvSpPr>
            <a:spLocks noChangeArrowheads="1"/>
          </p:cNvSpPr>
          <p:nvPr/>
        </p:nvSpPr>
        <p:spPr bwMode="auto">
          <a:xfrm>
            <a:off x="3927475" y="2371725"/>
            <a:ext cx="1400175" cy="793750"/>
          </a:xfrm>
          <a:prstGeom prst="ellipse">
            <a:avLst/>
          </a:prstGeom>
          <a:solidFill>
            <a:schemeClr val="accent1">
              <a:alpha val="34117"/>
            </a:schemeClr>
          </a:solidFill>
          <a:ln w="3175" algn="ctr">
            <a:solidFill>
              <a:schemeClr val="tx1">
                <a:alpha val="49019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22532" name="Obrázek 2" descr="xxxxx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6538" y="2492375"/>
            <a:ext cx="116522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šipka 8"/>
          <p:cNvCxnSpPr/>
          <p:nvPr/>
        </p:nvCxnSpPr>
        <p:spPr>
          <a:xfrm>
            <a:off x="4621213" y="1798638"/>
            <a:ext cx="6350" cy="1973262"/>
          </a:xfrm>
          <a:prstGeom prst="straightConnector1">
            <a:avLst/>
          </a:prstGeom>
          <a:ln w="38100">
            <a:solidFill>
              <a:srgbClr val="C00000"/>
            </a:solidFill>
            <a:prstDash val="dash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šipka 33"/>
          <p:cNvCxnSpPr/>
          <p:nvPr/>
        </p:nvCxnSpPr>
        <p:spPr>
          <a:xfrm>
            <a:off x="5289550" y="2768600"/>
            <a:ext cx="1524000" cy="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ovací šipka 35"/>
          <p:cNvCxnSpPr/>
          <p:nvPr/>
        </p:nvCxnSpPr>
        <p:spPr>
          <a:xfrm flipH="1">
            <a:off x="3090863" y="2944813"/>
            <a:ext cx="1000125" cy="935037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Skupina 6"/>
          <p:cNvGrpSpPr>
            <a:grpSpLocks/>
          </p:cNvGrpSpPr>
          <p:nvPr/>
        </p:nvGrpSpPr>
        <p:grpSpPr bwMode="auto">
          <a:xfrm>
            <a:off x="6896100" y="560388"/>
            <a:ext cx="2247900" cy="3746500"/>
            <a:chOff x="6463270" y="2590799"/>
            <a:chExt cx="2247593" cy="3745989"/>
          </a:xfrm>
        </p:grpSpPr>
        <p:pic>
          <p:nvPicPr>
            <p:cNvPr id="22552" name="Obrázek 5" descr="olagosta_Eppendorf_(opened)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463270" y="2590799"/>
              <a:ext cx="2247593" cy="3745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ovéPole 8"/>
            <p:cNvSpPr txBox="1">
              <a:spLocks noChangeAspect="1"/>
            </p:cNvSpPr>
            <p:nvPr/>
          </p:nvSpPr>
          <p:spPr bwMode="auto">
            <a:xfrm rot="16200000" flipH="1">
              <a:off x="6261462" y="3997604"/>
              <a:ext cx="146963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cs-CZ" altLang="cs-CZ" b="1"/>
                <a:t>96%EtOH</a:t>
              </a:r>
              <a:endParaRPr lang="en-US" altLang="cs-CZ" b="1"/>
            </a:p>
          </p:txBody>
        </p:sp>
        <p:pic>
          <p:nvPicPr>
            <p:cNvPr id="22554" name="Obrázek 9" descr="xxhap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38120" y="5256981"/>
              <a:ext cx="532475" cy="55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7" name="TextovéPole 10"/>
          <p:cNvSpPr txBox="1">
            <a:spLocks noChangeArrowheads="1"/>
          </p:cNvSpPr>
          <p:nvPr/>
        </p:nvSpPr>
        <p:spPr bwMode="auto">
          <a:xfrm>
            <a:off x="-295275" y="61913"/>
            <a:ext cx="901382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cs-CZ" altLang="cs-CZ" sz="2300" b="1">
                <a:solidFill>
                  <a:srgbClr val="C00000"/>
                </a:solidFill>
                <a:cs typeface="Arial" charset="0"/>
              </a:rPr>
              <a:t>Zpracování monogeneí pro analýzu DNA</a:t>
            </a:r>
            <a:endParaRPr lang="en-US" altLang="cs-CZ" sz="2300" b="1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2538" name="TextovéPole 11"/>
          <p:cNvSpPr txBox="1">
            <a:spLocks noChangeArrowheads="1"/>
          </p:cNvSpPr>
          <p:nvPr/>
        </p:nvSpPr>
        <p:spPr bwMode="auto">
          <a:xfrm>
            <a:off x="5540375" y="4371975"/>
            <a:ext cx="3792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1800">
                <a:solidFill>
                  <a:srgbClr val="008000"/>
                </a:solidFill>
                <a:cs typeface="Arial" charset="0"/>
              </a:rPr>
              <a:t>Druhá část je uložena v 96% alkoholu pro izolaci DNA. Získaná genová sekvence je uložena v databázi GenBank. </a:t>
            </a:r>
            <a:endParaRPr lang="en-US" altLang="cs-CZ" sz="180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22539" name="TextovéPole 17"/>
          <p:cNvSpPr txBox="1">
            <a:spLocks noChangeArrowheads="1"/>
          </p:cNvSpPr>
          <p:nvPr/>
        </p:nvSpPr>
        <p:spPr bwMode="auto">
          <a:xfrm>
            <a:off x="66675" y="825500"/>
            <a:ext cx="912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spcAft>
                <a:spcPts val="600"/>
              </a:spcAft>
            </a:pPr>
            <a:r>
              <a:rPr lang="en-US" altLang="cs-CZ" sz="2000">
                <a:cs typeface="Arial" charset="0"/>
              </a:rPr>
              <a:t>→ </a:t>
            </a:r>
            <a:r>
              <a:rPr lang="cs-CZ" altLang="cs-CZ" sz="2000">
                <a:cs typeface="Arial" charset="0"/>
              </a:rPr>
              <a:t>rozdělení jedince na dvě části pomocí tenkých jehel</a:t>
            </a:r>
            <a:endParaRPr lang="en-US" altLang="cs-CZ" sz="2000">
              <a:cs typeface="Arial" charset="0"/>
            </a:endParaRPr>
          </a:p>
        </p:txBody>
      </p:sp>
      <p:sp>
        <p:nvSpPr>
          <p:cNvPr id="19" name="Rectangle 72"/>
          <p:cNvSpPr>
            <a:spLocks noChangeArrowheads="1"/>
          </p:cNvSpPr>
          <p:nvPr/>
        </p:nvSpPr>
        <p:spPr bwMode="auto">
          <a:xfrm>
            <a:off x="446088" y="4464050"/>
            <a:ext cx="3629025" cy="1289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541" name="Rectangle 74"/>
          <p:cNvSpPr>
            <a:spLocks noChangeArrowheads="1"/>
          </p:cNvSpPr>
          <p:nvPr/>
        </p:nvSpPr>
        <p:spPr bwMode="auto">
          <a:xfrm>
            <a:off x="1825625" y="4706938"/>
            <a:ext cx="944563" cy="74771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a-ES" altLang="cs-CZ"/>
          </a:p>
        </p:txBody>
      </p:sp>
      <p:sp>
        <p:nvSpPr>
          <p:cNvPr id="22542" name="TextovéPole 21"/>
          <p:cNvSpPr txBox="1">
            <a:spLocks noChangeArrowheads="1"/>
          </p:cNvSpPr>
          <p:nvPr/>
        </p:nvSpPr>
        <p:spPr bwMode="auto">
          <a:xfrm>
            <a:off x="542925" y="4567238"/>
            <a:ext cx="123031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 sz="1700"/>
              <a:t>GAP</a:t>
            </a:r>
          </a:p>
          <a:p>
            <a:pPr eaLnBrk="1" hangingPunct="1"/>
            <a:r>
              <a:rPr lang="cs-CZ" altLang="cs-CZ" sz="1700"/>
              <a:t> </a:t>
            </a:r>
          </a:p>
          <a:p>
            <a:pPr eaLnBrk="1" hangingPunct="1"/>
            <a:r>
              <a:rPr lang="cs-CZ" altLang="cs-CZ" sz="1700"/>
              <a:t>(kanadský balzám)</a:t>
            </a:r>
            <a:endParaRPr lang="en-US" altLang="cs-CZ" sz="1700"/>
          </a:p>
        </p:txBody>
      </p:sp>
      <p:pic>
        <p:nvPicPr>
          <p:cNvPr id="22543" name="Obrázek 22" descr="xxxxxhl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4850" y="4751388"/>
            <a:ext cx="681038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Oval 76"/>
          <p:cNvSpPr>
            <a:spLocks noChangeArrowheads="1"/>
          </p:cNvSpPr>
          <p:nvPr/>
        </p:nvSpPr>
        <p:spPr bwMode="auto">
          <a:xfrm>
            <a:off x="1770063" y="4679950"/>
            <a:ext cx="107950" cy="100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a-ES" altLang="cs-CZ"/>
          </a:p>
        </p:txBody>
      </p:sp>
      <p:sp>
        <p:nvSpPr>
          <p:cNvPr id="22545" name="Oval 77"/>
          <p:cNvSpPr>
            <a:spLocks noChangeArrowheads="1"/>
          </p:cNvSpPr>
          <p:nvPr/>
        </p:nvSpPr>
        <p:spPr bwMode="auto">
          <a:xfrm>
            <a:off x="1766888" y="5399088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a-ES" altLang="cs-CZ"/>
          </a:p>
        </p:txBody>
      </p:sp>
      <p:sp>
        <p:nvSpPr>
          <p:cNvPr id="22546" name="Oval 78"/>
          <p:cNvSpPr>
            <a:spLocks noChangeArrowheads="1"/>
          </p:cNvSpPr>
          <p:nvPr/>
        </p:nvSpPr>
        <p:spPr bwMode="auto">
          <a:xfrm>
            <a:off x="2703513" y="4675188"/>
            <a:ext cx="109537" cy="100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a-ES" altLang="cs-CZ"/>
          </a:p>
        </p:txBody>
      </p:sp>
      <p:sp>
        <p:nvSpPr>
          <p:cNvPr id="22547" name="Oval 79"/>
          <p:cNvSpPr>
            <a:spLocks noChangeArrowheads="1"/>
          </p:cNvSpPr>
          <p:nvPr/>
        </p:nvSpPr>
        <p:spPr bwMode="auto">
          <a:xfrm>
            <a:off x="2701925" y="5408613"/>
            <a:ext cx="107950" cy="98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ca-ES" altLang="cs-CZ"/>
          </a:p>
        </p:txBody>
      </p:sp>
      <p:pic>
        <p:nvPicPr>
          <p:cNvPr id="22548" name="Obrázek 27" descr="PaBades_sp1+2b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250" y="4573588"/>
            <a:ext cx="928688" cy="146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49" name="TextovéPole 28"/>
          <p:cNvSpPr txBox="1">
            <a:spLocks noChangeArrowheads="1"/>
          </p:cNvSpPr>
          <p:nvPr/>
        </p:nvSpPr>
        <p:spPr bwMode="auto">
          <a:xfrm>
            <a:off x="2982913" y="5975350"/>
            <a:ext cx="172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 sz="1200"/>
              <a:t>samčí kopulační orgán</a:t>
            </a:r>
            <a:endParaRPr lang="en-US" altLang="cs-CZ" sz="1200"/>
          </a:p>
        </p:txBody>
      </p:sp>
      <p:cxnSp>
        <p:nvCxnSpPr>
          <p:cNvPr id="29" name="Přímá spojovací šipka 78"/>
          <p:cNvCxnSpPr/>
          <p:nvPr/>
        </p:nvCxnSpPr>
        <p:spPr>
          <a:xfrm>
            <a:off x="2438400" y="5002213"/>
            <a:ext cx="1171575" cy="1666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17463" y="1641475"/>
            <a:ext cx="2889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Část nesoucí důležité morfologické znaky (</a:t>
            </a:r>
            <a:r>
              <a:rPr lang="cs-CZ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sklerotizované</a:t>
            </a:r>
            <a:r>
              <a:rPr lang="cs-CZ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struktury) je zcela roztlačena a fixována v GAP pro následnou morfologickou identifikaci. Později může být také převedena do kanadského balzámu (trvalý preparát – vhodné k uložení do muzea).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1" descr="IMG_00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579" name="Přímá spojovací šipka 3"/>
          <p:cNvCxnSpPr>
            <a:cxnSpLocks noChangeShapeType="1"/>
          </p:cNvCxnSpPr>
          <p:nvPr/>
        </p:nvCxnSpPr>
        <p:spPr bwMode="auto">
          <a:xfrm flipH="1">
            <a:off x="3070225" y="1443038"/>
            <a:ext cx="1068388" cy="1001712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0" name="TextovéPole 4"/>
          <p:cNvSpPr txBox="1">
            <a:spLocks noChangeArrowheads="1"/>
          </p:cNvSpPr>
          <p:nvPr/>
        </p:nvSpPr>
        <p:spPr bwMode="auto">
          <a:xfrm>
            <a:off x="3492500" y="1052513"/>
            <a:ext cx="180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FF0000"/>
                </a:solidFill>
              </a:rPr>
              <a:t>Kreslicí zařízení</a:t>
            </a:r>
          </a:p>
        </p:txBody>
      </p:sp>
      <p:cxnSp>
        <p:nvCxnSpPr>
          <p:cNvPr id="24581" name="Přímá spojovací šipka 6"/>
          <p:cNvCxnSpPr>
            <a:cxnSpLocks noChangeShapeType="1"/>
          </p:cNvCxnSpPr>
          <p:nvPr/>
        </p:nvCxnSpPr>
        <p:spPr bwMode="auto">
          <a:xfrm>
            <a:off x="4932363" y="2420938"/>
            <a:ext cx="0" cy="4318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2" name="TextovéPole 7"/>
          <p:cNvSpPr txBox="1">
            <a:spLocks noChangeArrowheads="1"/>
          </p:cNvSpPr>
          <p:nvPr/>
        </p:nvSpPr>
        <p:spPr bwMode="auto">
          <a:xfrm>
            <a:off x="4178300" y="1733550"/>
            <a:ext cx="1819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000" b="1">
                <a:solidFill>
                  <a:srgbClr val="FF0000"/>
                </a:solidFill>
              </a:rPr>
              <a:t>Studené světlo </a:t>
            </a:r>
          </a:p>
          <a:p>
            <a:pPr algn="ctr"/>
            <a:r>
              <a:rPr lang="cs-CZ" altLang="cs-CZ" sz="2000" b="1">
                <a:solidFill>
                  <a:srgbClr val="FF0000"/>
                </a:solidFill>
              </a:rPr>
              <a:t>(husí krky)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84138" y="122238"/>
            <a:ext cx="4595812" cy="4016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000" b="1"/>
              <a:t>1. Zaostření na pozorovaný objekt</a:t>
            </a:r>
            <a:endParaRPr lang="en-GB" altLang="cs-CZ" sz="2000" b="1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b="1"/>
              <a:t>2. Optimální nastavení (poměr) intenzity vnitřního (mikroskop) a vnějšího osvětlení (husí krky)</a:t>
            </a:r>
            <a:endParaRPr lang="en-GB" altLang="cs-CZ" b="1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724525" y="5084763"/>
            <a:ext cx="3121025" cy="4000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 b="1"/>
              <a:t>3. Fixace papíru lepítky</a:t>
            </a:r>
            <a:endParaRPr lang="en-GB" altLang="cs-CZ" sz="2000" b="1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530975" y="4149725"/>
            <a:ext cx="2555875" cy="708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/>
            <a:r>
              <a:rPr lang="cs-CZ" altLang="cs-CZ" sz="2000" b="1"/>
              <a:t>4. Zaostření na špičku tužky</a:t>
            </a:r>
            <a:endParaRPr lang="en-GB" altLang="cs-CZ" sz="2000" b="1"/>
          </a:p>
        </p:txBody>
      </p:sp>
      <p:sp>
        <p:nvSpPr>
          <p:cNvPr id="24587" name="Line 12"/>
          <p:cNvSpPr>
            <a:spLocks noChangeShapeType="1"/>
          </p:cNvSpPr>
          <p:nvPr/>
        </p:nvSpPr>
        <p:spPr bwMode="auto">
          <a:xfrm>
            <a:off x="461963" y="523875"/>
            <a:ext cx="1096962" cy="31623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V="1">
            <a:off x="827088" y="4652963"/>
            <a:ext cx="792162" cy="108108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4589" name="Picture 20" descr="Obráze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724400"/>
            <a:ext cx="1608138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Line 15"/>
          <p:cNvSpPr>
            <a:spLocks noChangeShapeType="1"/>
          </p:cNvSpPr>
          <p:nvPr/>
        </p:nvSpPr>
        <p:spPr bwMode="auto">
          <a:xfrm flipH="1" flipV="1">
            <a:off x="3176588" y="3975100"/>
            <a:ext cx="387350" cy="2046288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 flipV="1">
            <a:off x="3563938" y="3840163"/>
            <a:ext cx="911225" cy="2181225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 flipH="1" flipV="1">
            <a:off x="2771775" y="2781300"/>
            <a:ext cx="3671888" cy="1871663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21"/>
          <p:cNvSpPr>
            <a:spLocks noChangeShapeType="1"/>
          </p:cNvSpPr>
          <p:nvPr/>
        </p:nvSpPr>
        <p:spPr bwMode="auto">
          <a:xfrm flipH="1">
            <a:off x="4994275" y="5322888"/>
            <a:ext cx="665163" cy="165100"/>
          </a:xfrm>
          <a:prstGeom prst="line">
            <a:avLst/>
          </a:prstGeom>
          <a:noFill/>
          <a:ln w="25400">
            <a:solidFill>
              <a:srgbClr val="FFFF99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1" name="Obdélník 20"/>
          <p:cNvSpPr/>
          <p:nvPr/>
        </p:nvSpPr>
        <p:spPr>
          <a:xfrm>
            <a:off x="3176588" y="5187950"/>
            <a:ext cx="144462" cy="211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4791075" y="5378450"/>
            <a:ext cx="144463" cy="212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596" name="TextovéPole 1"/>
          <p:cNvSpPr txBox="1">
            <a:spLocks noChangeArrowheads="1"/>
          </p:cNvSpPr>
          <p:nvPr/>
        </p:nvSpPr>
        <p:spPr bwMode="auto">
          <a:xfrm>
            <a:off x="6645275" y="0"/>
            <a:ext cx="2465388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2000"/>
              <a:t>KRESLENÍ POZOROVANÝCH 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8900" y="593725"/>
            <a:ext cx="8559800" cy="629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u="sng" dirty="0"/>
              <a:t>Ryby pro parazitologické vyšetření:</a:t>
            </a:r>
            <a:r>
              <a:rPr lang="cs-CZ" dirty="0"/>
              <a:t> nejlépe živé a čerstvě ulovené </a:t>
            </a:r>
            <a:r>
              <a:rPr lang="cs-CZ" dirty="0"/>
              <a:t>     </a:t>
            </a:r>
            <a:r>
              <a:rPr lang="cs-CZ" sz="1800" dirty="0"/>
              <a:t>(</a:t>
            </a:r>
            <a:r>
              <a:rPr lang="cs-CZ" sz="1800" dirty="0"/>
              <a:t>držené v původní nebo odstáté vodě</a:t>
            </a:r>
            <a:r>
              <a:rPr lang="cs-CZ" sz="1800" dirty="0"/>
              <a:t>)</a:t>
            </a:r>
          </a:p>
          <a:p>
            <a:pPr eaLnBrk="1" hangingPunct="1">
              <a:defRPr/>
            </a:pPr>
            <a:endParaRPr lang="cs-CZ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cs-CZ" dirty="0">
                <a:solidFill>
                  <a:srgbClr val="FF0000"/>
                </a:solidFill>
              </a:rPr>
              <a:t>Usmrcení ryby:</a:t>
            </a:r>
            <a:r>
              <a:rPr lang="cs-CZ" dirty="0"/>
              <a:t> omráčení úderem do hlavy a přestřižení páteře </a:t>
            </a:r>
            <a:r>
              <a:rPr lang="cs-CZ" dirty="0"/>
              <a:t>     </a:t>
            </a:r>
            <a:r>
              <a:rPr lang="cs-CZ" dirty="0">
                <a:cs typeface="Arial" charset="0"/>
              </a:rPr>
              <a:t>→ </a:t>
            </a:r>
            <a:r>
              <a:rPr lang="cs-CZ" dirty="0">
                <a:cs typeface="Arial" charset="0"/>
              </a:rPr>
              <a:t>přenesení do pitevní misky s vodou </a:t>
            </a:r>
            <a:r>
              <a:rPr lang="cs-CZ" sz="1600" dirty="0">
                <a:cs typeface="Arial" charset="0"/>
              </a:rPr>
              <a:t>(povrch těla </a:t>
            </a:r>
            <a:r>
              <a:rPr lang="cs-CZ" sz="1600" dirty="0">
                <a:cs typeface="Arial" charset="0"/>
              </a:rPr>
              <a:t>nesmí </a:t>
            </a:r>
            <a:r>
              <a:rPr lang="cs-CZ" sz="1600" dirty="0">
                <a:cs typeface="Arial" charset="0"/>
              </a:rPr>
              <a:t>oschnout!) </a:t>
            </a:r>
          </a:p>
          <a:p>
            <a:pPr eaLnBrk="1" hangingPunct="1">
              <a:defRPr/>
            </a:pPr>
            <a:endParaRPr lang="cs-CZ" dirty="0">
              <a:cs typeface="Arial" charset="0"/>
            </a:endParaRPr>
          </a:p>
          <a:p>
            <a:pPr marL="342900" indent="-342900" eaLnBrk="1" hangingPunct="1"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2. Záznam údajů:</a:t>
            </a:r>
            <a:r>
              <a:rPr lang="cs-CZ" dirty="0">
                <a:cs typeface="Arial" charset="0"/>
              </a:rPr>
              <a:t> </a:t>
            </a:r>
            <a:endParaRPr lang="cs-CZ" dirty="0"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cs-CZ" dirty="0">
                <a:cs typeface="Arial" charset="0"/>
              </a:rPr>
              <a:t>    druh </a:t>
            </a:r>
            <a:r>
              <a:rPr lang="cs-CZ" dirty="0">
                <a:cs typeface="Arial" charset="0"/>
              </a:rPr>
              <a:t>ryby, </a:t>
            </a:r>
            <a:endParaRPr lang="cs-CZ" dirty="0"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cs-CZ" dirty="0">
                <a:cs typeface="Arial" charset="0"/>
              </a:rPr>
              <a:t>    délka </a:t>
            </a:r>
            <a:r>
              <a:rPr lang="cs-CZ" dirty="0">
                <a:cs typeface="Arial" charset="0"/>
              </a:rPr>
              <a:t>(celková, standardní), </a:t>
            </a:r>
            <a:endParaRPr lang="cs-CZ" dirty="0"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cs-CZ" dirty="0">
                <a:cs typeface="Arial" charset="0"/>
              </a:rPr>
              <a:t>    hmotnost</a:t>
            </a:r>
            <a:r>
              <a:rPr lang="cs-CZ" dirty="0">
                <a:cs typeface="Arial" charset="0"/>
              </a:rPr>
              <a:t>, (pohlaví, stáří) </a:t>
            </a:r>
            <a:endParaRPr lang="cs-CZ" dirty="0"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cs-CZ" dirty="0">
                <a:cs typeface="Arial" charset="0"/>
              </a:rPr>
              <a:t>    </a:t>
            </a:r>
            <a:r>
              <a:rPr lang="cs-CZ" sz="2000" dirty="0">
                <a:cs typeface="Arial" charset="0"/>
              </a:rPr>
              <a:t>(+ foto </a:t>
            </a:r>
            <a:r>
              <a:rPr lang="cs-CZ" sz="2000" dirty="0">
                <a:cs typeface="Arial" charset="0"/>
              </a:rPr>
              <a:t>s identifikačním číslem)</a:t>
            </a:r>
          </a:p>
          <a:p>
            <a:pPr marL="342900" indent="-342900" eaLnBrk="1" hangingPunct="1">
              <a:defRPr/>
            </a:pPr>
            <a:endParaRPr lang="cs-CZ" dirty="0">
              <a:solidFill>
                <a:srgbClr val="FF0000"/>
              </a:solidFill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3</a:t>
            </a:r>
            <a:r>
              <a:rPr lang="cs-CZ" dirty="0">
                <a:solidFill>
                  <a:srgbClr val="FF0000"/>
                </a:solidFill>
                <a:cs typeface="Arial" charset="0"/>
              </a:rPr>
              <a:t>. DNA vzorek tkáně hostitele </a:t>
            </a:r>
            <a:r>
              <a:rPr lang="cs-CZ" dirty="0">
                <a:cs typeface="Arial" charset="0"/>
              </a:rPr>
              <a:t>(ploutev, svalovina</a:t>
            </a:r>
            <a:r>
              <a:rPr lang="cs-CZ" dirty="0">
                <a:cs typeface="Arial" charset="0"/>
              </a:rPr>
              <a:t>)</a:t>
            </a:r>
            <a:endParaRPr lang="cs-CZ" dirty="0"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4. Zevní prohlídka</a:t>
            </a:r>
            <a:r>
              <a:rPr lang="cs-CZ" dirty="0">
                <a:cs typeface="Arial" charset="0"/>
              </a:rPr>
              <a:t> </a:t>
            </a:r>
            <a:r>
              <a:rPr lang="cs-CZ" dirty="0">
                <a:solidFill>
                  <a:srgbClr val="FF0000"/>
                </a:solidFill>
                <a:cs typeface="Arial" charset="0"/>
              </a:rPr>
              <a:t>ryby (makroskopicky):</a:t>
            </a:r>
            <a:r>
              <a:rPr lang="cs-CZ" dirty="0">
                <a:cs typeface="Arial" charset="0"/>
              </a:rPr>
              <a:t> pijavky, </a:t>
            </a:r>
            <a:r>
              <a:rPr lang="cs-CZ" dirty="0">
                <a:cs typeface="Arial" charset="0"/>
              </a:rPr>
              <a:t>korýši</a:t>
            </a:r>
            <a:endParaRPr lang="cs-CZ" dirty="0">
              <a:cs typeface="Arial" charset="0"/>
            </a:endParaRPr>
          </a:p>
          <a:p>
            <a:pPr marL="342900" indent="-342900" eaLnBrk="1" hangingPunct="1">
              <a:lnSpc>
                <a:spcPct val="150000"/>
              </a:lnSpc>
              <a:defRPr/>
            </a:pPr>
            <a:r>
              <a:rPr lang="cs-CZ" dirty="0">
                <a:solidFill>
                  <a:srgbClr val="FF0000"/>
                </a:solidFill>
                <a:cs typeface="Arial" charset="0"/>
              </a:rPr>
              <a:t>5. Parazitologická </a:t>
            </a:r>
            <a:r>
              <a:rPr lang="cs-CZ" dirty="0">
                <a:solidFill>
                  <a:srgbClr val="FF0000"/>
                </a:solidFill>
                <a:cs typeface="Arial" charset="0"/>
              </a:rPr>
              <a:t>pitva</a:t>
            </a:r>
            <a:endParaRPr lang="cs-CZ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6147" name="Obrázek 3"/>
          <p:cNvPicPr>
            <a:picLocks noChangeAspect="1" noChangeArrowheads="1"/>
          </p:cNvPicPr>
          <p:nvPr/>
        </p:nvPicPr>
        <p:blipFill>
          <a:blip r:embed="rId3" cstate="print"/>
          <a:srcRect l="124" r="3795" b="5212"/>
          <a:stretch>
            <a:fillRect/>
          </a:stretch>
        </p:blipFill>
        <p:spPr bwMode="auto">
          <a:xfrm>
            <a:off x="4083050" y="2439988"/>
            <a:ext cx="4968875" cy="27717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8" y="55563"/>
            <a:ext cx="8755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2400" b="1">
                <a:solidFill>
                  <a:srgbClr val="FF0000"/>
                </a:solidFill>
              </a:rPr>
              <a:t>PARAZITOLOGICKÉ VYŠETŘENÍ RYB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17488" y="715963"/>
            <a:ext cx="872172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lphaUcPeriod"/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Povrch těla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seškrab slizu s </a:t>
            </a:r>
            <a:r>
              <a:rPr lang="cs-CZ" altLang="cs-CZ" dirty="0" smtClean="0">
                <a:solidFill>
                  <a:schemeClr val="accent6">
                    <a:lumMod val="75000"/>
                  </a:schemeClr>
                </a:solidFill>
              </a:rPr>
              <a:t>povrchovými vrstvami kůže do </a:t>
            </a:r>
            <a:r>
              <a:rPr lang="cs-CZ" altLang="cs-CZ" dirty="0" err="1" smtClean="0"/>
              <a:t>Petriho</a:t>
            </a:r>
            <a:r>
              <a:rPr lang="cs-CZ" altLang="cs-CZ" dirty="0" smtClean="0"/>
              <a:t> misky </a:t>
            </a:r>
          </a:p>
          <a:p>
            <a:pPr marL="0" indent="0" eaLnBrk="1" hangingPunct="1">
              <a:defRPr/>
            </a:pPr>
            <a:r>
              <a:rPr lang="cs-CZ" altLang="cs-CZ" dirty="0" smtClean="0"/>
              <a:t>     s vodou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prvoci, </a:t>
            </a:r>
            <a:r>
              <a:rPr lang="cs-CZ" altLang="cs-CZ" dirty="0" err="1" smtClean="0"/>
              <a:t>Monogenea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Posthodiplostomum</a:t>
            </a:r>
            <a:r>
              <a:rPr lang="cs-CZ" altLang="cs-CZ" i="1" dirty="0" smtClean="0"/>
              <a:t> </a:t>
            </a:r>
            <a:r>
              <a:rPr lang="cs-CZ" altLang="cs-CZ" dirty="0" smtClean="0"/>
              <a:t>(</a:t>
            </a:r>
            <a:r>
              <a:rPr lang="cs-CZ" altLang="cs-CZ" dirty="0" err="1" smtClean="0"/>
              <a:t>Digenea</a:t>
            </a:r>
            <a:r>
              <a:rPr lang="cs-CZ" altLang="cs-CZ" dirty="0" smtClean="0"/>
              <a:t>), korýši</a:t>
            </a:r>
          </a:p>
          <a:p>
            <a:pPr eaLnBrk="1" hangingPunct="1">
              <a:buFontTx/>
              <a:buChar char="-"/>
              <a:defRPr/>
            </a:pPr>
            <a:endParaRPr lang="cs-CZ" altLang="cs-CZ" dirty="0" smtClean="0"/>
          </a:p>
          <a:p>
            <a:pPr eaLnBrk="1" hangingPunct="1">
              <a:buFontTx/>
              <a:buChar char="-"/>
              <a:defRPr/>
            </a:pPr>
            <a:endParaRPr lang="cs-CZ" altLang="cs-CZ" i="1" dirty="0" smtClean="0"/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altLang="cs-CZ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B. Ploutve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/>
              <a:t>odstřižení ploutví </a:t>
            </a:r>
            <a:r>
              <a:rPr lang="cs-CZ" altLang="cs-CZ" dirty="0" smtClean="0">
                <a:cs typeface="Arial" panose="020B0604020202020204" pitchFamily="34" charset="0"/>
              </a:rPr>
              <a:t>→ </a:t>
            </a:r>
            <a:r>
              <a:rPr lang="cs-CZ" altLang="cs-CZ" dirty="0" err="1" smtClean="0">
                <a:cs typeface="Arial" panose="020B0604020202020204" pitchFamily="34" charset="0"/>
              </a:rPr>
              <a:t>Petriho</a:t>
            </a:r>
            <a:r>
              <a:rPr lang="cs-CZ" altLang="cs-CZ" dirty="0" smtClean="0">
                <a:cs typeface="Arial" panose="020B0604020202020204" pitchFamily="34" charset="0"/>
              </a:rPr>
              <a:t> miska s vodou</a:t>
            </a:r>
          </a:p>
          <a:p>
            <a:pPr eaLnBrk="1" hangingPunct="1">
              <a:buFontTx/>
              <a:buChar char="-"/>
              <a:defRPr/>
            </a:pPr>
            <a:r>
              <a:rPr lang="cs-CZ" altLang="cs-CZ" dirty="0" smtClean="0">
                <a:cs typeface="Arial" panose="020B0604020202020204" pitchFamily="34" charset="0"/>
              </a:rPr>
              <a:t>prvoci, </a:t>
            </a:r>
            <a:r>
              <a:rPr lang="cs-CZ" altLang="cs-CZ" dirty="0" err="1" smtClean="0">
                <a:cs typeface="Arial" panose="020B0604020202020204" pitchFamily="34" charset="0"/>
              </a:rPr>
              <a:t>Monogenea</a:t>
            </a:r>
            <a:r>
              <a:rPr lang="cs-CZ" altLang="cs-CZ" dirty="0" smtClean="0">
                <a:cs typeface="Arial" panose="020B0604020202020204" pitchFamily="34" charset="0"/>
              </a:rPr>
              <a:t>, </a:t>
            </a:r>
            <a:r>
              <a:rPr lang="cs-CZ" altLang="cs-CZ" dirty="0" err="1" smtClean="0">
                <a:cs typeface="Arial" panose="020B0604020202020204" pitchFamily="34" charset="0"/>
              </a:rPr>
              <a:t>metacerkárie</a:t>
            </a:r>
            <a:r>
              <a:rPr lang="cs-CZ" altLang="cs-CZ" dirty="0" smtClean="0">
                <a:cs typeface="Arial" panose="020B0604020202020204" pitchFamily="34" charset="0"/>
              </a:rPr>
              <a:t>, </a:t>
            </a:r>
            <a:r>
              <a:rPr lang="cs-CZ" altLang="cs-CZ" dirty="0" err="1" smtClean="0">
                <a:cs typeface="Arial" panose="020B0604020202020204" pitchFamily="34" charset="0"/>
              </a:rPr>
              <a:t>glochidie</a:t>
            </a:r>
            <a:endParaRPr lang="cs-CZ" altLang="cs-CZ" dirty="0" smtClean="0"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cs-CZ" altLang="cs-CZ" dirty="0" smtClean="0">
              <a:cs typeface="Arial" panose="020B0604020202020204" pitchFamily="34" charset="0"/>
            </a:endParaRPr>
          </a:p>
          <a:p>
            <a:pPr marL="0" indent="0" eaLnBrk="1" hangingPunct="1">
              <a:defRPr/>
            </a:pPr>
            <a:endParaRPr lang="cs-CZ" altLang="cs-CZ" dirty="0" smtClean="0">
              <a:cs typeface="Arial" panose="020B0604020202020204" pitchFamily="34" charset="0"/>
            </a:endParaRPr>
          </a:p>
        </p:txBody>
      </p:sp>
      <p:pic>
        <p:nvPicPr>
          <p:cNvPr id="8195" name="Picture 7" descr="ryba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84400"/>
            <a:ext cx="4395788" cy="2152650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8196" name="Picture 8" descr="Obráze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800" y="3260725"/>
            <a:ext cx="4203700" cy="2373313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197" name="Obdélník 1"/>
          <p:cNvSpPr>
            <a:spLocks noChangeArrowheads="1"/>
          </p:cNvSpPr>
          <p:nvPr/>
        </p:nvSpPr>
        <p:spPr bwMode="auto">
          <a:xfrm>
            <a:off x="217488" y="33338"/>
            <a:ext cx="3011487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>
              <a:lnSpc>
                <a:spcPct val="150000"/>
              </a:lnSpc>
            </a:pPr>
            <a:r>
              <a:rPr lang="cs-CZ" sz="2400">
                <a:solidFill>
                  <a:srgbClr val="FF0000"/>
                </a:solidFill>
                <a:cs typeface="Arial" charset="0"/>
              </a:rPr>
              <a:t>Parazitologická pitva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85738" y="0"/>
            <a:ext cx="87725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>
              <a:lnSpc>
                <a:spcPct val="125000"/>
              </a:lnSpc>
              <a:defRPr/>
            </a:pPr>
            <a:r>
              <a:rPr lang="cs-CZ" altLang="cs-CZ" sz="2100" dirty="0">
                <a:solidFill>
                  <a:srgbClr val="FF0000"/>
                </a:solidFill>
              </a:rPr>
              <a:t>C. Nosní jamky</a:t>
            </a:r>
          </a:p>
          <a:p>
            <a:pPr marL="265113" indent="-265113" eaLnBrk="1" hangingPunct="1">
              <a:lnSpc>
                <a:spcPct val="125000"/>
              </a:lnSpc>
              <a:defRPr/>
            </a:pPr>
            <a:r>
              <a:rPr lang="cs-CZ" altLang="cs-CZ" sz="2100" dirty="0"/>
              <a:t>- 	vypreparování → miska s vodou</a:t>
            </a:r>
          </a:p>
          <a:p>
            <a:pPr marL="265113" indent="-265113" eaLnBrk="1" hangingPunct="1">
              <a:lnSpc>
                <a:spcPct val="125000"/>
              </a:lnSpc>
              <a:defRPr/>
            </a:pPr>
            <a:r>
              <a:rPr lang="cs-CZ" altLang="cs-CZ" sz="2100" i="1" dirty="0"/>
              <a:t>- 	</a:t>
            </a:r>
            <a:r>
              <a:rPr lang="cs-CZ" altLang="cs-CZ" sz="2100" i="1" dirty="0" err="1"/>
              <a:t>Dactylogyrus</a:t>
            </a:r>
            <a:r>
              <a:rPr lang="cs-CZ" altLang="cs-CZ" sz="2100" i="1" dirty="0"/>
              <a:t> </a:t>
            </a:r>
            <a:r>
              <a:rPr lang="cs-CZ" altLang="cs-CZ" sz="2100" i="1" dirty="0" err="1"/>
              <a:t>nasalis</a:t>
            </a:r>
            <a:r>
              <a:rPr lang="cs-CZ" altLang="cs-CZ" sz="2100" i="1" dirty="0"/>
              <a:t> </a:t>
            </a:r>
            <a:r>
              <a:rPr lang="cs-CZ" altLang="cs-CZ" sz="2100" dirty="0"/>
              <a:t>(</a:t>
            </a:r>
            <a:r>
              <a:rPr lang="cs-CZ" altLang="cs-CZ" sz="2100" dirty="0" err="1"/>
              <a:t>Monogenea</a:t>
            </a:r>
            <a:r>
              <a:rPr lang="cs-CZ" altLang="cs-CZ" sz="2100" dirty="0"/>
              <a:t>)</a:t>
            </a:r>
            <a:endParaRPr lang="cs-CZ" altLang="cs-CZ" sz="2100" dirty="0">
              <a:solidFill>
                <a:srgbClr val="FF0000"/>
              </a:solidFill>
            </a:endParaRPr>
          </a:p>
          <a:p>
            <a:pPr marL="265113" indent="-265113" eaLnBrk="1" hangingPunct="1">
              <a:lnSpc>
                <a:spcPct val="125000"/>
              </a:lnSpc>
              <a:defRPr/>
            </a:pPr>
            <a:endParaRPr lang="cs-CZ" altLang="cs-CZ" sz="2100" dirty="0">
              <a:solidFill>
                <a:srgbClr val="FF0000"/>
              </a:solidFill>
            </a:endParaRPr>
          </a:p>
          <a:p>
            <a:pPr marL="265113" indent="-265113" eaLnBrk="1" hangingPunct="1">
              <a:lnSpc>
                <a:spcPct val="125000"/>
              </a:lnSpc>
              <a:defRPr/>
            </a:pPr>
            <a:r>
              <a:rPr lang="cs-CZ" altLang="cs-CZ" sz="2100" dirty="0">
                <a:solidFill>
                  <a:srgbClr val="FF0000"/>
                </a:solidFill>
              </a:rPr>
              <a:t>D</a:t>
            </a:r>
            <a:r>
              <a:rPr lang="cs-CZ" altLang="cs-CZ" sz="2100" dirty="0">
                <a:solidFill>
                  <a:srgbClr val="FF0000"/>
                </a:solidFill>
              </a:rPr>
              <a:t>. Žábry, žaberní dutina, </a:t>
            </a:r>
            <a:r>
              <a:rPr lang="cs-CZ" altLang="cs-CZ" sz="2100" dirty="0" err="1">
                <a:solidFill>
                  <a:srgbClr val="FF0000"/>
                </a:solidFill>
              </a:rPr>
              <a:t>dutina</a:t>
            </a:r>
            <a:r>
              <a:rPr lang="cs-CZ" altLang="cs-CZ" sz="2100" dirty="0">
                <a:solidFill>
                  <a:srgbClr val="FF0000"/>
                </a:solidFill>
              </a:rPr>
              <a:t> ústní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-"/>
              <a:defRPr/>
            </a:pPr>
            <a:r>
              <a:rPr lang="cs-CZ" altLang="cs-CZ" sz="2100" dirty="0"/>
              <a:t>odstřižení </a:t>
            </a:r>
            <a:r>
              <a:rPr lang="cs-CZ" altLang="cs-CZ" sz="2100" dirty="0"/>
              <a:t>skřelí → </a:t>
            </a:r>
            <a:r>
              <a:rPr lang="cs-CZ" altLang="cs-CZ" sz="2100" dirty="0"/>
              <a:t>izolace </a:t>
            </a:r>
            <a:r>
              <a:rPr lang="cs-CZ" altLang="cs-CZ" sz="2100" dirty="0"/>
              <a:t>jednotlivých </a:t>
            </a:r>
            <a:r>
              <a:rPr lang="cs-CZ" altLang="cs-CZ" sz="2100" dirty="0"/>
              <a:t>žaberních </a:t>
            </a:r>
            <a:r>
              <a:rPr lang="cs-CZ" altLang="cs-CZ" sz="2100" dirty="0"/>
              <a:t>oblouků (celý žaberní aparát) → </a:t>
            </a:r>
            <a:r>
              <a:rPr lang="cs-CZ" altLang="cs-CZ" sz="2100" dirty="0" err="1"/>
              <a:t>Petriho</a:t>
            </a:r>
            <a:r>
              <a:rPr lang="cs-CZ" altLang="cs-CZ" sz="2100" dirty="0"/>
              <a:t> miska s </a:t>
            </a:r>
            <a:r>
              <a:rPr lang="cs-CZ" altLang="cs-CZ" sz="2100" dirty="0"/>
              <a:t>vodou</a:t>
            </a:r>
          </a:p>
          <a:p>
            <a:pPr marL="342900" indent="-342900" eaLnBrk="1" hangingPunct="1">
              <a:lnSpc>
                <a:spcPct val="125000"/>
              </a:lnSpc>
              <a:buFontTx/>
              <a:buChar char="-"/>
              <a:defRPr/>
            </a:pPr>
            <a:r>
              <a:rPr lang="cs-CZ" altLang="cs-CZ" sz="2100" dirty="0"/>
              <a:t>prvoci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Monogenea</a:t>
            </a:r>
            <a:r>
              <a:rPr lang="cs-CZ" altLang="cs-CZ" sz="2100" dirty="0"/>
              <a:t>, </a:t>
            </a:r>
            <a:r>
              <a:rPr lang="cs-CZ" altLang="cs-CZ" sz="2100" dirty="0" err="1"/>
              <a:t>metacerkárie</a:t>
            </a:r>
            <a:r>
              <a:rPr lang="cs-CZ" altLang="cs-CZ" sz="2100" dirty="0"/>
              <a:t>, korýši, </a:t>
            </a:r>
            <a:r>
              <a:rPr lang="cs-CZ" altLang="cs-CZ" sz="2100" dirty="0" err="1"/>
              <a:t>glochidie</a:t>
            </a:r>
            <a:endParaRPr lang="cs-CZ" altLang="cs-CZ" sz="2100" dirty="0"/>
          </a:p>
          <a:p>
            <a:pPr marL="265113" indent="-265113" eaLnBrk="1" hangingPunct="1">
              <a:lnSpc>
                <a:spcPct val="125000"/>
              </a:lnSpc>
              <a:defRPr/>
            </a:pPr>
            <a:endParaRPr lang="cs-CZ" altLang="cs-CZ" dirty="0"/>
          </a:p>
        </p:txBody>
      </p:sp>
      <p:pic>
        <p:nvPicPr>
          <p:cNvPr id="9219" name="Obrázek 3"/>
          <p:cNvPicPr>
            <a:picLocks noChangeAspect="1"/>
          </p:cNvPicPr>
          <p:nvPr/>
        </p:nvPicPr>
        <p:blipFill>
          <a:blip r:embed="rId2" cstate="print"/>
          <a:srcRect t="14075" b="33948"/>
          <a:stretch>
            <a:fillRect/>
          </a:stretch>
        </p:blipFill>
        <p:spPr bwMode="auto">
          <a:xfrm>
            <a:off x="0" y="3294063"/>
            <a:ext cx="91440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8125" y="354013"/>
            <a:ext cx="86899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eaLnBrk="1" hangingPunct="1">
              <a:lnSpc>
                <a:spcPct val="125000"/>
              </a:lnSpc>
            </a:pPr>
            <a:r>
              <a:rPr lang="cs-CZ" altLang="cs-CZ">
                <a:solidFill>
                  <a:srgbClr val="FF0000"/>
                </a:solidFill>
              </a:rPr>
              <a:t>E. Orgány dutiny tělní</a:t>
            </a:r>
          </a:p>
          <a:p>
            <a:pPr marL="176213" indent="-176213" eaLnBrk="1" hangingPunct="1">
              <a:lnSpc>
                <a:spcPct val="125000"/>
              </a:lnSpc>
              <a:buFontTx/>
              <a:buChar char="-"/>
            </a:pPr>
            <a:r>
              <a:rPr lang="cs-CZ" altLang="cs-CZ"/>
              <a:t>otevření a prohlídka dutiny tělní: hlístice (</a:t>
            </a:r>
            <a:r>
              <a:rPr lang="cs-CZ" altLang="cs-CZ" i="1"/>
              <a:t>Philometra</a:t>
            </a:r>
            <a:r>
              <a:rPr lang="cs-CZ" altLang="cs-CZ"/>
              <a:t>), larvální stadia tasemnic (</a:t>
            </a:r>
            <a:r>
              <a:rPr lang="cs-CZ" altLang="cs-CZ" i="1"/>
              <a:t>Ligula</a:t>
            </a:r>
            <a:r>
              <a:rPr lang="cs-CZ" altLang="cs-CZ"/>
              <a:t>)</a:t>
            </a:r>
          </a:p>
          <a:p>
            <a:pPr marL="176213" indent="-176213" eaLnBrk="1" hangingPunct="1">
              <a:lnSpc>
                <a:spcPct val="125000"/>
              </a:lnSpc>
              <a:buFontTx/>
              <a:buChar char="-"/>
            </a:pPr>
            <a:r>
              <a:rPr lang="cs-CZ" altLang="cs-CZ"/>
              <a:t>přenesení jednotlivých orgánů do misek s fyziologickým roztokem (0,65% NaCl)</a:t>
            </a:r>
          </a:p>
          <a:p>
            <a:pPr marL="176213" indent="-176213" eaLnBrk="1" hangingPunct="1">
              <a:lnSpc>
                <a:spcPct val="125000"/>
              </a:lnSpc>
              <a:buFontTx/>
              <a:buChar char="-"/>
            </a:pPr>
            <a:r>
              <a:rPr lang="cs-CZ" altLang="cs-CZ"/>
              <a:t>seškrab vnitřních stěn dutiny tělní</a:t>
            </a:r>
          </a:p>
          <a:p>
            <a:pPr marL="176213" indent="-176213" eaLnBrk="1" hangingPunct="1">
              <a:lnSpc>
                <a:spcPct val="125000"/>
              </a:lnSpc>
            </a:pPr>
            <a:endParaRPr lang="cs-CZ" altLang="cs-CZ"/>
          </a:p>
        </p:txBody>
      </p:sp>
      <p:pic>
        <p:nvPicPr>
          <p:cNvPr id="10243" name="Picture 6" descr="ryba1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3221038"/>
            <a:ext cx="7011988" cy="3343275"/>
          </a:xfrm>
          <a:prstGeom prst="rect">
            <a:avLst/>
          </a:prstGeom>
          <a:noFill/>
          <a:ln w="1270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61925" y="322263"/>
            <a:ext cx="8715375" cy="635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defRPr/>
            </a:pPr>
            <a:r>
              <a:rPr lang="cs-CZ" altLang="cs-CZ" u="sng" dirty="0" smtClean="0"/>
              <a:t>Vyšetření orgánů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cs-CZ" altLang="cs-CZ" dirty="0" smtClean="0"/>
              <a:t>- nejprve prohlídka zevní strany (cysty)</a:t>
            </a:r>
          </a:p>
          <a:p>
            <a:pPr eaLnBrk="1" hangingPunct="1">
              <a:lnSpc>
                <a:spcPct val="125000"/>
              </a:lnSpc>
              <a:defRPr/>
            </a:pPr>
            <a:endParaRPr lang="cs-CZ" altLang="cs-CZ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cs-CZ" altLang="cs-CZ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A. kompaktní orgány </a:t>
            </a:r>
            <a:r>
              <a:rPr lang="cs-CZ" altLang="cs-CZ" dirty="0" smtClean="0"/>
              <a:t>(játra, slezina, ledviny, …) → </a:t>
            </a:r>
            <a:r>
              <a:rPr lang="cs-CZ" altLang="cs-CZ" b="1" dirty="0" smtClean="0"/>
              <a:t>kompresní metoda</a:t>
            </a:r>
            <a:r>
              <a:rPr lang="cs-CZ" altLang="cs-CZ" dirty="0" smtClean="0"/>
              <a:t> (rozmáčknutí mezi dvěma skly – nejlépe miskami)</a:t>
            </a:r>
          </a:p>
          <a:p>
            <a:pPr eaLnBrk="1" hangingPunct="1">
              <a:lnSpc>
                <a:spcPct val="125000"/>
              </a:lnSpc>
              <a:defRPr/>
            </a:pPr>
            <a:endParaRPr lang="cs-CZ" altLang="cs-CZ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cs-CZ" altLang="cs-CZ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cs-CZ" altLang="cs-CZ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cs-CZ" altLang="cs-CZ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cs-CZ" altLang="cs-CZ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5000"/>
              </a:lnSpc>
              <a:defRPr/>
            </a:pPr>
            <a:endParaRPr lang="cs-CZ" altLang="cs-CZ" u="sng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125000"/>
              </a:lnSpc>
              <a:defRPr/>
            </a:pPr>
            <a:r>
              <a:rPr lang="cs-CZ" altLang="cs-CZ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B. orgány s dutinou </a:t>
            </a:r>
            <a:r>
              <a:rPr lang="cs-CZ" altLang="cs-CZ" dirty="0" smtClean="0"/>
              <a:t>(žaludek, střevo, žlučník, plynový měchýř, srdce)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cs-CZ" altLang="cs-CZ" dirty="0" smtClean="0"/>
              <a:t>	→ </a:t>
            </a:r>
            <a:r>
              <a:rPr lang="cs-CZ" altLang="cs-CZ" b="1" dirty="0" smtClean="0"/>
              <a:t>rozstřižení</a:t>
            </a:r>
            <a:r>
              <a:rPr lang="cs-CZ" altLang="cs-CZ" dirty="0" smtClean="0"/>
              <a:t> nebo roztrhání, </a:t>
            </a:r>
            <a:r>
              <a:rPr lang="cs-CZ" altLang="cs-CZ" sz="1800" dirty="0" smtClean="0"/>
              <a:t>poté možno i kompresní metoda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cs-CZ" altLang="cs-CZ" dirty="0" smtClean="0"/>
              <a:t>	→ prohlídka vnitřní stěny a obsahu</a:t>
            </a:r>
          </a:p>
          <a:p>
            <a:pPr eaLnBrk="1" hangingPunct="1">
              <a:defRPr/>
            </a:pPr>
            <a:endParaRPr lang="cs-CZ" altLang="cs-CZ" dirty="0" smtClean="0"/>
          </a:p>
        </p:txBody>
      </p:sp>
      <p:sp>
        <p:nvSpPr>
          <p:cNvPr id="11267" name="Obdélník 4"/>
          <p:cNvSpPr>
            <a:spLocks noChangeArrowheads="1"/>
          </p:cNvSpPr>
          <p:nvPr/>
        </p:nvSpPr>
        <p:spPr bwMode="auto">
          <a:xfrm>
            <a:off x="758825" y="2674938"/>
            <a:ext cx="3125788" cy="19970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11268" name="Picture 6" descr="http://www.weego.in.th/ImgContent/S/45009846=CHICKEN%20%20LIV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9E4"/>
              </a:clrFrom>
              <a:clrTo>
                <a:srgbClr val="ECE9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68960">
            <a:off x="1587500" y="3213100"/>
            <a:ext cx="127158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Skupina 9"/>
          <p:cNvGrpSpPr>
            <a:grpSpLocks/>
          </p:cNvGrpSpPr>
          <p:nvPr/>
        </p:nvGrpSpPr>
        <p:grpSpPr bwMode="auto">
          <a:xfrm>
            <a:off x="4802188" y="2660650"/>
            <a:ext cx="3284537" cy="2176463"/>
            <a:chOff x="3010774" y="2652331"/>
            <a:chExt cx="2716676" cy="1800318"/>
          </a:xfrm>
        </p:grpSpPr>
        <p:grpSp>
          <p:nvGrpSpPr>
            <p:cNvPr id="11271" name="Skupina 8"/>
            <p:cNvGrpSpPr>
              <a:grpSpLocks/>
            </p:cNvGrpSpPr>
            <p:nvPr/>
          </p:nvGrpSpPr>
          <p:grpSpPr bwMode="auto">
            <a:xfrm>
              <a:off x="3010774" y="2652331"/>
              <a:ext cx="2716676" cy="1800318"/>
              <a:chOff x="3021868" y="2652331"/>
              <a:chExt cx="2716676" cy="1800318"/>
            </a:xfrm>
          </p:grpSpPr>
          <p:sp>
            <p:nvSpPr>
              <p:cNvPr id="11288" name="Obdélník 8"/>
              <p:cNvSpPr>
                <a:spLocks noChangeArrowheads="1"/>
              </p:cNvSpPr>
              <p:nvPr/>
            </p:nvSpPr>
            <p:spPr bwMode="auto">
              <a:xfrm>
                <a:off x="3021868" y="2652331"/>
                <a:ext cx="2644042" cy="169545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cs-CZ"/>
              </a:p>
            </p:txBody>
          </p:sp>
          <p:sp>
            <p:nvSpPr>
              <p:cNvPr id="11289" name="Obdélník 9"/>
              <p:cNvSpPr>
                <a:spLocks noChangeArrowheads="1"/>
              </p:cNvSpPr>
              <p:nvPr/>
            </p:nvSpPr>
            <p:spPr bwMode="auto">
              <a:xfrm>
                <a:off x="3084489" y="2757199"/>
                <a:ext cx="2654055" cy="169545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altLang="cs-CZ"/>
              </a:p>
            </p:txBody>
          </p:sp>
        </p:grpSp>
        <p:grpSp>
          <p:nvGrpSpPr>
            <p:cNvPr id="11272" name="Skupina 7"/>
            <p:cNvGrpSpPr>
              <a:grpSpLocks/>
            </p:cNvGrpSpPr>
            <p:nvPr/>
          </p:nvGrpSpPr>
          <p:grpSpPr bwMode="auto">
            <a:xfrm>
              <a:off x="3131455" y="2795117"/>
              <a:ext cx="2559678" cy="1619613"/>
              <a:chOff x="3210895" y="2800968"/>
              <a:chExt cx="2559678" cy="1619613"/>
            </a:xfrm>
          </p:grpSpPr>
          <p:pic>
            <p:nvPicPr>
              <p:cNvPr id="11273" name="Picture 8" descr="http://library.med.utah.edu/WebPath/jpeg4/LIVER041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1567" y="3041635"/>
                <a:ext cx="2324344" cy="1168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74" name="Skupina 5"/>
              <p:cNvGrpSpPr>
                <a:grpSpLocks/>
              </p:cNvGrpSpPr>
              <p:nvPr/>
            </p:nvGrpSpPr>
            <p:grpSpPr bwMode="auto">
              <a:xfrm>
                <a:off x="3210895" y="2800968"/>
                <a:ext cx="2559678" cy="556856"/>
                <a:chOff x="3216258" y="2909551"/>
                <a:chExt cx="2559678" cy="556856"/>
              </a:xfrm>
            </p:grpSpPr>
            <p:sp>
              <p:nvSpPr>
                <p:cNvPr id="11283" name="Vývojový diagram: uložená data 4"/>
                <p:cNvSpPr>
                  <a:spLocks noChangeArrowheads="1"/>
                </p:cNvSpPr>
                <p:nvPr/>
              </p:nvSpPr>
              <p:spPr bwMode="auto">
                <a:xfrm rot="2933790">
                  <a:off x="3277946" y="2953950"/>
                  <a:ext cx="450769" cy="574146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84" name="Vývojový diagram: uložená data 11"/>
                <p:cNvSpPr>
                  <a:spLocks noChangeArrowheads="1"/>
                </p:cNvSpPr>
                <p:nvPr/>
              </p:nvSpPr>
              <p:spPr bwMode="auto">
                <a:xfrm rot="5400000">
                  <a:off x="4358299" y="2854790"/>
                  <a:ext cx="322624" cy="562708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85" name="Vývojový diagram: uložená data 12"/>
                <p:cNvSpPr>
                  <a:spLocks noChangeArrowheads="1"/>
                </p:cNvSpPr>
                <p:nvPr/>
              </p:nvSpPr>
              <p:spPr bwMode="auto">
                <a:xfrm rot="4703113">
                  <a:off x="4837982" y="2824508"/>
                  <a:ext cx="378065" cy="548152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86" name="Vývojový diagram: uložená data 13"/>
                <p:cNvSpPr>
                  <a:spLocks noChangeArrowheads="1"/>
                </p:cNvSpPr>
                <p:nvPr/>
              </p:nvSpPr>
              <p:spPr bwMode="auto">
                <a:xfrm rot="7477682">
                  <a:off x="5333270" y="2915150"/>
                  <a:ext cx="322624" cy="562708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87" name="Vývojový diagram: uložená data 14"/>
                <p:cNvSpPr>
                  <a:spLocks noChangeArrowheads="1"/>
                </p:cNvSpPr>
                <p:nvPr/>
              </p:nvSpPr>
              <p:spPr bwMode="auto">
                <a:xfrm rot="5238906">
                  <a:off x="3798947" y="2854789"/>
                  <a:ext cx="322624" cy="562708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</p:grpSp>
          <p:grpSp>
            <p:nvGrpSpPr>
              <p:cNvPr id="11275" name="Skupina 16"/>
              <p:cNvGrpSpPr>
                <a:grpSpLocks/>
              </p:cNvGrpSpPr>
              <p:nvPr/>
            </p:nvGrpSpPr>
            <p:grpSpPr bwMode="auto">
              <a:xfrm rot="10800000">
                <a:off x="3210895" y="3863725"/>
                <a:ext cx="2559678" cy="556856"/>
                <a:chOff x="3216258" y="2909551"/>
                <a:chExt cx="2559678" cy="556856"/>
              </a:xfrm>
            </p:grpSpPr>
            <p:sp>
              <p:nvSpPr>
                <p:cNvPr id="11278" name="Vývojový diagram: uložená data 17"/>
                <p:cNvSpPr>
                  <a:spLocks noChangeArrowheads="1"/>
                </p:cNvSpPr>
                <p:nvPr/>
              </p:nvSpPr>
              <p:spPr bwMode="auto">
                <a:xfrm rot="2933790">
                  <a:off x="3277946" y="2953950"/>
                  <a:ext cx="450769" cy="574146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79" name="Vývojový diagram: uložená data 18"/>
                <p:cNvSpPr>
                  <a:spLocks noChangeArrowheads="1"/>
                </p:cNvSpPr>
                <p:nvPr/>
              </p:nvSpPr>
              <p:spPr bwMode="auto">
                <a:xfrm rot="5400000">
                  <a:off x="4358299" y="2854790"/>
                  <a:ext cx="322624" cy="562708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80" name="Vývojový diagram: uložená data 19"/>
                <p:cNvSpPr>
                  <a:spLocks noChangeArrowheads="1"/>
                </p:cNvSpPr>
                <p:nvPr/>
              </p:nvSpPr>
              <p:spPr bwMode="auto">
                <a:xfrm rot="4703113">
                  <a:off x="4837982" y="2824508"/>
                  <a:ext cx="378065" cy="548152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81" name="Vývojový diagram: uložená data 20"/>
                <p:cNvSpPr>
                  <a:spLocks noChangeArrowheads="1"/>
                </p:cNvSpPr>
                <p:nvPr/>
              </p:nvSpPr>
              <p:spPr bwMode="auto">
                <a:xfrm rot="7477682">
                  <a:off x="5333270" y="2915150"/>
                  <a:ext cx="322624" cy="562708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  <p:sp>
              <p:nvSpPr>
                <p:cNvPr id="11282" name="Vývojový diagram: uložená data 21"/>
                <p:cNvSpPr>
                  <a:spLocks noChangeArrowheads="1"/>
                </p:cNvSpPr>
                <p:nvPr/>
              </p:nvSpPr>
              <p:spPr bwMode="auto">
                <a:xfrm rot="5238906">
                  <a:off x="3798947" y="2854789"/>
                  <a:ext cx="322624" cy="562708"/>
                </a:xfrm>
                <a:prstGeom prst="flowChartOnlineStorage">
                  <a:avLst/>
                </a:prstGeom>
                <a:solidFill>
                  <a:schemeClr val="accent1"/>
                </a:solidFill>
                <a:ln w="9525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cs-CZ"/>
                </a:p>
              </p:txBody>
            </p:sp>
          </p:grpSp>
          <p:sp>
            <p:nvSpPr>
              <p:cNvPr id="11276" name="Vývojový diagram: uložená data 6"/>
              <p:cNvSpPr>
                <a:spLocks noChangeArrowheads="1"/>
              </p:cNvSpPr>
              <p:nvPr/>
            </p:nvSpPr>
            <p:spPr bwMode="auto">
              <a:xfrm>
                <a:off x="3219111" y="3380537"/>
                <a:ext cx="214683" cy="545509"/>
              </a:xfrm>
              <a:prstGeom prst="flowChartOnlineStorag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cs-CZ"/>
              </a:p>
            </p:txBody>
          </p:sp>
          <p:sp>
            <p:nvSpPr>
              <p:cNvPr id="11277" name="Vývojový diagram: uložená data 29"/>
              <p:cNvSpPr>
                <a:spLocks noChangeArrowheads="1"/>
              </p:cNvSpPr>
              <p:nvPr/>
            </p:nvSpPr>
            <p:spPr bwMode="auto">
              <a:xfrm rot="10800000">
                <a:off x="5524469" y="3282786"/>
                <a:ext cx="214683" cy="597955"/>
              </a:xfrm>
              <a:prstGeom prst="flowChartOnlineStorage">
                <a:avLst/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cs-CZ"/>
              </a:p>
            </p:txBody>
          </p:sp>
        </p:grpSp>
      </p:grpSp>
      <p:sp>
        <p:nvSpPr>
          <p:cNvPr id="11" name="Šipka doprava 10"/>
          <p:cNvSpPr/>
          <p:nvPr/>
        </p:nvSpPr>
        <p:spPr bwMode="auto">
          <a:xfrm>
            <a:off x="3994150" y="3533775"/>
            <a:ext cx="671513" cy="16986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193675" y="277813"/>
            <a:ext cx="87137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eaLnBrk="1" hangingPunct="1"/>
            <a:r>
              <a:rPr lang="cs-CZ" altLang="cs-CZ">
                <a:solidFill>
                  <a:srgbClr val="FF0000"/>
                </a:solidFill>
              </a:rPr>
              <a:t>F. Ostatní orgány</a:t>
            </a:r>
          </a:p>
          <a:p>
            <a:pPr marL="265113" indent="-265113" eaLnBrk="1" hangingPunct="1"/>
            <a:endParaRPr lang="cs-CZ" altLang="cs-CZ"/>
          </a:p>
          <a:p>
            <a:pPr marL="265113" indent="-265113" eaLnBrk="1" hangingPunct="1"/>
            <a:r>
              <a:rPr lang="cs-CZ" altLang="cs-CZ"/>
              <a:t>Oko:	- vyjmutí oční bulvy do misky s fyziologickým roztokem</a:t>
            </a:r>
          </a:p>
          <a:p>
            <a:pPr marL="265113" indent="-265113" eaLnBrk="1" hangingPunct="1"/>
            <a:r>
              <a:rPr lang="cs-CZ" altLang="cs-CZ"/>
              <a:t>		- vyšetření sklivce (</a:t>
            </a:r>
            <a:r>
              <a:rPr lang="cs-CZ" altLang="cs-CZ" i="1"/>
              <a:t>Tylodelphys</a:t>
            </a:r>
            <a:r>
              <a:rPr lang="cs-CZ" altLang="cs-CZ"/>
              <a:t>) a čočky (</a:t>
            </a:r>
            <a:r>
              <a:rPr lang="cs-CZ" altLang="cs-CZ" i="1"/>
              <a:t>Diplostomum</a:t>
            </a:r>
            <a:r>
              <a:rPr lang="cs-CZ" altLang="cs-CZ"/>
              <a:t>) 	    </a:t>
            </a:r>
          </a:p>
          <a:p>
            <a:pPr marL="265113" indent="-265113" eaLnBrk="1" hangingPunct="1"/>
            <a:r>
              <a:rPr lang="cs-CZ" altLang="cs-CZ"/>
              <a:t>            - roztrhání, kompresní metoda</a:t>
            </a:r>
          </a:p>
          <a:p>
            <a:pPr marL="265113" indent="-265113" eaLnBrk="1" hangingPunct="1"/>
            <a:endParaRPr lang="cs-CZ" altLang="cs-CZ"/>
          </a:p>
          <a:p>
            <a:pPr marL="265113" indent="-265113" eaLnBrk="1" hangingPunct="1"/>
            <a:r>
              <a:rPr lang="cs-CZ" altLang="cs-CZ"/>
              <a:t>Mozek:	- odstřižení lebečního krytu, kompresní metoda</a:t>
            </a:r>
          </a:p>
          <a:p>
            <a:pPr marL="265113" indent="-265113" eaLnBrk="1" hangingPunct="1"/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90500" y="990600"/>
            <a:ext cx="9496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cs-CZ" altLang="cs-CZ" b="1" dirty="0" smtClean="0"/>
              <a:t>- fixace: </a:t>
            </a:r>
            <a:r>
              <a:rPr lang="cs-CZ" altLang="cs-CZ" dirty="0" smtClean="0"/>
              <a:t>4% formaldehyd nebo 70% </a:t>
            </a:r>
            <a:r>
              <a:rPr lang="cs-CZ" altLang="cs-CZ" dirty="0" err="1" smtClean="0"/>
              <a:t>ethanol</a:t>
            </a:r>
            <a:r>
              <a:rPr lang="cs-CZ" altLang="cs-CZ" dirty="0" smtClean="0"/>
              <a:t> –</a:t>
            </a:r>
            <a:r>
              <a:rPr lang="cs-CZ" altLang="cs-CZ" b="1" dirty="0" smtClean="0"/>
              <a:t>„naplocho“</a:t>
            </a:r>
            <a:r>
              <a:rPr lang="cs-CZ" altLang="cs-CZ" sz="1100" b="1" dirty="0" smtClean="0"/>
              <a:t>(</a:t>
            </a:r>
            <a:r>
              <a:rPr lang="cs-CZ" altLang="cs-CZ" sz="1000" b="1" dirty="0" smtClean="0"/>
              <a:t>viz také následující slajd</a:t>
            </a:r>
            <a:r>
              <a:rPr lang="cs-CZ" altLang="cs-CZ" sz="1100" b="1" dirty="0" smtClean="0"/>
              <a:t>)</a:t>
            </a:r>
            <a:r>
              <a:rPr lang="cs-CZ" altLang="cs-CZ" b="1" dirty="0" smtClean="0"/>
              <a:t>                   	  NEBO horkým 4% formaldehydem </a:t>
            </a:r>
            <a:r>
              <a:rPr lang="cs-CZ" altLang="cs-CZ" sz="2000" dirty="0" smtClean="0"/>
              <a:t>(</a:t>
            </a:r>
            <a:r>
              <a:rPr lang="cs-CZ" altLang="cs-CZ" sz="1200" b="1" dirty="0" smtClean="0"/>
              <a:t>viz fixace hlístic dále;</a:t>
            </a:r>
            <a:r>
              <a:rPr lang="cs-CZ" altLang="cs-CZ" sz="2000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defRPr/>
            </a:pPr>
            <a:r>
              <a:rPr lang="cs-CZ" altLang="cs-CZ" sz="2000" dirty="0" smtClean="0"/>
              <a:t>               možné pouze u </a:t>
            </a:r>
            <a:r>
              <a:rPr lang="cs-CZ" altLang="cs-CZ" sz="2000" dirty="0" err="1" smtClean="0"/>
              <a:t>Trematoda</a:t>
            </a:r>
            <a:r>
              <a:rPr lang="cs-CZ" altLang="cs-CZ" sz="2000" dirty="0" smtClean="0"/>
              <a:t> a </a:t>
            </a:r>
            <a:r>
              <a:rPr lang="cs-CZ" altLang="cs-CZ" sz="2000" dirty="0" err="1" smtClean="0"/>
              <a:t>Cestoda</a:t>
            </a:r>
            <a:r>
              <a:rPr lang="cs-CZ" altLang="cs-CZ" sz="2000" dirty="0" smtClean="0"/>
              <a:t>; </a:t>
            </a:r>
            <a:r>
              <a:rPr lang="cs-CZ" altLang="cs-CZ" sz="2000" dirty="0" err="1" smtClean="0"/>
              <a:t>Acanthocephala</a:t>
            </a:r>
            <a:r>
              <a:rPr lang="cs-CZ" altLang="cs-CZ" sz="2000" dirty="0" smtClean="0"/>
              <a:t> - puchýřky)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- </a:t>
            </a:r>
            <a:r>
              <a:rPr lang="cs-CZ" altLang="cs-CZ" b="1" dirty="0" smtClean="0"/>
              <a:t>barvení:</a:t>
            </a:r>
            <a:r>
              <a:rPr lang="cs-CZ" altLang="cs-CZ" dirty="0" smtClean="0"/>
              <a:t> železitý </a:t>
            </a:r>
            <a:r>
              <a:rPr lang="cs-CZ" altLang="cs-CZ" dirty="0" err="1" smtClean="0"/>
              <a:t>acetokarmín</a:t>
            </a:r>
            <a:r>
              <a:rPr lang="cs-CZ" altLang="cs-CZ" dirty="0" smtClean="0"/>
              <a:t> (IAC)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dirty="0" smtClean="0"/>
              <a:t>- montování do kanadského balzámu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cs-CZ" altLang="cs-CZ" dirty="0" smtClean="0">
              <a:solidFill>
                <a:srgbClr val="FF9933"/>
              </a:solidFill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en-US" altLang="cs-CZ" dirty="0" smtClean="0"/>
          </a:p>
        </p:txBody>
      </p:sp>
      <p:sp>
        <p:nvSpPr>
          <p:cNvPr id="13315" name="Text Box 29"/>
          <p:cNvSpPr txBox="1">
            <a:spLocks noChangeArrowheads="1"/>
          </p:cNvSpPr>
          <p:nvPr/>
        </p:nvSpPr>
        <p:spPr bwMode="auto">
          <a:xfrm>
            <a:off x="0" y="9525"/>
            <a:ext cx="9144000" cy="862013"/>
          </a:xfrm>
          <a:prstGeom prst="rect">
            <a:avLst/>
          </a:prstGeom>
          <a:solidFill>
            <a:srgbClr val="00808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cs-CZ" altLang="cs-CZ" sz="2500">
                <a:solidFill>
                  <a:srgbClr val="FFFF99"/>
                </a:solidFill>
              </a:rPr>
              <a:t>Příprava cizopasníků pro druhovou determinaci: Trematoda, Cestoda, </a:t>
            </a:r>
            <a:r>
              <a:rPr lang="cs-CZ" altLang="cs-CZ" sz="2500" b="1">
                <a:solidFill>
                  <a:srgbClr val="FFC000"/>
                </a:solidFill>
              </a:rPr>
              <a:t>Acanthocephala (!)</a:t>
            </a:r>
            <a:endParaRPr lang="cs-CZ" altLang="cs-CZ" sz="2000" b="1">
              <a:solidFill>
                <a:srgbClr val="FFC000"/>
              </a:solidFill>
            </a:endParaRPr>
          </a:p>
        </p:txBody>
      </p:sp>
      <p:pic>
        <p:nvPicPr>
          <p:cNvPr id="13316" name="Picture 4" descr="http://upload.wikimedia.org/wikipedia/commons/thumb/8/8e/Szalka_petriego.jpg/220px-Szalka_petri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950" y="3692525"/>
            <a:ext cx="47498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Obdélník 8"/>
          <p:cNvSpPr>
            <a:spLocks noChangeArrowheads="1"/>
          </p:cNvSpPr>
          <p:nvPr/>
        </p:nvSpPr>
        <p:spPr bwMode="auto">
          <a:xfrm>
            <a:off x="2724150" y="4562475"/>
            <a:ext cx="2647950" cy="8953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cs-CZ"/>
          </a:p>
        </p:txBody>
      </p:sp>
      <p:sp>
        <p:nvSpPr>
          <p:cNvPr id="13318" name="Obdélník 9"/>
          <p:cNvSpPr>
            <a:spLocks noChangeArrowheads="1"/>
          </p:cNvSpPr>
          <p:nvPr/>
        </p:nvSpPr>
        <p:spPr bwMode="auto">
          <a:xfrm>
            <a:off x="2828925" y="4686300"/>
            <a:ext cx="2428875" cy="6762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cs-CZ"/>
          </a:p>
        </p:txBody>
      </p:sp>
      <p:pic>
        <p:nvPicPr>
          <p:cNvPr id="13319" name="Picture 6" descr="http://www.raledo.cz/images/gallery/produkty/matic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0675" y="4706938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http://www.raledo.cz/images/gallery/produkty/matic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2775" y="4754563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321" name="Přímá spojovací šipka 14"/>
          <p:cNvCxnSpPr>
            <a:cxnSpLocks noChangeShapeType="1"/>
          </p:cNvCxnSpPr>
          <p:nvPr/>
        </p:nvCxnSpPr>
        <p:spPr bwMode="auto">
          <a:xfrm flipH="1">
            <a:off x="4524375" y="1516063"/>
            <a:ext cx="2270125" cy="290353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2" name="Přímá spojovací šipka 17"/>
          <p:cNvCxnSpPr>
            <a:cxnSpLocks noChangeShapeType="1"/>
          </p:cNvCxnSpPr>
          <p:nvPr/>
        </p:nvCxnSpPr>
        <p:spPr bwMode="auto">
          <a:xfrm flipH="1">
            <a:off x="5095875" y="4306888"/>
            <a:ext cx="1447800" cy="6270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3" name="TextovéPole 18"/>
          <p:cNvSpPr txBox="1">
            <a:spLocks noChangeArrowheads="1"/>
          </p:cNvSpPr>
          <p:nvPr/>
        </p:nvSpPr>
        <p:spPr bwMode="auto">
          <a:xfrm>
            <a:off x="6519863" y="3963988"/>
            <a:ext cx="255587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cs-CZ" altLang="cs-CZ"/>
              <a:t>přiměřené zatížení (!prasknutí, homogenizace vnitřních orgánů – ovlivnění morfometrických znaků!)</a:t>
            </a:r>
            <a:endParaRPr lang="en-US" altLang="cs-CZ"/>
          </a:p>
        </p:txBody>
      </p:sp>
      <p:cxnSp>
        <p:nvCxnSpPr>
          <p:cNvPr id="13324" name="Přímá spojovací šipka 20"/>
          <p:cNvCxnSpPr>
            <a:cxnSpLocks noChangeShapeType="1"/>
          </p:cNvCxnSpPr>
          <p:nvPr/>
        </p:nvCxnSpPr>
        <p:spPr bwMode="auto">
          <a:xfrm flipV="1">
            <a:off x="1219200" y="5162550"/>
            <a:ext cx="1562100" cy="4572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5" name="Přímá spojovací šipka 24"/>
          <p:cNvCxnSpPr>
            <a:cxnSpLocks noChangeShapeType="1"/>
          </p:cNvCxnSpPr>
          <p:nvPr/>
        </p:nvCxnSpPr>
        <p:spPr bwMode="auto">
          <a:xfrm>
            <a:off x="1409700" y="4343400"/>
            <a:ext cx="1638300" cy="542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326" name="TextovéPole 25"/>
          <p:cNvSpPr txBox="1">
            <a:spLocks noChangeArrowheads="1"/>
          </p:cNvSpPr>
          <p:nvPr/>
        </p:nvSpPr>
        <p:spPr bwMode="auto">
          <a:xfrm>
            <a:off x="190500" y="5629275"/>
            <a:ext cx="20685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podložní sklo 1</a:t>
            </a:r>
            <a:endParaRPr lang="en-US" altLang="cs-CZ"/>
          </a:p>
        </p:txBody>
      </p:sp>
      <p:sp>
        <p:nvSpPr>
          <p:cNvPr id="13327" name="TextovéPole 26"/>
          <p:cNvSpPr txBox="1">
            <a:spLocks noChangeArrowheads="1"/>
          </p:cNvSpPr>
          <p:nvPr/>
        </p:nvSpPr>
        <p:spPr bwMode="auto">
          <a:xfrm>
            <a:off x="133350" y="3876675"/>
            <a:ext cx="20685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cs-CZ" altLang="cs-CZ"/>
              <a:t>podložní sklo 2</a:t>
            </a:r>
            <a:endParaRPr lang="en-US" altLang="cs-CZ"/>
          </a:p>
        </p:txBody>
      </p:sp>
      <p:pic>
        <p:nvPicPr>
          <p:cNvPr id="13328" name="Picture 8" descr="http://www.oocities.org/br/hestevesneto/tax24/Trematod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4575" y="4773613"/>
            <a:ext cx="10922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6" descr="http://www.raledo.cz/images/gallery/produkty/matic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6475" y="4602163"/>
            <a:ext cx="1254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0" name="Picture 6" descr="http://www.raledo.cz/images/gallery/produkty/matick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487863"/>
            <a:ext cx="95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" descr="Fix_staining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76200"/>
            <a:ext cx="3856037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2225675" y="5280025"/>
            <a:ext cx="176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000">
                <a:cs typeface="Arial" charset="0"/>
              </a:rPr>
              <a:t>barvení a montování do uzavíracího media  </a:t>
            </a:r>
            <a:endParaRPr lang="af-ZA" altLang="cs-CZ" sz="2000">
              <a:cs typeface="Arial" charset="0"/>
            </a:endParaRPr>
          </a:p>
        </p:txBody>
      </p:sp>
      <p:cxnSp>
        <p:nvCxnSpPr>
          <p:cNvPr id="5" name="Přímá spojovací šipka 4"/>
          <p:cNvCxnSpPr/>
          <p:nvPr/>
        </p:nvCxnSpPr>
        <p:spPr>
          <a:xfrm>
            <a:off x="3916363" y="6118225"/>
            <a:ext cx="8509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ovéPole 1"/>
          <p:cNvSpPr txBox="1">
            <a:spLocks noChangeArrowheads="1"/>
          </p:cNvSpPr>
          <p:nvPr/>
        </p:nvSpPr>
        <p:spPr bwMode="auto">
          <a:xfrm>
            <a:off x="4032250" y="14288"/>
            <a:ext cx="502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Postup fixace „naplocho“ pomocí lehkého tlaku krycího skla</a:t>
            </a:r>
          </a:p>
        </p:txBody>
      </p:sp>
      <p:sp>
        <p:nvSpPr>
          <p:cNvPr id="14342" name="Obdélník 2"/>
          <p:cNvSpPr>
            <a:spLocks noChangeArrowheads="1"/>
          </p:cNvSpPr>
          <p:nvPr/>
        </p:nvSpPr>
        <p:spPr bwMode="auto">
          <a:xfrm>
            <a:off x="4032250" y="779463"/>
            <a:ext cx="4572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/>
              <a:t>(možno použít i pro Monogenea, Diplozoidae (tělo mimo haptor), což je zde ilustrováno)</a:t>
            </a:r>
            <a:r>
              <a:rPr lang="cs-CZ" sz="1200" b="1"/>
              <a:t> </a:t>
            </a:r>
          </a:p>
        </p:txBody>
      </p:sp>
      <p:sp>
        <p:nvSpPr>
          <p:cNvPr id="14343" name="TextovéPole 3"/>
          <p:cNvSpPr txBox="1">
            <a:spLocks noChangeArrowheads="1"/>
          </p:cNvSpPr>
          <p:nvPr/>
        </p:nvSpPr>
        <p:spPr bwMode="auto">
          <a:xfrm>
            <a:off x="4103688" y="1547813"/>
            <a:ext cx="49577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Fixace při mírném zatížení </a:t>
            </a:r>
          </a:p>
          <a:p>
            <a:r>
              <a:rPr lang="cs-CZ"/>
              <a:t>(     narovnaný, lehce zploštělý, nikoliv však prasklý jedinec) a následné barvení jedince umožňuje optimální pozorování taxonomicky významných struktur. Jedinci mohou být barveni ihned po fixaci nebo mohou být skladováni ve fixáži (volně v eppendorfce) a barveni později… </a:t>
            </a:r>
          </a:p>
          <a:p>
            <a:endParaRPr lang="cs-CZ"/>
          </a:p>
          <a:p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 bwMode="auto">
          <a:xfrm flipV="1">
            <a:off x="4333875" y="2117725"/>
            <a:ext cx="261938" cy="3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345" name="TextovéPole 10"/>
          <p:cNvSpPr txBox="1">
            <a:spLocks noChangeArrowheads="1"/>
          </p:cNvSpPr>
          <p:nvPr/>
        </p:nvSpPr>
        <p:spPr bwMode="auto">
          <a:xfrm>
            <a:off x="750888" y="2217738"/>
            <a:ext cx="16065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/>
              <a:t>voda</a:t>
            </a:r>
          </a:p>
        </p:txBody>
      </p:sp>
      <p:sp>
        <p:nvSpPr>
          <p:cNvPr id="14346" name="TextovéPole 16"/>
          <p:cNvSpPr txBox="1">
            <a:spLocks noChangeArrowheads="1"/>
          </p:cNvSpPr>
          <p:nvPr/>
        </p:nvSpPr>
        <p:spPr bwMode="auto">
          <a:xfrm>
            <a:off x="584200" y="4240213"/>
            <a:ext cx="488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/>
              <a:t>voda</a:t>
            </a:r>
          </a:p>
        </p:txBody>
      </p:sp>
      <p:sp>
        <p:nvSpPr>
          <p:cNvPr id="14347" name="TextovéPole 17"/>
          <p:cNvSpPr txBox="1">
            <a:spLocks noChangeArrowheads="1"/>
          </p:cNvSpPr>
          <p:nvPr/>
        </p:nvSpPr>
        <p:spPr bwMode="auto">
          <a:xfrm>
            <a:off x="665163" y="3455988"/>
            <a:ext cx="11938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/>
              <a:t>přikapat ethanol</a:t>
            </a:r>
          </a:p>
        </p:txBody>
      </p:sp>
      <p:sp>
        <p:nvSpPr>
          <p:cNvPr id="14348" name="TextovéPole 18"/>
          <p:cNvSpPr txBox="1">
            <a:spLocks noChangeArrowheads="1"/>
          </p:cNvSpPr>
          <p:nvPr/>
        </p:nvSpPr>
        <p:spPr bwMode="auto">
          <a:xfrm>
            <a:off x="2655888" y="3994150"/>
            <a:ext cx="1606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/>
              <a:t>ethanol</a:t>
            </a:r>
          </a:p>
        </p:txBody>
      </p:sp>
      <p:grpSp>
        <p:nvGrpSpPr>
          <p:cNvPr id="14349" name="Skupina 19"/>
          <p:cNvGrpSpPr>
            <a:grpSpLocks/>
          </p:cNvGrpSpPr>
          <p:nvPr/>
        </p:nvGrpSpPr>
        <p:grpSpPr bwMode="auto">
          <a:xfrm>
            <a:off x="4797425" y="5280025"/>
            <a:ext cx="3498850" cy="1341438"/>
            <a:chOff x="4595349" y="5607714"/>
            <a:chExt cx="2719052" cy="1042507"/>
          </a:xfrm>
        </p:grpSpPr>
        <p:pic>
          <p:nvPicPr>
            <p:cNvPr id="14350" name="Obrázek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5349" y="5607715"/>
              <a:ext cx="2719052" cy="1042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1" name="Obdélník 12"/>
            <p:cNvSpPr>
              <a:spLocks noChangeArrowheads="1"/>
            </p:cNvSpPr>
            <p:nvPr/>
          </p:nvSpPr>
          <p:spPr bwMode="auto">
            <a:xfrm>
              <a:off x="6213475" y="5607715"/>
              <a:ext cx="1085541" cy="101966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cs-CZ"/>
            </a:p>
          </p:txBody>
        </p:sp>
        <p:sp>
          <p:nvSpPr>
            <p:cNvPr id="14352" name="Obdélník 21"/>
            <p:cNvSpPr>
              <a:spLocks noChangeArrowheads="1"/>
            </p:cNvSpPr>
            <p:nvPr/>
          </p:nvSpPr>
          <p:spPr bwMode="auto">
            <a:xfrm>
              <a:off x="5232709" y="5607714"/>
              <a:ext cx="1085541" cy="45322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cs-CZ"/>
            </a:p>
          </p:txBody>
        </p:sp>
        <p:sp>
          <p:nvSpPr>
            <p:cNvPr id="14353" name="Obdélník 22"/>
            <p:cNvSpPr>
              <a:spLocks noChangeArrowheads="1"/>
            </p:cNvSpPr>
            <p:nvPr/>
          </p:nvSpPr>
          <p:spPr bwMode="auto">
            <a:xfrm>
              <a:off x="5296096" y="6303964"/>
              <a:ext cx="1085541" cy="3234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cs-CZ"/>
            </a:p>
          </p:txBody>
        </p:sp>
        <p:sp>
          <p:nvSpPr>
            <p:cNvPr id="14354" name="Obdélník 23"/>
            <p:cNvSpPr>
              <a:spLocks noChangeArrowheads="1"/>
            </p:cNvSpPr>
            <p:nvPr/>
          </p:nvSpPr>
          <p:spPr bwMode="auto">
            <a:xfrm rot="5400000">
              <a:off x="4905700" y="6032039"/>
              <a:ext cx="696603" cy="300821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cs-CZ"/>
            </a:p>
          </p:txBody>
        </p:sp>
        <p:cxnSp>
          <p:nvCxnSpPr>
            <p:cNvPr id="14355" name="Přímá spojnice 14"/>
            <p:cNvCxnSpPr>
              <a:cxnSpLocks noChangeShapeType="1"/>
            </p:cNvCxnSpPr>
            <p:nvPr/>
          </p:nvCxnSpPr>
          <p:spPr bwMode="auto">
            <a:xfrm>
              <a:off x="5232709" y="5616993"/>
              <a:ext cx="208169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356" name="Obdélník 15"/>
            <p:cNvSpPr>
              <a:spLocks noChangeArrowheads="1"/>
            </p:cNvSpPr>
            <p:nvPr/>
          </p:nvSpPr>
          <p:spPr bwMode="auto">
            <a:xfrm>
              <a:off x="5296096" y="5729162"/>
              <a:ext cx="917379" cy="80159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2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940</Words>
  <Application>Microsoft Office PowerPoint</Application>
  <PresentationFormat>Předvádění na obrazovce (4:3)</PresentationFormat>
  <Paragraphs>172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Evik</dc:creator>
  <cp:lastModifiedBy>uživatel</cp:lastModifiedBy>
  <cp:revision>179</cp:revision>
  <cp:lastPrinted>2015-03-04T09:42:24Z</cp:lastPrinted>
  <dcterms:created xsi:type="dcterms:W3CDTF">2009-10-08T13:24:41Z</dcterms:created>
  <dcterms:modified xsi:type="dcterms:W3CDTF">2017-05-04T07:29:42Z</dcterms:modified>
</cp:coreProperties>
</file>