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8" r:id="rId4"/>
    <p:sldId id="281" r:id="rId5"/>
    <p:sldId id="282" r:id="rId6"/>
    <p:sldId id="280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3" r:id="rId15"/>
    <p:sldId id="290" r:id="rId16"/>
    <p:sldId id="292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CC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7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D66885-C4A9-4FB6-9A4F-9037C204E669}" type="datetimeFigureOut">
              <a:rPr lang="cs-CZ" smtClean="0"/>
              <a:t>21.03.2017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EAC2C-7FE4-48FB-A706-BF7E3E0DDA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886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21.03.2017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51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21.03.2017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888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21.03.2017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784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21.03.2017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6112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21.03.2017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5108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21.03.2017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786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21.03.2017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851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21.03.2017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089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21.03.2017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966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21.03.2017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584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21.03.2017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056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3B4F3-5BE9-4569-ACDC-D80B86212B7B}" type="datetimeFigureOut">
              <a:rPr lang="cs-CZ" smtClean="0"/>
              <a:t>21.03.2017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26033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685800"/>
            <a:ext cx="8991600" cy="147002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Přednáška </a:t>
            </a:r>
            <a:r>
              <a:rPr lang="en-US" dirty="0" smtClean="0"/>
              <a:t>5</a:t>
            </a:r>
            <a:r>
              <a:rPr lang="cs-CZ"/>
              <a:t/>
            </a:r>
            <a:br>
              <a:rPr lang="cs-CZ"/>
            </a:br>
            <a:r>
              <a:rPr lang="cs-CZ" sz="4000" smtClean="0">
                <a:solidFill>
                  <a:srgbClr val="FFC000"/>
                </a:solidFill>
              </a:rPr>
              <a:t>Energetika chemických reakcí: pojem Entalpie </a:t>
            </a:r>
            <a:endParaRPr lang="cs-CZ" sz="4000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2667000"/>
            <a:ext cx="8534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/>
              <a:t>Literatura</a:t>
            </a:r>
            <a:r>
              <a:rPr lang="en-US" sz="2800" dirty="0" smtClean="0"/>
              <a:t>:  Atkins + de Paula</a:t>
            </a:r>
            <a:r>
              <a:rPr lang="cs-CZ" sz="2800" dirty="0" smtClean="0"/>
              <a:t>, </a:t>
            </a:r>
            <a:r>
              <a:rPr lang="en-US" sz="2800" dirty="0" smtClean="0"/>
              <a:t>8.</a:t>
            </a:r>
            <a:r>
              <a:rPr lang="cs-CZ" sz="2800" dirty="0" smtClean="0"/>
              <a:t> </a:t>
            </a:r>
            <a:r>
              <a:rPr lang="en-US" sz="2800" dirty="0" err="1" smtClean="0"/>
              <a:t>vyd</a:t>
            </a:r>
            <a:r>
              <a:rPr lang="cs-CZ" sz="2800" dirty="0" smtClean="0"/>
              <a:t>ání</a:t>
            </a:r>
            <a:r>
              <a:rPr lang="en-US" sz="2800" dirty="0" smtClean="0"/>
              <a:t>, </a:t>
            </a:r>
          </a:p>
          <a:p>
            <a:pPr algn="ctr"/>
            <a:r>
              <a:rPr lang="en-US" sz="2800" dirty="0" err="1" smtClean="0"/>
              <a:t>Fyzik</a:t>
            </a:r>
            <a:r>
              <a:rPr lang="cs-CZ" sz="2800" dirty="0" smtClean="0"/>
              <a:t>ální chemie </a:t>
            </a:r>
            <a:r>
              <a:rPr lang="en-US" sz="2800" dirty="0" smtClean="0"/>
              <a:t>            /           Physical Chemistry</a:t>
            </a:r>
            <a:endParaRPr lang="cs-CZ" sz="2800" dirty="0"/>
          </a:p>
          <a:p>
            <a:pPr algn="ctr"/>
            <a:r>
              <a:rPr lang="cs-CZ" sz="2800" dirty="0" smtClean="0"/>
              <a:t>Část</a:t>
            </a:r>
            <a:r>
              <a:rPr lang="en-US" sz="2800" dirty="0" smtClean="0"/>
              <a:t>i</a:t>
            </a:r>
            <a:r>
              <a:rPr lang="cs-CZ" sz="2800" dirty="0" smtClean="0"/>
              <a:t> </a:t>
            </a:r>
            <a:r>
              <a:rPr lang="en-US" sz="2800" dirty="0" smtClean="0"/>
              <a:t>2.3-3.2      / 	</a:t>
            </a:r>
            <a:r>
              <a:rPr lang="cs-CZ" sz="2800" dirty="0" smtClean="0"/>
              <a:t> </a:t>
            </a:r>
            <a:r>
              <a:rPr lang="en-US" sz="2800" dirty="0" smtClean="0"/>
              <a:t>Parts 2.3-3.2</a:t>
            </a:r>
            <a:endParaRPr lang="cs-CZ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472440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00FF00"/>
                </a:solidFill>
              </a:rPr>
              <a:t>Poznámka k ručně psaným poznámkám:</a:t>
            </a:r>
          </a:p>
          <a:p>
            <a:pPr algn="ctr"/>
            <a:r>
              <a:rPr lang="cs-CZ" sz="2400" dirty="0" smtClean="0">
                <a:solidFill>
                  <a:srgbClr val="00FF00"/>
                </a:solidFill>
              </a:rPr>
              <a:t>Na rozdíl od prezentací nebudou vkládány do ISu</a:t>
            </a:r>
          </a:p>
          <a:p>
            <a:pPr algn="ctr"/>
            <a:r>
              <a:rPr lang="cs-CZ" sz="2400" dirty="0" smtClean="0">
                <a:solidFill>
                  <a:srgbClr val="00FF00"/>
                </a:solidFill>
              </a:rPr>
              <a:t>Budou zaslány e-mailem na požádání  </a:t>
            </a:r>
          </a:p>
          <a:p>
            <a:pPr algn="ctr"/>
            <a:r>
              <a:rPr lang="cs-CZ" sz="2400" dirty="0" smtClean="0">
                <a:solidFill>
                  <a:srgbClr val="00FF00"/>
                </a:solidFill>
              </a:rPr>
              <a:t>(nejlépe v odůvodněných případech)</a:t>
            </a:r>
          </a:p>
        </p:txBody>
      </p:sp>
    </p:spTree>
    <p:extLst>
      <p:ext uri="{BB962C8B-B14F-4D97-AF65-F5344CB8AC3E}">
        <p14:creationId xmlns:p14="http://schemas.microsoft.com/office/powerpoint/2010/main" val="4165045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13710" y="533400"/>
            <a:ext cx="6400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5.9 </a:t>
            </a:r>
            <a:r>
              <a:rPr lang="en-US" sz="4000" dirty="0" err="1" smtClean="0"/>
              <a:t>Zm</a:t>
            </a:r>
            <a:r>
              <a:rPr lang="cs-CZ" sz="4000" dirty="0" smtClean="0"/>
              <a:t>ěna H s T</a:t>
            </a:r>
            <a:endParaRPr lang="cs-CZ" sz="400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17"/>
          <a:stretch/>
        </p:blipFill>
        <p:spPr bwMode="auto">
          <a:xfrm>
            <a:off x="152400" y="304800"/>
            <a:ext cx="4015740" cy="4268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530090"/>
            <a:ext cx="6355633" cy="2251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3959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rgbClr val="FFC000"/>
                </a:solidFill>
              </a:rPr>
              <a:t>5.10 </a:t>
            </a:r>
            <a:r>
              <a:rPr lang="en-US" sz="4000" dirty="0" err="1" smtClean="0">
                <a:solidFill>
                  <a:srgbClr val="FFC000"/>
                </a:solidFill>
              </a:rPr>
              <a:t>Termochemie</a:t>
            </a:r>
            <a:r>
              <a:rPr lang="en-US" sz="4000" dirty="0" smtClean="0">
                <a:solidFill>
                  <a:srgbClr val="FFC000"/>
                </a:solidFill>
              </a:rPr>
              <a:t>, </a:t>
            </a:r>
            <a:r>
              <a:rPr lang="en-US" sz="4000" dirty="0">
                <a:solidFill>
                  <a:srgbClr val="FFC000"/>
                </a:solidFill>
              </a:rPr>
              <a:t>s</a:t>
            </a:r>
            <a:r>
              <a:rPr lang="cs-CZ" sz="4000" dirty="0" smtClean="0">
                <a:solidFill>
                  <a:srgbClr val="FFC000"/>
                </a:solidFill>
              </a:rPr>
              <a:t>tandardní </a:t>
            </a:r>
            <a:r>
              <a:rPr lang="en-US" sz="4000" dirty="0" err="1" smtClean="0">
                <a:solidFill>
                  <a:srgbClr val="FFC000"/>
                </a:solidFill>
              </a:rPr>
              <a:t>reak</a:t>
            </a:r>
            <a:r>
              <a:rPr lang="cs-CZ" sz="4000" dirty="0" smtClean="0">
                <a:solidFill>
                  <a:srgbClr val="FFC000"/>
                </a:solidFill>
              </a:rPr>
              <a:t>ční H</a:t>
            </a:r>
            <a:endParaRPr lang="cs-CZ" sz="4000" dirty="0">
              <a:solidFill>
                <a:srgbClr val="FFC000"/>
              </a:solidFill>
            </a:endParaRP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419"/>
          <a:stretch/>
        </p:blipFill>
        <p:spPr bwMode="auto">
          <a:xfrm>
            <a:off x="381000" y="2065020"/>
            <a:ext cx="8426863" cy="3221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214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5.11 </a:t>
            </a:r>
            <a:r>
              <a:rPr lang="cs-CZ" dirty="0" smtClean="0">
                <a:solidFill>
                  <a:srgbClr val="FFC000"/>
                </a:solidFill>
              </a:rPr>
              <a:t>Definice standardního stavu</a:t>
            </a:r>
            <a:endParaRPr lang="cs-CZ" dirty="0">
              <a:solidFill>
                <a:srgbClr val="FFC000"/>
              </a:solidFill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96"/>
          <a:stretch/>
        </p:blipFill>
        <p:spPr bwMode="auto">
          <a:xfrm>
            <a:off x="76200" y="1676400"/>
            <a:ext cx="8968885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716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76" b="9335"/>
          <a:stretch/>
        </p:blipFill>
        <p:spPr bwMode="auto">
          <a:xfrm>
            <a:off x="762000" y="2755167"/>
            <a:ext cx="7239000" cy="3874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5.12 Hess</a:t>
            </a:r>
            <a:r>
              <a:rPr lang="cs-CZ" dirty="0" smtClean="0"/>
              <a:t>ův </a:t>
            </a:r>
            <a:r>
              <a:rPr lang="cs-CZ" dirty="0" smtClean="0"/>
              <a:t>zákon</a:t>
            </a:r>
            <a:endParaRPr lang="cs-CZ" dirty="0"/>
          </a:p>
        </p:txBody>
      </p:sp>
      <p:sp>
        <p:nvSpPr>
          <p:cNvPr id="2" name="TextBox 1"/>
          <p:cNvSpPr txBox="1"/>
          <p:nvPr/>
        </p:nvSpPr>
        <p:spPr>
          <a:xfrm>
            <a:off x="361950" y="990600"/>
            <a:ext cx="853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FFCC00"/>
                </a:solidFill>
              </a:rPr>
              <a:t>Standardní entalpie </a:t>
            </a:r>
            <a:r>
              <a:rPr lang="cs-CZ" sz="2800" dirty="0" smtClean="0"/>
              <a:t>celkové reakce</a:t>
            </a:r>
            <a:r>
              <a:rPr lang="cs-CZ" sz="2800" dirty="0" smtClean="0">
                <a:solidFill>
                  <a:srgbClr val="FFCC00"/>
                </a:solidFill>
              </a:rPr>
              <a:t> je dána součtem standardních entalpií </a:t>
            </a:r>
            <a:r>
              <a:rPr lang="cs-CZ" sz="2800" dirty="0" smtClean="0"/>
              <a:t>reakcí, na které může být rozdělena</a:t>
            </a:r>
            <a:r>
              <a:rPr lang="cs-CZ" sz="3200" dirty="0" smtClean="0">
                <a:solidFill>
                  <a:srgbClr val="FFCC00"/>
                </a:solidFill>
              </a:rPr>
              <a:t>.</a:t>
            </a:r>
            <a:endParaRPr lang="cs-CZ" sz="3200" dirty="0">
              <a:solidFill>
                <a:srgbClr val="FFCC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1950" y="2246556"/>
            <a:ext cx="7775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FF00"/>
                </a:solidFill>
              </a:rPr>
              <a:t>1. </a:t>
            </a:r>
            <a:r>
              <a:rPr lang="en-US" sz="2400" b="1" dirty="0" err="1" smtClean="0">
                <a:solidFill>
                  <a:srgbClr val="00FF00"/>
                </a:solidFill>
              </a:rPr>
              <a:t>Zp</a:t>
            </a:r>
            <a:r>
              <a:rPr lang="cs-CZ" sz="2400" b="1" dirty="0" smtClean="0">
                <a:solidFill>
                  <a:srgbClr val="00FF00"/>
                </a:solidFill>
              </a:rPr>
              <a:t>ůsob použití Hessova zákona: pomocí tvorných entalpií</a:t>
            </a:r>
            <a:endParaRPr lang="cs-CZ" sz="2400" b="1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13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3400" y="9906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FF00"/>
                </a:solidFill>
              </a:rPr>
              <a:t>2. </a:t>
            </a:r>
            <a:r>
              <a:rPr lang="en-US" sz="2400" b="1" dirty="0" err="1" smtClean="0">
                <a:solidFill>
                  <a:srgbClr val="00FF00"/>
                </a:solidFill>
              </a:rPr>
              <a:t>Zp</a:t>
            </a:r>
            <a:r>
              <a:rPr lang="cs-CZ" sz="2400" b="1" dirty="0" smtClean="0">
                <a:solidFill>
                  <a:srgbClr val="00FF00"/>
                </a:solidFill>
              </a:rPr>
              <a:t>ůsob použití Hessova zákona: pomocí </a:t>
            </a:r>
            <a:r>
              <a:rPr lang="en-US" sz="2400" b="1" dirty="0" err="1" smtClean="0">
                <a:solidFill>
                  <a:srgbClr val="00FF00"/>
                </a:solidFill>
              </a:rPr>
              <a:t>sekvence</a:t>
            </a:r>
            <a:r>
              <a:rPr lang="en-US" sz="2400" b="1" dirty="0" smtClean="0">
                <a:solidFill>
                  <a:srgbClr val="00FF00"/>
                </a:solidFill>
              </a:rPr>
              <a:t> </a:t>
            </a:r>
            <a:r>
              <a:rPr lang="en-US" sz="2400" b="1" dirty="0" err="1" smtClean="0">
                <a:solidFill>
                  <a:srgbClr val="00FF00"/>
                </a:solidFill>
              </a:rPr>
              <a:t>reakc</a:t>
            </a:r>
            <a:r>
              <a:rPr lang="cs-CZ" sz="2400" b="1" dirty="0" smtClean="0">
                <a:solidFill>
                  <a:srgbClr val="00FF00"/>
                </a:solidFill>
              </a:rPr>
              <a:t>í se známými </a:t>
            </a:r>
            <a:r>
              <a:rPr lang="en-US" sz="2400" b="1" dirty="0" smtClean="0">
                <a:solidFill>
                  <a:srgbClr val="00FF00"/>
                </a:solidFill>
              </a:rPr>
              <a:t>s</a:t>
            </a:r>
            <a:r>
              <a:rPr lang="cs-CZ" sz="2400" b="1" dirty="0" smtClean="0">
                <a:solidFill>
                  <a:srgbClr val="00FF00"/>
                </a:solidFill>
              </a:rPr>
              <a:t>tandardními reakčními entalpiemi</a:t>
            </a:r>
            <a:endParaRPr lang="cs-CZ" sz="2400" b="1" dirty="0">
              <a:solidFill>
                <a:srgbClr val="00FF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90" y="2289810"/>
            <a:ext cx="8318382" cy="287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960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5.13 </a:t>
            </a:r>
            <a:r>
              <a:rPr lang="cs-CZ" dirty="0" smtClean="0">
                <a:solidFill>
                  <a:srgbClr val="FFC000"/>
                </a:solidFill>
              </a:rPr>
              <a:t>Standardní slučovací enthalpie</a:t>
            </a:r>
            <a:endParaRPr lang="cs-CZ" dirty="0">
              <a:solidFill>
                <a:srgbClr val="FFC000"/>
              </a:solidFill>
            </a:endParaRPr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8558961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810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8455"/>
            <a:ext cx="39624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P</a:t>
            </a:r>
            <a:r>
              <a:rPr lang="cs-CZ" dirty="0" smtClean="0"/>
              <a:t>říklad: </a:t>
            </a:r>
            <a:endParaRPr lang="en-US" dirty="0" smtClean="0"/>
          </a:p>
          <a:p>
            <a:pPr marL="0" indent="0">
              <a:buNone/>
            </a:pPr>
            <a:r>
              <a:rPr lang="cs-CZ" dirty="0" smtClean="0">
                <a:solidFill>
                  <a:srgbClr val="FFCC66"/>
                </a:solidFill>
              </a:rPr>
              <a:t>Vypočtěte mřížkovou entalpii</a:t>
            </a:r>
            <a:r>
              <a:rPr lang="en-US" dirty="0" smtClean="0">
                <a:solidFill>
                  <a:srgbClr val="FFCC66"/>
                </a:solidFill>
              </a:rPr>
              <a:t> </a:t>
            </a:r>
            <a:r>
              <a:rPr lang="en-US" dirty="0" smtClean="0">
                <a:solidFill>
                  <a:srgbClr val="FFCC66"/>
                </a:solidFill>
                <a:latin typeface="Symbol" panose="05050102010706020507" pitchFamily="18" charset="2"/>
              </a:rPr>
              <a:t>D</a:t>
            </a:r>
            <a:r>
              <a:rPr lang="en-US" dirty="0" smtClean="0">
                <a:solidFill>
                  <a:srgbClr val="FFCC66"/>
                </a:solidFill>
              </a:rPr>
              <a:t>H</a:t>
            </a:r>
            <a:r>
              <a:rPr lang="en-US" baseline="-25000" dirty="0" smtClean="0">
                <a:solidFill>
                  <a:srgbClr val="FFCC66"/>
                </a:solidFill>
              </a:rPr>
              <a:t>L</a:t>
            </a:r>
            <a:r>
              <a:rPr lang="en-US" dirty="0" smtClean="0">
                <a:solidFill>
                  <a:srgbClr val="FFCC66"/>
                </a:solidFill>
              </a:rPr>
              <a:t>, </a:t>
            </a:r>
            <a:r>
              <a:rPr lang="en-US" dirty="0" err="1" smtClean="0">
                <a:solidFill>
                  <a:srgbClr val="FFCC66"/>
                </a:solidFill>
              </a:rPr>
              <a:t>definovanou</a:t>
            </a:r>
            <a:r>
              <a:rPr lang="en-US" dirty="0" smtClean="0">
                <a:solidFill>
                  <a:srgbClr val="FFCC66"/>
                </a:solidFill>
              </a:rPr>
              <a:t> </a:t>
            </a:r>
            <a:r>
              <a:rPr lang="en-US" dirty="0" err="1" smtClean="0">
                <a:solidFill>
                  <a:srgbClr val="FFCC66"/>
                </a:solidFill>
              </a:rPr>
              <a:t>jako</a:t>
            </a:r>
            <a:r>
              <a:rPr lang="en-US" dirty="0" smtClean="0">
                <a:solidFill>
                  <a:srgbClr val="FFCC66"/>
                </a:solidFill>
              </a:rPr>
              <a:t> </a:t>
            </a:r>
            <a:r>
              <a:rPr lang="en-US" dirty="0" err="1" smtClean="0">
                <a:solidFill>
                  <a:srgbClr val="FFCC66"/>
                </a:solidFill>
              </a:rPr>
              <a:t>standardn</a:t>
            </a:r>
            <a:r>
              <a:rPr lang="cs-CZ" dirty="0" smtClean="0">
                <a:solidFill>
                  <a:srgbClr val="FFCC66"/>
                </a:solidFill>
              </a:rPr>
              <a:t>í enthalpii děje </a:t>
            </a:r>
          </a:p>
          <a:p>
            <a:pPr marL="0" indent="0">
              <a:buNone/>
            </a:pPr>
            <a:r>
              <a:rPr lang="cs-CZ" dirty="0" smtClean="0"/>
              <a:t>MX</a:t>
            </a:r>
            <a:r>
              <a:rPr lang="en-US" dirty="0" smtClean="0"/>
              <a:t>(s)</a:t>
            </a:r>
            <a:r>
              <a:rPr lang="en-US" dirty="0" smtClean="0">
                <a:sym typeface="Symbol"/>
              </a:rPr>
              <a:t>M</a:t>
            </a:r>
            <a:r>
              <a:rPr lang="en-US" baseline="30000" dirty="0" smtClean="0">
                <a:sym typeface="Symbol"/>
              </a:rPr>
              <a:t>+</a:t>
            </a:r>
            <a:r>
              <a:rPr lang="en-US" dirty="0" smtClean="0">
                <a:sym typeface="Symbol"/>
              </a:rPr>
              <a:t>(g)+X</a:t>
            </a:r>
            <a:r>
              <a:rPr lang="en-US" baseline="30000" dirty="0" smtClean="0">
                <a:sym typeface="Symbol"/>
              </a:rPr>
              <a:t>-</a:t>
            </a:r>
            <a:r>
              <a:rPr lang="en-US" dirty="0" smtClean="0">
                <a:sym typeface="Symbol"/>
              </a:rPr>
              <a:t>(g)</a:t>
            </a:r>
            <a:r>
              <a:rPr lang="cs-CZ" dirty="0" smtClean="0">
                <a:sym typeface="Symbol"/>
              </a:rPr>
              <a:t>,</a:t>
            </a:r>
          </a:p>
          <a:p>
            <a:pPr marL="0" indent="0">
              <a:buNone/>
            </a:pPr>
            <a:r>
              <a:rPr lang="cs-CZ" dirty="0">
                <a:solidFill>
                  <a:srgbClr val="FFCC66"/>
                </a:solidFill>
                <a:sym typeface="Symbol"/>
              </a:rPr>
              <a:t>p</a:t>
            </a:r>
            <a:r>
              <a:rPr lang="cs-CZ" dirty="0" smtClean="0">
                <a:solidFill>
                  <a:srgbClr val="FFCC66"/>
                </a:solidFill>
                <a:sym typeface="Symbol"/>
              </a:rPr>
              <a:t>ro </a:t>
            </a:r>
            <a:r>
              <a:rPr lang="en-US" dirty="0" smtClean="0">
                <a:solidFill>
                  <a:srgbClr val="FFCC66"/>
                </a:solidFill>
              </a:rPr>
              <a:t>K</a:t>
            </a:r>
            <a:r>
              <a:rPr lang="cs-CZ" dirty="0" smtClean="0">
                <a:solidFill>
                  <a:srgbClr val="FFCC66"/>
                </a:solidFill>
              </a:rPr>
              <a:t>Cl.</a:t>
            </a:r>
          </a:p>
          <a:p>
            <a:pPr marL="0" indent="0">
              <a:buNone/>
            </a:pPr>
            <a:r>
              <a:rPr lang="cs-CZ" dirty="0" smtClean="0"/>
              <a:t>Využijte tzv. Born-Haber</a:t>
            </a:r>
            <a:r>
              <a:rPr lang="cs-CZ" dirty="0" smtClean="0"/>
              <a:t>ův</a:t>
            </a:r>
            <a:r>
              <a:rPr lang="cs-CZ" dirty="0" smtClean="0"/>
              <a:t> cyklus na obrázku. 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CC66"/>
                </a:solidFill>
              </a:rPr>
              <a:t>Změny </a:t>
            </a:r>
            <a:r>
              <a:rPr lang="cs-CZ" i="1" dirty="0" smtClean="0">
                <a:solidFill>
                  <a:srgbClr val="FFCC66"/>
                </a:solidFill>
              </a:rPr>
              <a:t>H</a:t>
            </a:r>
            <a:r>
              <a:rPr lang="cs-CZ" dirty="0" smtClean="0">
                <a:solidFill>
                  <a:srgbClr val="FFCC66"/>
                </a:solidFill>
              </a:rPr>
              <a:t> jsou v kJ</a:t>
            </a:r>
            <a:r>
              <a:rPr lang="en-US" dirty="0" smtClean="0">
                <a:solidFill>
                  <a:srgbClr val="FFCC66"/>
                </a:solidFill>
              </a:rPr>
              <a:t>/</a:t>
            </a:r>
            <a:r>
              <a:rPr lang="cs-CZ" dirty="0" smtClean="0">
                <a:solidFill>
                  <a:srgbClr val="FFCC66"/>
                </a:solidFill>
              </a:rPr>
              <a:t>mol</a:t>
            </a:r>
            <a:r>
              <a:rPr lang="en-US" dirty="0" smtClean="0">
                <a:solidFill>
                  <a:srgbClr val="FFCC66"/>
                </a:solidFill>
              </a:rPr>
              <a:t> (p</a:t>
            </a:r>
            <a:r>
              <a:rPr lang="cs-CZ" dirty="0" smtClean="0">
                <a:solidFill>
                  <a:srgbClr val="FFCC66"/>
                </a:solidFill>
              </a:rPr>
              <a:t>ři teplotě </a:t>
            </a:r>
            <a:r>
              <a:rPr lang="en-US" dirty="0" smtClean="0">
                <a:solidFill>
                  <a:srgbClr val="FFCC66"/>
                </a:solidFill>
              </a:rPr>
              <a:t>298 K).</a:t>
            </a:r>
            <a:endParaRPr lang="cs-CZ" dirty="0">
              <a:solidFill>
                <a:srgbClr val="FFCC66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" y="76200"/>
            <a:ext cx="8153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solidFill>
                  <a:srgbClr val="FFC000"/>
                </a:solidFill>
              </a:rPr>
              <a:t>5.14 </a:t>
            </a:r>
            <a:r>
              <a:rPr lang="cs-CZ" sz="3200" dirty="0" smtClean="0">
                <a:solidFill>
                  <a:srgbClr val="FFC000"/>
                </a:solidFill>
              </a:rPr>
              <a:t>Mřížková entalpie a </a:t>
            </a:r>
            <a:r>
              <a:rPr lang="en-US" sz="3200" dirty="0" smtClean="0">
                <a:solidFill>
                  <a:srgbClr val="FFC000"/>
                </a:solidFill>
              </a:rPr>
              <a:t>Born-Haber</a:t>
            </a:r>
            <a:r>
              <a:rPr lang="cs-CZ" sz="3200" dirty="0" smtClean="0">
                <a:solidFill>
                  <a:srgbClr val="FFC000"/>
                </a:solidFill>
              </a:rPr>
              <a:t>ův cyklus</a:t>
            </a:r>
            <a:endParaRPr lang="cs-CZ" sz="3200" dirty="0">
              <a:solidFill>
                <a:srgbClr val="FFC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6" r="13548" b="19150"/>
          <a:stretch/>
        </p:blipFill>
        <p:spPr bwMode="auto">
          <a:xfrm>
            <a:off x="4789170" y="1021080"/>
            <a:ext cx="3710941" cy="5684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050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198" y="228600"/>
            <a:ext cx="8839199" cy="11430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5.1 </a:t>
            </a:r>
            <a:r>
              <a:rPr lang="en-US" sz="3000" dirty="0" err="1" smtClean="0"/>
              <a:t>Vratn</a:t>
            </a:r>
            <a:r>
              <a:rPr lang="cs-CZ" sz="3000" dirty="0" smtClean="0"/>
              <a:t>á změna</a:t>
            </a:r>
            <a:r>
              <a:rPr lang="en-US" sz="3000" dirty="0" smtClean="0"/>
              <a:t> = </a:t>
            </a:r>
            <a:r>
              <a:rPr lang="en-US" sz="3000" dirty="0" err="1" smtClean="0"/>
              <a:t>zm</a:t>
            </a:r>
            <a:r>
              <a:rPr lang="cs-CZ" sz="3000" dirty="0" smtClean="0"/>
              <a:t>ěna, která může být obrácena</a:t>
            </a:r>
            <a:endParaRPr lang="cs-CZ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1066800"/>
            <a:ext cx="8534399" cy="19739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800" dirty="0" smtClean="0">
                <a:solidFill>
                  <a:srgbClr val="FFC000"/>
                </a:solidFill>
              </a:rPr>
              <a:t>infinitezimální modifikací některé proměnné</a:t>
            </a:r>
            <a:r>
              <a:rPr lang="cs-CZ" sz="2800" dirty="0" smtClean="0"/>
              <a:t>.</a:t>
            </a:r>
            <a:endParaRPr lang="cs-CZ" sz="2800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4998" y="5943600"/>
            <a:ext cx="79756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00FF00"/>
                </a:solidFill>
                <a:latin typeface="Symbol" panose="05050102010706020507" pitchFamily="18" charset="2"/>
              </a:rPr>
              <a:t>D</a:t>
            </a:r>
            <a:r>
              <a:rPr lang="cs-CZ" sz="2000" dirty="0" smtClean="0">
                <a:solidFill>
                  <a:srgbClr val="00FF00"/>
                </a:solidFill>
              </a:rPr>
              <a:t>p  </a:t>
            </a:r>
            <a:r>
              <a:rPr lang="en-US" sz="2000" dirty="0" smtClean="0">
                <a:solidFill>
                  <a:srgbClr val="00FF00"/>
                </a:solidFill>
              </a:rPr>
              <a:t>= </a:t>
            </a:r>
            <a:r>
              <a:rPr lang="cs-CZ" sz="2000" dirty="0" err="1">
                <a:solidFill>
                  <a:srgbClr val="00FF00"/>
                </a:solidFill>
              </a:rPr>
              <a:t>k</a:t>
            </a:r>
            <a:r>
              <a:rPr lang="en-US" sz="2000" dirty="0" smtClean="0">
                <a:solidFill>
                  <a:srgbClr val="00FF00"/>
                </a:solidFill>
              </a:rPr>
              <a:t>one</a:t>
            </a:r>
            <a:r>
              <a:rPr lang="cs-CZ" sz="2000" dirty="0" smtClean="0">
                <a:solidFill>
                  <a:srgbClr val="00FF00"/>
                </a:solidFill>
              </a:rPr>
              <a:t>čně velká změna</a:t>
            </a:r>
            <a:r>
              <a:rPr lang="en-US" sz="2000" dirty="0">
                <a:solidFill>
                  <a:srgbClr val="00FF00"/>
                </a:solidFill>
              </a:rPr>
              <a:t> </a:t>
            </a:r>
            <a:r>
              <a:rPr lang="cs-CZ" sz="2000" dirty="0">
                <a:solidFill>
                  <a:srgbClr val="00FF00"/>
                </a:solidFill>
              </a:rPr>
              <a:t>,</a:t>
            </a:r>
            <a:r>
              <a:rPr lang="en-US" sz="2000" dirty="0" smtClean="0">
                <a:solidFill>
                  <a:srgbClr val="00FF00"/>
                </a:solidFill>
              </a:rPr>
              <a:t> d</a:t>
            </a:r>
            <a:r>
              <a:rPr lang="cs-CZ" sz="2000" dirty="0" smtClean="0">
                <a:solidFill>
                  <a:srgbClr val="00FF00"/>
                </a:solidFill>
              </a:rPr>
              <a:t>p</a:t>
            </a:r>
            <a:r>
              <a:rPr lang="en-US" sz="2000" dirty="0" smtClean="0">
                <a:solidFill>
                  <a:srgbClr val="00FF00"/>
                </a:solidFill>
              </a:rPr>
              <a:t> </a:t>
            </a:r>
            <a:r>
              <a:rPr lang="en-US" sz="2000" dirty="0" smtClean="0">
                <a:solidFill>
                  <a:srgbClr val="00FF00"/>
                </a:solidFill>
                <a:latin typeface="Symbol" panose="05050102010706020507" pitchFamily="18" charset="2"/>
              </a:rPr>
              <a:t> </a:t>
            </a:r>
            <a:r>
              <a:rPr lang="en-US" sz="2000" dirty="0" smtClean="0">
                <a:solidFill>
                  <a:srgbClr val="00FF00"/>
                </a:solidFill>
              </a:rPr>
              <a:t>…. </a:t>
            </a:r>
            <a:r>
              <a:rPr lang="cs-CZ" sz="2000" dirty="0" smtClean="0">
                <a:solidFill>
                  <a:srgbClr val="00FF00"/>
                </a:solidFill>
              </a:rPr>
              <a:t>n</a:t>
            </a:r>
            <a:r>
              <a:rPr lang="en-US" sz="2000" dirty="0" err="1" smtClean="0">
                <a:solidFill>
                  <a:srgbClr val="00FF00"/>
                </a:solidFill>
              </a:rPr>
              <a:t>ekone</a:t>
            </a:r>
            <a:r>
              <a:rPr lang="cs-CZ" sz="2000" dirty="0" smtClean="0">
                <a:solidFill>
                  <a:srgbClr val="00FF00"/>
                </a:solidFill>
              </a:rPr>
              <a:t>čně malá změna.</a:t>
            </a:r>
            <a:endParaRPr lang="en-US" sz="2000" dirty="0" smtClean="0">
              <a:solidFill>
                <a:srgbClr val="00FF00"/>
              </a:solidFill>
            </a:endParaRPr>
          </a:p>
        </p:txBody>
      </p:sp>
      <p:pic>
        <p:nvPicPr>
          <p:cNvPr id="1030" name="Picture 6" descr="Výsledek obrázku pro reversible change thermal equilibriu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47"/>
          <a:stretch/>
        </p:blipFill>
        <p:spPr bwMode="auto">
          <a:xfrm>
            <a:off x="634999" y="1752600"/>
            <a:ext cx="7975601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305995" y="5488186"/>
            <a:ext cx="16215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původní proces</a:t>
            </a:r>
            <a:endParaRPr lang="cs-CZ" dirty="0"/>
          </a:p>
        </p:txBody>
      </p:sp>
      <p:sp>
        <p:nvSpPr>
          <p:cNvPr id="7" name="Rectangle 6"/>
          <p:cNvSpPr/>
          <p:nvPr/>
        </p:nvSpPr>
        <p:spPr>
          <a:xfrm>
            <a:off x="5486400" y="5488186"/>
            <a:ext cx="14866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FFC000"/>
                </a:solidFill>
              </a:rPr>
              <a:t>z</a:t>
            </a:r>
            <a:r>
              <a:rPr lang="cs-CZ" dirty="0" smtClean="0">
                <a:solidFill>
                  <a:srgbClr val="FFC000"/>
                </a:solidFill>
              </a:rPr>
              <a:t>pětný proces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140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5.2 V</a:t>
            </a:r>
            <a:r>
              <a:rPr lang="cs-CZ" sz="3200" dirty="0" smtClean="0"/>
              <a:t>ýpočet </a:t>
            </a:r>
            <a:r>
              <a:rPr lang="cs-CZ" sz="3200" i="1" dirty="0" smtClean="0">
                <a:solidFill>
                  <a:srgbClr val="FFC000"/>
                </a:solidFill>
              </a:rPr>
              <a:t>w</a:t>
            </a:r>
            <a:r>
              <a:rPr lang="cs-CZ" sz="3200" dirty="0" smtClean="0"/>
              <a:t> při </a:t>
            </a:r>
            <a:r>
              <a:rPr lang="cs-CZ" sz="3200" dirty="0" smtClean="0">
                <a:solidFill>
                  <a:srgbClr val="FFC000"/>
                </a:solidFill>
              </a:rPr>
              <a:t>vratné </a:t>
            </a:r>
            <a:r>
              <a:rPr lang="en-US" sz="3200" dirty="0" err="1" smtClean="0">
                <a:solidFill>
                  <a:srgbClr val="FFC000"/>
                </a:solidFill>
              </a:rPr>
              <a:t>izotermick</a:t>
            </a:r>
            <a:r>
              <a:rPr lang="cs-CZ" sz="3200" dirty="0" smtClean="0">
                <a:solidFill>
                  <a:srgbClr val="FFC000"/>
                </a:solidFill>
              </a:rPr>
              <a:t>é</a:t>
            </a:r>
            <a:r>
              <a:rPr lang="cs-CZ" sz="3200" dirty="0" smtClean="0"/>
              <a:t> expanzi </a:t>
            </a:r>
            <a:r>
              <a:rPr lang="cs-CZ" sz="3200" dirty="0" smtClean="0">
                <a:solidFill>
                  <a:srgbClr val="FFC000"/>
                </a:solidFill>
              </a:rPr>
              <a:t>id g</a:t>
            </a:r>
            <a:endParaRPr lang="cs-CZ" sz="3200" dirty="0">
              <a:solidFill>
                <a:srgbClr val="FFC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277007"/>
            <a:ext cx="3810000" cy="5123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574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50" t="51215"/>
          <a:stretch/>
        </p:blipFill>
        <p:spPr bwMode="auto">
          <a:xfrm>
            <a:off x="1330222" y="4613158"/>
            <a:ext cx="6407355" cy="1150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228600" y="304800"/>
            <a:ext cx="8610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5.</a:t>
            </a:r>
            <a:r>
              <a:rPr lang="en-US" sz="3200" dirty="0"/>
              <a:t>3</a:t>
            </a:r>
            <a:r>
              <a:rPr lang="en-US" sz="3200" dirty="0" smtClean="0"/>
              <a:t> </a:t>
            </a:r>
            <a:r>
              <a:rPr lang="en-US" sz="3200" dirty="0" err="1" smtClean="0"/>
              <a:t>Prvn</a:t>
            </a:r>
            <a:r>
              <a:rPr lang="cs-CZ" sz="3200" dirty="0" smtClean="0"/>
              <a:t>í věta TD pro izolovaný a uzavřený systém</a:t>
            </a:r>
            <a:endParaRPr lang="cs-CZ" sz="3200" dirty="0">
              <a:solidFill>
                <a:srgbClr val="FFC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600200"/>
            <a:ext cx="72805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V</a:t>
            </a:r>
            <a:r>
              <a:rPr lang="cs-CZ" sz="3200" dirty="0" smtClean="0">
                <a:solidFill>
                  <a:srgbClr val="FFC000"/>
                </a:solidFill>
              </a:rPr>
              <a:t>nitřní energi</a:t>
            </a:r>
            <a:r>
              <a:rPr lang="en-US" sz="3200" dirty="0" smtClean="0">
                <a:solidFill>
                  <a:srgbClr val="FFC000"/>
                </a:solidFill>
              </a:rPr>
              <a:t>e </a:t>
            </a:r>
            <a:r>
              <a:rPr lang="cs-CZ" sz="3200" dirty="0" smtClean="0">
                <a:solidFill>
                  <a:srgbClr val="FFC000"/>
                </a:solidFill>
              </a:rPr>
              <a:t>U </a:t>
            </a:r>
            <a:r>
              <a:rPr lang="en-US" sz="3200" dirty="0" smtClean="0">
                <a:solidFill>
                  <a:srgbClr val="FFC000"/>
                </a:solidFill>
              </a:rPr>
              <a:t>je </a:t>
            </a:r>
            <a:r>
              <a:rPr lang="en-US" sz="3200" dirty="0" err="1" smtClean="0">
                <a:solidFill>
                  <a:srgbClr val="FFC000"/>
                </a:solidFill>
              </a:rPr>
              <a:t>tzv</a:t>
            </a:r>
            <a:r>
              <a:rPr lang="en-US" sz="3200" dirty="0" smtClean="0">
                <a:solidFill>
                  <a:srgbClr val="FFC000"/>
                </a:solidFill>
              </a:rPr>
              <a:t>. </a:t>
            </a:r>
            <a:r>
              <a:rPr lang="en-US" sz="3200" dirty="0" err="1" smtClean="0">
                <a:solidFill>
                  <a:srgbClr val="FFC000"/>
                </a:solidFill>
              </a:rPr>
              <a:t>extenz</a:t>
            </a:r>
            <a:r>
              <a:rPr lang="cs-CZ" sz="3200" dirty="0" smtClean="0">
                <a:solidFill>
                  <a:srgbClr val="FFC000"/>
                </a:solidFill>
              </a:rPr>
              <a:t>ívní veličina.</a:t>
            </a:r>
            <a:endParaRPr lang="cs-CZ" sz="3200" dirty="0">
              <a:solidFill>
                <a:srgbClr val="FFC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49669" y="5394287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cs-CZ" dirty="0"/>
          </a:p>
        </p:txBody>
      </p:sp>
      <p:sp>
        <p:nvSpPr>
          <p:cNvPr id="15" name="TextBox 14"/>
          <p:cNvSpPr txBox="1"/>
          <p:nvPr/>
        </p:nvSpPr>
        <p:spPr>
          <a:xfrm>
            <a:off x="814754" y="2438400"/>
            <a:ext cx="49764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3200" dirty="0" smtClean="0">
                <a:solidFill>
                  <a:srgbClr val="FFC000"/>
                </a:solidFill>
              </a:rPr>
              <a:t>Jednotky U:       </a:t>
            </a:r>
            <a:r>
              <a:rPr lang="en-US" sz="3200" dirty="0" smtClean="0"/>
              <a:t>1 </a:t>
            </a:r>
            <a:r>
              <a:rPr lang="en-US" sz="3200" dirty="0"/>
              <a:t>J  = 1 N </a:t>
            </a:r>
            <a:r>
              <a:rPr lang="en-US" sz="3200" dirty="0" smtClean="0"/>
              <a:t>m</a:t>
            </a:r>
            <a:endParaRPr lang="cs-CZ" sz="3200" dirty="0" smtClean="0"/>
          </a:p>
          <a:p>
            <a:pPr algn="r"/>
            <a:r>
              <a:rPr lang="en-US" sz="3200" dirty="0"/>
              <a:t>1 </a:t>
            </a:r>
            <a:r>
              <a:rPr lang="en-US" sz="3200" dirty="0" err="1"/>
              <a:t>cal</a:t>
            </a:r>
            <a:r>
              <a:rPr lang="en-US" sz="3200" dirty="0"/>
              <a:t> = 4.184 </a:t>
            </a:r>
            <a:r>
              <a:rPr lang="en-US" sz="3200" dirty="0" smtClean="0"/>
              <a:t>J</a:t>
            </a:r>
            <a:endParaRPr lang="cs-CZ" sz="3200" dirty="0" smtClean="0"/>
          </a:p>
          <a:p>
            <a:r>
              <a:rPr lang="cs-CZ" sz="3200" dirty="0" smtClean="0">
                <a:solidFill>
                  <a:srgbClr val="FFC000"/>
                </a:solidFill>
              </a:rPr>
              <a:t> </a:t>
            </a:r>
            <a:endParaRPr lang="cs-CZ" sz="3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03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85" t="5249" r="11171" b="5312"/>
          <a:stretch/>
        </p:blipFill>
        <p:spPr bwMode="auto">
          <a:xfrm>
            <a:off x="76200" y="2544335"/>
            <a:ext cx="3668004" cy="2713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99917" y="990600"/>
            <a:ext cx="2700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Funkce </a:t>
            </a:r>
            <a:r>
              <a:rPr lang="en-US" sz="2400" b="1" dirty="0" smtClean="0"/>
              <a:t>1 prom</a:t>
            </a:r>
            <a:r>
              <a:rPr lang="cs-CZ" sz="2400" b="1" dirty="0" smtClean="0"/>
              <a:t>ěnné</a:t>
            </a:r>
            <a:endParaRPr lang="cs-CZ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956625" y="990600"/>
            <a:ext cx="2974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Funkce </a:t>
            </a:r>
            <a:r>
              <a:rPr lang="en-US" sz="2400" b="1" dirty="0" smtClean="0"/>
              <a:t>2 prom</a:t>
            </a:r>
            <a:r>
              <a:rPr lang="cs-CZ" sz="2400" b="1" dirty="0" smtClean="0"/>
              <a:t>ěnných</a:t>
            </a:r>
            <a:endParaRPr lang="cs-CZ" sz="2400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743200" y="3023567"/>
            <a:ext cx="0" cy="109123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5" descr="Pokud je některá z parciálních derivací nenulová, extrém nenastává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1439" y="1676400"/>
            <a:ext cx="5130161" cy="3862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48176" y="5943600"/>
            <a:ext cx="35636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C000"/>
                </a:solidFill>
              </a:rPr>
              <a:t>Přírůstek funkce na tečně</a:t>
            </a:r>
            <a:r>
              <a:rPr lang="cs-CZ" sz="2400" dirty="0" smtClean="0">
                <a:solidFill>
                  <a:srgbClr val="FFC000"/>
                </a:solidFill>
              </a:rPr>
              <a:t>, </a:t>
            </a:r>
          </a:p>
          <a:p>
            <a:r>
              <a:rPr lang="cs-CZ" sz="2400" dirty="0" smtClean="0">
                <a:solidFill>
                  <a:srgbClr val="FFC000"/>
                </a:solidFill>
              </a:rPr>
              <a:t>tzv. </a:t>
            </a:r>
            <a:r>
              <a:rPr lang="cs-CZ" sz="2400" b="1" dirty="0" smtClean="0">
                <a:solidFill>
                  <a:srgbClr val="FFC000"/>
                </a:solidFill>
              </a:rPr>
              <a:t>diferenciál</a:t>
            </a:r>
            <a:endParaRPr lang="cs-CZ" sz="2400" b="1" dirty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4801" y="5943600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C000"/>
                </a:solidFill>
              </a:rPr>
              <a:t>Přírůstek funkce na tečné rovině</a:t>
            </a:r>
            <a:r>
              <a:rPr lang="cs-CZ" sz="2400" dirty="0" smtClean="0">
                <a:solidFill>
                  <a:srgbClr val="FFC000"/>
                </a:solidFill>
              </a:rPr>
              <a:t>, </a:t>
            </a:r>
          </a:p>
          <a:p>
            <a:r>
              <a:rPr lang="cs-CZ" sz="2400" b="1" dirty="0" smtClean="0">
                <a:solidFill>
                  <a:srgbClr val="FFC000"/>
                </a:solidFill>
              </a:rPr>
              <a:t>tzv. totální (úplný) diferenciál.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3759218" y="1905000"/>
            <a:ext cx="1" cy="3124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217170" y="0"/>
            <a:ext cx="8610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5.4 Co </a:t>
            </a:r>
            <a:r>
              <a:rPr lang="en-US" sz="3200" dirty="0" err="1" smtClean="0"/>
              <a:t>znamen</a:t>
            </a:r>
            <a:r>
              <a:rPr lang="cs-CZ" sz="3200" dirty="0" smtClean="0"/>
              <a:t>á pojem diferenciál?</a:t>
            </a:r>
            <a:endParaRPr lang="cs-CZ" sz="3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897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41960" y="152400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5.5 </a:t>
            </a:r>
            <a:r>
              <a:rPr lang="en-US" sz="4000" dirty="0" err="1" smtClean="0"/>
              <a:t>Kalorimetrie</a:t>
            </a:r>
            <a:endParaRPr lang="cs-CZ" sz="4000" dirty="0">
              <a:solidFill>
                <a:srgbClr val="FFC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" name="AutoShape 26" descr="Výsledek obrázku pro bomb calorime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52" name="Picture 28" descr="Výsledek obrázku pro bomb calorime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760" y="1752599"/>
            <a:ext cx="4572000" cy="457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2683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5.6 </a:t>
            </a:r>
            <a:r>
              <a:rPr lang="en-US" sz="3200" dirty="0" err="1" smtClean="0"/>
              <a:t>Tepeln</a:t>
            </a:r>
            <a:r>
              <a:rPr lang="cs-CZ" sz="3200" dirty="0" smtClean="0"/>
              <a:t>á kapacita a molární tepelná kapacita</a:t>
            </a:r>
            <a:endParaRPr lang="cs-CZ" sz="32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54" y="1600200"/>
            <a:ext cx="820729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8690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5.</a:t>
            </a:r>
            <a:r>
              <a:rPr lang="en-US" sz="4000" dirty="0"/>
              <a:t>7</a:t>
            </a:r>
            <a:r>
              <a:rPr lang="en-US" sz="4000" dirty="0" smtClean="0"/>
              <a:t> </a:t>
            </a:r>
            <a:r>
              <a:rPr lang="en-US" sz="4000" dirty="0" err="1" smtClean="0"/>
              <a:t>Entalpie</a:t>
            </a:r>
            <a:endParaRPr lang="cs-CZ" sz="40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33"/>
          <a:stretch/>
        </p:blipFill>
        <p:spPr bwMode="auto">
          <a:xfrm>
            <a:off x="2228850" y="1707349"/>
            <a:ext cx="4552950" cy="4334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9204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5.8 </a:t>
            </a:r>
            <a:r>
              <a:rPr lang="en-US" sz="4000" dirty="0" err="1" smtClean="0"/>
              <a:t>Vztah</a:t>
            </a:r>
            <a:r>
              <a:rPr lang="en-US" sz="4000" dirty="0" smtClean="0"/>
              <a:t> </a:t>
            </a:r>
            <a:r>
              <a:rPr lang="en-US" sz="4000" dirty="0" smtClean="0">
                <a:latin typeface="Symbol" panose="05050102010706020507" pitchFamily="18" charset="2"/>
              </a:rPr>
              <a:t>D</a:t>
            </a:r>
            <a:r>
              <a:rPr lang="en-US" sz="4000" dirty="0" smtClean="0"/>
              <a:t>H a </a:t>
            </a:r>
            <a:r>
              <a:rPr lang="en-US" sz="4000" dirty="0" smtClean="0">
                <a:latin typeface="Symbol" panose="05050102010706020507" pitchFamily="18" charset="2"/>
              </a:rPr>
              <a:t>D</a:t>
            </a:r>
            <a:r>
              <a:rPr lang="en-US" sz="4000" dirty="0" smtClean="0"/>
              <a:t>U</a:t>
            </a:r>
            <a:endParaRPr lang="cs-CZ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432285" y="1550026"/>
            <a:ext cx="766857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</a:rPr>
              <a:t>P</a:t>
            </a:r>
            <a:r>
              <a:rPr lang="cs-CZ" sz="2800" dirty="0" smtClean="0">
                <a:solidFill>
                  <a:srgbClr val="FFC000"/>
                </a:solidFill>
              </a:rPr>
              <a:t>říklad</a:t>
            </a:r>
            <a:r>
              <a:rPr lang="en-US" sz="2800" dirty="0" smtClean="0">
                <a:solidFill>
                  <a:srgbClr val="FFC000"/>
                </a:solidFill>
              </a:rPr>
              <a:t> 1</a:t>
            </a:r>
            <a:r>
              <a:rPr lang="cs-CZ" sz="2800" dirty="0" smtClean="0">
                <a:solidFill>
                  <a:srgbClr val="FFC000"/>
                </a:solidFill>
              </a:rPr>
              <a:t>.</a:t>
            </a:r>
            <a:endParaRPr lang="en-US" sz="2800" dirty="0" smtClean="0">
              <a:solidFill>
                <a:srgbClr val="FFC000"/>
              </a:solidFill>
            </a:endParaRPr>
          </a:p>
          <a:p>
            <a:r>
              <a:rPr lang="cs-CZ" sz="2800" dirty="0" smtClean="0"/>
              <a:t>Rozdíl mezi </a:t>
            </a:r>
            <a:r>
              <a:rPr lang="en-US" sz="2800" dirty="0">
                <a:latin typeface="Symbol" panose="05050102010706020507" pitchFamily="18" charset="2"/>
              </a:rPr>
              <a:t>D</a:t>
            </a:r>
            <a:r>
              <a:rPr lang="en-US" sz="2800" dirty="0"/>
              <a:t>H a </a:t>
            </a:r>
            <a:r>
              <a:rPr lang="en-US" sz="2800" dirty="0" smtClean="0">
                <a:latin typeface="Symbol" panose="05050102010706020507" pitchFamily="18" charset="2"/>
              </a:rPr>
              <a:t>D</a:t>
            </a:r>
            <a:r>
              <a:rPr lang="en-US" sz="2800" dirty="0" smtClean="0"/>
              <a:t>U</a:t>
            </a:r>
            <a:r>
              <a:rPr lang="cs-CZ" sz="2800" dirty="0" smtClean="0"/>
              <a:t> pro přechod kalcit </a:t>
            </a:r>
            <a:r>
              <a:rPr lang="en-US" sz="2800" dirty="0" smtClean="0"/>
              <a:t>-&gt; </a:t>
            </a:r>
            <a:r>
              <a:rPr lang="en-US" sz="2800" dirty="0" err="1" smtClean="0"/>
              <a:t>aragonit</a:t>
            </a:r>
            <a:r>
              <a:rPr lang="en-US" sz="2800" dirty="0" smtClean="0"/>
              <a:t>.</a:t>
            </a:r>
            <a:r>
              <a:rPr lang="cs-CZ" sz="2800" dirty="0" smtClean="0"/>
              <a:t> </a:t>
            </a:r>
            <a:endParaRPr lang="cs-CZ" sz="2800" dirty="0"/>
          </a:p>
        </p:txBody>
      </p:sp>
      <p:sp>
        <p:nvSpPr>
          <p:cNvPr id="7" name="Rectangle 6"/>
          <p:cNvSpPr/>
          <p:nvPr/>
        </p:nvSpPr>
        <p:spPr>
          <a:xfrm>
            <a:off x="432284" y="3276600"/>
            <a:ext cx="787351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P</a:t>
            </a:r>
            <a:r>
              <a:rPr lang="cs-CZ" sz="2800" dirty="0" smtClean="0">
                <a:solidFill>
                  <a:srgbClr val="FFC000"/>
                </a:solidFill>
              </a:rPr>
              <a:t>říklad</a:t>
            </a:r>
            <a:r>
              <a:rPr lang="en-US" sz="2800" dirty="0" smtClean="0">
                <a:solidFill>
                  <a:srgbClr val="FFC000"/>
                </a:solidFill>
              </a:rPr>
              <a:t> 2:</a:t>
            </a:r>
            <a:r>
              <a:rPr lang="cs-CZ" sz="2800" dirty="0" smtClean="0">
                <a:solidFill>
                  <a:srgbClr val="FFC000"/>
                </a:solidFill>
              </a:rPr>
              <a:t> </a:t>
            </a:r>
            <a:endParaRPr lang="en-US" sz="2800" dirty="0">
              <a:solidFill>
                <a:srgbClr val="FFC000"/>
              </a:solidFill>
            </a:endParaRPr>
          </a:p>
          <a:p>
            <a:r>
              <a:rPr lang="cs-CZ" sz="2800" dirty="0"/>
              <a:t>Rozdíl mezi </a:t>
            </a:r>
            <a:r>
              <a:rPr lang="en-US" sz="2800" dirty="0">
                <a:latin typeface="Symbol" panose="05050102010706020507" pitchFamily="18" charset="2"/>
              </a:rPr>
              <a:t>D</a:t>
            </a:r>
            <a:r>
              <a:rPr lang="en-US" sz="2800" dirty="0"/>
              <a:t>H a </a:t>
            </a:r>
            <a:r>
              <a:rPr lang="en-US" sz="2800" dirty="0">
                <a:latin typeface="Symbol" panose="05050102010706020507" pitchFamily="18" charset="2"/>
              </a:rPr>
              <a:t>D</a:t>
            </a:r>
            <a:r>
              <a:rPr lang="en-US" sz="2800" dirty="0"/>
              <a:t>U</a:t>
            </a:r>
            <a:r>
              <a:rPr lang="cs-CZ" sz="2800" dirty="0"/>
              <a:t> </a:t>
            </a:r>
            <a:r>
              <a:rPr lang="en-US" sz="2800" dirty="0" smtClean="0"/>
              <a:t>pro </a:t>
            </a:r>
            <a:r>
              <a:rPr lang="en-US" sz="2800" dirty="0" err="1" smtClean="0"/>
              <a:t>reakci</a:t>
            </a:r>
            <a:r>
              <a:rPr lang="en-US" sz="2800" dirty="0" smtClean="0"/>
              <a:t> </a:t>
            </a:r>
            <a:r>
              <a:rPr lang="en-US" sz="2800" dirty="0" err="1" smtClean="0"/>
              <a:t>slu</a:t>
            </a:r>
            <a:r>
              <a:rPr lang="cs-CZ" sz="2800" dirty="0" smtClean="0"/>
              <a:t>čování vodíku s kyslíkem.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9260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8075</TotalTime>
  <Words>354</Words>
  <Application>Microsoft Office PowerPoint</Application>
  <PresentationFormat>On-screen Show (4:3)</PresentationFormat>
  <Paragraphs>50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Přednáška 5 Energetika chemických reakcí: pojem Entalpie </vt:lpstr>
      <vt:lpstr>5.1 Vratná změna = změna, která může být obrácena</vt:lpstr>
      <vt:lpstr>5.2 Výpočet w při vratné izotermické expanzi id g</vt:lpstr>
      <vt:lpstr>PowerPoint Presentation</vt:lpstr>
      <vt:lpstr>PowerPoint Presentation</vt:lpstr>
      <vt:lpstr>PowerPoint Presentation</vt:lpstr>
      <vt:lpstr>5.6 Tepelná kapacita a molární tepelná kapacita</vt:lpstr>
      <vt:lpstr>5.7 Entalpie</vt:lpstr>
      <vt:lpstr>PowerPoint Presentation</vt:lpstr>
      <vt:lpstr>PowerPoint Presentation</vt:lpstr>
      <vt:lpstr>PowerPoint Presentation</vt:lpstr>
      <vt:lpstr>5.11 Definice standardního stavu</vt:lpstr>
      <vt:lpstr>5.12 Hessův zákon</vt:lpstr>
      <vt:lpstr>PowerPoint Presentation</vt:lpstr>
      <vt:lpstr>5.13 Standardní slučovací enthalpie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Ideální plyn a první věta termodynamiky</dc:title>
  <dc:creator>Marketa</dc:creator>
  <cp:lastModifiedBy>Marketa</cp:lastModifiedBy>
  <cp:revision>153</cp:revision>
  <dcterms:created xsi:type="dcterms:W3CDTF">2017-03-05T10:12:35Z</dcterms:created>
  <dcterms:modified xsi:type="dcterms:W3CDTF">2017-03-21T14:39:01Z</dcterms:modified>
</cp:coreProperties>
</file>