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58" r:id="rId5"/>
    <p:sldId id="259" r:id="rId6"/>
    <p:sldId id="268" r:id="rId7"/>
    <p:sldId id="275" r:id="rId8"/>
    <p:sldId id="274" r:id="rId9"/>
    <p:sldId id="270" r:id="rId10"/>
    <p:sldId id="277" r:id="rId11"/>
    <p:sldId id="279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5BA8-692F-4E81-9D43-815A9C4D323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2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3956-6B6F-43AA-B96E-8DE596ED135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9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F4C9-FEFC-46D0-A234-94A56FF2B9A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406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DC43C-0D78-40B5-A534-D7B24EFE37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370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8FE70-79DB-4857-BF40-3ED417CE979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374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5544-2AA3-4E68-BA7E-3AC4A6A71A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85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7D3E-2E2E-4BD5-A99F-8649D5A3BC5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62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93CF4-31E4-498F-84ED-E81D7FCDC3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4526-29E2-4DFB-866B-EDA69BBAF2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13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CEE5-F871-41A6-8AD8-6273E40CEF2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6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BD9C6-AB9D-4545-B63B-BF23366400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73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9DB8B2-5702-466A-938C-8AE3D9DABB75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11B_</a:t>
            </a:r>
            <a:r>
              <a:rPr lang="cs-CZ" sz="5400" dirty="0">
                <a:latin typeface="Algerian" pitchFamily="82" charset="0"/>
              </a:rPr>
              <a:t>Moessbauerova spektroskopie</a:t>
            </a:r>
            <a:endParaRPr lang="cs-CZ" sz="5400" dirty="0" smtClean="0">
              <a:latin typeface="Algerian" pitchFamily="82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Zbořil</a:t>
            </a:r>
          </a:p>
        </p:txBody>
      </p:sp>
    </p:spTree>
    <p:extLst>
      <p:ext uri="{BB962C8B-B14F-4D97-AF65-F5344CB8AC3E}">
        <p14:creationId xmlns:p14="http://schemas.microsoft.com/office/powerpoint/2010/main" val="10412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Moessbauerovo</a:t>
            </a:r>
            <a:r>
              <a:rPr lang="cs-CZ" dirty="0"/>
              <a:t> spektrum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latin typeface="Times New Roman"/>
                <a:ea typeface="Times New Roman"/>
              </a:rPr>
              <a:t>A </a:t>
            </a:r>
            <a:r>
              <a:rPr lang="cs-CZ" sz="2000" dirty="0" smtClean="0">
                <a:latin typeface="Times New Roman"/>
                <a:ea typeface="Times New Roman"/>
              </a:rPr>
              <a:t>– s jedním </a:t>
            </a:r>
            <a:r>
              <a:rPr lang="cs-CZ" sz="2000" dirty="0" err="1" smtClean="0">
                <a:latin typeface="Times New Roman"/>
                <a:ea typeface="Times New Roman"/>
              </a:rPr>
              <a:t>píkem</a:t>
            </a:r>
            <a:r>
              <a:rPr lang="cs-CZ" sz="2000" dirty="0" smtClean="0">
                <a:latin typeface="Times New Roman"/>
                <a:ea typeface="Times New Roman"/>
              </a:rPr>
              <a:t> </a:t>
            </a:r>
          </a:p>
          <a:p>
            <a:pPr lvl="1" algn="just"/>
            <a:r>
              <a:rPr lang="cs-CZ" sz="1600" dirty="0">
                <a:latin typeface="Times New Roman"/>
                <a:ea typeface="Times New Roman"/>
                <a:sym typeface="Symbol"/>
              </a:rPr>
              <a:t> - chemický posun (IS – izomer shift)</a:t>
            </a:r>
          </a:p>
          <a:p>
            <a:pPr lvl="1" algn="just"/>
            <a:r>
              <a:rPr lang="cs-CZ" sz="1600" dirty="0">
                <a:latin typeface="Times New Roman"/>
                <a:ea typeface="Times New Roman"/>
                <a:sym typeface="Symbol"/>
              </a:rPr>
              <a:t>Vliv elektronové hustoty okolí jádra – chemický </a:t>
            </a:r>
            <a:r>
              <a:rPr lang="cs-CZ" sz="1600" dirty="0" smtClean="0">
                <a:latin typeface="Times New Roman"/>
                <a:ea typeface="Times New Roman"/>
                <a:sym typeface="Symbol"/>
              </a:rPr>
              <a:t>stav</a:t>
            </a:r>
            <a:endParaRPr lang="cs-CZ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latin typeface="Times New Roman"/>
                <a:ea typeface="Times New Roman"/>
              </a:rPr>
              <a:t>B </a:t>
            </a:r>
            <a:r>
              <a:rPr lang="cs-CZ" sz="2000" dirty="0" smtClean="0">
                <a:latin typeface="Times New Roman"/>
                <a:ea typeface="Times New Roman"/>
              </a:rPr>
              <a:t>– s </a:t>
            </a:r>
            <a:r>
              <a:rPr lang="cs-CZ" sz="2000" dirty="0" err="1" smtClean="0">
                <a:latin typeface="Times New Roman"/>
                <a:ea typeface="Times New Roman"/>
              </a:rPr>
              <a:t>kvadrupolovým</a:t>
            </a:r>
            <a:r>
              <a:rPr lang="cs-CZ" sz="2000" dirty="0" smtClean="0">
                <a:latin typeface="Times New Roman"/>
                <a:ea typeface="Times New Roman"/>
              </a:rPr>
              <a:t> </a:t>
            </a:r>
            <a:r>
              <a:rPr lang="cs-CZ" sz="2000" dirty="0" smtClean="0">
                <a:latin typeface="Times New Roman"/>
                <a:ea typeface="Times New Roman"/>
              </a:rPr>
              <a:t>štěpením</a:t>
            </a:r>
          </a:p>
          <a:p>
            <a:pPr lvl="1" algn="just"/>
            <a:r>
              <a:rPr lang="cs-CZ" sz="1600" dirty="0" smtClean="0">
                <a:latin typeface="Times New Roman"/>
                <a:ea typeface="Times New Roman"/>
              </a:rPr>
              <a:t>asymetrie nábojů</a:t>
            </a:r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latin typeface="Times New Roman"/>
                <a:ea typeface="Times New Roman"/>
              </a:rPr>
              <a:t>C </a:t>
            </a:r>
            <a:r>
              <a:rPr lang="cs-CZ" sz="2000" dirty="0" smtClean="0">
                <a:latin typeface="Times New Roman"/>
                <a:ea typeface="Times New Roman"/>
              </a:rPr>
              <a:t>– </a:t>
            </a:r>
            <a:r>
              <a:rPr lang="cs-CZ" sz="2000" dirty="0" err="1" smtClean="0">
                <a:latin typeface="Times New Roman"/>
                <a:ea typeface="Times New Roman"/>
              </a:rPr>
              <a:t>hyperjemná</a:t>
            </a:r>
            <a:r>
              <a:rPr lang="cs-CZ" sz="2000" dirty="0" smtClean="0">
                <a:latin typeface="Times New Roman"/>
                <a:ea typeface="Times New Roman"/>
              </a:rPr>
              <a:t> struktura </a:t>
            </a:r>
            <a:r>
              <a:rPr lang="cs-CZ" sz="2000" dirty="0" err="1" smtClean="0">
                <a:latin typeface="Times New Roman"/>
                <a:ea typeface="Times New Roman"/>
              </a:rPr>
              <a:t>Fe</a:t>
            </a:r>
            <a:r>
              <a:rPr lang="cs-CZ" sz="2000" dirty="0" smtClean="0">
                <a:latin typeface="Times New Roman"/>
                <a:ea typeface="Times New Roman"/>
              </a:rPr>
              <a:t> </a:t>
            </a:r>
          </a:p>
          <a:p>
            <a:pPr lvl="1" algn="just"/>
            <a:r>
              <a:rPr lang="cs-CZ" sz="1600" dirty="0" smtClean="0">
                <a:latin typeface="Times New Roman"/>
                <a:ea typeface="Times New Roman"/>
              </a:rPr>
              <a:t>interakce </a:t>
            </a:r>
            <a:r>
              <a:rPr lang="cs-CZ" sz="1600" dirty="0" smtClean="0">
                <a:latin typeface="Times New Roman"/>
                <a:ea typeface="Times New Roman"/>
              </a:rPr>
              <a:t>magnetických polí a spinů</a:t>
            </a:r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96772"/>
            <a:ext cx="6263640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2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</a:t>
            </a:r>
            <a:r>
              <a:rPr lang="cs-CZ" dirty="0" err="1" smtClean="0"/>
              <a:t>magnetichého</a:t>
            </a:r>
            <a:r>
              <a:rPr lang="cs-CZ" dirty="0" smtClean="0"/>
              <a:t>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just">
              <a:spcAft>
                <a:spcPts val="0"/>
              </a:spcAft>
            </a:pPr>
            <a:endParaRPr lang="cs-CZ" sz="18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1800" dirty="0" smtClean="0">
                <a:latin typeface="Times New Roman"/>
                <a:ea typeface="Times New Roman"/>
              </a:rPr>
              <a:t>Spektra magnetitu pod vlivem magnetického pole různé intensity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47875"/>
            <a:ext cx="47244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0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Biochemické aplikace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Ferroproteiny</a:t>
            </a:r>
            <a:r>
              <a:rPr lang="cs-CZ" dirty="0" smtClean="0"/>
              <a:t> (</a:t>
            </a:r>
            <a:r>
              <a:rPr lang="cs-CZ" dirty="0" err="1" smtClean="0"/>
              <a:t>hemo</a:t>
            </a:r>
            <a:r>
              <a:rPr lang="cs-CZ" dirty="0" smtClean="0"/>
              <a:t>-, </a:t>
            </a:r>
            <a:r>
              <a:rPr lang="cs-CZ" dirty="0" err="1" smtClean="0"/>
              <a:t>Fe</a:t>
            </a:r>
            <a:r>
              <a:rPr lang="cs-CZ" dirty="0" smtClean="0"/>
              <a:t>-S proteiny apod.)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262063"/>
            <a:ext cx="5772150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61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6000" dirty="0" smtClean="0">
                <a:solidFill>
                  <a:srgbClr val="0070C0"/>
                </a:solidFill>
                <a:latin typeface="Script MT Bold" panose="03040602040607080904" pitchFamily="66" charset="0"/>
              </a:rPr>
              <a:t>Děkuji za pozornost</a:t>
            </a:r>
            <a:endParaRPr lang="cs-CZ" sz="6000" dirty="0">
              <a:solidFill>
                <a:srgbClr val="0070C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5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800" dirty="0"/>
              <a:t>Excitace jader </a:t>
            </a:r>
          </a:p>
          <a:p>
            <a:pPr lvl="1"/>
            <a:r>
              <a:rPr lang="cs-CZ" sz="2400" dirty="0"/>
              <a:t>λ = 0,125 </a:t>
            </a:r>
            <a:r>
              <a:rPr lang="cs-CZ" sz="2400" dirty="0" err="1"/>
              <a:t>nm</a:t>
            </a:r>
            <a:r>
              <a:rPr lang="cs-CZ" sz="2400" dirty="0"/>
              <a:t>, </a:t>
            </a:r>
            <a:r>
              <a:rPr lang="cs-CZ" sz="2400" dirty="0">
                <a:sym typeface="Symbol"/>
              </a:rPr>
              <a:t>-</a:t>
            </a:r>
            <a:r>
              <a:rPr lang="cs-CZ" sz="2400" dirty="0" smtClean="0">
                <a:sym typeface="Symbol"/>
              </a:rPr>
              <a:t>záření</a:t>
            </a:r>
            <a:endParaRPr lang="cs-CZ" sz="2800" dirty="0" smtClean="0"/>
          </a:p>
          <a:p>
            <a:r>
              <a:rPr lang="cs-CZ" sz="2800" dirty="0" err="1" smtClean="0"/>
              <a:t>Bezodrazová</a:t>
            </a:r>
            <a:r>
              <a:rPr lang="cs-CZ" sz="2800" dirty="0" smtClean="0"/>
              <a:t> </a:t>
            </a:r>
            <a:r>
              <a:rPr lang="cs-CZ" sz="2800" dirty="0" smtClean="0"/>
              <a:t>emise, rezonanční absorpce  </a:t>
            </a:r>
            <a:r>
              <a:rPr lang="cs-CZ" sz="2800" dirty="0" smtClean="0"/>
              <a:t>jádrem</a:t>
            </a:r>
          </a:p>
          <a:p>
            <a:pPr lvl="1"/>
            <a:r>
              <a:rPr lang="cs-CZ" sz="2400" dirty="0"/>
              <a:t>Zdroj (</a:t>
            </a:r>
            <a:r>
              <a:rPr lang="cs-CZ" sz="2400" dirty="0" err="1"/>
              <a:t>emiter</a:t>
            </a:r>
            <a:r>
              <a:rPr lang="cs-CZ" sz="2400" dirty="0"/>
              <a:t>), vzorek (absorbér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lvl="1"/>
            <a:r>
              <a:rPr lang="cs-CZ" sz="2400" dirty="0" err="1" smtClean="0"/>
              <a:t>Emiter</a:t>
            </a:r>
            <a:r>
              <a:rPr lang="cs-CZ" sz="2400" dirty="0" smtClean="0"/>
              <a:t> v mřížce (kinetická energie zůstává</a:t>
            </a:r>
            <a:r>
              <a:rPr lang="cs-CZ" sz="2400" dirty="0" smtClean="0"/>
              <a:t>)</a:t>
            </a:r>
            <a:r>
              <a:rPr lang="cs-CZ" sz="2800" dirty="0"/>
              <a:t> </a:t>
            </a:r>
            <a:r>
              <a:rPr lang="cs-CZ" dirty="0"/>
              <a:t>– stejné </a:t>
            </a:r>
            <a:r>
              <a:rPr lang="cs-CZ" dirty="0" smtClean="0">
                <a:sym typeface="Symbol"/>
              </a:rPr>
              <a:t></a:t>
            </a:r>
            <a:endParaRPr lang="cs-CZ" sz="2800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33056"/>
            <a:ext cx="6017144" cy="221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436" y="1340768"/>
            <a:ext cx="8229600" cy="4525963"/>
          </a:xfrm>
        </p:spPr>
        <p:txBody>
          <a:bodyPr>
            <a:normAutofit/>
          </a:bodyPr>
          <a:lstStyle/>
          <a:p>
            <a:r>
              <a:rPr lang="cs-CZ" baseline="30000" dirty="0" smtClean="0"/>
              <a:t>57</a:t>
            </a:r>
            <a:r>
              <a:rPr lang="cs-CZ" dirty="0" smtClean="0"/>
              <a:t>Fe (</a:t>
            </a:r>
            <a:r>
              <a:rPr lang="cs-CZ" baseline="30000" dirty="0" smtClean="0"/>
              <a:t>57</a:t>
            </a:r>
            <a:r>
              <a:rPr lang="cs-CZ" dirty="0" smtClean="0"/>
              <a:t>Co + e</a:t>
            </a:r>
            <a:r>
              <a:rPr lang="cs-CZ" baseline="30000" dirty="0" smtClean="0"/>
              <a:t>-</a:t>
            </a:r>
            <a:r>
              <a:rPr lang="cs-CZ" dirty="0" smtClean="0"/>
              <a:t>) – jinak ca 80 nuklidů</a:t>
            </a:r>
          </a:p>
          <a:p>
            <a:r>
              <a:rPr lang="cs-CZ" dirty="0" smtClean="0"/>
              <a:t>Čarové spektrum, omezený výběr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4"/>
            <a:ext cx="6017144" cy="28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511256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Rozpad </a:t>
            </a:r>
            <a:r>
              <a:rPr lang="cs-CZ" sz="2400" baseline="30000" dirty="0"/>
              <a:t>57</a:t>
            </a:r>
            <a:r>
              <a:rPr lang="cs-CZ" sz="2400" dirty="0"/>
              <a:t>Co na </a:t>
            </a:r>
            <a:r>
              <a:rPr lang="cs-CZ" sz="2400" baseline="30000" dirty="0"/>
              <a:t>57</a:t>
            </a:r>
            <a:r>
              <a:rPr lang="cs-CZ" sz="2400" dirty="0"/>
              <a:t>Fe produkuje 14,4 </a:t>
            </a:r>
            <a:r>
              <a:rPr lang="cs-CZ" sz="2400" dirty="0" err="1"/>
              <a:t>keV</a:t>
            </a:r>
            <a:r>
              <a:rPr lang="cs-CZ" sz="2400" dirty="0"/>
              <a:t> </a:t>
            </a:r>
            <a:r>
              <a:rPr lang="cs-CZ" sz="2400" dirty="0" smtClean="0">
                <a:sym typeface="Symbol"/>
              </a:rPr>
              <a:t></a:t>
            </a:r>
            <a:r>
              <a:rPr lang="cs-CZ" sz="2400" dirty="0" smtClean="0"/>
              <a:t>-</a:t>
            </a:r>
            <a:r>
              <a:rPr lang="cs-CZ" sz="2400" dirty="0"/>
              <a:t>záření (</a:t>
            </a:r>
            <a:r>
              <a:rPr lang="cs-CZ" sz="2400" dirty="0" err="1"/>
              <a:t>Moessbauerovo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1581150"/>
            <a:ext cx="52482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</a:t>
            </a:r>
            <a:r>
              <a:rPr lang="cs-CZ" dirty="0" smtClean="0">
                <a:sym typeface="Symbol"/>
              </a:rPr>
              <a:t> pohybem zdroje</a:t>
            </a:r>
          </a:p>
          <a:p>
            <a:pPr marL="0" indent="0">
              <a:buNone/>
            </a:pPr>
            <a:r>
              <a:rPr lang="cs-CZ" dirty="0" smtClean="0"/>
              <a:t>Doppler</a:t>
            </a:r>
            <a:r>
              <a:rPr lang="cs-CZ" dirty="0"/>
              <a:t>: </a:t>
            </a:r>
            <a:r>
              <a:rPr lang="cs-CZ" dirty="0" smtClean="0"/>
              <a:t>	Δ</a:t>
            </a:r>
            <a:r>
              <a:rPr lang="cs-CZ" dirty="0" smtClean="0">
                <a:sym typeface="Symbol"/>
              </a:rPr>
              <a:t> </a:t>
            </a:r>
            <a:r>
              <a:rPr lang="cs-CZ" dirty="0">
                <a:sym typeface="Symbol"/>
              </a:rPr>
              <a:t></a:t>
            </a:r>
            <a:r>
              <a:rPr lang="cs-CZ" dirty="0" smtClean="0"/>
              <a:t>  </a:t>
            </a:r>
            <a:r>
              <a:rPr lang="cs-CZ" dirty="0"/>
              <a:t>= </a:t>
            </a:r>
            <a:r>
              <a:rPr lang="cs-CZ" dirty="0" smtClean="0">
                <a:sym typeface="Symbol"/>
              </a:rPr>
              <a:t>  </a:t>
            </a:r>
            <a:r>
              <a:rPr lang="cs-CZ" dirty="0" smtClean="0"/>
              <a:t>. </a:t>
            </a:r>
            <a:r>
              <a:rPr lang="cs-CZ" dirty="0" smtClean="0">
                <a:sym typeface="Symbol"/>
              </a:rPr>
              <a:t>v </a:t>
            </a:r>
            <a:r>
              <a:rPr lang="cs-CZ" dirty="0" smtClean="0"/>
              <a:t>/c 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pro 1 </a:t>
            </a:r>
            <a:r>
              <a:rPr lang="cs-CZ" dirty="0"/>
              <a:t>cm . s</a:t>
            </a:r>
            <a:r>
              <a:rPr lang="cs-CZ" baseline="30000" dirty="0"/>
              <a:t>-1</a:t>
            </a:r>
            <a:r>
              <a:rPr lang="cs-CZ" dirty="0"/>
              <a:t> </a:t>
            </a:r>
            <a:r>
              <a:rPr lang="cs-CZ" dirty="0" smtClean="0"/>
              <a:t>  Δ</a:t>
            </a:r>
            <a:r>
              <a:rPr lang="cs-CZ" dirty="0">
                <a:sym typeface="Symbol"/>
              </a:rPr>
              <a:t> </a:t>
            </a:r>
            <a:r>
              <a:rPr lang="cs-CZ" dirty="0" smtClean="0"/>
              <a:t> </a:t>
            </a:r>
            <a:r>
              <a:rPr lang="cs-CZ" dirty="0"/>
              <a:t>= 116 </a:t>
            </a:r>
            <a:r>
              <a:rPr lang="cs-CZ" dirty="0" smtClean="0"/>
              <a:t>MHz</a:t>
            </a:r>
          </a:p>
          <a:p>
            <a:pPr marL="0" indent="0">
              <a:buNone/>
            </a:pPr>
            <a:r>
              <a:rPr lang="cs-CZ" dirty="0" smtClean="0"/>
              <a:t>Šířka linie </a:t>
            </a:r>
            <a:r>
              <a:rPr lang="cs-CZ" dirty="0" err="1" smtClean="0"/>
              <a:t>Fe</a:t>
            </a:r>
            <a:r>
              <a:rPr lang="cs-CZ" dirty="0" smtClean="0"/>
              <a:t> (14,4 </a:t>
            </a:r>
            <a:r>
              <a:rPr lang="cs-CZ" dirty="0" err="1" smtClean="0"/>
              <a:t>keV</a:t>
            </a:r>
            <a:r>
              <a:rPr lang="cs-CZ" dirty="0" smtClean="0"/>
              <a:t>) ca 1,6 MHz dostačuje pro skenování</a:t>
            </a: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	(</a:t>
            </a:r>
            <a:r>
              <a:rPr lang="cs-CZ" sz="2400" dirty="0"/>
              <a:t>pro </a:t>
            </a:r>
            <a:r>
              <a:rPr lang="cs-CZ" sz="2400" dirty="0" smtClean="0"/>
              <a:t>λ = 0,125 </a:t>
            </a:r>
            <a:r>
              <a:rPr lang="cs-CZ" sz="2400" dirty="0" err="1" smtClean="0"/>
              <a:t>nm</a:t>
            </a:r>
            <a:r>
              <a:rPr lang="cs-CZ" sz="2400" dirty="0" smtClean="0"/>
              <a:t> a </a:t>
            </a:r>
            <a:r>
              <a:rPr lang="cs-CZ" sz="2400" dirty="0" smtClean="0"/>
              <a:t>v = </a:t>
            </a:r>
            <a:r>
              <a:rPr lang="cs-CZ" sz="2400" dirty="0"/>
              <a:t>1 cm . s</a:t>
            </a:r>
            <a:r>
              <a:rPr lang="cs-CZ" sz="2400" baseline="30000" dirty="0"/>
              <a:t>-1</a:t>
            </a:r>
            <a:r>
              <a:rPr lang="cs-CZ" sz="2400" dirty="0"/>
              <a:t> </a:t>
            </a:r>
            <a:r>
              <a:rPr lang="cs-CZ" sz="2400" dirty="0" smtClean="0"/>
              <a:t>vychází Δ</a:t>
            </a:r>
            <a:r>
              <a:rPr lang="cs-CZ" sz="2400" dirty="0" smtClean="0">
                <a:sym typeface="Symbol"/>
              </a:rPr>
              <a:t> </a:t>
            </a:r>
            <a:r>
              <a:rPr lang="cs-CZ" sz="2400" dirty="0">
                <a:sym typeface="Symbol"/>
              </a:rPr>
              <a:t></a:t>
            </a:r>
            <a:r>
              <a:rPr lang="cs-CZ" sz="2400" dirty="0"/>
              <a:t> = </a:t>
            </a:r>
            <a:r>
              <a:rPr lang="cs-CZ" sz="2400" dirty="0" smtClean="0"/>
              <a:t>80 MHz)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Typy </a:t>
            </a:r>
            <a:r>
              <a:rPr lang="cs-CZ" dirty="0" err="1" smtClean="0"/>
              <a:t>Moessbauerových</a:t>
            </a:r>
            <a:r>
              <a:rPr lang="cs-CZ" dirty="0" smtClean="0"/>
              <a:t> spektrometrů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 smtClean="0"/>
              <a:t>– transmisní, B – rozptylový 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07" y="1412776"/>
            <a:ext cx="50958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4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r>
              <a:rPr lang="cs-CZ" sz="3600" dirty="0"/>
              <a:t>Blokové </a:t>
            </a:r>
            <a:r>
              <a:rPr lang="cs-CZ" sz="3600" dirty="0" smtClean="0"/>
              <a:t>schéma </a:t>
            </a:r>
            <a:r>
              <a:rPr lang="cs-CZ" sz="3600" dirty="0" err="1"/>
              <a:t>Moessbauerova</a:t>
            </a:r>
            <a:r>
              <a:rPr lang="cs-CZ" sz="3600" dirty="0"/>
              <a:t> </a:t>
            </a:r>
            <a:r>
              <a:rPr lang="cs-CZ" sz="3600" dirty="0" smtClean="0"/>
              <a:t>spektrometru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09725"/>
            <a:ext cx="6834286" cy="472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0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Moessbauerovo</a:t>
            </a:r>
            <a:r>
              <a:rPr lang="cs-CZ" dirty="0"/>
              <a:t> spektrum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latin typeface="Times New Roman"/>
                <a:ea typeface="Times New Roman"/>
              </a:rPr>
              <a:t>Nejjednodušší </a:t>
            </a:r>
            <a:r>
              <a:rPr lang="cs-CZ" sz="2000" dirty="0" err="1">
                <a:latin typeface="Times New Roman"/>
                <a:ea typeface="Times New Roman"/>
              </a:rPr>
              <a:t>Moessbauerovo</a:t>
            </a:r>
            <a:r>
              <a:rPr lang="cs-CZ" sz="2000" dirty="0">
                <a:latin typeface="Times New Roman"/>
                <a:ea typeface="Times New Roman"/>
              </a:rPr>
              <a:t> spektrum, emitor i absorbér jsou v identických podmínkách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7857144" cy="21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4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okolí jádra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Kvadrupolové</a:t>
            </a:r>
            <a:r>
              <a:rPr lang="cs-CZ" dirty="0" smtClean="0"/>
              <a:t> štěpení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52482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9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146</Words>
  <Application>Microsoft Office PowerPoint</Application>
  <PresentationFormat>Předvádění na obrazovce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systému Office</vt:lpstr>
      <vt:lpstr>Výchozí návrh</vt:lpstr>
      <vt:lpstr>C6200-Biochemické metody</vt:lpstr>
      <vt:lpstr>Princip</vt:lpstr>
      <vt:lpstr>Zdroj záření</vt:lpstr>
      <vt:lpstr>Zdroj záření</vt:lpstr>
      <vt:lpstr>Zdroj záření</vt:lpstr>
      <vt:lpstr>Typy Moessbauerových spektrometrů</vt:lpstr>
      <vt:lpstr>Blokové schéma Moessbauerova spektrometru</vt:lpstr>
      <vt:lpstr>Moessbauerovo spektrum</vt:lpstr>
      <vt:lpstr>Vliv okolí jádra</vt:lpstr>
      <vt:lpstr>Moessbauerovo spektrum</vt:lpstr>
      <vt:lpstr>Vliv magnetichého pole</vt:lpstr>
      <vt:lpstr>Biochemické aplikace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28</cp:revision>
  <dcterms:created xsi:type="dcterms:W3CDTF">2012-02-21T12:38:29Z</dcterms:created>
  <dcterms:modified xsi:type="dcterms:W3CDTF">2014-04-01T07:24:03Z</dcterms:modified>
</cp:coreProperties>
</file>