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5" r:id="rId3"/>
    <p:sldId id="257" r:id="rId4"/>
    <p:sldId id="258" r:id="rId5"/>
    <p:sldId id="259" r:id="rId6"/>
    <p:sldId id="268" r:id="rId7"/>
    <p:sldId id="270" r:id="rId8"/>
    <p:sldId id="279" r:id="rId9"/>
    <p:sldId id="260" r:id="rId10"/>
    <p:sldId id="277" r:id="rId11"/>
    <p:sldId id="272" r:id="rId12"/>
    <p:sldId id="274" r:id="rId13"/>
    <p:sldId id="263" r:id="rId14"/>
    <p:sldId id="266" r:id="rId15"/>
    <p:sldId id="276" r:id="rId16"/>
    <p:sldId id="280" r:id="rId17"/>
    <p:sldId id="265" r:id="rId18"/>
    <p:sldId id="271" r:id="rId19"/>
    <p:sldId id="281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F25C7D7-76F8-43E1-A4F9-B448CD0194E3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F90087-9F22-4701-9CA6-1D96149BFB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676400"/>
            <a:ext cx="7162800" cy="2286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ANILINE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200" dirty="0" err="1"/>
              <a:t>aminobenzene</a:t>
            </a:r>
            <a:r>
              <a:rPr lang="en-US" sz="2200" dirty="0"/>
              <a:t>, </a:t>
            </a:r>
            <a:r>
              <a:rPr lang="en-US" sz="2200" dirty="0" err="1"/>
              <a:t>aminophen</a:t>
            </a:r>
            <a:r>
              <a:rPr lang="en-US" sz="2200" dirty="0"/>
              <a:t>, </a:t>
            </a:r>
            <a:r>
              <a:rPr lang="en-US" sz="2200" dirty="0" err="1"/>
              <a:t>arylamine</a:t>
            </a:r>
            <a:r>
              <a:rPr lang="en-US" sz="2200" dirty="0"/>
              <a:t>, </a:t>
            </a:r>
            <a:r>
              <a:rPr lang="en-US" sz="2200" dirty="0" err="1"/>
              <a:t>benzenamine</a:t>
            </a:r>
            <a:r>
              <a:rPr lang="en-US" sz="2200" dirty="0"/>
              <a:t>, aniline oil, and </a:t>
            </a:r>
            <a:r>
              <a:rPr lang="en-US" sz="2200" dirty="0" err="1" smtClean="0"/>
              <a:t>phenylamine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648200"/>
            <a:ext cx="7046495" cy="160020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/>
              <a:t>C6860 </a:t>
            </a:r>
            <a:r>
              <a:rPr lang="en-US" sz="2000" dirty="0"/>
              <a:t>Modern Methods of Pollutant Analysis </a:t>
            </a:r>
          </a:p>
          <a:p>
            <a:pPr algn="r"/>
            <a:endParaRPr lang="en-US" sz="2000" dirty="0" smtClean="0"/>
          </a:p>
          <a:p>
            <a:pPr algn="r"/>
            <a:r>
              <a:rPr lang="en-US" sz="2000" dirty="0" smtClean="0"/>
              <a:t>Chimi </a:t>
            </a:r>
            <a:r>
              <a:rPr lang="en-US" sz="2000" dirty="0"/>
              <a:t>Wangmo</a:t>
            </a:r>
          </a:p>
          <a:p>
            <a:pPr algn="r"/>
            <a:r>
              <a:rPr lang="en-US" sz="2000" dirty="0"/>
              <a:t>454010</a:t>
            </a:r>
          </a:p>
        </p:txBody>
      </p:sp>
    </p:spTree>
    <p:extLst>
      <p:ext uri="{BB962C8B-B14F-4D97-AF65-F5344CB8AC3E}">
        <p14:creationId xmlns:p14="http://schemas.microsoft.com/office/powerpoint/2010/main" val="418260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6858000" cy="503238"/>
          </a:xfrm>
        </p:spPr>
        <p:txBody>
          <a:bodyPr>
            <a:normAutofit fontScale="90000"/>
          </a:bodyPr>
          <a:lstStyle/>
          <a:p>
            <a:r>
              <a:rPr lang="en-US" dirty="0"/>
              <a:t>Exposure </a:t>
            </a:r>
            <a:r>
              <a:rPr lang="en-US" dirty="0" smtClean="0"/>
              <a:t>and </a:t>
            </a:r>
            <a:r>
              <a:rPr lang="en-US" dirty="0"/>
              <a:t>health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4812" y="1143000"/>
            <a:ext cx="8053388" cy="5181600"/>
          </a:xfrm>
        </p:spPr>
        <p:txBody>
          <a:bodyPr>
            <a:normAutofit fontScale="92500"/>
          </a:bodyPr>
          <a:lstStyle/>
          <a:p>
            <a:r>
              <a:rPr lang="en-US" dirty="0"/>
              <a:t>Aniline is well absorbed after oral, dermal and inhalation exposure.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extent of absorption after oral intake amounts 89-96% for rats. The corresponding figures for mice, sheep and pigs are lower (72%, 80% and 56%, respectively). </a:t>
            </a:r>
            <a:endParaRPr lang="en-US" dirty="0" smtClean="0"/>
          </a:p>
          <a:p>
            <a:r>
              <a:rPr lang="en-US" dirty="0" smtClean="0"/>
              <a:t>Dermal </a:t>
            </a:r>
            <a:r>
              <a:rPr lang="en-US" dirty="0"/>
              <a:t>absorption in humans was estimated to amount up to 38</a:t>
            </a:r>
            <a:r>
              <a:rPr lang="en-US" dirty="0" smtClean="0"/>
              <a:t>%</a:t>
            </a:r>
          </a:p>
          <a:p>
            <a:r>
              <a:rPr lang="en-US" dirty="0" smtClean="0"/>
              <a:t>Aniline </a:t>
            </a:r>
            <a:r>
              <a:rPr lang="en-US" dirty="0"/>
              <a:t>is </a:t>
            </a:r>
            <a:r>
              <a:rPr lang="en-US" dirty="0" err="1"/>
              <a:t>metabolised</a:t>
            </a:r>
            <a:r>
              <a:rPr lang="en-US" dirty="0"/>
              <a:t> to different metabolites by N-acetylation (acetanilide), aromatic hydroxylation (2- and 4-aminophenol) and N-hydroxylation to N-</a:t>
            </a:r>
            <a:r>
              <a:rPr lang="en-US" dirty="0" err="1"/>
              <a:t>phenylhydroxylamine</a:t>
            </a:r>
            <a:r>
              <a:rPr lang="en-US" dirty="0"/>
              <a:t> which is responsible for the formation of </a:t>
            </a:r>
            <a:r>
              <a:rPr lang="en-US" dirty="0" err="1" smtClean="0"/>
              <a:t>methaemoglobin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 metabolites are predominantly excreted in the urine.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794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Exposure and health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559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Acute Exposure</a:t>
            </a:r>
          </a:p>
          <a:p>
            <a:r>
              <a:rPr lang="en-US" dirty="0" smtClean="0"/>
              <a:t>Many health effects of aniline are due to formation of </a:t>
            </a:r>
            <a:r>
              <a:rPr lang="en-US" dirty="0" err="1" smtClean="0"/>
              <a:t>methemoglobinemia</a:t>
            </a:r>
            <a:endParaRPr lang="en-US" dirty="0" smtClean="0"/>
          </a:p>
          <a:p>
            <a:r>
              <a:rPr lang="en-US" dirty="0" smtClean="0"/>
              <a:t>Affects the heart, CNS, kidney, liver, skin, eyes</a:t>
            </a:r>
          </a:p>
          <a:p>
            <a:r>
              <a:rPr lang="en-US" dirty="0" smtClean="0"/>
              <a:t>In humans 60 </a:t>
            </a:r>
            <a:r>
              <a:rPr lang="en-US" dirty="0"/>
              <a:t>ml of orally administered aniline causes death. </a:t>
            </a:r>
            <a:endParaRPr lang="en-US" dirty="0" smtClean="0"/>
          </a:p>
          <a:p>
            <a:r>
              <a:rPr lang="en-US" dirty="0" smtClean="0"/>
              <a:t>0.4-0.6 </a:t>
            </a:r>
            <a:r>
              <a:rPr lang="en-US" dirty="0"/>
              <a:t>mg/l air may be borne without </a:t>
            </a:r>
            <a:r>
              <a:rPr lang="en-US" dirty="0" smtClean="0"/>
              <a:t>much harm </a:t>
            </a:r>
            <a:r>
              <a:rPr lang="en-US" dirty="0"/>
              <a:t>for 0.5-1 hour, but 0.1-0.25 mg/l for several hours produces slight symptoms. </a:t>
            </a:r>
            <a:endParaRPr lang="en-US" dirty="0" smtClean="0"/>
          </a:p>
          <a:p>
            <a:r>
              <a:rPr lang="en-US" dirty="0" smtClean="0"/>
              <a:t>Average</a:t>
            </a:r>
            <a:r>
              <a:rPr lang="en-US" dirty="0"/>
              <a:t> </a:t>
            </a:r>
            <a:r>
              <a:rPr lang="en-US" dirty="0" smtClean="0"/>
              <a:t>lethal </a:t>
            </a:r>
            <a:r>
              <a:rPr lang="en-US" dirty="0"/>
              <a:t>inhalation dose for humans </a:t>
            </a:r>
            <a:r>
              <a:rPr lang="en-US" dirty="0" smtClean="0"/>
              <a:t>0.35-1.43 </a:t>
            </a:r>
            <a:r>
              <a:rPr lang="en-US" dirty="0"/>
              <a:t>g/kg body weight.</a:t>
            </a:r>
          </a:p>
          <a:p>
            <a:r>
              <a:rPr lang="en-US" dirty="0"/>
              <a:t>With respect to </a:t>
            </a:r>
            <a:r>
              <a:rPr lang="en-US" dirty="0" err="1"/>
              <a:t>methaemoglobin</a:t>
            </a:r>
            <a:r>
              <a:rPr lang="en-US" dirty="0"/>
              <a:t> formation the no-effect dose of aniline in adult man </a:t>
            </a:r>
            <a:r>
              <a:rPr lang="en-US" dirty="0" smtClean="0"/>
              <a:t>is about </a:t>
            </a:r>
            <a:r>
              <a:rPr lang="en-US" dirty="0"/>
              <a:t>0.21 mg/kg body </a:t>
            </a:r>
            <a:r>
              <a:rPr lang="en-US" dirty="0" smtClean="0"/>
              <a:t>weight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Chronic </a:t>
            </a:r>
            <a:r>
              <a:rPr lang="en-US" dirty="0"/>
              <a:t>exposure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Anemia</a:t>
            </a:r>
            <a:r>
              <a:rPr lang="en-US" dirty="0"/>
              <a:t>, headaches, tremor, </a:t>
            </a:r>
            <a:r>
              <a:rPr lang="en-US" dirty="0" err="1" smtClean="0"/>
              <a:t>parathesia</a:t>
            </a:r>
            <a:r>
              <a:rPr lang="en-US" dirty="0" smtClean="0"/>
              <a:t>, </a:t>
            </a:r>
            <a:r>
              <a:rPr lang="en-US" dirty="0"/>
              <a:t>pain, narcosis or coma, and cardiac arrhythmia. Heart, kidney, and liver damage may also occur, possibly as secondary effects of hemolysis 	</a:t>
            </a:r>
          </a:p>
          <a:p>
            <a:endParaRPr lang="en-US" dirty="0" smtClean="0"/>
          </a:p>
          <a:p>
            <a:r>
              <a:rPr lang="en-US" dirty="0" smtClean="0"/>
              <a:t>Considered a Non </a:t>
            </a:r>
            <a:r>
              <a:rPr lang="en-US" dirty="0"/>
              <a:t>Threshold carcinogen </a:t>
            </a:r>
            <a:r>
              <a:rPr lang="en-US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83769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50323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Ecotoxicological</a:t>
            </a:r>
            <a:r>
              <a:rPr lang="en-US" dirty="0" smtClean="0"/>
              <a:t>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55955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Aniline is deposited in the soil </a:t>
            </a:r>
            <a:r>
              <a:rPr lang="en-US" dirty="0"/>
              <a:t>from the atmosphere and via degradation of plant protection </a:t>
            </a:r>
            <a:r>
              <a:rPr lang="en-US" dirty="0" smtClean="0"/>
              <a:t>agents.</a:t>
            </a:r>
          </a:p>
          <a:p>
            <a:r>
              <a:rPr lang="en-US" dirty="0" smtClean="0"/>
              <a:t> </a:t>
            </a:r>
            <a:r>
              <a:rPr lang="en-US" dirty="0"/>
              <a:t>In soil, </a:t>
            </a:r>
            <a:r>
              <a:rPr lang="en-US" dirty="0" smtClean="0"/>
              <a:t>aniline will biodegrade and/or bound covalently </a:t>
            </a:r>
            <a:r>
              <a:rPr lang="en-US" dirty="0"/>
              <a:t>onto the organic matter. The latter pathway leads to </a:t>
            </a:r>
            <a:r>
              <a:rPr lang="en-US" dirty="0" smtClean="0"/>
              <a:t>aniline-humic acid </a:t>
            </a:r>
            <a:r>
              <a:rPr lang="en-US" dirty="0"/>
              <a:t>adducts which are immobile and only slowly </a:t>
            </a:r>
            <a:r>
              <a:rPr lang="en-US" dirty="0" smtClean="0"/>
              <a:t>degraded</a:t>
            </a:r>
          </a:p>
          <a:p>
            <a:r>
              <a:rPr lang="en-US" dirty="0" smtClean="0"/>
              <a:t>Aniline found in food such as Rhubarb, black tea </a:t>
            </a:r>
          </a:p>
          <a:p>
            <a:endParaRPr lang="en-US" dirty="0" smtClean="0"/>
          </a:p>
          <a:p>
            <a:r>
              <a:rPr lang="en-US" dirty="0" smtClean="0"/>
              <a:t>Active trees were exposed for 3 </a:t>
            </a:r>
            <a:r>
              <a:rPr lang="en-US" dirty="0"/>
              <a:t>hours at a temperature of </a:t>
            </a:r>
            <a:r>
              <a:rPr lang="en-US" dirty="0" smtClean="0"/>
              <a:t>25-30°C to aniline</a:t>
            </a:r>
          </a:p>
          <a:p>
            <a:r>
              <a:rPr lang="en-US" dirty="0" smtClean="0"/>
              <a:t>At 0.4 ppm, produced </a:t>
            </a:r>
            <a:r>
              <a:rPr lang="en-US" dirty="0"/>
              <a:t>as much damage as higher concentrations (up to 10 ppm) </a:t>
            </a:r>
            <a:r>
              <a:rPr lang="en-US" dirty="0" smtClean="0"/>
              <a:t>- Cheeseman </a:t>
            </a:r>
            <a:r>
              <a:rPr lang="en-US" dirty="0"/>
              <a:t>et al. (1980)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vivo studies shows that aniline </a:t>
            </a:r>
            <a:r>
              <a:rPr lang="en-US" dirty="0"/>
              <a:t>causes </a:t>
            </a:r>
            <a:r>
              <a:rPr lang="en-US" dirty="0" err="1" smtClean="0"/>
              <a:t>methemoglobinemia</a:t>
            </a:r>
            <a:r>
              <a:rPr lang="en-US" dirty="0" smtClean="0"/>
              <a:t> in animals</a:t>
            </a:r>
          </a:p>
          <a:p>
            <a:r>
              <a:rPr lang="en-US" dirty="0" smtClean="0"/>
              <a:t>LC50 for dermal absorption in rats: 478 ppm </a:t>
            </a:r>
            <a:endParaRPr lang="en-US" dirty="0"/>
          </a:p>
          <a:p>
            <a:r>
              <a:rPr lang="en-US" dirty="0" smtClean="0"/>
              <a:t>Oral LD50 in rats: 250 mg/kg</a:t>
            </a:r>
          </a:p>
          <a:p>
            <a:r>
              <a:rPr lang="en-US" dirty="0"/>
              <a:t>The LC50/96-hour values for fish </a:t>
            </a:r>
            <a:r>
              <a:rPr lang="en-US" dirty="0" smtClean="0"/>
              <a:t>-10 </a:t>
            </a:r>
            <a:r>
              <a:rPr lang="en-US" dirty="0"/>
              <a:t>and 100 mg/L </a:t>
            </a:r>
            <a:endParaRPr lang="en-US" dirty="0" smtClean="0"/>
          </a:p>
          <a:p>
            <a:r>
              <a:rPr lang="en-US" dirty="0" smtClean="0"/>
              <a:t>EC50</a:t>
            </a:r>
            <a:r>
              <a:rPr lang="en-US" dirty="0"/>
              <a:t>/ 48-hour values for daphnia </a:t>
            </a:r>
            <a:r>
              <a:rPr lang="en-US" dirty="0" smtClean="0"/>
              <a:t>- </a:t>
            </a:r>
            <a:r>
              <a:rPr lang="en-US" dirty="0"/>
              <a:t>less than 1 mg/L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6977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4038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Environmental fate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97" t="28748" r="32685" b="55289"/>
          <a:stretch/>
        </p:blipFill>
        <p:spPr bwMode="auto">
          <a:xfrm>
            <a:off x="914400" y="1447800"/>
            <a:ext cx="5755391" cy="2400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4191000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BIOACCUMULATION</a:t>
            </a:r>
          </a:p>
          <a:p>
            <a:endParaRPr lang="en-US" b="1" dirty="0" smtClean="0"/>
          </a:p>
          <a:p>
            <a:r>
              <a:rPr lang="en-US" sz="1600" dirty="0" smtClean="0"/>
              <a:t>A </a:t>
            </a:r>
            <a:r>
              <a:rPr lang="en-US" sz="1600" dirty="0"/>
              <a:t>BCF of 2.6 </a:t>
            </a:r>
            <a:r>
              <a:rPr lang="en-US" sz="1600" dirty="0" smtClean="0"/>
              <a:t>± 0.06.. Bioaccumulation </a:t>
            </a:r>
            <a:r>
              <a:rPr lang="en-US" sz="1600" dirty="0"/>
              <a:t>potential due to the exposure of the organisms </a:t>
            </a:r>
            <a:r>
              <a:rPr lang="en-US" sz="1600" dirty="0" smtClean="0"/>
              <a:t>via water is very low. </a:t>
            </a:r>
            <a:r>
              <a:rPr lang="en-US" sz="1600" dirty="0"/>
              <a:t>(</a:t>
            </a:r>
            <a:r>
              <a:rPr lang="en-US" sz="1600" dirty="0" err="1" smtClean="0"/>
              <a:t>Zok</a:t>
            </a:r>
            <a:r>
              <a:rPr lang="en-US" sz="1600" dirty="0"/>
              <a:t> </a:t>
            </a:r>
            <a:r>
              <a:rPr lang="en-US" sz="1600" dirty="0" smtClean="0"/>
              <a:t>et </a:t>
            </a:r>
            <a:r>
              <a:rPr lang="en-US" sz="1600" dirty="0"/>
              <a:t>al., 1991).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1066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Degradation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57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427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Assessment/measurement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467600" cy="5635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NIOSH </a:t>
            </a:r>
            <a:r>
              <a:rPr lang="en-US" dirty="0"/>
              <a:t>method 2002 (adsorption to silica gel, elution with ethanol, </a:t>
            </a:r>
            <a:r>
              <a:rPr lang="en-US" dirty="0" smtClean="0"/>
              <a:t>GC-FID)- </a:t>
            </a:r>
            <a:r>
              <a:rPr lang="en-US" dirty="0"/>
              <a:t>measurements </a:t>
            </a:r>
            <a:r>
              <a:rPr lang="en-US" dirty="0" smtClean="0"/>
              <a:t>at workplace</a:t>
            </a:r>
          </a:p>
          <a:p>
            <a:r>
              <a:rPr lang="en-US" smtClean="0"/>
              <a:t>Risk Modeling </a:t>
            </a:r>
            <a:r>
              <a:rPr lang="en-US" dirty="0" smtClean="0"/>
              <a:t>using EASE software for windows</a:t>
            </a:r>
          </a:p>
          <a:p>
            <a:r>
              <a:rPr lang="en-US" dirty="0" smtClean="0"/>
              <a:t>Inhalation exposure:</a:t>
            </a:r>
          </a:p>
          <a:p>
            <a:pPr lvl="1"/>
            <a:r>
              <a:rPr lang="en-US" dirty="0"/>
              <a:t>In vivo </a:t>
            </a:r>
            <a:r>
              <a:rPr lang="en-US" dirty="0" smtClean="0"/>
              <a:t>tests</a:t>
            </a:r>
            <a:endParaRPr lang="en-US" dirty="0"/>
          </a:p>
          <a:p>
            <a:pPr lvl="1"/>
            <a:r>
              <a:rPr lang="en-US" dirty="0"/>
              <a:t>Measurement of mean </a:t>
            </a:r>
            <a:r>
              <a:rPr lang="en-US" dirty="0" smtClean="0"/>
              <a:t>Met-</a:t>
            </a:r>
            <a:r>
              <a:rPr lang="en-US" dirty="0" err="1" smtClean="0"/>
              <a:t>Hb</a:t>
            </a:r>
            <a:r>
              <a:rPr lang="en-US" dirty="0" smtClean="0"/>
              <a:t> in the blood of humans</a:t>
            </a:r>
            <a:endParaRPr lang="en-US" dirty="0"/>
          </a:p>
          <a:p>
            <a:r>
              <a:rPr lang="en-US" dirty="0" smtClean="0"/>
              <a:t>Dermal exposure:</a:t>
            </a:r>
          </a:p>
          <a:p>
            <a:pPr lvl="1"/>
            <a:r>
              <a:rPr lang="en-US" sz="1800" dirty="0"/>
              <a:t>An investigation of liquid aniline absorption through the skin and urine excretion of the metabolite 4-aminophenol in man was carried out (Piotrowski, 1957</a:t>
            </a:r>
            <a:r>
              <a:rPr lang="en-US" sz="1800" dirty="0" smtClean="0"/>
              <a:t>)- gauze test</a:t>
            </a:r>
            <a:endParaRPr lang="en-US" sz="1800" dirty="0"/>
          </a:p>
          <a:p>
            <a:pPr lvl="1"/>
            <a:r>
              <a:rPr lang="en-US" sz="1800" dirty="0" smtClean="0"/>
              <a:t>Absorption velocity: 0.18 </a:t>
            </a:r>
            <a:r>
              <a:rPr lang="en-US" sz="1800" dirty="0"/>
              <a:t>to 0.72 mg/cm2 /h at skin temperatures from 29.8 to </a:t>
            </a:r>
            <a:r>
              <a:rPr lang="en-US" sz="1800" dirty="0" smtClean="0"/>
              <a:t>35°C</a:t>
            </a:r>
          </a:p>
          <a:p>
            <a:pPr lvl="1"/>
            <a:r>
              <a:rPr lang="en-US" sz="1800" dirty="0"/>
              <a:t>Dermal absorption in humans was estimated to amount up to 38%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8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427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Assessment/measurement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467600" cy="563575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Zhu et al., 2004- used GC/MS method </a:t>
            </a:r>
            <a:r>
              <a:rPr lang="en-US" dirty="0"/>
              <a:t>to </a:t>
            </a:r>
            <a:r>
              <a:rPr lang="en-US" dirty="0" smtClean="0"/>
              <a:t>determine aniline </a:t>
            </a:r>
            <a:r>
              <a:rPr lang="en-US" dirty="0"/>
              <a:t>and related mono-aromatic amines in indoor air </a:t>
            </a:r>
            <a:endParaRPr lang="en-US" dirty="0" smtClean="0"/>
          </a:p>
          <a:p>
            <a:pPr lvl="1"/>
            <a:r>
              <a:rPr lang="en-US" dirty="0" smtClean="0"/>
              <a:t>Thermal desorption in place of solvent extraction</a:t>
            </a:r>
          </a:p>
          <a:p>
            <a:pPr lvl="1"/>
            <a:r>
              <a:rPr lang="en-US" dirty="0" smtClean="0"/>
              <a:t>Smoking-source of aniline</a:t>
            </a:r>
          </a:p>
          <a:p>
            <a:pPr lvl="1"/>
            <a:r>
              <a:rPr lang="en-US" dirty="0" smtClean="0"/>
              <a:t>Increased concentration of aniline due to </a:t>
            </a:r>
            <a:r>
              <a:rPr lang="en-US" dirty="0"/>
              <a:t>shoe </a:t>
            </a:r>
            <a:r>
              <a:rPr lang="en-US" dirty="0" smtClean="0"/>
              <a:t>polish: </a:t>
            </a:r>
            <a:r>
              <a:rPr lang="en-US" dirty="0"/>
              <a:t>initial indoor air concentration of 0.016 Ag/m3 to 0.53 Ag/m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Delepee</a:t>
            </a:r>
            <a:r>
              <a:rPr lang="en-US" dirty="0" smtClean="0"/>
              <a:t> et al., used HPLC/MS/MS for real time monitoring of aniline in fresh water</a:t>
            </a:r>
          </a:p>
          <a:p>
            <a:pPr lvl="1"/>
            <a:r>
              <a:rPr lang="en-US" dirty="0" smtClean="0"/>
              <a:t>Used porous </a:t>
            </a:r>
            <a:r>
              <a:rPr lang="en-US" dirty="0"/>
              <a:t>graphitic carbon (PGC</a:t>
            </a:r>
            <a:r>
              <a:rPr lang="en-US" dirty="0" smtClean="0"/>
              <a:t>) as </a:t>
            </a:r>
            <a:r>
              <a:rPr lang="en-US" dirty="0"/>
              <a:t>stationary </a:t>
            </a:r>
            <a:r>
              <a:rPr lang="en-US" dirty="0" smtClean="0"/>
              <a:t>phase</a:t>
            </a:r>
          </a:p>
          <a:p>
            <a:r>
              <a:rPr lang="en-US" dirty="0" smtClean="0"/>
              <a:t>Weiss &amp; </a:t>
            </a:r>
            <a:r>
              <a:rPr lang="en-US" dirty="0" err="1" smtClean="0"/>
              <a:t>Angerer</a:t>
            </a:r>
            <a:r>
              <a:rPr lang="en-US" dirty="0" smtClean="0"/>
              <a:t>: Used GC/MS –urine samples</a:t>
            </a:r>
          </a:p>
          <a:p>
            <a:pPr lvl="1"/>
            <a:r>
              <a:rPr lang="en-US" dirty="0" smtClean="0"/>
              <a:t>liquid–liquid </a:t>
            </a:r>
            <a:r>
              <a:rPr lang="en-US" dirty="0"/>
              <a:t>extraction at pH 6.2–6.4</a:t>
            </a:r>
            <a:endParaRPr lang="en-US" dirty="0" smtClean="0"/>
          </a:p>
          <a:p>
            <a:r>
              <a:rPr lang="en-US" dirty="0" smtClean="0"/>
              <a:t>Hanley et al., epidemiological study at a rubber </a:t>
            </a:r>
            <a:r>
              <a:rPr lang="en-US" dirty="0"/>
              <a:t>manufacturing </a:t>
            </a:r>
            <a:r>
              <a:rPr lang="en-US" dirty="0" smtClean="0"/>
              <a:t>plant:</a:t>
            </a:r>
          </a:p>
          <a:p>
            <a:pPr lvl="1"/>
            <a:r>
              <a:rPr lang="en-US" dirty="0"/>
              <a:t>Company exposure </a:t>
            </a:r>
            <a:r>
              <a:rPr lang="en-US" dirty="0" smtClean="0"/>
              <a:t>records from </a:t>
            </a:r>
            <a:r>
              <a:rPr lang="en-US" dirty="0"/>
              <a:t>1975–2004 showed a decreasing trend over time, </a:t>
            </a:r>
            <a:r>
              <a:rPr lang="en-US" dirty="0" smtClean="0"/>
              <a:t>and nearly </a:t>
            </a:r>
            <a:r>
              <a:rPr lang="en-US" dirty="0"/>
              <a:t>all breathing </a:t>
            </a:r>
            <a:r>
              <a:rPr lang="en-US" dirty="0" smtClean="0"/>
              <a:t>zone TWA measurements </a:t>
            </a:r>
            <a:r>
              <a:rPr lang="en-US" dirty="0"/>
              <a:t>were well </a:t>
            </a:r>
            <a:r>
              <a:rPr lang="en-US" dirty="0" smtClean="0"/>
              <a:t>below published </a:t>
            </a:r>
            <a:r>
              <a:rPr lang="en-US" dirty="0"/>
              <a:t>occupational exposure limits, yet bladder </a:t>
            </a:r>
            <a:r>
              <a:rPr lang="en-US" dirty="0" smtClean="0"/>
              <a:t>cancer cases </a:t>
            </a:r>
            <a:r>
              <a:rPr lang="en-US" dirty="0"/>
              <a:t>were still </a:t>
            </a:r>
            <a:r>
              <a:rPr lang="en-US" dirty="0" smtClean="0"/>
              <a:t>reported. </a:t>
            </a:r>
          </a:p>
        </p:txBody>
      </p:sp>
    </p:spTree>
    <p:extLst>
      <p:ext uri="{BB962C8B-B14F-4D97-AF65-F5344CB8AC3E}">
        <p14:creationId xmlns:p14="http://schemas.microsoft.com/office/powerpoint/2010/main" val="27665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 smtClean="0"/>
              <a:t>Monitoring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/>
          <a:lstStyle/>
          <a:p>
            <a:r>
              <a:rPr lang="en-US" dirty="0"/>
              <a:t>Aniline is part of a regular monitoring program in the Rhine and its </a:t>
            </a:r>
            <a:r>
              <a:rPr lang="en-US" dirty="0" smtClean="0"/>
              <a:t>tributaries</a:t>
            </a:r>
          </a:p>
          <a:p>
            <a:endParaRPr lang="en-US" dirty="0"/>
          </a:p>
          <a:p>
            <a:r>
              <a:rPr lang="en-US" dirty="0" smtClean="0"/>
              <a:t>No atmospheric monitoring data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06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Regulatory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31838"/>
            <a:ext cx="7467600" cy="574211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accordance to the EU criteria for classification and labelling of carcinogens, aniline is classified as carcinogenic, category 3 and labelled with R 40 “limited evidence of a carcinogenic effect</a:t>
            </a:r>
            <a:r>
              <a:rPr lang="en-US" dirty="0" smtClean="0"/>
              <a:t>”.</a:t>
            </a:r>
          </a:p>
          <a:p>
            <a:r>
              <a:rPr lang="en-US" dirty="0"/>
              <a:t>Reference </a:t>
            </a:r>
            <a:r>
              <a:rPr lang="en-US" dirty="0" smtClean="0"/>
              <a:t>Concentration (</a:t>
            </a:r>
            <a:r>
              <a:rPr lang="en-US" dirty="0" err="1" smtClean="0"/>
              <a:t>RfC</a:t>
            </a:r>
            <a:r>
              <a:rPr lang="en-US" dirty="0"/>
              <a:t>) of 1 </a:t>
            </a:r>
            <a:r>
              <a:rPr lang="en-US" dirty="0" err="1" smtClean="0"/>
              <a:t>ug</a:t>
            </a:r>
            <a:r>
              <a:rPr lang="en-US" dirty="0" smtClean="0"/>
              <a:t>/m3 </a:t>
            </a:r>
            <a:r>
              <a:rPr lang="en-US" dirty="0"/>
              <a:t>for aniline in air for the chronic, </a:t>
            </a:r>
            <a:r>
              <a:rPr lang="en-US" dirty="0" err="1" smtClean="0"/>
              <a:t>noncancer</a:t>
            </a:r>
            <a:r>
              <a:rPr lang="en-US" dirty="0"/>
              <a:t> </a:t>
            </a:r>
            <a:r>
              <a:rPr lang="en-US" dirty="0" smtClean="0"/>
              <a:t>effects </a:t>
            </a:r>
            <a:r>
              <a:rPr lang="en-US" dirty="0"/>
              <a:t>(U.S. </a:t>
            </a:r>
            <a:r>
              <a:rPr lang="en-US" dirty="0" smtClean="0"/>
              <a:t>EPA, 1993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Priority </a:t>
            </a:r>
            <a:r>
              <a:rPr lang="en-US" dirty="0"/>
              <a:t>Substances List (PSL1) under the </a:t>
            </a:r>
            <a:r>
              <a:rPr lang="en-US" i="1" dirty="0"/>
              <a:t>Canadian Environmental Protection Act, 1988</a:t>
            </a:r>
            <a:r>
              <a:rPr lang="en-US" dirty="0"/>
              <a:t> (CEPA 1988).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 following occupational exposure limits apply in the EU (ILO, 1994):</a:t>
            </a:r>
          </a:p>
          <a:p>
            <a:r>
              <a:rPr lang="nl-NL" dirty="0"/>
              <a:t>- DK, S: 4 mg/m3 (1 ml/m3)</a:t>
            </a:r>
          </a:p>
          <a:p>
            <a:r>
              <a:rPr lang="en-US" dirty="0"/>
              <a:t>- FIN, B: 7.6 mg/m3 (2 ml/m3)</a:t>
            </a:r>
          </a:p>
          <a:p>
            <a:r>
              <a:rPr lang="en-US" dirty="0"/>
              <a:t>- D: 8 mg/m3 (2 ml/m3)</a:t>
            </a:r>
          </a:p>
          <a:p>
            <a:r>
              <a:rPr lang="nl-NL" dirty="0"/>
              <a:t>- UK, F: 10 mg/m3 (2 ml/m3</a:t>
            </a:r>
            <a:r>
              <a:rPr lang="nl-NL" dirty="0" smtClean="0"/>
              <a:t>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467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Regulatory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08038"/>
            <a:ext cx="7467600" cy="566591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OSHA </a:t>
            </a:r>
            <a:r>
              <a:rPr lang="en-US" dirty="0"/>
              <a:t>PEL (permissible exposure limit) = 5 ppm (skin) (averaged over an 8-hour </a:t>
            </a:r>
            <a:r>
              <a:rPr lang="en-US" dirty="0" err="1"/>
              <a:t>workshift</a:t>
            </a:r>
            <a:r>
              <a:rPr lang="en-US" dirty="0"/>
              <a:t>) </a:t>
            </a:r>
          </a:p>
          <a:p>
            <a:r>
              <a:rPr lang="en-US" dirty="0"/>
              <a:t>NIOSH IDLH (immediately dangerous to life or health) = 100 ppm </a:t>
            </a:r>
            <a:endParaRPr lang="en-US" dirty="0" smtClean="0"/>
          </a:p>
          <a:p>
            <a:r>
              <a:rPr lang="en-US" dirty="0"/>
              <a:t>SCOEL</a:t>
            </a:r>
            <a:endParaRPr lang="en-US" dirty="0" smtClean="0"/>
          </a:p>
          <a:p>
            <a:pPr lvl="1"/>
            <a:r>
              <a:rPr lang="en-US" dirty="0" smtClean="0"/>
              <a:t>8-hour </a:t>
            </a:r>
            <a:r>
              <a:rPr lang="en-US" dirty="0"/>
              <a:t>TWA: 0.5 ppm [1.94 mg/m3]</a:t>
            </a:r>
          </a:p>
          <a:p>
            <a:pPr lvl="1"/>
            <a:r>
              <a:rPr lang="en-US" dirty="0"/>
              <a:t>STEL (15 mins): 1.0 ppm [3.87 mg/m3]</a:t>
            </a:r>
          </a:p>
          <a:p>
            <a:pPr lvl="1"/>
            <a:r>
              <a:rPr lang="en-US" dirty="0" smtClean="0"/>
              <a:t>Biological </a:t>
            </a:r>
            <a:r>
              <a:rPr lang="en-US" dirty="0"/>
              <a:t>Limit Value (BLV): 30 mg </a:t>
            </a:r>
            <a:r>
              <a:rPr lang="en-US" i="1" dirty="0"/>
              <a:t>p</a:t>
            </a:r>
            <a:r>
              <a:rPr lang="en-US" dirty="0"/>
              <a:t>-aminophenol / </a:t>
            </a:r>
            <a:r>
              <a:rPr lang="en-US" dirty="0" err="1"/>
              <a:t>litre</a:t>
            </a:r>
            <a:r>
              <a:rPr lang="en-US" dirty="0"/>
              <a:t> </a:t>
            </a:r>
            <a:r>
              <a:rPr lang="en-US" dirty="0" smtClean="0"/>
              <a:t>urine </a:t>
            </a:r>
            <a:r>
              <a:rPr lang="en-US" i="1" dirty="0" smtClean="0"/>
              <a:t>(sampling</a:t>
            </a:r>
            <a:r>
              <a:rPr lang="en-US" i="1" dirty="0"/>
              <a:t>: 0-2 h after exposure/shift)</a:t>
            </a:r>
          </a:p>
          <a:p>
            <a:pPr lvl="1"/>
            <a:r>
              <a:rPr lang="en-US" dirty="0"/>
              <a:t>SCOEL carcinogen group: C (carcinogen with a practical threshold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For inhalation aniline exposures at the workplace on the background of cancer risks air concentrations of 0.2 mg/m3 should not be exceeded</a:t>
            </a:r>
            <a:endParaRPr lang="en-US" dirty="0" smtClean="0"/>
          </a:p>
          <a:p>
            <a:r>
              <a:rPr lang="en-US" dirty="0" smtClean="0"/>
              <a:t>High production volume chemical according to European Chemical Substance information system</a:t>
            </a:r>
          </a:p>
          <a:p>
            <a:r>
              <a:rPr lang="en-US" dirty="0" smtClean="0"/>
              <a:t>Aniline </a:t>
            </a:r>
            <a:r>
              <a:rPr lang="en-US" dirty="0"/>
              <a:t>forming plant protection products come under the Council Directive 91/414/EEC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205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862"/>
            <a:ext cx="2895600" cy="579438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153400" cy="4267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Sources of aniline is diverse and its presence in the environment ubiquitous </a:t>
            </a:r>
          </a:p>
          <a:p>
            <a:r>
              <a:rPr lang="en-US" dirty="0" smtClean="0"/>
              <a:t>Easily biodegradable in certain conditions, low bio accumulation factor</a:t>
            </a:r>
          </a:p>
          <a:p>
            <a:r>
              <a:rPr lang="en-US" dirty="0" smtClean="0"/>
              <a:t>The </a:t>
            </a:r>
            <a:r>
              <a:rPr lang="en-US" dirty="0"/>
              <a:t>information available for aniline assessment is from early 2000s. </a:t>
            </a:r>
            <a:r>
              <a:rPr lang="en-US" dirty="0" smtClean="0"/>
              <a:t>Studies with </a:t>
            </a:r>
            <a:r>
              <a:rPr lang="en-US" dirty="0" smtClean="0"/>
              <a:t>more precise </a:t>
            </a:r>
            <a:r>
              <a:rPr lang="en-US" dirty="0" smtClean="0"/>
              <a:t>methods </a:t>
            </a:r>
            <a:r>
              <a:rPr lang="en-US" dirty="0"/>
              <a:t>to quantify aniline </a:t>
            </a:r>
            <a:r>
              <a:rPr lang="en-US" dirty="0" smtClean="0"/>
              <a:t>especially in manufacturing and processing industries </a:t>
            </a:r>
            <a:r>
              <a:rPr lang="en-US" smtClean="0"/>
              <a:t>are </a:t>
            </a:r>
            <a:r>
              <a:rPr lang="en-US" smtClean="0"/>
              <a:t>crucial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ohort studies to ascertain reproductive, carcinogenic, genotoxic effects needs to be under taken focusing on occupational hazards</a:t>
            </a:r>
          </a:p>
          <a:p>
            <a:r>
              <a:rPr lang="en-US" dirty="0"/>
              <a:t>long term tests with plants, earthworms and </a:t>
            </a:r>
            <a:r>
              <a:rPr lang="en-US" dirty="0" smtClean="0"/>
              <a:t>micro-organisms to assess risks on soil to be carried out </a:t>
            </a:r>
          </a:p>
          <a:p>
            <a:r>
              <a:rPr lang="en-US" dirty="0" smtClean="0"/>
              <a:t>More rigorous monitoring program to evaluate the effects and releases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940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8981"/>
            <a:ext cx="7467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Introduction: basic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001000" cy="4419600"/>
          </a:xfrm>
        </p:spPr>
        <p:txBody>
          <a:bodyPr>
            <a:normAutofit/>
          </a:bodyPr>
          <a:lstStyle/>
          <a:p>
            <a:r>
              <a:rPr lang="en-US" sz="1800" dirty="0"/>
              <a:t>CAS No: 62-53-3</a:t>
            </a:r>
          </a:p>
          <a:p>
            <a:r>
              <a:rPr lang="en-US" sz="1800" dirty="0" smtClean="0"/>
              <a:t>Molecular </a:t>
            </a:r>
            <a:r>
              <a:rPr lang="en-US" sz="1800" dirty="0"/>
              <a:t>weight: 93.12 g/</a:t>
            </a:r>
            <a:r>
              <a:rPr lang="en-US" sz="1800" dirty="0" err="1"/>
              <a:t>mol</a:t>
            </a:r>
            <a:endParaRPr lang="en-US" sz="1800" dirty="0"/>
          </a:p>
          <a:p>
            <a:r>
              <a:rPr lang="en-US" sz="1800" dirty="0"/>
              <a:t>Molecular formula: C6H5NH2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Vapor density:    3.22 (185</a:t>
            </a:r>
            <a:r>
              <a:rPr lang="en-US" sz="1800" dirty="0"/>
              <a:t> °</a:t>
            </a:r>
            <a:r>
              <a:rPr lang="en-US" sz="1800" dirty="0" smtClean="0"/>
              <a:t>C vs. Air)</a:t>
            </a:r>
          </a:p>
          <a:p>
            <a:r>
              <a:rPr lang="en-US" sz="1800" dirty="0" smtClean="0"/>
              <a:t>The </a:t>
            </a:r>
            <a:r>
              <a:rPr lang="en-US" sz="1800" dirty="0"/>
              <a:t>vapor </a:t>
            </a:r>
            <a:r>
              <a:rPr lang="en-US" sz="1800" dirty="0" smtClean="0"/>
              <a:t>pressure:  0.7 mmHg (25 </a:t>
            </a:r>
            <a:r>
              <a:rPr lang="en-US" sz="1800" dirty="0"/>
              <a:t>°</a:t>
            </a:r>
            <a:r>
              <a:rPr lang="en-US" sz="1800" dirty="0" smtClean="0"/>
              <a:t>C) </a:t>
            </a:r>
          </a:p>
          <a:p>
            <a:r>
              <a:rPr lang="en-US" sz="1800" dirty="0" smtClean="0"/>
              <a:t>log </a:t>
            </a:r>
            <a:r>
              <a:rPr lang="en-US" sz="1800" dirty="0" err="1" smtClean="0"/>
              <a:t>Kow</a:t>
            </a:r>
            <a:r>
              <a:rPr lang="en-US" sz="1800" dirty="0" smtClean="0"/>
              <a:t>:    0.90</a:t>
            </a:r>
          </a:p>
          <a:p>
            <a:r>
              <a:rPr lang="en-US" sz="1800" dirty="0"/>
              <a:t>Solubility: 36 mg/mL at </a:t>
            </a:r>
            <a:r>
              <a:rPr lang="en-US" sz="1800" dirty="0" smtClean="0"/>
              <a:t>25°C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/>
              <a:t>Oily liquid: Colorless to yellowish to brownish with a musty fishy </a:t>
            </a:r>
            <a:r>
              <a:rPr lang="en-US" sz="1800" dirty="0" smtClean="0"/>
              <a:t>odor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95400"/>
            <a:ext cx="2133600" cy="322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7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Zhu, J. &amp; </a:t>
            </a:r>
            <a:r>
              <a:rPr lang="en-US" dirty="0" err="1"/>
              <a:t>Aikawa</a:t>
            </a:r>
            <a:r>
              <a:rPr lang="en-US" dirty="0"/>
              <a:t>, B. Determination of aniline and related mono-aromatic amines in indoor air in selected Canadian residences by a modified thermal desorption GC/MS method. </a:t>
            </a:r>
            <a:r>
              <a:rPr lang="en-US" i="1" dirty="0"/>
              <a:t>Environ. Int.</a:t>
            </a:r>
            <a:r>
              <a:rPr lang="en-US" dirty="0"/>
              <a:t> </a:t>
            </a:r>
            <a:r>
              <a:rPr lang="en-US" b="1" dirty="0"/>
              <a:t>30,</a:t>
            </a:r>
            <a:r>
              <a:rPr lang="en-US" dirty="0"/>
              <a:t> 135–143 (2004).</a:t>
            </a:r>
          </a:p>
          <a:p>
            <a:r>
              <a:rPr lang="en-US" dirty="0" err="1" smtClean="0"/>
              <a:t>Delépée</a:t>
            </a:r>
            <a:r>
              <a:rPr lang="en-US" dirty="0"/>
              <a:t>, R., </a:t>
            </a:r>
            <a:r>
              <a:rPr lang="en-US" dirty="0" err="1"/>
              <a:t>Chaimbault</a:t>
            </a:r>
            <a:r>
              <a:rPr lang="en-US" dirty="0"/>
              <a:t>, P., </a:t>
            </a:r>
            <a:r>
              <a:rPr lang="en-US" dirty="0" err="1"/>
              <a:t>Antignac</a:t>
            </a:r>
            <a:r>
              <a:rPr lang="en-US" dirty="0"/>
              <a:t>, J. P. &amp; </a:t>
            </a:r>
            <a:r>
              <a:rPr lang="en-US" dirty="0" err="1"/>
              <a:t>Lafosse</a:t>
            </a:r>
            <a:r>
              <a:rPr lang="en-US" dirty="0"/>
              <a:t>, M. Validation of a real-time monitoring method for aniline in freshwater by high-performance liquid chromatography on porous graphitic carbon/electrospray ionization tandem mass spectrometry. </a:t>
            </a:r>
            <a:r>
              <a:rPr lang="en-US" i="1" dirty="0"/>
              <a:t>Rapid </a:t>
            </a:r>
            <a:r>
              <a:rPr lang="en-US" i="1" dirty="0" err="1"/>
              <a:t>Commun</a:t>
            </a:r>
            <a:r>
              <a:rPr lang="en-US" i="1" dirty="0"/>
              <a:t>. Mass </a:t>
            </a:r>
            <a:r>
              <a:rPr lang="en-US" i="1" dirty="0" err="1"/>
              <a:t>Spectrom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b="1" dirty="0"/>
              <a:t>18,</a:t>
            </a:r>
            <a:r>
              <a:rPr lang="en-US" dirty="0"/>
              <a:t> 1548–1552 (2004).</a:t>
            </a:r>
          </a:p>
          <a:p>
            <a:r>
              <a:rPr lang="en-US" dirty="0" smtClean="0"/>
              <a:t>Hanley</a:t>
            </a:r>
            <a:r>
              <a:rPr lang="en-US" dirty="0"/>
              <a:t>, K. W., Viet, S. M., Hein, M. J., </a:t>
            </a:r>
            <a:r>
              <a:rPr lang="en-US" dirty="0" err="1"/>
              <a:t>Carreón</a:t>
            </a:r>
            <a:r>
              <a:rPr lang="en-US" dirty="0"/>
              <a:t>, T. &amp; Ruder, A. M. Exposure to </a:t>
            </a:r>
            <a:r>
              <a:rPr lang="en-US" i="1" dirty="0"/>
              <a:t>o-</a:t>
            </a:r>
            <a:r>
              <a:rPr lang="en-US" dirty="0"/>
              <a:t> Toluidine, Aniline, and Nitrobenzene in a Rubber Chemical Manufacturing Plant: A Retrospective Exposure Assessment Update. </a:t>
            </a:r>
            <a:r>
              <a:rPr lang="en-US" i="1" dirty="0"/>
              <a:t>J. </a:t>
            </a:r>
            <a:r>
              <a:rPr lang="en-US" i="1" dirty="0" err="1"/>
              <a:t>Occup</a:t>
            </a:r>
            <a:r>
              <a:rPr lang="en-US" i="1" dirty="0"/>
              <a:t>. Environ. </a:t>
            </a:r>
            <a:r>
              <a:rPr lang="en-US" i="1" dirty="0" err="1"/>
              <a:t>Hyg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b="1" dirty="0"/>
              <a:t>9,</a:t>
            </a:r>
            <a:r>
              <a:rPr lang="en-US" dirty="0"/>
              <a:t> 478–490 (2012).</a:t>
            </a:r>
          </a:p>
          <a:p>
            <a:r>
              <a:rPr lang="en-US" dirty="0" smtClean="0"/>
              <a:t>Assessment</a:t>
            </a:r>
            <a:r>
              <a:rPr lang="en-US" dirty="0"/>
              <a:t>, R. European Union Risk Assessment Report. </a:t>
            </a:r>
            <a:r>
              <a:rPr lang="en-US" i="1" dirty="0"/>
              <a:t>Heal. (San Fr.</a:t>
            </a:r>
            <a:r>
              <a:rPr lang="en-US" dirty="0"/>
              <a:t> </a:t>
            </a:r>
            <a:r>
              <a:rPr lang="en-US" b="1" dirty="0"/>
              <a:t>77,</a:t>
            </a:r>
            <a:r>
              <a:rPr lang="en-US" dirty="0"/>
              <a:t> 107–259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800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467600" cy="609600"/>
          </a:xfrm>
        </p:spPr>
        <p:txBody>
          <a:bodyPr/>
          <a:lstStyle/>
          <a:p>
            <a:r>
              <a:rPr lang="en-US" dirty="0" smtClean="0"/>
              <a:t>Introduction: 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1826 Otto </a:t>
            </a:r>
            <a:r>
              <a:rPr lang="en-US" dirty="0" err="1" smtClean="0"/>
              <a:t>Unverdorben</a:t>
            </a:r>
            <a:r>
              <a:rPr lang="en-US" dirty="0" smtClean="0"/>
              <a:t>, isolated Aniline </a:t>
            </a:r>
            <a:r>
              <a:rPr lang="en-US" dirty="0"/>
              <a:t>from the destructive distillation of </a:t>
            </a:r>
            <a:r>
              <a:rPr lang="en-US" dirty="0" smtClean="0"/>
              <a:t>indigo: </a:t>
            </a:r>
            <a:r>
              <a:rPr lang="en-US" dirty="0" err="1" smtClean="0"/>
              <a:t>crystallin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1834, Friedrich </a:t>
            </a:r>
            <a:r>
              <a:rPr lang="en-US" dirty="0" err="1"/>
              <a:t>Runge</a:t>
            </a:r>
            <a:r>
              <a:rPr lang="en-US" dirty="0"/>
              <a:t> </a:t>
            </a:r>
            <a:r>
              <a:rPr lang="en-US" dirty="0" smtClean="0"/>
              <a:t>isolated </a:t>
            </a:r>
            <a:r>
              <a:rPr lang="en-US" dirty="0"/>
              <a:t>from coal </a:t>
            </a:r>
            <a:r>
              <a:rPr lang="en-US" dirty="0" smtClean="0"/>
              <a:t>tar, </a:t>
            </a:r>
            <a:r>
              <a:rPr lang="en-US" dirty="0"/>
              <a:t>a substance that produced a beautiful blue colour on treatment with chloride of </a:t>
            </a:r>
            <a:r>
              <a:rPr lang="en-US" dirty="0" smtClean="0"/>
              <a:t>lime- </a:t>
            </a:r>
            <a:r>
              <a:rPr lang="en-US" dirty="0" err="1" smtClean="0"/>
              <a:t>kyanol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 smtClean="0"/>
              <a:t>cyanol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In 1841, C. J. </a:t>
            </a:r>
            <a:r>
              <a:rPr lang="en-US" dirty="0" err="1"/>
              <a:t>Fritzsche</a:t>
            </a:r>
            <a:r>
              <a:rPr lang="en-US" dirty="0"/>
              <a:t> </a:t>
            </a:r>
            <a:r>
              <a:rPr lang="en-US" dirty="0" smtClean="0"/>
              <a:t>obtained an oil, </a:t>
            </a:r>
            <a:r>
              <a:rPr lang="en-US" dirty="0"/>
              <a:t>by treating indigo with caustic </a:t>
            </a:r>
            <a:r>
              <a:rPr lang="en-US" dirty="0" smtClean="0"/>
              <a:t>potash- aniline</a:t>
            </a:r>
          </a:p>
          <a:p>
            <a:r>
              <a:rPr lang="en-US" dirty="0" smtClean="0"/>
              <a:t>N. </a:t>
            </a:r>
            <a:r>
              <a:rPr lang="en-US" dirty="0"/>
              <a:t>N. </a:t>
            </a:r>
            <a:r>
              <a:rPr lang="en-US" dirty="0" err="1"/>
              <a:t>Zinin</a:t>
            </a:r>
            <a:r>
              <a:rPr lang="en-US" dirty="0"/>
              <a:t> found that, on reducing nitrobenzene, a base was </a:t>
            </a:r>
            <a:r>
              <a:rPr lang="en-US" dirty="0" smtClean="0"/>
              <a:t>formed- </a:t>
            </a:r>
            <a:r>
              <a:rPr lang="en-US" dirty="0" err="1" smtClean="0"/>
              <a:t>benzidam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In 1855, August </a:t>
            </a:r>
            <a:r>
              <a:rPr lang="en-US" dirty="0"/>
              <a:t>Wilhelm von Hofmann </a:t>
            </a:r>
            <a:r>
              <a:rPr lang="en-US" dirty="0" smtClean="0"/>
              <a:t>established </a:t>
            </a:r>
            <a:r>
              <a:rPr lang="en-US" dirty="0"/>
              <a:t>these variously-prepared </a:t>
            </a:r>
            <a:r>
              <a:rPr lang="en-US" dirty="0" smtClean="0"/>
              <a:t>substances were identical - Aniline </a:t>
            </a:r>
            <a:r>
              <a:rPr lang="en-US" dirty="0"/>
              <a:t>or </a:t>
            </a:r>
            <a:r>
              <a:rPr lang="en-US" dirty="0" err="1"/>
              <a:t>phenylamine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24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8981"/>
            <a:ext cx="7467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manufacturing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0010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Catalytic </a:t>
            </a:r>
            <a:r>
              <a:rPr lang="en-US" dirty="0"/>
              <a:t>vapor phase reduction of </a:t>
            </a:r>
            <a:r>
              <a:rPr lang="en-US" dirty="0" smtClean="0"/>
              <a:t>nitrobenzene with hydrogen </a:t>
            </a:r>
            <a:endParaRPr lang="en-US" dirty="0"/>
          </a:p>
          <a:p>
            <a:r>
              <a:rPr lang="en-US" dirty="0"/>
              <a:t> reduction of </a:t>
            </a:r>
            <a:r>
              <a:rPr lang="en-US" dirty="0" smtClean="0"/>
              <a:t>nitrobenzene with iron </a:t>
            </a:r>
            <a:r>
              <a:rPr lang="en-US" dirty="0"/>
              <a:t>filings using </a:t>
            </a:r>
            <a:r>
              <a:rPr lang="en-US" dirty="0" smtClean="0"/>
              <a:t>hydrochloric acid as catalyst </a:t>
            </a:r>
            <a:endParaRPr lang="en-US" dirty="0"/>
          </a:p>
          <a:p>
            <a:r>
              <a:rPr lang="en-US" dirty="0"/>
              <a:t>catalytic reaction of </a:t>
            </a:r>
            <a:r>
              <a:rPr lang="en-US" dirty="0" smtClean="0"/>
              <a:t>chlorobenzene </a:t>
            </a:r>
            <a:r>
              <a:rPr lang="en-US" dirty="0"/>
              <a:t>and aqueous </a:t>
            </a:r>
            <a:r>
              <a:rPr lang="en-US" dirty="0" smtClean="0"/>
              <a:t>ammonia; </a:t>
            </a:r>
            <a:endParaRPr lang="en-US" dirty="0"/>
          </a:p>
          <a:p>
            <a:r>
              <a:rPr lang="en-US" dirty="0" err="1"/>
              <a:t>ammonolysis</a:t>
            </a:r>
            <a:r>
              <a:rPr lang="en-US" dirty="0"/>
              <a:t> of </a:t>
            </a:r>
            <a:r>
              <a:rPr lang="en-US" dirty="0" smtClean="0"/>
              <a:t>phenol (Japan)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5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524000" cy="655638"/>
          </a:xfrm>
        </p:spPr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3810000" cy="487375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ethylene </a:t>
            </a:r>
            <a:r>
              <a:rPr lang="en-US" dirty="0"/>
              <a:t>diphenyl diisocyanate (MDI</a:t>
            </a:r>
            <a:r>
              <a:rPr lang="en-US" dirty="0" smtClean="0"/>
              <a:t>)- </a:t>
            </a:r>
            <a:r>
              <a:rPr lang="en-US" dirty="0"/>
              <a:t>used </a:t>
            </a:r>
            <a:r>
              <a:rPr lang="en-US" dirty="0" smtClean="0"/>
              <a:t>to </a:t>
            </a:r>
            <a:r>
              <a:rPr lang="en-US" dirty="0"/>
              <a:t>produce polyurethane </a:t>
            </a:r>
            <a:r>
              <a:rPr lang="en-US" dirty="0" smtClean="0"/>
              <a:t>foam </a:t>
            </a:r>
          </a:p>
          <a:p>
            <a:r>
              <a:rPr lang="en-US" dirty="0" smtClean="0"/>
              <a:t>Rubber accelerators </a:t>
            </a:r>
            <a:r>
              <a:rPr lang="en-US" dirty="0"/>
              <a:t>and antioxidants to </a:t>
            </a:r>
            <a:r>
              <a:rPr lang="en-US" dirty="0" err="1"/>
              <a:t>vulcanise</a:t>
            </a:r>
            <a:r>
              <a:rPr lang="en-US" dirty="0"/>
              <a:t> </a:t>
            </a:r>
            <a:r>
              <a:rPr lang="en-US" dirty="0" smtClean="0"/>
              <a:t>rubber</a:t>
            </a:r>
          </a:p>
          <a:p>
            <a:r>
              <a:rPr lang="en-US" dirty="0"/>
              <a:t>I</a:t>
            </a:r>
            <a:r>
              <a:rPr lang="en-US" dirty="0" smtClean="0"/>
              <a:t>ntermediates </a:t>
            </a:r>
            <a:r>
              <a:rPr lang="en-US" dirty="0"/>
              <a:t>for herbicides and pesticides, and dyes and pigments. 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inor uses: </a:t>
            </a:r>
            <a:r>
              <a:rPr lang="en-US" dirty="0"/>
              <a:t>textile and photographic chemicals, pharmaceuticals, amino resins and explosives.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9937"/>
              </p:ext>
            </p:extLst>
          </p:nvPr>
        </p:nvGraphicFramePr>
        <p:xfrm>
          <a:off x="4572000" y="1752600"/>
          <a:ext cx="4038600" cy="274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48000"/>
                <a:gridCol w="990600"/>
              </a:tblGrid>
              <a:tr h="21065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Use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Percent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96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MDI(p,p1-methylene diphenyl </a:t>
                      </a:r>
                      <a:r>
                        <a:rPr lang="en-US" sz="1200" dirty="0" err="1">
                          <a:effectLst/>
                        </a:rPr>
                        <a:t>dissocyanate</a:t>
                      </a:r>
                      <a:r>
                        <a:rPr lang="en-US" sz="1200" dirty="0">
                          <a:effectLst/>
                        </a:rPr>
                        <a:t> and polymeric MDI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73-85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65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Rubber processing </a:t>
                      </a:r>
                      <a:r>
                        <a:rPr lang="en-US" sz="1200" dirty="0">
                          <a:effectLst/>
                        </a:rPr>
                        <a:t>Chemicals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18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65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Pesticides and fibers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65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Pharmaceuticals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65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Dyes and pigments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96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Miscellaneous(agricultural </a:t>
                      </a:r>
                      <a:r>
                        <a:rPr lang="en-US" sz="1200" dirty="0" smtClean="0">
                          <a:effectLst/>
                        </a:rPr>
                        <a:t>chemicals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smtClean="0">
                          <a:effectLst/>
                        </a:rPr>
                        <a:t>specialty </a:t>
                      </a:r>
                      <a:r>
                        <a:rPr lang="en-US" sz="1200" dirty="0">
                          <a:effectLst/>
                        </a:rPr>
                        <a:t>resins and photographic chemicals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66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55638"/>
          </a:xfrm>
        </p:spPr>
        <p:txBody>
          <a:bodyPr>
            <a:normAutofit/>
          </a:bodyPr>
          <a:lstStyle/>
          <a:p>
            <a:r>
              <a:rPr lang="en-US" dirty="0" smtClean="0"/>
              <a:t>Aniline Production &amp; Consumption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4483033"/>
              </p:ext>
            </p:extLst>
          </p:nvPr>
        </p:nvGraphicFramePr>
        <p:xfrm>
          <a:off x="800501" y="1854471"/>
          <a:ext cx="4724401" cy="2590800"/>
        </p:xfrm>
        <a:graphic>
          <a:graphicData uri="http://schemas.openxmlformats.org/drawingml/2006/table">
            <a:tbl>
              <a:tblPr firstRow="1" firstCol="1" bandRow="1"/>
              <a:tblGrid>
                <a:gridCol w="1497351"/>
                <a:gridCol w="1678066"/>
                <a:gridCol w="1548984"/>
              </a:tblGrid>
              <a:tr h="583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Region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Consumption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Million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tonnes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/year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Production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Million tonnes/year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Western Europe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1.62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USA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Eastern Europe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0.316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Asia Pacific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0.717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Japan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0.474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Latin America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0.073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Asia/Middle East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0.098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6776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0.064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68734"/>
            <a:ext cx="2713037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4679591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ICIS </a:t>
            </a:r>
            <a:r>
              <a:rPr lang="en-US" sz="1200" dirty="0"/>
              <a:t>Chemical Business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25510" y="4679591"/>
            <a:ext cx="24685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Source: www.ihs.com/products/aniline-chemical-economics-handbook.html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800501" y="1460312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Supply and demand for Aniline in 2006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722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467600" cy="579438"/>
          </a:xfrm>
        </p:spPr>
        <p:txBody>
          <a:bodyPr>
            <a:normAutofit/>
          </a:bodyPr>
          <a:lstStyle/>
          <a:p>
            <a:r>
              <a:rPr lang="en-US" dirty="0" smtClean="0"/>
              <a:t>Environmental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>
            <a:normAutofit/>
          </a:bodyPr>
          <a:lstStyle/>
          <a:p>
            <a:r>
              <a:rPr lang="en-US" dirty="0" smtClean="0"/>
              <a:t>Production and processing </a:t>
            </a:r>
          </a:p>
          <a:p>
            <a:pPr marL="365760" lvl="1" indent="0">
              <a:buNone/>
            </a:pPr>
            <a:r>
              <a:rPr lang="en-US" dirty="0" smtClean="0"/>
              <a:t>1. Processing to MDI</a:t>
            </a:r>
          </a:p>
          <a:p>
            <a:pPr lvl="1"/>
            <a:r>
              <a:rPr lang="en-US" dirty="0"/>
              <a:t>&lt;0.013 to 78 ppm </a:t>
            </a:r>
            <a:r>
              <a:rPr lang="en-US" dirty="0" smtClean="0"/>
              <a:t>to wastewater</a:t>
            </a:r>
          </a:p>
          <a:p>
            <a:pPr lvl="1"/>
            <a:r>
              <a:rPr lang="en-US" dirty="0" smtClean="0"/>
              <a:t>0.014 </a:t>
            </a:r>
            <a:r>
              <a:rPr lang="en-US" dirty="0"/>
              <a:t>to 105 </a:t>
            </a:r>
            <a:r>
              <a:rPr lang="en-US" dirty="0" smtClean="0"/>
              <a:t>ppm to atmosphere</a:t>
            </a:r>
          </a:p>
          <a:p>
            <a:pPr lvl="1"/>
            <a:endParaRPr lang="en-US" sz="2400" dirty="0"/>
          </a:p>
          <a:p>
            <a:pPr marL="365760" lvl="1" indent="0">
              <a:buNone/>
            </a:pPr>
            <a:r>
              <a:rPr lang="en-US" sz="2400" dirty="0" smtClean="0"/>
              <a:t>2. Processing to rubber chemicals</a:t>
            </a:r>
          </a:p>
          <a:p>
            <a:pPr lvl="1"/>
            <a:r>
              <a:rPr lang="en-US" dirty="0" smtClean="0"/>
              <a:t>0.44 to 75 ppm to wastewater</a:t>
            </a:r>
          </a:p>
          <a:p>
            <a:pPr lvl="1"/>
            <a:r>
              <a:rPr lang="en-US" dirty="0" smtClean="0"/>
              <a:t>24 to 380 ppm to atmosphere</a:t>
            </a:r>
          </a:p>
          <a:p>
            <a:pPr lvl="1"/>
            <a:endParaRPr lang="en-US" dirty="0" smtClean="0"/>
          </a:p>
          <a:p>
            <a:r>
              <a:rPr lang="en-US" dirty="0"/>
              <a:t>as a degradation </a:t>
            </a:r>
            <a:r>
              <a:rPr lang="en-US" dirty="0" smtClean="0"/>
              <a:t>product of plant </a:t>
            </a:r>
            <a:r>
              <a:rPr lang="en-US" dirty="0"/>
              <a:t>protection agents </a:t>
            </a:r>
            <a:r>
              <a:rPr lang="en-US" dirty="0" smtClean="0"/>
              <a:t>(biotransformation from </a:t>
            </a:r>
            <a:r>
              <a:rPr lang="en-US" dirty="0" err="1" smtClean="0"/>
              <a:t>phenylurea</a:t>
            </a:r>
            <a:r>
              <a:rPr lang="en-US" dirty="0" smtClean="0"/>
              <a:t> </a:t>
            </a:r>
            <a:r>
              <a:rPr lang="en-US" dirty="0"/>
              <a:t>and carbamate derivatives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microbial </a:t>
            </a:r>
            <a:r>
              <a:rPr lang="en-US" dirty="0"/>
              <a:t>reduction of </a:t>
            </a:r>
            <a:r>
              <a:rPr lang="en-US" dirty="0" smtClean="0"/>
              <a:t>nitrobenzene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91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467600" cy="579438"/>
          </a:xfrm>
        </p:spPr>
        <p:txBody>
          <a:bodyPr>
            <a:normAutofit/>
          </a:bodyPr>
          <a:lstStyle/>
          <a:p>
            <a:r>
              <a:rPr lang="en-US" dirty="0" smtClean="0"/>
              <a:t>Environmental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rubber </a:t>
            </a:r>
            <a:r>
              <a:rPr lang="en-US" dirty="0"/>
              <a:t>chemicals (degradation product</a:t>
            </a:r>
            <a:r>
              <a:rPr lang="en-US" dirty="0" smtClean="0"/>
              <a:t>)-</a:t>
            </a:r>
            <a:r>
              <a:rPr lang="en-US" dirty="0" err="1" smtClean="0"/>
              <a:t>tyres</a:t>
            </a:r>
            <a:r>
              <a:rPr lang="en-US" dirty="0" smtClean="0"/>
              <a:t> abrasion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new and used </a:t>
            </a:r>
            <a:r>
              <a:rPr lang="en-US" dirty="0" err="1"/>
              <a:t>tyres</a:t>
            </a:r>
            <a:r>
              <a:rPr lang="en-US" dirty="0"/>
              <a:t>, aniline was detected in concentrations near the detection limit </a:t>
            </a:r>
            <a:r>
              <a:rPr lang="en-US" dirty="0" smtClean="0"/>
              <a:t>of 100 </a:t>
            </a:r>
            <a:r>
              <a:rPr lang="en-US" dirty="0"/>
              <a:t>mg/kg </a:t>
            </a:r>
            <a:r>
              <a:rPr lang="en-US" dirty="0" smtClean="0"/>
              <a:t>rubber- abrasion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distilled </a:t>
            </a:r>
            <a:r>
              <a:rPr lang="en-US" dirty="0" smtClean="0"/>
              <a:t>water,3.99-86.4 </a:t>
            </a:r>
            <a:r>
              <a:rPr lang="en-US" dirty="0" err="1"/>
              <a:t>μg</a:t>
            </a:r>
            <a:r>
              <a:rPr lang="en-US" dirty="0"/>
              <a:t> aniline/l were detected, while in artificial rain water (pH = 4), concentrations </a:t>
            </a:r>
            <a:r>
              <a:rPr lang="en-US" dirty="0" smtClean="0"/>
              <a:t>of 5.91-828 </a:t>
            </a:r>
            <a:r>
              <a:rPr lang="en-US" dirty="0" err="1"/>
              <a:t>μg</a:t>
            </a:r>
            <a:r>
              <a:rPr lang="en-US" dirty="0"/>
              <a:t>/l were found (Baumann and </a:t>
            </a:r>
            <a:r>
              <a:rPr lang="en-US" dirty="0" err="1"/>
              <a:t>Ismeier</a:t>
            </a:r>
            <a:r>
              <a:rPr lang="en-US" dirty="0"/>
              <a:t>, 1997)</a:t>
            </a:r>
            <a:endParaRPr lang="en-US" dirty="0" smtClean="0"/>
          </a:p>
          <a:p>
            <a:r>
              <a:rPr lang="en-US" dirty="0" smtClean="0"/>
              <a:t>thermal </a:t>
            </a:r>
            <a:r>
              <a:rPr lang="en-US" dirty="0"/>
              <a:t>degradation of </a:t>
            </a:r>
            <a:r>
              <a:rPr lang="en-US" dirty="0" smtClean="0"/>
              <a:t>polyurethanes – in foundries manufacturing aluminum, Iron, Steel -occupational risks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highest 8-hour TWA of 6.4 </a:t>
            </a:r>
            <a:r>
              <a:rPr lang="en-US" dirty="0" smtClean="0"/>
              <a:t>mg/m3 exposure level- Swedish study </a:t>
            </a:r>
          </a:p>
          <a:p>
            <a:r>
              <a:rPr lang="en-US" dirty="0" smtClean="0"/>
              <a:t>coal </a:t>
            </a:r>
            <a:r>
              <a:rPr lang="en-US" dirty="0"/>
              <a:t>and oil </a:t>
            </a:r>
            <a:r>
              <a:rPr lang="en-US" dirty="0" smtClean="0"/>
              <a:t>industry</a:t>
            </a:r>
          </a:p>
          <a:p>
            <a:pPr lvl="1"/>
            <a:r>
              <a:rPr lang="en-US" dirty="0"/>
              <a:t>At three shale oil manufacturing sites, aniline concentrations of 0.48 to 5.4 mg/l </a:t>
            </a:r>
            <a:r>
              <a:rPr lang="en-US" dirty="0" smtClean="0"/>
              <a:t>(</a:t>
            </a:r>
            <a:r>
              <a:rPr lang="en-US" dirty="0"/>
              <a:t>Hawthorne and </a:t>
            </a:r>
            <a:r>
              <a:rPr lang="en-US" dirty="0" err="1"/>
              <a:t>Sievers</a:t>
            </a:r>
            <a:r>
              <a:rPr lang="en-US" dirty="0"/>
              <a:t>, 1984).</a:t>
            </a:r>
            <a:endParaRPr lang="en-US" dirty="0" smtClean="0"/>
          </a:p>
          <a:p>
            <a:r>
              <a:rPr lang="en-US" dirty="0" smtClean="0"/>
              <a:t>Landfills</a:t>
            </a:r>
          </a:p>
          <a:p>
            <a:pPr lvl="1"/>
            <a:r>
              <a:rPr lang="en-US" dirty="0"/>
              <a:t>level of 9.9 </a:t>
            </a:r>
            <a:r>
              <a:rPr lang="en-US" dirty="0" err="1"/>
              <a:t>μg</a:t>
            </a:r>
            <a:r>
              <a:rPr lang="en-US" dirty="0"/>
              <a:t>/l was </a:t>
            </a:r>
            <a:r>
              <a:rPr lang="en-US" dirty="0" smtClean="0"/>
              <a:t>detected in Canadian landfills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82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Exposure routes and health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559552"/>
          </a:xfrm>
        </p:spPr>
        <p:txBody>
          <a:bodyPr>
            <a:normAutofit/>
          </a:bodyPr>
          <a:lstStyle/>
          <a:p>
            <a:r>
              <a:rPr lang="en-US" dirty="0" smtClean="0"/>
              <a:t>Inhalation </a:t>
            </a:r>
            <a:r>
              <a:rPr lang="en-US" dirty="0"/>
              <a:t>and/or </a:t>
            </a:r>
            <a:r>
              <a:rPr lang="en-US" dirty="0" smtClean="0"/>
              <a:t>oral uptake- </a:t>
            </a:r>
            <a:r>
              <a:rPr lang="en-US" dirty="0" err="1" smtClean="0"/>
              <a:t>odour</a:t>
            </a:r>
            <a:r>
              <a:rPr lang="en-US" dirty="0" smtClean="0"/>
              <a:t> can be detected at 1 ppm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Aniline </a:t>
            </a:r>
            <a:r>
              <a:rPr lang="en-US" sz="2000" dirty="0"/>
              <a:t>vapor is heavier than air and may cause </a:t>
            </a:r>
            <a:r>
              <a:rPr lang="en-US" sz="2000" dirty="0" smtClean="0"/>
              <a:t>asphyxiation </a:t>
            </a:r>
            <a:r>
              <a:rPr lang="en-US" sz="2000" dirty="0"/>
              <a:t>in enclosed, poorly ventilated, </a:t>
            </a:r>
            <a:r>
              <a:rPr lang="en-US" sz="2000" dirty="0" smtClean="0"/>
              <a:t>or  low-lying </a:t>
            </a:r>
            <a:r>
              <a:rPr lang="en-US" sz="2000" dirty="0"/>
              <a:t>areas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dirty="0" smtClean="0"/>
              <a:t>Aniline </a:t>
            </a:r>
            <a:r>
              <a:rPr lang="en-US" sz="2000" dirty="0"/>
              <a:t>is rapidly absorbed from the gastrointestinal </a:t>
            </a:r>
            <a:r>
              <a:rPr lang="en-US" sz="2000" dirty="0" smtClean="0"/>
              <a:t>	tract</a:t>
            </a:r>
            <a:r>
              <a:rPr lang="en-US" sz="2000" dirty="0"/>
              <a:t>. Ingestion can lead rapidly to severe systemic </a:t>
            </a:r>
            <a:r>
              <a:rPr lang="en-US" sz="2000" dirty="0" smtClean="0"/>
              <a:t>toxicity</a:t>
            </a:r>
            <a:r>
              <a:rPr lang="en-US" sz="2000" dirty="0"/>
              <a:t>, nausea and vomiting usually occur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/>
              <a:t>Readily </a:t>
            </a:r>
            <a:r>
              <a:rPr lang="en-US" dirty="0"/>
              <a:t>absorbed </a:t>
            </a:r>
            <a:r>
              <a:rPr lang="en-US" dirty="0" smtClean="0"/>
              <a:t>through the </a:t>
            </a:r>
            <a:r>
              <a:rPr lang="en-US" dirty="0"/>
              <a:t>skin both from the liquid and gaseous </a:t>
            </a:r>
            <a:r>
              <a:rPr lang="en-US" dirty="0" smtClean="0"/>
              <a:t>phases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2368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6634</TotalTime>
  <Words>1750</Words>
  <Application>Microsoft Office PowerPoint</Application>
  <PresentationFormat>On-screen Show (4:3)</PresentationFormat>
  <Paragraphs>209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Century Schoolbook</vt:lpstr>
      <vt:lpstr>Times New Roman</vt:lpstr>
      <vt:lpstr>Wingdings</vt:lpstr>
      <vt:lpstr>Wingdings 2</vt:lpstr>
      <vt:lpstr>Oriel</vt:lpstr>
      <vt:lpstr> ANILINE  aminobenzene, aminophen, arylamine, benzenamine, aniline oil, and phenylamine  </vt:lpstr>
      <vt:lpstr>Introduction: basic characteristics</vt:lpstr>
      <vt:lpstr>Introduction: Brief History</vt:lpstr>
      <vt:lpstr>manufacturing process</vt:lpstr>
      <vt:lpstr>Uses</vt:lpstr>
      <vt:lpstr>Aniline Production &amp; Consumption</vt:lpstr>
      <vt:lpstr>Environmental releases</vt:lpstr>
      <vt:lpstr>Environmental releases</vt:lpstr>
      <vt:lpstr>Exposure routes and health concerns</vt:lpstr>
      <vt:lpstr>Exposure and health effects</vt:lpstr>
      <vt:lpstr>Exposure and health effects</vt:lpstr>
      <vt:lpstr>Ecotoxicological impacts</vt:lpstr>
      <vt:lpstr>Environmental fate</vt:lpstr>
      <vt:lpstr>Assessment/measurement</vt:lpstr>
      <vt:lpstr>Assessment/measurement</vt:lpstr>
      <vt:lpstr>Monitoring data</vt:lpstr>
      <vt:lpstr>Regulatory status</vt:lpstr>
      <vt:lpstr>Regulatory status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ANILINE</dc:title>
  <dc:creator>wangmo</dc:creator>
  <cp:lastModifiedBy>Sangey</cp:lastModifiedBy>
  <cp:revision>105</cp:revision>
  <dcterms:created xsi:type="dcterms:W3CDTF">2017-05-09T09:58:17Z</dcterms:created>
  <dcterms:modified xsi:type="dcterms:W3CDTF">2017-06-02T09:09:19Z</dcterms:modified>
</cp:coreProperties>
</file>