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67" r:id="rId8"/>
    <p:sldId id="261" r:id="rId9"/>
    <p:sldId id="268" r:id="rId10"/>
    <p:sldId id="265" r:id="rId11"/>
    <p:sldId id="263" r:id="rId12"/>
    <p:sldId id="260" r:id="rId13"/>
    <p:sldId id="269" r:id="rId14"/>
    <p:sldId id="266" r:id="rId15"/>
    <p:sldId id="271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31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4E6CF7-021A-47CA-A155-E89CA5D59E8A}" type="datetimeFigureOut">
              <a:rPr lang="cs-CZ" smtClean="0"/>
              <a:pPr/>
              <a:t>31.05.2017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493EEB-7DF9-4FDC-AD65-1BD40CD52B7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EN/TXT/?qid=1476450084033&amp;uri=CELEX:32011L0008" TargetMode="External"/><Relationship Id="rId2" Type="http://schemas.openxmlformats.org/officeDocument/2006/relationships/hyperlink" Target="http://eur-lex.europa.eu/legal-content/EN/TXT/?qid=1476450509772&amp;uri=CELEX:32011R001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829761"/>
          </a:xfrm>
        </p:spPr>
        <p:txBody>
          <a:bodyPr/>
          <a:lstStyle/>
          <a:p>
            <a:pPr algn="ctr"/>
            <a:r>
              <a:rPr lang="cs-CZ" dirty="0" err="1" smtClean="0"/>
              <a:t>Bisphenols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3573016"/>
            <a:ext cx="8784976" cy="1752600"/>
          </a:xfrm>
        </p:spPr>
        <p:txBody>
          <a:bodyPr/>
          <a:lstStyle/>
          <a:p>
            <a:r>
              <a:rPr lang="cs-CZ" dirty="0" smtClean="0"/>
              <a:t>Jiří Palát</a:t>
            </a:r>
          </a:p>
          <a:p>
            <a:endParaRPr lang="cs-CZ" dirty="0" smtClean="0"/>
          </a:p>
          <a:p>
            <a:r>
              <a:rPr lang="cs-CZ" dirty="0" err="1" smtClean="0">
                <a:cs typeface="Times New Roman" pitchFamily="18" charset="0"/>
              </a:rPr>
              <a:t>Modern</a:t>
            </a:r>
            <a:r>
              <a:rPr lang="cs-CZ" dirty="0" smtClean="0">
                <a:cs typeface="Times New Roman" pitchFamily="18" charset="0"/>
              </a:rPr>
              <a:t> </a:t>
            </a:r>
            <a:r>
              <a:rPr lang="cs-CZ" dirty="0" err="1" smtClean="0">
                <a:cs typeface="Times New Roman" pitchFamily="18" charset="0"/>
              </a:rPr>
              <a:t>Methods</a:t>
            </a:r>
            <a:r>
              <a:rPr lang="cs-CZ" dirty="0" smtClean="0">
                <a:cs typeface="Times New Roman" pitchFamily="18" charset="0"/>
              </a:rPr>
              <a:t> </a:t>
            </a:r>
            <a:r>
              <a:rPr lang="cs-CZ" dirty="0" err="1" smtClean="0">
                <a:cs typeface="Times New Roman" pitchFamily="18" charset="0"/>
              </a:rPr>
              <a:t>for</a:t>
            </a:r>
            <a:r>
              <a:rPr lang="cs-CZ" dirty="0" smtClean="0">
                <a:cs typeface="Times New Roman" pitchFamily="18" charset="0"/>
              </a:rPr>
              <a:t> </a:t>
            </a:r>
            <a:r>
              <a:rPr lang="cs-CZ" dirty="0" err="1" smtClean="0">
                <a:cs typeface="Times New Roman" pitchFamily="18" charset="0"/>
              </a:rPr>
              <a:t>Analyses</a:t>
            </a:r>
            <a:r>
              <a:rPr lang="cs-CZ" dirty="0" smtClean="0">
                <a:cs typeface="Times New Roman" pitchFamily="18" charset="0"/>
              </a:rPr>
              <a:t> </a:t>
            </a:r>
            <a:r>
              <a:rPr lang="cs-CZ" dirty="0" err="1" smtClean="0">
                <a:cs typeface="Times New Roman" pitchFamily="18" charset="0"/>
              </a:rPr>
              <a:t>of</a:t>
            </a:r>
            <a:r>
              <a:rPr lang="cs-CZ" dirty="0" smtClean="0">
                <a:cs typeface="Times New Roman" pitchFamily="18" charset="0"/>
              </a:rPr>
              <a:t> </a:t>
            </a:r>
            <a:r>
              <a:rPr lang="cs-CZ" dirty="0" err="1" smtClean="0">
                <a:cs typeface="Times New Roman" pitchFamily="18" charset="0"/>
              </a:rPr>
              <a:t>Organic</a:t>
            </a:r>
            <a:r>
              <a:rPr lang="cs-CZ" dirty="0" smtClean="0">
                <a:cs typeface="Times New Roman" pitchFamily="18" charset="0"/>
              </a:rPr>
              <a:t> </a:t>
            </a:r>
            <a:r>
              <a:rPr lang="cs-CZ" dirty="0" err="1" smtClean="0">
                <a:cs typeface="Times New Roman" pitchFamily="18" charset="0"/>
              </a:rPr>
              <a:t>Pollutants</a:t>
            </a:r>
            <a:endParaRPr lang="cs-CZ" dirty="0" smtClean="0">
              <a:cs typeface="Times New Roman" pitchFamily="18" charset="0"/>
            </a:endParaRPr>
          </a:p>
          <a:p>
            <a:endParaRPr lang="cs-CZ" dirty="0"/>
          </a:p>
        </p:txBody>
      </p:sp>
      <p:pic>
        <p:nvPicPr>
          <p:cNvPr id="4" name="Obrázek 3" descr="recetox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990600" cy="1005840"/>
          </a:xfrm>
          <a:prstGeom prst="rect">
            <a:avLst/>
          </a:prstGeom>
        </p:spPr>
      </p:pic>
      <p:pic>
        <p:nvPicPr>
          <p:cNvPr id="5" name="Obrázek 4" descr="logo mun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214290"/>
            <a:ext cx="1057276" cy="107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9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err="1" smtClean="0">
                <a:latin typeface="Calibri" pitchFamily="34" charset="0"/>
              </a:rPr>
              <a:t>Primary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source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through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the</a:t>
            </a:r>
            <a:r>
              <a:rPr lang="cs-CZ" sz="2600" dirty="0" smtClean="0">
                <a:latin typeface="Calibri" pitchFamily="34" charset="0"/>
              </a:rPr>
              <a:t> diet</a:t>
            </a:r>
          </a:p>
          <a:p>
            <a:pPr lvl="1"/>
            <a:r>
              <a:rPr lang="en-US" sz="2600" dirty="0" smtClean="0">
                <a:latin typeface="Calibri" pitchFamily="34" charset="0"/>
              </a:rPr>
              <a:t>BPA in food and beverages accounts for the majority of daily human exposure</a:t>
            </a:r>
            <a:endParaRPr lang="cs-CZ" sz="2600" dirty="0" smtClean="0">
              <a:latin typeface="Calibri" pitchFamily="34" charset="0"/>
            </a:endParaRPr>
          </a:p>
          <a:p>
            <a:pPr lvl="1"/>
            <a:r>
              <a:rPr lang="cs-CZ" sz="2600" dirty="0" err="1" smtClean="0">
                <a:latin typeface="Calibri" pitchFamily="34" charset="0"/>
              </a:rPr>
              <a:t>Leach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into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food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from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coatings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and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other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consumer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products</a:t>
            </a:r>
            <a:endParaRPr lang="cs-CZ" sz="2600" dirty="0" smtClean="0">
              <a:latin typeface="Calibri" pitchFamily="34" charset="0"/>
            </a:endParaRPr>
          </a:p>
          <a:p>
            <a:r>
              <a:rPr lang="en-US" sz="2600" dirty="0" smtClean="0">
                <a:latin typeface="Calibri" pitchFamily="34" charset="0"/>
              </a:rPr>
              <a:t>Air</a:t>
            </a:r>
            <a:r>
              <a:rPr lang="cs-CZ" sz="2600" dirty="0" smtClean="0">
                <a:latin typeface="Calibri" pitchFamily="34" charset="0"/>
              </a:rPr>
              <a:t>,</a:t>
            </a:r>
            <a:r>
              <a:rPr lang="en-US" sz="2600" dirty="0" smtClean="0">
                <a:latin typeface="Calibri" pitchFamily="34" charset="0"/>
              </a:rPr>
              <a:t> dust and water are other possible sources of exposure</a:t>
            </a:r>
          </a:p>
          <a:p>
            <a:r>
              <a:rPr lang="cs-CZ" sz="2600" dirty="0" smtClean="0">
                <a:latin typeface="Calibri" pitchFamily="34" charset="0"/>
              </a:rPr>
              <a:t>TDI by EFSA – 0,04 mg/kg </a:t>
            </a:r>
            <a:r>
              <a:rPr lang="cs-CZ" sz="2600" dirty="0" err="1" smtClean="0">
                <a:latin typeface="Calibri" pitchFamily="34" charset="0"/>
              </a:rPr>
              <a:t>of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bodyweight</a:t>
            </a:r>
            <a:r>
              <a:rPr lang="cs-CZ" sz="2600" dirty="0" smtClean="0">
                <a:latin typeface="Calibri" pitchFamily="34" charset="0"/>
              </a:rPr>
              <a:t> per </a:t>
            </a:r>
            <a:r>
              <a:rPr lang="cs-CZ" sz="2600" dirty="0" err="1" smtClean="0">
                <a:latin typeface="Calibri" pitchFamily="34" charset="0"/>
              </a:rPr>
              <a:t>day</a:t>
            </a: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				</a:t>
            </a:r>
            <a:r>
              <a:rPr lang="en-US" sz="2600" dirty="0" smtClean="0">
                <a:latin typeface="Calibri" pitchFamily="34" charset="0"/>
              </a:rPr>
              <a:t>*</a:t>
            </a:r>
            <a:r>
              <a:rPr lang="cs-CZ" sz="2600" dirty="0" smtClean="0">
                <a:latin typeface="Calibri" pitchFamily="34" charset="0"/>
              </a:rPr>
              <a:t>TDI – </a:t>
            </a:r>
            <a:r>
              <a:rPr lang="cs-CZ" sz="2600" dirty="0" err="1" smtClean="0">
                <a:latin typeface="Calibri" pitchFamily="34" charset="0"/>
              </a:rPr>
              <a:t>tolerable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daily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intake</a:t>
            </a: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			             EFSA – </a:t>
            </a:r>
            <a:r>
              <a:rPr lang="cs-CZ" sz="2600" dirty="0" err="1" smtClean="0">
                <a:latin typeface="Calibri" pitchFamily="34" charset="0"/>
              </a:rPr>
              <a:t>European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Food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Safety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Authority</a:t>
            </a:r>
            <a:endParaRPr lang="cs-CZ" sz="2600" dirty="0" smtClean="0">
              <a:latin typeface="Calibri" pitchFamily="34" charset="0"/>
            </a:endParaRPr>
          </a:p>
          <a:p>
            <a:endParaRPr lang="cs-CZ" sz="2600" dirty="0" smtClean="0">
              <a:latin typeface="Calibri" pitchFamily="34" charset="0"/>
            </a:endParaRPr>
          </a:p>
          <a:p>
            <a:pPr lvl="1">
              <a:buNone/>
            </a:pPr>
            <a:endParaRPr lang="cs-CZ" dirty="0" smtClean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BPA get into the body?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latin typeface="Calibri" pitchFamily="34" charset="0"/>
              </a:rPr>
              <a:t>HPLC-MS</a:t>
            </a:r>
          </a:p>
          <a:p>
            <a:r>
              <a:rPr lang="cs-CZ" sz="2600" dirty="0" smtClean="0">
                <a:latin typeface="Calibri" pitchFamily="34" charset="0"/>
              </a:rPr>
              <a:t>HPLC-MS/MS</a:t>
            </a:r>
          </a:p>
          <a:p>
            <a:r>
              <a:rPr lang="cs-CZ" sz="2600" dirty="0" smtClean="0">
                <a:latin typeface="Calibri" pitchFamily="34" charset="0"/>
              </a:rPr>
              <a:t>GC-MS</a:t>
            </a:r>
          </a:p>
          <a:p>
            <a:r>
              <a:rPr lang="cs-CZ" sz="2600" dirty="0" smtClean="0">
                <a:latin typeface="Calibri" pitchFamily="34" charset="0"/>
              </a:rPr>
              <a:t>GC-MS/MS</a:t>
            </a:r>
          </a:p>
          <a:p>
            <a:pPr lvl="1"/>
            <a:r>
              <a:rPr lang="cs-CZ" sz="2600" dirty="0" err="1" smtClean="0">
                <a:latin typeface="Calibri" pitchFamily="34" charset="0"/>
              </a:rPr>
              <a:t>With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various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ionization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techniques</a:t>
            </a: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Instrumental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latin typeface="Calibri" pitchFamily="34" charset="0"/>
                <a:hlinkClick r:id="rId2"/>
              </a:rPr>
              <a:t>Regulation EU 10/2011 on plastic materials and food contact materials</a:t>
            </a:r>
            <a:endParaRPr lang="cs-CZ" u="sng" dirty="0" smtClean="0">
              <a:latin typeface="Calibri" pitchFamily="34" charset="0"/>
            </a:endParaRPr>
          </a:p>
          <a:p>
            <a:pPr marL="742950" lvl="2" indent="-342900"/>
            <a:r>
              <a:rPr lang="en-US" sz="2000" dirty="0" smtClean="0">
                <a:latin typeface="Calibri" pitchFamily="34" charset="0"/>
              </a:rPr>
              <a:t>BPA is permitted for use in food contact materials in the European Union</a:t>
            </a:r>
            <a:r>
              <a:rPr lang="cs-CZ" sz="2000" dirty="0" smtClean="0">
                <a:latin typeface="Calibri" pitchFamily="34" charset="0"/>
              </a:rPr>
              <a:t> (EU)</a:t>
            </a:r>
          </a:p>
          <a:p>
            <a:pPr marL="742950" lvl="2" indent="-342900"/>
            <a:r>
              <a:rPr lang="en-US" sz="2000" dirty="0" smtClean="0">
                <a:latin typeface="Calibri" pitchFamily="34" charset="0"/>
              </a:rPr>
              <a:t>a national restriction on the use of BPA in all food contact materials</a:t>
            </a:r>
            <a:r>
              <a:rPr lang="cs-CZ" sz="2000" dirty="0" smtClean="0">
                <a:latin typeface="Calibri" pitchFamily="34" charset="0"/>
              </a:rPr>
              <a:t> – France</a:t>
            </a:r>
          </a:p>
          <a:p>
            <a:pPr marL="742950" lvl="2" indent="-342900"/>
            <a:r>
              <a:rPr lang="cs-CZ" sz="2000" dirty="0" smtClean="0">
                <a:latin typeface="Calibri" pitchFamily="34" charset="0"/>
              </a:rPr>
              <a:t>A </a:t>
            </a:r>
            <a:r>
              <a:rPr lang="cs-CZ" sz="2000" dirty="0" err="1" smtClean="0">
                <a:latin typeface="Calibri" pitchFamily="34" charset="0"/>
              </a:rPr>
              <a:t>national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restrictions</a:t>
            </a:r>
            <a:r>
              <a:rPr lang="cs-CZ" sz="2000" dirty="0" smtClean="0">
                <a:latin typeface="Calibri" pitchFamily="34" charset="0"/>
              </a:rPr>
              <a:t> on </a:t>
            </a:r>
            <a:r>
              <a:rPr lang="cs-CZ" sz="2000" dirty="0" err="1" smtClean="0">
                <a:latin typeface="Calibri" pitchFamily="34" charset="0"/>
              </a:rPr>
              <a:t>the</a:t>
            </a:r>
            <a:r>
              <a:rPr lang="cs-CZ" sz="2000" dirty="0" smtClean="0">
                <a:latin typeface="Calibri" pitchFamily="34" charset="0"/>
              </a:rPr>
              <a:t> use </a:t>
            </a:r>
            <a:r>
              <a:rPr lang="cs-CZ" sz="2000" dirty="0" err="1" smtClean="0">
                <a:latin typeface="Calibri" pitchFamily="34" charset="0"/>
              </a:rPr>
              <a:t>of</a:t>
            </a:r>
            <a:r>
              <a:rPr lang="cs-CZ" sz="2000" dirty="0" smtClean="0">
                <a:latin typeface="Calibri" pitchFamily="34" charset="0"/>
              </a:rPr>
              <a:t> BPA in </a:t>
            </a:r>
            <a:r>
              <a:rPr lang="cs-CZ" sz="2000" dirty="0" err="1" smtClean="0">
                <a:latin typeface="Calibri" pitchFamily="34" charset="0"/>
              </a:rPr>
              <a:t>food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contant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materials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for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children</a:t>
            </a:r>
            <a:r>
              <a:rPr lang="cs-CZ" sz="2000" dirty="0" smtClean="0">
                <a:latin typeface="Calibri" pitchFamily="34" charset="0"/>
              </a:rPr>
              <a:t> – </a:t>
            </a:r>
            <a:r>
              <a:rPr lang="cs-CZ" sz="2000" dirty="0" err="1" smtClean="0">
                <a:latin typeface="Calibri" pitchFamily="34" charset="0"/>
              </a:rPr>
              <a:t>Sweden</a:t>
            </a:r>
            <a:r>
              <a:rPr lang="cs-CZ" sz="2000" dirty="0" smtClean="0">
                <a:latin typeface="Calibri" pitchFamily="34" charset="0"/>
              </a:rPr>
              <a:t>, </a:t>
            </a:r>
            <a:r>
              <a:rPr lang="cs-CZ" sz="2000" dirty="0" err="1" smtClean="0">
                <a:latin typeface="Calibri" pitchFamily="34" charset="0"/>
              </a:rPr>
              <a:t>Denmark</a:t>
            </a:r>
            <a:r>
              <a:rPr lang="cs-CZ" sz="2000" dirty="0" smtClean="0">
                <a:latin typeface="Calibri" pitchFamily="34" charset="0"/>
              </a:rPr>
              <a:t>, </a:t>
            </a:r>
            <a:r>
              <a:rPr lang="cs-CZ" sz="2000" dirty="0" err="1" smtClean="0">
                <a:latin typeface="Calibri" pitchFamily="34" charset="0"/>
              </a:rPr>
              <a:t>Belgium</a:t>
            </a:r>
            <a:endParaRPr lang="cs-CZ" sz="2000" dirty="0" smtClean="0">
              <a:latin typeface="Calibri" pitchFamily="34" charset="0"/>
            </a:endParaRPr>
          </a:p>
          <a:p>
            <a:r>
              <a:rPr lang="en-US" u="sng" dirty="0" smtClean="0">
                <a:latin typeface="Calibri" pitchFamily="34" charset="0"/>
                <a:hlinkClick r:id="rId3"/>
              </a:rPr>
              <a:t>Directive 2011/8/EU restricting the use of </a:t>
            </a:r>
            <a:r>
              <a:rPr lang="en-US" u="sng" dirty="0" err="1" smtClean="0">
                <a:latin typeface="Calibri" pitchFamily="34" charset="0"/>
                <a:hlinkClick r:id="rId3"/>
              </a:rPr>
              <a:t>bisphenol</a:t>
            </a:r>
            <a:r>
              <a:rPr lang="en-US" u="sng" dirty="0" smtClean="0">
                <a:latin typeface="Calibri" pitchFamily="34" charset="0"/>
                <a:hlinkClick r:id="rId3"/>
              </a:rPr>
              <a:t> A in plastic infant feeding bottles</a:t>
            </a:r>
            <a:endParaRPr lang="cs-CZ" u="sng" dirty="0" smtClean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 err="1" smtClean="0"/>
              <a:t>framework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cs-CZ" sz="2600" dirty="0" err="1" smtClean="0">
                <a:latin typeface="Calibri" pitchFamily="34" charset="0"/>
              </a:rPr>
              <a:t>Summer</a:t>
            </a:r>
            <a:r>
              <a:rPr lang="cs-CZ" sz="2600" dirty="0" smtClean="0">
                <a:latin typeface="Calibri" pitchFamily="34" charset="0"/>
              </a:rPr>
              <a:t> 2016 – </a:t>
            </a:r>
            <a:r>
              <a:rPr lang="cs-CZ" sz="2600" dirty="0" err="1" smtClean="0">
                <a:latin typeface="Calibri" pitchFamily="34" charset="0"/>
              </a:rPr>
              <a:t>demand</a:t>
            </a:r>
            <a:r>
              <a:rPr lang="cs-CZ" sz="2600" dirty="0" smtClean="0">
                <a:latin typeface="Calibri" pitchFamily="34" charset="0"/>
              </a:rPr>
              <a:t> to </a:t>
            </a:r>
            <a:r>
              <a:rPr lang="cs-CZ" sz="2600" dirty="0" err="1" smtClean="0">
                <a:latin typeface="Calibri" pitchFamily="34" charset="0"/>
              </a:rPr>
              <a:t>identify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</a:rPr>
              <a:t>as an SVHC based on the </a:t>
            </a:r>
            <a:r>
              <a:rPr lang="en-US" sz="2600" dirty="0" err="1" smtClean="0">
                <a:latin typeface="Calibri" pitchFamily="34" charset="0"/>
              </a:rPr>
              <a:t>reprotox</a:t>
            </a:r>
            <a:r>
              <a:rPr lang="en-US" sz="2600" dirty="0" smtClean="0">
                <a:latin typeface="Calibri" pitchFamily="34" charset="0"/>
              </a:rPr>
              <a:t> 1B classification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smtClean="0">
                <a:latin typeface="Calibri" pitchFamily="34" charset="0"/>
              </a:rPr>
              <a:t>August 2016 - </a:t>
            </a:r>
            <a:r>
              <a:rPr lang="en-US" sz="2600" dirty="0" err="1" smtClean="0">
                <a:latin typeface="Calibri" pitchFamily="34" charset="0"/>
              </a:rPr>
              <a:t>reprotox</a:t>
            </a:r>
            <a:r>
              <a:rPr lang="en-US" sz="2600" dirty="0" smtClean="0">
                <a:latin typeface="Calibri" pitchFamily="34" charset="0"/>
              </a:rPr>
              <a:t> 1B classification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entered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into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force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err="1" smtClean="0">
                <a:latin typeface="Calibri" pitchFamily="34" charset="0"/>
              </a:rPr>
              <a:t>March</a:t>
            </a:r>
            <a:r>
              <a:rPr lang="cs-CZ" sz="2600" dirty="0" smtClean="0">
                <a:latin typeface="Calibri" pitchFamily="34" charset="0"/>
              </a:rPr>
              <a:t> 2018 - </a:t>
            </a:r>
            <a:r>
              <a:rPr lang="en-US" sz="2600" dirty="0" err="1" smtClean="0">
                <a:latin typeface="Calibri" pitchFamily="34" charset="0"/>
              </a:rPr>
              <a:t>reprotox</a:t>
            </a:r>
            <a:r>
              <a:rPr lang="en-US" sz="2600" dirty="0" smtClean="0">
                <a:latin typeface="Calibri" pitchFamily="34" charset="0"/>
              </a:rPr>
              <a:t> 1B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for</a:t>
            </a:r>
            <a:r>
              <a:rPr lang="cs-CZ" sz="2600" dirty="0" smtClean="0">
                <a:latin typeface="Calibri" pitchFamily="34" charset="0"/>
              </a:rPr>
              <a:t> BPA </a:t>
            </a:r>
            <a:r>
              <a:rPr lang="cs-CZ" sz="2600" dirty="0" err="1" smtClean="0">
                <a:latin typeface="Calibri" pitchFamily="34" charset="0"/>
              </a:rPr>
              <a:t>will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apply</a:t>
            </a:r>
            <a:endParaRPr lang="cs-CZ" sz="2600" dirty="0" smtClean="0">
              <a:latin typeface="Calibri" pitchFamily="34" charset="0"/>
            </a:endParaRPr>
          </a:p>
          <a:p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smtClean="0">
                <a:latin typeface="Calibri" pitchFamily="34" charset="0"/>
              </a:rPr>
              <a:t>Not </a:t>
            </a:r>
            <a:r>
              <a:rPr lang="cs-CZ" sz="2600" dirty="0" err="1" smtClean="0">
                <a:latin typeface="Calibri" pitchFamily="34" charset="0"/>
              </a:rPr>
              <a:t>for</a:t>
            </a:r>
            <a:r>
              <a:rPr lang="cs-CZ" sz="2600" dirty="0" smtClean="0">
                <a:latin typeface="Calibri" pitchFamily="34" charset="0"/>
              </a:rPr>
              <a:t> BPA as </a:t>
            </a:r>
            <a:r>
              <a:rPr lang="cs-CZ" sz="2600" dirty="0" err="1" smtClean="0">
                <a:latin typeface="Calibri" pitchFamily="34" charset="0"/>
              </a:rPr>
              <a:t>an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intermediate</a:t>
            </a:r>
            <a:r>
              <a:rPr lang="cs-CZ" sz="2600" dirty="0" smtClean="0">
                <a:latin typeface="Calibri" pitchFamily="34" charset="0"/>
              </a:rPr>
              <a:t>!</a:t>
            </a:r>
          </a:p>
          <a:p>
            <a:r>
              <a:rPr lang="cs-CZ" sz="2600" dirty="0" smtClean="0">
                <a:latin typeface="Calibri" pitchFamily="34" charset="0"/>
              </a:rPr>
              <a:t>Not </a:t>
            </a:r>
            <a:r>
              <a:rPr lang="cs-CZ" sz="2600" dirty="0" err="1" smtClean="0">
                <a:latin typeface="Calibri" pitchFamily="34" charset="0"/>
              </a:rPr>
              <a:t>direct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impact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for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manufacture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uses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of</a:t>
            </a:r>
            <a:r>
              <a:rPr lang="cs-CZ" sz="2600" dirty="0" smtClean="0">
                <a:latin typeface="Calibri" pitchFamily="34" charset="0"/>
              </a:rPr>
              <a:t> BPA (</a:t>
            </a:r>
            <a:r>
              <a:rPr lang="cs-CZ" sz="2600" dirty="0" err="1" smtClean="0">
                <a:latin typeface="Calibri" pitchFamily="34" charset="0"/>
              </a:rPr>
              <a:t>polycarbonate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materials</a:t>
            </a:r>
            <a:r>
              <a:rPr lang="cs-CZ" sz="2600" dirty="0" smtClean="0">
                <a:latin typeface="Calibri" pitchFamily="34" charset="0"/>
              </a:rPr>
              <a:t>)</a:t>
            </a:r>
          </a:p>
          <a:p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			         </a:t>
            </a:r>
            <a:r>
              <a:rPr lang="en-US" sz="2600" dirty="0" smtClean="0">
                <a:latin typeface="Calibri" pitchFamily="34" charset="0"/>
              </a:rPr>
              <a:t>*SVHC </a:t>
            </a:r>
            <a:r>
              <a:rPr lang="cs-CZ" sz="2600" dirty="0" smtClean="0">
                <a:latin typeface="Calibri" pitchFamily="34" charset="0"/>
              </a:rPr>
              <a:t>– </a:t>
            </a:r>
            <a:r>
              <a:rPr lang="cs-CZ" sz="2600" dirty="0" err="1" smtClean="0">
                <a:latin typeface="Calibri" pitchFamily="34" charset="0"/>
              </a:rPr>
              <a:t>substances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of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very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high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concern</a:t>
            </a:r>
            <a:endParaRPr lang="cs-CZ" sz="2600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Bisphenol</a:t>
            </a:r>
            <a:r>
              <a:rPr lang="cs-CZ" dirty="0" smtClean="0"/>
              <a:t> A </a:t>
            </a:r>
            <a:r>
              <a:rPr lang="cs-CZ" dirty="0" err="1" smtClean="0"/>
              <a:t>under</a:t>
            </a:r>
            <a:r>
              <a:rPr lang="cs-CZ" dirty="0" smtClean="0"/>
              <a:t> REACH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Calibri" pitchFamily="34" charset="0"/>
              </a:rPr>
              <a:t>Don’t microwave polycarbonate plastic food containers</a:t>
            </a:r>
            <a:endParaRPr lang="cs-CZ" sz="2600" dirty="0" smtClean="0">
              <a:latin typeface="Calibri" pitchFamily="34" charset="0"/>
            </a:endParaRPr>
          </a:p>
          <a:p>
            <a:r>
              <a:rPr lang="en-US" sz="2600" dirty="0" smtClean="0">
                <a:latin typeface="Calibri" pitchFamily="34" charset="0"/>
              </a:rPr>
              <a:t>Reduce your use of canned foods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err="1" smtClean="0">
                <a:latin typeface="Calibri" pitchFamily="34" charset="0"/>
              </a:rPr>
              <a:t>Choose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</a:rPr>
              <a:t>glass, porcelain or stainless steel containers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smtClean="0">
                <a:latin typeface="Calibri" pitchFamily="34" charset="0"/>
              </a:rPr>
              <a:t>Use BPA free baby </a:t>
            </a:r>
            <a:r>
              <a:rPr lang="cs-CZ" sz="2600" dirty="0" err="1" smtClean="0">
                <a:latin typeface="Calibri" pitchFamily="34" charset="0"/>
              </a:rPr>
              <a:t>bottles</a:t>
            </a:r>
            <a:endParaRPr lang="cs-CZ" sz="2600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W</a:t>
            </a:r>
            <a:r>
              <a:rPr lang="en-US" dirty="0" smtClean="0"/>
              <a:t>hat can I do to prevent exposure </a:t>
            </a:r>
            <a:r>
              <a:rPr lang="cs-CZ" dirty="0" err="1" smtClean="0"/>
              <a:t>of</a:t>
            </a:r>
            <a:r>
              <a:rPr lang="en-US" dirty="0" smtClean="0"/>
              <a:t> BPA?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err="1" smtClean="0">
                <a:latin typeface="Calibri" pitchFamily="34" charset="0"/>
              </a:rPr>
              <a:t>Widespread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problem</a:t>
            </a:r>
            <a:r>
              <a:rPr lang="cs-CZ" sz="2600" dirty="0" smtClean="0">
                <a:latin typeface="Calibri" pitchFamily="34" charset="0"/>
              </a:rPr>
              <a:t> - BPA </a:t>
            </a:r>
            <a:r>
              <a:rPr lang="cs-CZ" sz="2600" dirty="0" err="1" smtClean="0">
                <a:latin typeface="Calibri" pitchFamily="34" charset="0"/>
              </a:rPr>
              <a:t>and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its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alternatives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deserve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special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attention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smtClean="0">
                <a:latin typeface="Calibri" pitchFamily="34" charset="0"/>
              </a:rPr>
              <a:t>Much more </a:t>
            </a:r>
            <a:r>
              <a:rPr lang="cs-CZ" sz="2600" dirty="0" err="1" smtClean="0">
                <a:latin typeface="Calibri" pitchFamily="34" charset="0"/>
              </a:rPr>
              <a:t>focus</a:t>
            </a:r>
            <a:r>
              <a:rPr lang="cs-CZ" sz="2600" dirty="0" smtClean="0">
                <a:latin typeface="Calibri" pitchFamily="34" charset="0"/>
              </a:rPr>
              <a:t> on </a:t>
            </a:r>
            <a:r>
              <a:rPr lang="cs-CZ" sz="2600" dirty="0" err="1" smtClean="0">
                <a:latin typeface="Calibri" pitchFamily="34" charset="0"/>
              </a:rPr>
              <a:t>analysis</a:t>
            </a:r>
            <a:r>
              <a:rPr lang="cs-CZ" sz="2600" dirty="0" smtClean="0">
                <a:latin typeface="Calibri" pitchFamily="34" charset="0"/>
              </a:rPr>
              <a:t> in </a:t>
            </a:r>
            <a:r>
              <a:rPr lang="cs-CZ" sz="2600" dirty="0" err="1" smtClean="0">
                <a:latin typeface="Calibri" pitchFamily="34" charset="0"/>
              </a:rPr>
              <a:t>human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matrices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err="1" smtClean="0">
                <a:latin typeface="Calibri" pitchFamily="34" charset="0"/>
              </a:rPr>
              <a:t>Focus</a:t>
            </a:r>
            <a:r>
              <a:rPr lang="cs-CZ" sz="2600" dirty="0" smtClean="0">
                <a:latin typeface="Calibri" pitchFamily="34" charset="0"/>
              </a:rPr>
              <a:t> on </a:t>
            </a:r>
            <a:r>
              <a:rPr lang="cs-CZ" sz="2600" dirty="0" err="1" smtClean="0">
                <a:latin typeface="Calibri" pitchFamily="34" charset="0"/>
              </a:rPr>
              <a:t>toxicological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effects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of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bisphenols</a:t>
            </a:r>
            <a:r>
              <a:rPr lang="cs-CZ" sz="2600" dirty="0" smtClean="0">
                <a:latin typeface="Calibri" pitchFamily="34" charset="0"/>
              </a:rPr>
              <a:t>, </a:t>
            </a:r>
            <a:r>
              <a:rPr lang="cs-CZ" sz="2600" dirty="0" err="1" smtClean="0">
                <a:latin typeface="Calibri" pitchFamily="34" charset="0"/>
              </a:rPr>
              <a:t>especially</a:t>
            </a:r>
            <a:r>
              <a:rPr lang="cs-CZ" sz="2600" dirty="0" smtClean="0">
                <a:latin typeface="Calibri" pitchFamily="34" charset="0"/>
              </a:rPr>
              <a:t> on </a:t>
            </a:r>
            <a:r>
              <a:rPr lang="cs-CZ" sz="2600" dirty="0" err="1" smtClean="0">
                <a:latin typeface="Calibri" pitchFamily="34" charset="0"/>
              </a:rPr>
              <a:t>its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alternatives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err="1" smtClean="0">
                <a:latin typeface="Calibri" pitchFamily="34" charset="0"/>
              </a:rPr>
              <a:t>Really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lack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of</a:t>
            </a:r>
            <a:r>
              <a:rPr lang="cs-CZ" sz="2600" dirty="0" smtClean="0">
                <a:latin typeface="Calibri" pitchFamily="34" charset="0"/>
              </a:rPr>
              <a:t> data on </a:t>
            </a:r>
            <a:r>
              <a:rPr lang="cs-CZ" sz="2600" dirty="0" err="1" smtClean="0">
                <a:latin typeface="Calibri" pitchFamily="34" charset="0"/>
              </a:rPr>
              <a:t>toxicological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informations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of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alternatives</a:t>
            </a:r>
            <a:endParaRPr lang="cs-CZ" sz="26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Conclusions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2636912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Thanks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?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err="1" smtClean="0">
                <a:latin typeface="Calibri" pitchFamily="34" charset="0"/>
              </a:rPr>
              <a:t>Introduction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err="1" smtClean="0">
                <a:latin typeface="Calibri" pitchFamily="34" charset="0"/>
              </a:rPr>
              <a:t>Applications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of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bisphenols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err="1" smtClean="0">
                <a:latin typeface="Calibri" pitchFamily="34" charset="0"/>
              </a:rPr>
              <a:t>Bisphenol</a:t>
            </a:r>
            <a:r>
              <a:rPr lang="cs-CZ" sz="2600" dirty="0" smtClean="0">
                <a:latin typeface="Calibri" pitchFamily="34" charset="0"/>
              </a:rPr>
              <a:t> A </a:t>
            </a:r>
            <a:r>
              <a:rPr lang="cs-CZ" sz="2600" dirty="0" err="1" smtClean="0">
                <a:latin typeface="Calibri" pitchFamily="34" charset="0"/>
              </a:rPr>
              <a:t>and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its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alternatives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err="1" smtClean="0">
                <a:latin typeface="Calibri" pitchFamily="34" charset="0"/>
              </a:rPr>
              <a:t>Exposure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err="1" smtClean="0">
                <a:latin typeface="Calibri" pitchFamily="34" charset="0"/>
              </a:rPr>
              <a:t>Intrumental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methods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err="1" smtClean="0">
                <a:latin typeface="Calibri" pitchFamily="34" charset="0"/>
              </a:rPr>
              <a:t>Legislation</a:t>
            </a:r>
            <a:endParaRPr lang="cs-CZ" sz="2600" dirty="0" smtClean="0">
              <a:latin typeface="Calibri" pitchFamily="34" charset="0"/>
            </a:endParaRPr>
          </a:p>
          <a:p>
            <a:r>
              <a:rPr lang="cs-CZ" sz="2600" dirty="0" err="1" smtClean="0">
                <a:latin typeface="Calibri" pitchFamily="34" charset="0"/>
              </a:rPr>
              <a:t>Conlusions</a:t>
            </a: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endParaRPr lang="cs-CZ" sz="2600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6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>
                <a:latin typeface="Calibri" pitchFamily="34" charset="0"/>
              </a:rPr>
              <a:t>Ubiquitous</a:t>
            </a:r>
            <a:r>
              <a:rPr lang="cs-CZ" sz="2400" dirty="0" smtClean="0">
                <a:latin typeface="Calibri" pitchFamily="34" charset="0"/>
              </a:rPr>
              <a:t> o</a:t>
            </a:r>
            <a:r>
              <a:rPr lang="en-US" sz="2400" dirty="0" err="1" smtClean="0">
                <a:latin typeface="Calibri" pitchFamily="34" charset="0"/>
              </a:rPr>
              <a:t>rganic</a:t>
            </a:r>
            <a:r>
              <a:rPr lang="en-US" sz="2400" dirty="0" smtClean="0">
                <a:latin typeface="Calibri" pitchFamily="34" charset="0"/>
              </a:rPr>
              <a:t> compounds </a:t>
            </a:r>
            <a:r>
              <a:rPr lang="cs-CZ" sz="2400" dirty="0" err="1" smtClean="0">
                <a:latin typeface="Calibri" pitchFamily="34" charset="0"/>
              </a:rPr>
              <a:t>with</a:t>
            </a:r>
            <a:r>
              <a:rPr lang="cs-CZ" sz="2400" dirty="0" smtClean="0">
                <a:latin typeface="Calibri" pitchFamily="34" charset="0"/>
              </a:rPr>
              <a:t> 2 </a:t>
            </a:r>
            <a:r>
              <a:rPr lang="cs-CZ" sz="2400" dirty="0" err="1" smtClean="0">
                <a:latin typeface="Calibri" pitchFamily="34" charset="0"/>
              </a:rPr>
              <a:t>hydroxyphenyl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groups</a:t>
            </a: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err="1" smtClean="0">
                <a:latin typeface="Calibri" pitchFamily="34" charset="0"/>
              </a:rPr>
              <a:t>Bisphenol</a:t>
            </a:r>
            <a:r>
              <a:rPr lang="cs-CZ" sz="2400" dirty="0" smtClean="0">
                <a:latin typeface="Calibri" pitchFamily="34" charset="0"/>
              </a:rPr>
              <a:t> A – </a:t>
            </a:r>
            <a:r>
              <a:rPr lang="cs-CZ" sz="2400" dirty="0" err="1" smtClean="0">
                <a:latin typeface="Calibri" pitchFamily="34" charset="0"/>
              </a:rPr>
              <a:t>the</a:t>
            </a:r>
            <a:r>
              <a:rPr lang="cs-CZ" sz="2400" dirty="0" smtClean="0">
                <a:latin typeface="Calibri" pitchFamily="34" charset="0"/>
              </a:rPr>
              <a:t> most </a:t>
            </a:r>
            <a:r>
              <a:rPr lang="cs-CZ" sz="2400" dirty="0" err="1" smtClean="0">
                <a:latin typeface="Calibri" pitchFamily="34" charset="0"/>
              </a:rPr>
              <a:t>common</a:t>
            </a: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err="1" smtClean="0">
                <a:latin typeface="Calibri" pitchFamily="34" charset="0"/>
              </a:rPr>
              <a:t>Other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important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bisphenols</a:t>
            </a:r>
            <a:r>
              <a:rPr lang="cs-CZ" sz="2400" dirty="0" smtClean="0">
                <a:latin typeface="Calibri" pitchFamily="34" charset="0"/>
              </a:rPr>
              <a:t> – B, F, S</a:t>
            </a:r>
          </a:p>
          <a:p>
            <a:r>
              <a:rPr lang="cs-CZ" sz="2400" dirty="0" err="1" smtClean="0">
                <a:latin typeface="Calibri" pitchFamily="34" charset="0"/>
              </a:rPr>
              <a:t>Pseudo-persistent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polutants</a:t>
            </a: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err="1" smtClean="0">
                <a:latin typeface="Calibri" pitchFamily="34" charset="0"/>
              </a:rPr>
              <a:t>Endocrine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disruptors</a:t>
            </a:r>
            <a:endParaRPr lang="cs-CZ" sz="2400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are BISPHENOLS?</a:t>
            </a:r>
            <a:endParaRPr lang="cs-CZ" dirty="0"/>
          </a:p>
        </p:txBody>
      </p:sp>
      <p:pic>
        <p:nvPicPr>
          <p:cNvPr id="1026" name="Picture 2" descr="https://upload.wikimedia.org/wikipedia/commons/thumb/b/b8/Bisphenol_S.svg/225px-Bisphenol_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98" y="3601989"/>
            <a:ext cx="214312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3/3b/Bisphenol_F.svg/225px-Bisphenol_F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397" y="5250137"/>
            <a:ext cx="214312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upload.wikimedia.org/wikipedia/commons/thumb/e/ee/Bisphenol_A.svg/225px-Bisphenol_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40101"/>
            <a:ext cx="2143125" cy="70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upload.wikimedia.org/wikipedia/commons/thumb/5/59/Bisphenol_B.svg/225px-Bisphenol_B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183462"/>
            <a:ext cx="2143125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Výsledek obrázku pro kachničk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82198"/>
            <a:ext cx="2228087" cy="1671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220072" y="45811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Bisphenol</a:t>
            </a:r>
            <a:r>
              <a:rPr lang="cs-CZ" dirty="0" smtClean="0"/>
              <a:t> 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763688" y="465313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Bisphenol</a:t>
            </a:r>
            <a:r>
              <a:rPr lang="cs-CZ" dirty="0" smtClean="0"/>
              <a:t> S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92080" y="59492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Bisphenol</a:t>
            </a:r>
            <a:r>
              <a:rPr lang="cs-CZ" dirty="0" smtClean="0"/>
              <a:t> B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763688" y="59492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Bisphenol</a:t>
            </a:r>
            <a:r>
              <a:rPr lang="cs-CZ" dirty="0" smtClean="0"/>
              <a:t> 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311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Calibri" pitchFamily="34" charset="0"/>
              </a:rPr>
              <a:t>Basic </a:t>
            </a:r>
            <a:r>
              <a:rPr lang="cs-CZ" sz="2400" dirty="0" err="1" smtClean="0">
                <a:latin typeface="Calibri" pitchFamily="34" charset="0"/>
              </a:rPr>
              <a:t>building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blocks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for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polycarbonate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plastics</a:t>
            </a:r>
            <a:r>
              <a:rPr lang="cs-CZ" sz="2400" dirty="0" smtClean="0">
                <a:latin typeface="Calibri" pitchFamily="34" charset="0"/>
              </a:rPr>
              <a:t> (70%) and </a:t>
            </a:r>
            <a:r>
              <a:rPr lang="cs-CZ" sz="2400" dirty="0" err="1" smtClean="0">
                <a:latin typeface="Calibri" pitchFamily="34" charset="0"/>
              </a:rPr>
              <a:t>epoxy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resins</a:t>
            </a:r>
            <a:r>
              <a:rPr lang="cs-CZ" sz="2400" dirty="0" smtClean="0">
                <a:latin typeface="Calibri" pitchFamily="34" charset="0"/>
              </a:rPr>
              <a:t> (30%)</a:t>
            </a:r>
          </a:p>
          <a:p>
            <a:r>
              <a:rPr lang="cs-CZ" sz="2400" dirty="0" err="1" smtClean="0">
                <a:latin typeface="Calibri" pitchFamily="34" charset="0"/>
              </a:rPr>
              <a:t>Polycarbonate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plastics</a:t>
            </a:r>
            <a:r>
              <a:rPr lang="cs-CZ" sz="2400" dirty="0" smtClean="0">
                <a:latin typeface="Calibri" pitchFamily="34" charset="0"/>
              </a:rPr>
              <a:t>:  </a:t>
            </a:r>
            <a:r>
              <a:rPr lang="cs-CZ" sz="2400" dirty="0" err="1" smtClean="0">
                <a:latin typeface="Calibri" pitchFamily="34" charset="0"/>
              </a:rPr>
              <a:t>returnable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beverage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bottles</a:t>
            </a:r>
            <a:r>
              <a:rPr lang="cs-CZ" sz="2400" dirty="0" smtClean="0">
                <a:latin typeface="Calibri" pitchFamily="34" charset="0"/>
              </a:rPr>
              <a:t>, infant </a:t>
            </a:r>
            <a:r>
              <a:rPr lang="cs-CZ" sz="2400" dirty="0" err="1" smtClean="0">
                <a:latin typeface="Calibri" pitchFamily="34" charset="0"/>
              </a:rPr>
              <a:t>feeding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bottles</a:t>
            </a:r>
            <a:r>
              <a:rPr lang="cs-CZ" sz="2400" dirty="0" smtClean="0">
                <a:latin typeface="Calibri" pitchFamily="34" charset="0"/>
              </a:rPr>
              <a:t>, </a:t>
            </a:r>
            <a:r>
              <a:rPr lang="cs-CZ" sz="2400" dirty="0" err="1" smtClean="0">
                <a:latin typeface="Calibri" pitchFamily="34" charset="0"/>
              </a:rPr>
              <a:t>storage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containers</a:t>
            </a: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err="1" smtClean="0">
                <a:latin typeface="Calibri" pitchFamily="34" charset="0"/>
              </a:rPr>
              <a:t>Epoxy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resins</a:t>
            </a:r>
            <a:r>
              <a:rPr lang="cs-CZ" sz="2400" dirty="0" smtClean="0">
                <a:latin typeface="Calibri" pitchFamily="34" charset="0"/>
              </a:rPr>
              <a:t>: </a:t>
            </a:r>
            <a:r>
              <a:rPr lang="cs-CZ" sz="2400" dirty="0" err="1" smtClean="0">
                <a:latin typeface="Calibri" pitchFamily="34" charset="0"/>
              </a:rPr>
              <a:t>coatings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and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linings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for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food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and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beverage</a:t>
            </a:r>
            <a:r>
              <a:rPr lang="cs-CZ" sz="2400" dirty="0" smtClean="0">
                <a:latin typeface="Calibri" pitchFamily="34" charset="0"/>
              </a:rPr>
              <a:t>  </a:t>
            </a:r>
            <a:r>
              <a:rPr lang="cs-CZ" sz="2400" dirty="0" err="1" smtClean="0">
                <a:latin typeface="Calibri" pitchFamily="34" charset="0"/>
              </a:rPr>
              <a:t>cans</a:t>
            </a:r>
            <a:endParaRPr lang="cs-CZ" sz="2400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endParaRPr lang="cs-CZ" sz="2000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Applications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Bisphenols</a:t>
            </a:r>
            <a:endParaRPr lang="cs-CZ" dirty="0"/>
          </a:p>
        </p:txBody>
      </p:sp>
      <p:pic>
        <p:nvPicPr>
          <p:cNvPr id="2058" name="Picture 10" descr="http://www.bisphenol-a-europe.org/uploads/images/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17032"/>
            <a:ext cx="2088232" cy="159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bisphenol-a-europe.org/uploads/images/1.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717032"/>
            <a:ext cx="2088232" cy="1595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www.bisphenol-a-europe.org/uploads/images/1.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2"/>
            <a:ext cx="2088231" cy="159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www.bisphenol-a-europe.org/uploads/images/1.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464" y="5157192"/>
            <a:ext cx="2088231" cy="1597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www.bisphenol-a-europe.org/uploads/images/1.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157192"/>
            <a:ext cx="2070817" cy="15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18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alibri" pitchFamily="34" charset="0"/>
              </a:rPr>
              <a:t>Use as monomer </a:t>
            </a:r>
            <a:r>
              <a:rPr lang="cs-CZ" sz="2400" dirty="0" err="1" smtClean="0">
                <a:latin typeface="Calibri" pitchFamily="34" charset="0"/>
              </a:rPr>
              <a:t>for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plastic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production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since</a:t>
            </a:r>
            <a:r>
              <a:rPr lang="cs-CZ" sz="2400" dirty="0" smtClean="0">
                <a:latin typeface="Calibri" pitchFamily="34" charset="0"/>
              </a:rPr>
              <a:t> 1990s</a:t>
            </a:r>
          </a:p>
          <a:p>
            <a:r>
              <a:rPr lang="cs-CZ" sz="2400" dirty="0" err="1" smtClean="0">
                <a:latin typeface="Calibri" pitchFamily="34" charset="0"/>
              </a:rPr>
              <a:t>Global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Bisphenol</a:t>
            </a:r>
            <a:r>
              <a:rPr lang="cs-CZ" sz="2400" dirty="0" smtClean="0">
                <a:latin typeface="Calibri" pitchFamily="34" charset="0"/>
              </a:rPr>
              <a:t> A </a:t>
            </a:r>
            <a:r>
              <a:rPr lang="cs-CZ" sz="2400" dirty="0" err="1" smtClean="0">
                <a:latin typeface="Calibri" pitchFamily="34" charset="0"/>
              </a:rPr>
              <a:t>production</a:t>
            </a:r>
            <a:r>
              <a:rPr lang="cs-CZ" sz="2400" dirty="0" smtClean="0">
                <a:latin typeface="Calibri" pitchFamily="34" charset="0"/>
              </a:rPr>
              <a:t> volume 2011: </a:t>
            </a:r>
            <a:r>
              <a:rPr lang="cs-CZ" sz="2400" dirty="0" err="1" smtClean="0">
                <a:latin typeface="Calibri" pitchFamily="34" charset="0"/>
              </a:rPr>
              <a:t>over</a:t>
            </a:r>
            <a:r>
              <a:rPr lang="cs-CZ" sz="2400" dirty="0" smtClean="0">
                <a:latin typeface="Calibri" pitchFamily="34" charset="0"/>
              </a:rPr>
              <a:t> 5 </a:t>
            </a:r>
            <a:r>
              <a:rPr lang="cs-CZ" sz="2400" dirty="0" err="1" smtClean="0">
                <a:latin typeface="Calibri" pitchFamily="34" charset="0"/>
              </a:rPr>
              <a:t>million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tons</a:t>
            </a: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err="1" smtClean="0">
                <a:latin typeface="Calibri" pitchFamily="34" charset="0"/>
              </a:rPr>
              <a:t>Endocrine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disruptor</a:t>
            </a:r>
            <a:r>
              <a:rPr lang="cs-CZ" sz="2400" dirty="0" smtClean="0">
                <a:latin typeface="Calibri" pitchFamily="34" charset="0"/>
              </a:rPr>
              <a:t> → </a:t>
            </a:r>
            <a:r>
              <a:rPr lang="en-US" sz="2400" dirty="0" smtClean="0">
                <a:latin typeface="Calibri" pitchFamily="34" charset="0"/>
              </a:rPr>
              <a:t>estrogen </a:t>
            </a:r>
            <a:r>
              <a:rPr lang="en-US" sz="2400" dirty="0" err="1" smtClean="0">
                <a:latin typeface="Calibri" pitchFamily="34" charset="0"/>
              </a:rPr>
              <a:t>activit</a:t>
            </a:r>
            <a:r>
              <a:rPr lang="cs-CZ" sz="2400" dirty="0" smtClean="0">
                <a:latin typeface="Calibri" pitchFamily="34" charset="0"/>
              </a:rPr>
              <a:t>y</a:t>
            </a:r>
          </a:p>
          <a:p>
            <a:r>
              <a:rPr lang="cs-CZ" sz="2400" dirty="0" smtClean="0">
                <a:latin typeface="Calibri" pitchFamily="34" charset="0"/>
              </a:rPr>
              <a:t>Estrogen </a:t>
            </a:r>
            <a:r>
              <a:rPr lang="cs-CZ" sz="2400" dirty="0" err="1" smtClean="0">
                <a:latin typeface="Calibri" pitchFamily="34" charset="0"/>
              </a:rPr>
              <a:t>activity</a:t>
            </a:r>
            <a:r>
              <a:rPr lang="cs-CZ" sz="2400" dirty="0" smtClean="0">
                <a:latin typeface="Calibri" pitchFamily="34" charset="0"/>
              </a:rPr>
              <a:t> 5 </a:t>
            </a:r>
            <a:r>
              <a:rPr lang="cs-CZ" sz="2400" dirty="0" err="1" smtClean="0">
                <a:latin typeface="Calibri" pitchFamily="34" charset="0"/>
              </a:rPr>
              <a:t>times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lower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than</a:t>
            </a:r>
            <a:r>
              <a:rPr lang="cs-CZ" sz="2400" dirty="0" smtClean="0">
                <a:latin typeface="Calibri" pitchFamily="34" charset="0"/>
              </a:rPr>
              <a:t> 17</a:t>
            </a:r>
            <a:r>
              <a:rPr lang="el-GR" sz="2400" dirty="0" smtClean="0">
                <a:latin typeface="Calibri" pitchFamily="34" charset="0"/>
              </a:rPr>
              <a:t>β</a:t>
            </a:r>
            <a:r>
              <a:rPr lang="cs-CZ" sz="2400" dirty="0" smtClean="0">
                <a:latin typeface="Calibri" pitchFamily="34" charset="0"/>
              </a:rPr>
              <a:t>-estradiol</a:t>
            </a:r>
          </a:p>
          <a:p>
            <a:r>
              <a:rPr lang="cs-CZ" sz="2400" dirty="0" err="1" smtClean="0">
                <a:latin typeface="Calibri" pitchFamily="34" charset="0"/>
              </a:rPr>
              <a:t>Adverse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effects</a:t>
            </a:r>
            <a:r>
              <a:rPr lang="cs-CZ" sz="2400" dirty="0" smtClean="0">
                <a:latin typeface="Calibri" pitchFamily="34" charset="0"/>
              </a:rPr>
              <a:t>: </a:t>
            </a:r>
            <a:r>
              <a:rPr lang="en-US" sz="2400" dirty="0" smtClean="0">
                <a:latin typeface="Calibri" pitchFamily="34" charset="0"/>
              </a:rPr>
              <a:t>impact on sexual development, reproduction potency, health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effect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(especially cancers of sexual organs but </a:t>
            </a:r>
            <a:r>
              <a:rPr lang="en-US" sz="2400" dirty="0" err="1" smtClean="0">
                <a:latin typeface="Calibri" pitchFamily="34" charset="0"/>
              </a:rPr>
              <a:t>als</a:t>
            </a:r>
            <a:r>
              <a:rPr lang="cs-CZ" sz="2400" dirty="0" smtClean="0">
                <a:latin typeface="Calibri" pitchFamily="34" charset="0"/>
              </a:rPr>
              <a:t>o </a:t>
            </a:r>
            <a:r>
              <a:rPr lang="en-US" sz="2400" dirty="0" smtClean="0">
                <a:latin typeface="Calibri" pitchFamily="34" charset="0"/>
              </a:rPr>
              <a:t>cardiovascular diseases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and</a:t>
            </a:r>
            <a:r>
              <a:rPr lang="cs-CZ" sz="2400" dirty="0" smtClean="0">
                <a:latin typeface="Calibri" pitchFamily="34" charset="0"/>
              </a:rPr>
              <a:t> diabetes)</a:t>
            </a:r>
          </a:p>
          <a:p>
            <a:r>
              <a:rPr lang="cs-CZ" sz="2400" dirty="0" smtClean="0">
                <a:latin typeface="Calibri" pitchFamily="34" charset="0"/>
              </a:rPr>
              <a:t>TDI by EFSA – 0,04 mg/kg </a:t>
            </a:r>
            <a:r>
              <a:rPr lang="cs-CZ" sz="2400" dirty="0" err="1" smtClean="0">
                <a:latin typeface="Calibri" pitchFamily="34" charset="0"/>
              </a:rPr>
              <a:t>of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bodyweight</a:t>
            </a:r>
            <a:r>
              <a:rPr lang="cs-CZ" sz="2400" dirty="0" smtClean="0">
                <a:latin typeface="Calibri" pitchFamily="34" charset="0"/>
              </a:rPr>
              <a:t> per </a:t>
            </a:r>
            <a:r>
              <a:rPr lang="cs-CZ" sz="2400" dirty="0" err="1" smtClean="0">
                <a:latin typeface="Calibri" pitchFamily="34" charset="0"/>
              </a:rPr>
              <a:t>day</a:t>
            </a: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*</a:t>
            </a:r>
            <a:r>
              <a:rPr lang="cs-CZ" sz="2400" dirty="0" smtClean="0">
                <a:latin typeface="Calibri" pitchFamily="34" charset="0"/>
              </a:rPr>
              <a:t>TDI – </a:t>
            </a:r>
            <a:r>
              <a:rPr lang="cs-CZ" sz="2400" dirty="0" err="1" smtClean="0">
                <a:latin typeface="Calibri" pitchFamily="34" charset="0"/>
              </a:rPr>
              <a:t>tolerable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daily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intake</a:t>
            </a: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				</a:t>
            </a:r>
            <a:r>
              <a:rPr lang="en-US" sz="2400" dirty="0" smtClean="0">
                <a:latin typeface="Calibri" pitchFamily="34" charset="0"/>
              </a:rPr>
              <a:t>   </a:t>
            </a:r>
            <a:r>
              <a:rPr lang="cs-CZ" sz="2400" dirty="0" smtClean="0">
                <a:latin typeface="Calibri" pitchFamily="34" charset="0"/>
              </a:rPr>
              <a:t>EFSA – </a:t>
            </a:r>
            <a:r>
              <a:rPr lang="cs-CZ" sz="2400" dirty="0" err="1" smtClean="0">
                <a:latin typeface="Calibri" pitchFamily="34" charset="0"/>
              </a:rPr>
              <a:t>European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Food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Safety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Authority</a:t>
            </a:r>
            <a:endParaRPr lang="cs-CZ" sz="1800" dirty="0" smtClean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Bisphenol</a:t>
            </a:r>
            <a:r>
              <a:rPr lang="cs-CZ" dirty="0" smtClean="0"/>
              <a:t> 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err="1" smtClean="0">
                <a:latin typeface="Calibri" pitchFamily="34" charset="0"/>
              </a:rPr>
              <a:t>Detected</a:t>
            </a:r>
            <a:r>
              <a:rPr lang="cs-CZ" sz="2600" dirty="0" smtClean="0">
                <a:latin typeface="Calibri" pitchFamily="34" charset="0"/>
              </a:rPr>
              <a:t> in </a:t>
            </a:r>
            <a:r>
              <a:rPr lang="cs-CZ" sz="2600" dirty="0" err="1" smtClean="0">
                <a:latin typeface="Calibri" pitchFamily="34" charset="0"/>
              </a:rPr>
              <a:t>several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matrices</a:t>
            </a:r>
            <a:r>
              <a:rPr lang="cs-CZ" sz="2600" dirty="0" smtClean="0">
                <a:latin typeface="Calibri" pitchFamily="34" charset="0"/>
              </a:rPr>
              <a:t>: </a:t>
            </a:r>
          </a:p>
          <a:p>
            <a:pPr>
              <a:buNone/>
            </a:pPr>
            <a:r>
              <a:rPr lang="cs-CZ" sz="2600" dirty="0" smtClean="0">
                <a:latin typeface="Calibri" pitchFamily="34" charset="0"/>
              </a:rPr>
              <a:t>				</a:t>
            </a:r>
            <a:r>
              <a:rPr lang="cs-CZ" sz="2600" dirty="0" err="1" smtClean="0">
                <a:latin typeface="Calibri" pitchFamily="34" charset="0"/>
              </a:rPr>
              <a:t>water</a:t>
            </a:r>
            <a:endParaRPr lang="cs-CZ" sz="2600" dirty="0" smtClean="0">
              <a:latin typeface="Calibri" pitchFamily="34" charset="0"/>
            </a:endParaRPr>
          </a:p>
          <a:p>
            <a:pPr lvl="1">
              <a:buNone/>
            </a:pPr>
            <a:r>
              <a:rPr lang="cs-CZ" sz="2600" dirty="0" smtClean="0">
                <a:latin typeface="Calibri" pitchFamily="34" charset="0"/>
              </a:rPr>
              <a:t>				</a:t>
            </a:r>
            <a:r>
              <a:rPr lang="cs-CZ" sz="2600" dirty="0" err="1" smtClean="0">
                <a:latin typeface="Calibri" pitchFamily="34" charset="0"/>
              </a:rPr>
              <a:t>soils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and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sediments</a:t>
            </a:r>
            <a:endParaRPr lang="cs-CZ" sz="2600" dirty="0" smtClean="0">
              <a:latin typeface="Calibri" pitchFamily="34" charset="0"/>
            </a:endParaRPr>
          </a:p>
          <a:p>
            <a:pPr lvl="1">
              <a:buNone/>
            </a:pPr>
            <a:r>
              <a:rPr lang="cs-CZ" sz="2600" dirty="0" smtClean="0">
                <a:latin typeface="Calibri" pitchFamily="34" charset="0"/>
              </a:rPr>
              <a:t>				</a:t>
            </a:r>
            <a:r>
              <a:rPr lang="cs-CZ" sz="2600" dirty="0" err="1" smtClean="0">
                <a:latin typeface="Calibri" pitchFamily="34" charset="0"/>
              </a:rPr>
              <a:t>sewage</a:t>
            </a:r>
            <a:endParaRPr lang="cs-CZ" sz="2600" dirty="0" smtClean="0">
              <a:latin typeface="Calibri" pitchFamily="34" charset="0"/>
            </a:endParaRPr>
          </a:p>
          <a:p>
            <a:pPr lvl="1">
              <a:buNone/>
            </a:pPr>
            <a:r>
              <a:rPr lang="cs-CZ" sz="2600" dirty="0" smtClean="0">
                <a:latin typeface="Calibri" pitchFamily="34" charset="0"/>
              </a:rPr>
              <a:t>				</a:t>
            </a:r>
            <a:r>
              <a:rPr lang="cs-CZ" sz="2600" dirty="0" err="1" smtClean="0">
                <a:latin typeface="Calibri" pitchFamily="34" charset="0"/>
              </a:rPr>
              <a:t>indoor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dust</a:t>
            </a:r>
            <a:endParaRPr lang="cs-CZ" sz="2600" dirty="0" smtClean="0">
              <a:latin typeface="Calibri" pitchFamily="34" charset="0"/>
            </a:endParaRPr>
          </a:p>
          <a:p>
            <a:pPr lvl="1">
              <a:buNone/>
            </a:pPr>
            <a:r>
              <a:rPr lang="cs-CZ" sz="2600" dirty="0" smtClean="0">
                <a:latin typeface="Calibri" pitchFamily="34" charset="0"/>
              </a:rPr>
              <a:t>				</a:t>
            </a:r>
            <a:r>
              <a:rPr lang="cs-CZ" sz="2600" dirty="0" err="1" smtClean="0">
                <a:latin typeface="Calibri" pitchFamily="34" charset="0"/>
              </a:rPr>
              <a:t>food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samples</a:t>
            </a:r>
            <a:endParaRPr lang="cs-CZ" sz="2600" dirty="0" smtClean="0">
              <a:latin typeface="Calibri" pitchFamily="34" charset="0"/>
            </a:endParaRPr>
          </a:p>
          <a:p>
            <a:pPr lvl="1">
              <a:buNone/>
            </a:pPr>
            <a:r>
              <a:rPr lang="cs-CZ" sz="2600" dirty="0" smtClean="0">
                <a:latin typeface="Calibri" pitchFamily="34" charset="0"/>
              </a:rPr>
              <a:t>				</a:t>
            </a:r>
            <a:r>
              <a:rPr lang="cs-CZ" sz="2600" dirty="0" err="1" smtClean="0">
                <a:latin typeface="Calibri" pitchFamily="34" charset="0"/>
              </a:rPr>
              <a:t>beverages</a:t>
            </a:r>
            <a:endParaRPr lang="cs-CZ" sz="2600" dirty="0" smtClean="0">
              <a:latin typeface="Calibri" pitchFamily="34" charset="0"/>
            </a:endParaRPr>
          </a:p>
          <a:p>
            <a:pPr lvl="1">
              <a:buNone/>
            </a:pPr>
            <a:r>
              <a:rPr lang="cs-CZ" sz="2600" dirty="0" smtClean="0">
                <a:latin typeface="Calibri" pitchFamily="34" charset="0"/>
              </a:rPr>
              <a:t>				</a:t>
            </a:r>
            <a:r>
              <a:rPr lang="cs-CZ" sz="2600" dirty="0" err="1" smtClean="0">
                <a:latin typeface="Calibri" pitchFamily="34" charset="0"/>
              </a:rPr>
              <a:t>thermal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paper</a:t>
            </a:r>
            <a:endParaRPr lang="cs-CZ" sz="2600" dirty="0" smtClean="0">
              <a:latin typeface="Calibri" pitchFamily="34" charset="0"/>
            </a:endParaRPr>
          </a:p>
          <a:p>
            <a:pPr lvl="1">
              <a:buNone/>
            </a:pPr>
            <a:r>
              <a:rPr lang="cs-CZ" sz="2600" dirty="0" smtClean="0">
                <a:latin typeface="Calibri" pitchFamily="34" charset="0"/>
              </a:rPr>
              <a:t>				</a:t>
            </a:r>
            <a:r>
              <a:rPr lang="cs-CZ" sz="2600" dirty="0" err="1" smtClean="0">
                <a:latin typeface="Calibri" pitchFamily="34" charset="0"/>
              </a:rPr>
              <a:t>human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blood</a:t>
            </a:r>
            <a:r>
              <a:rPr lang="cs-CZ" sz="2600" dirty="0" smtClean="0">
                <a:latin typeface="Calibri" pitchFamily="34" charset="0"/>
              </a:rPr>
              <a:t>, </a:t>
            </a:r>
            <a:r>
              <a:rPr lang="cs-CZ" sz="2600" dirty="0" err="1" smtClean="0">
                <a:latin typeface="Calibri" pitchFamily="34" charset="0"/>
              </a:rPr>
              <a:t>breast</a:t>
            </a:r>
            <a:r>
              <a:rPr lang="cs-CZ" sz="2600" dirty="0" smtClean="0">
                <a:latin typeface="Calibri" pitchFamily="34" charset="0"/>
              </a:rPr>
              <a:t> </a:t>
            </a:r>
            <a:r>
              <a:rPr lang="cs-CZ" sz="2600" dirty="0" err="1" smtClean="0">
                <a:latin typeface="Calibri" pitchFamily="34" charset="0"/>
              </a:rPr>
              <a:t>milk</a:t>
            </a:r>
            <a:r>
              <a:rPr lang="cs-CZ" sz="2600" dirty="0" smtClean="0">
                <a:latin typeface="Calibri" pitchFamily="34" charset="0"/>
              </a:rPr>
              <a:t>, urine</a:t>
            </a:r>
          </a:p>
          <a:p>
            <a:pPr lvl="1">
              <a:buNone/>
            </a:pPr>
            <a:r>
              <a:rPr lang="cs-CZ" sz="2600" dirty="0" smtClean="0">
                <a:latin typeface="Calibri" pitchFamily="34" charset="0"/>
              </a:rPr>
              <a:t>				</a:t>
            </a:r>
            <a:endParaRPr lang="cs-CZ" sz="2600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Occur</a:t>
            </a:r>
            <a:r>
              <a:rPr lang="en-US" dirty="0" smtClean="0"/>
              <a:t>r</a:t>
            </a:r>
            <a:r>
              <a:rPr lang="cs-CZ" dirty="0" err="1" smtClean="0"/>
              <a:t>ence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Bisphenol</a:t>
            </a:r>
            <a:r>
              <a:rPr lang="cs-CZ" dirty="0" smtClean="0"/>
              <a:t> A - </a:t>
            </a:r>
            <a:r>
              <a:rPr lang="cs-CZ" dirty="0" err="1" smtClean="0"/>
              <a:t>concentrations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1196752"/>
          <a:ext cx="8784979" cy="4824534"/>
        </p:xfrm>
        <a:graphic>
          <a:graphicData uri="http://schemas.openxmlformats.org/drawingml/2006/table">
            <a:tbl>
              <a:tblPr/>
              <a:tblGrid>
                <a:gridCol w="1985646"/>
                <a:gridCol w="1407078"/>
                <a:gridCol w="1935870"/>
                <a:gridCol w="1026398"/>
                <a:gridCol w="2429987"/>
              </a:tblGrid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Sample size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Detection freq. 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Range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Refs.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Canned food (ng/g)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&lt;2-730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Noonan et al. (2011)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&lt;0,2-65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Schecter et al. (2010)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&lt;0,6-534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Cao et al. (2010)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Japan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&lt;1-842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Sajiki et al. (2007)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Korea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&lt;3-136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Lim et al. (2009a)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Belgium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0,2-169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Geens et al. (2010)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96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Beverage cans (ng/ml)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7996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Spain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&lt;0,05-0,61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Gallard-Ayala et al. (2010)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0,03-4,5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Cao et al. (2009a)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Belgium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&lt;0,02-8,1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Geens et al. (2010)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&lt;0,01-4,7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Cunha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et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al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(2011)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904803"/>
            <a:ext cx="8229600" cy="367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Bisphenol</a:t>
            </a:r>
            <a:r>
              <a:rPr lang="cs-CZ" dirty="0" smtClean="0"/>
              <a:t> A </a:t>
            </a:r>
            <a:r>
              <a:rPr lang="cs-CZ" dirty="0" err="1" smtClean="0"/>
              <a:t>alternatives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>
                <a:latin typeface="Calibri" pitchFamily="34" charset="0"/>
              </a:rPr>
              <a:t>Bisphenol</a:t>
            </a:r>
            <a:r>
              <a:rPr lang="cs-CZ" sz="2400" dirty="0" smtClean="0">
                <a:latin typeface="Calibri" pitchFamily="34" charset="0"/>
              </a:rPr>
              <a:t> S</a:t>
            </a:r>
          </a:p>
          <a:p>
            <a:pPr lvl="1"/>
            <a:r>
              <a:rPr lang="cs-CZ" sz="2400" dirty="0" err="1" smtClean="0">
                <a:latin typeface="Calibri" pitchFamily="34" charset="0"/>
              </a:rPr>
              <a:t>Main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alternative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of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bisphenol</a:t>
            </a:r>
            <a:r>
              <a:rPr lang="cs-CZ" sz="2400" dirty="0" smtClean="0">
                <a:latin typeface="Calibri" pitchFamily="34" charset="0"/>
              </a:rPr>
              <a:t> A</a:t>
            </a:r>
          </a:p>
          <a:p>
            <a:pPr lvl="1"/>
            <a:r>
              <a:rPr lang="cs-CZ" sz="2400" dirty="0" err="1" smtClean="0">
                <a:latin typeface="Calibri" pitchFamily="34" charset="0"/>
              </a:rPr>
              <a:t>Higher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thermal</a:t>
            </a:r>
            <a:r>
              <a:rPr lang="cs-CZ" sz="2400" dirty="0" smtClean="0">
                <a:latin typeface="Calibri" pitchFamily="34" charset="0"/>
              </a:rPr>
              <a:t> stability </a:t>
            </a:r>
            <a:r>
              <a:rPr lang="cs-CZ" sz="2400" dirty="0" err="1" smtClean="0">
                <a:latin typeface="Calibri" pitchFamily="34" charset="0"/>
              </a:rPr>
              <a:t>than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bisphenol</a:t>
            </a:r>
            <a:r>
              <a:rPr lang="cs-CZ" sz="2400" dirty="0" smtClean="0">
                <a:latin typeface="Calibri" pitchFamily="34" charset="0"/>
              </a:rPr>
              <a:t> A</a:t>
            </a:r>
          </a:p>
          <a:p>
            <a:pPr lvl="1"/>
            <a:r>
              <a:rPr lang="cs-CZ" sz="2400" dirty="0" smtClean="0">
                <a:latin typeface="Calibri" pitchFamily="34" charset="0"/>
              </a:rPr>
              <a:t>Use in </a:t>
            </a:r>
            <a:r>
              <a:rPr lang="cs-CZ" sz="2400" dirty="0" err="1" smtClean="0">
                <a:latin typeface="Calibri" pitchFamily="34" charset="0"/>
              </a:rPr>
              <a:t>production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of</a:t>
            </a:r>
            <a:r>
              <a:rPr lang="cs-CZ" sz="2400" dirty="0" smtClean="0">
                <a:latin typeface="Calibri" pitchFamily="34" charset="0"/>
              </a:rPr>
              <a:t> baby </a:t>
            </a:r>
            <a:r>
              <a:rPr lang="cs-CZ" sz="2400" dirty="0" err="1" smtClean="0">
                <a:latin typeface="Calibri" pitchFamily="34" charset="0"/>
              </a:rPr>
              <a:t>bottles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and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thermal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paper</a:t>
            </a: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err="1" smtClean="0">
                <a:latin typeface="Calibri" pitchFamily="34" charset="0"/>
              </a:rPr>
              <a:t>Bisphenol</a:t>
            </a:r>
            <a:r>
              <a:rPr lang="cs-CZ" sz="2400" dirty="0" smtClean="0">
                <a:latin typeface="Calibri" pitchFamily="34" charset="0"/>
              </a:rPr>
              <a:t> B</a:t>
            </a:r>
          </a:p>
          <a:p>
            <a:r>
              <a:rPr lang="cs-CZ" sz="2400" dirty="0" err="1" smtClean="0">
                <a:latin typeface="Calibri" pitchFamily="34" charset="0"/>
              </a:rPr>
              <a:t>Bisphenol</a:t>
            </a:r>
            <a:r>
              <a:rPr lang="cs-CZ" sz="2400" dirty="0" smtClean="0">
                <a:latin typeface="Calibri" pitchFamily="34" charset="0"/>
              </a:rPr>
              <a:t> F</a:t>
            </a:r>
          </a:p>
          <a:p>
            <a:pPr lvl="1"/>
            <a:endParaRPr lang="cs-CZ" sz="2400" dirty="0" smtClean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Bisphenol</a:t>
            </a:r>
            <a:r>
              <a:rPr lang="cs-CZ" dirty="0" smtClean="0"/>
              <a:t> A </a:t>
            </a:r>
            <a:r>
              <a:rPr lang="cs-CZ" dirty="0" err="1" smtClean="0"/>
              <a:t>alternatives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951</TotalTime>
  <Words>596</Words>
  <Application>Microsoft Office PowerPoint</Application>
  <PresentationFormat>Předvádění na obrazovce (4:3)</PresentationFormat>
  <Paragraphs>162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Calibri</vt:lpstr>
      <vt:lpstr>Lucida Sans Unicode</vt:lpstr>
      <vt:lpstr>Times New Roman</vt:lpstr>
      <vt:lpstr>Verdana</vt:lpstr>
      <vt:lpstr>Wingdings 2</vt:lpstr>
      <vt:lpstr>Wingdings 3</vt:lpstr>
      <vt:lpstr>Shluk</vt:lpstr>
      <vt:lpstr>Bisphenols</vt:lpstr>
      <vt:lpstr>Outline</vt:lpstr>
      <vt:lpstr>What are BISPHENOLS?</vt:lpstr>
      <vt:lpstr>Applications of Bisphenols</vt:lpstr>
      <vt:lpstr>Bisphenol A</vt:lpstr>
      <vt:lpstr>Occurrence</vt:lpstr>
      <vt:lpstr>Bisphenol A - concentrations</vt:lpstr>
      <vt:lpstr>Bisphenol A alternatives</vt:lpstr>
      <vt:lpstr>Bisphenol A alternatives</vt:lpstr>
      <vt:lpstr>How does BPA get into the body?</vt:lpstr>
      <vt:lpstr>Instrumental methods</vt:lpstr>
      <vt:lpstr>EU framework</vt:lpstr>
      <vt:lpstr>Bisphenol A under REACH</vt:lpstr>
      <vt:lpstr>What can I do to prevent exposure of BPA?</vt:lpstr>
      <vt:lpstr>Conclusions</vt:lpstr>
      <vt:lpstr>Thanks for your attention!  Any questions?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Bisphenols</dc:title>
  <dc:creator>Jirka</dc:creator>
  <cp:lastModifiedBy>fiserova</cp:lastModifiedBy>
  <cp:revision>85</cp:revision>
  <dcterms:created xsi:type="dcterms:W3CDTF">2017-05-20T18:00:39Z</dcterms:created>
  <dcterms:modified xsi:type="dcterms:W3CDTF">2017-05-31T11:45:42Z</dcterms:modified>
</cp:coreProperties>
</file>