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8585A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DD1"/>
          </a:solidFill>
        </a:fill>
      </a:tcStyle>
    </a:wholeTbl>
    <a:band2H>
      <a:tcTxStyle/>
      <a:tcStyle>
        <a:tcBdr/>
        <a:fill>
          <a:solidFill>
            <a:srgbClr val="E7E8E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EFCA"/>
          </a:solidFill>
        </a:fill>
      </a:tcStyle>
    </a:wholeTbl>
    <a:band2H>
      <a:tcTxStyle/>
      <a:tcStyle>
        <a:tcBdr/>
        <a:fill>
          <a:solidFill>
            <a:srgbClr val="F6F7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DE8DB"/>
          </a:solidFill>
        </a:fill>
      </a:tcStyle>
    </a:wholeTbl>
    <a:band2H>
      <a:tcTxStyle/>
      <a:tcStyle>
        <a:tcBdr/>
        <a:fill>
          <a:solidFill>
            <a:srgbClr val="FEF4EE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8585A"/>
              </a:solidFill>
              <a:prstDash val="solid"/>
              <a:round/>
            </a:ln>
          </a:top>
          <a:bottom>
            <a:ln w="25400" cap="flat">
              <a:solidFill>
                <a:srgbClr val="58585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8585A"/>
              </a:solidFill>
              <a:prstDash val="solid"/>
              <a:round/>
            </a:ln>
          </a:top>
          <a:bottom>
            <a:ln w="25400" cap="flat">
              <a:solidFill>
                <a:srgbClr val="58585A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0D0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8585A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8585A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8585A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58585A"/>
              </a:solidFill>
              <a:prstDash val="solid"/>
              <a:round/>
            </a:ln>
          </a:left>
          <a:right>
            <a:ln w="12700" cap="flat">
              <a:solidFill>
                <a:srgbClr val="58585A"/>
              </a:solidFill>
              <a:prstDash val="solid"/>
              <a:round/>
            </a:ln>
          </a:right>
          <a:top>
            <a:ln w="12700" cap="flat">
              <a:solidFill>
                <a:srgbClr val="58585A"/>
              </a:solidFill>
              <a:prstDash val="solid"/>
              <a:round/>
            </a:ln>
          </a:top>
          <a:bottom>
            <a:ln w="12700" cap="flat">
              <a:solidFill>
                <a:srgbClr val="58585A"/>
              </a:solidFill>
              <a:prstDash val="solid"/>
              <a:round/>
            </a:ln>
          </a:bottom>
          <a:insideH>
            <a:ln w="12700" cap="flat">
              <a:solidFill>
                <a:srgbClr val="58585A"/>
              </a:solidFill>
              <a:prstDash val="solid"/>
              <a:round/>
            </a:ln>
          </a:insideH>
          <a:insideV>
            <a:ln w="12700" cap="flat">
              <a:solidFill>
                <a:srgbClr val="58585A"/>
              </a:solidFill>
              <a:prstDash val="solid"/>
              <a:round/>
            </a:ln>
          </a:insideV>
        </a:tcBdr>
        <a:fill>
          <a:solidFill>
            <a:srgbClr val="58585A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58585A"/>
              </a:solidFill>
              <a:prstDash val="solid"/>
              <a:round/>
            </a:ln>
          </a:left>
          <a:right>
            <a:ln w="12700" cap="flat">
              <a:solidFill>
                <a:srgbClr val="58585A"/>
              </a:solidFill>
              <a:prstDash val="solid"/>
              <a:round/>
            </a:ln>
          </a:right>
          <a:top>
            <a:ln w="12700" cap="flat">
              <a:solidFill>
                <a:srgbClr val="58585A"/>
              </a:solidFill>
              <a:prstDash val="solid"/>
              <a:round/>
            </a:ln>
          </a:top>
          <a:bottom>
            <a:ln w="12700" cap="flat">
              <a:solidFill>
                <a:srgbClr val="58585A"/>
              </a:solidFill>
              <a:prstDash val="solid"/>
              <a:round/>
            </a:ln>
          </a:bottom>
          <a:insideH>
            <a:ln w="12700" cap="flat">
              <a:solidFill>
                <a:srgbClr val="58585A"/>
              </a:solidFill>
              <a:prstDash val="solid"/>
              <a:round/>
            </a:ln>
          </a:insideH>
          <a:insideV>
            <a:ln w="12700" cap="flat">
              <a:solidFill>
                <a:srgbClr val="58585A"/>
              </a:solidFill>
              <a:prstDash val="solid"/>
              <a:round/>
            </a:ln>
          </a:insideV>
        </a:tcBdr>
        <a:fill>
          <a:solidFill>
            <a:srgbClr val="58585A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58585A"/>
              </a:solidFill>
              <a:prstDash val="solid"/>
              <a:round/>
            </a:ln>
          </a:left>
          <a:right>
            <a:ln w="12700" cap="flat">
              <a:solidFill>
                <a:srgbClr val="58585A"/>
              </a:solidFill>
              <a:prstDash val="solid"/>
              <a:round/>
            </a:ln>
          </a:right>
          <a:top>
            <a:ln w="50800" cap="flat">
              <a:solidFill>
                <a:srgbClr val="58585A"/>
              </a:solidFill>
              <a:prstDash val="solid"/>
              <a:round/>
            </a:ln>
          </a:top>
          <a:bottom>
            <a:ln w="12700" cap="flat">
              <a:solidFill>
                <a:srgbClr val="58585A"/>
              </a:solidFill>
              <a:prstDash val="solid"/>
              <a:round/>
            </a:ln>
          </a:bottom>
          <a:insideH>
            <a:ln w="12700" cap="flat">
              <a:solidFill>
                <a:srgbClr val="58585A"/>
              </a:solidFill>
              <a:prstDash val="solid"/>
              <a:round/>
            </a:ln>
          </a:insideH>
          <a:insideV>
            <a:ln w="12700" cap="flat">
              <a:solidFill>
                <a:srgbClr val="58585A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58585A"/>
      </a:tcTxStyle>
      <a:tcStyle>
        <a:tcBdr>
          <a:left>
            <a:ln w="12700" cap="flat">
              <a:solidFill>
                <a:srgbClr val="58585A"/>
              </a:solidFill>
              <a:prstDash val="solid"/>
              <a:round/>
            </a:ln>
          </a:left>
          <a:right>
            <a:ln w="12700" cap="flat">
              <a:solidFill>
                <a:srgbClr val="58585A"/>
              </a:solidFill>
              <a:prstDash val="solid"/>
              <a:round/>
            </a:ln>
          </a:right>
          <a:top>
            <a:ln w="12700" cap="flat">
              <a:solidFill>
                <a:srgbClr val="58585A"/>
              </a:solidFill>
              <a:prstDash val="solid"/>
              <a:round/>
            </a:ln>
          </a:top>
          <a:bottom>
            <a:ln w="25400" cap="flat">
              <a:solidFill>
                <a:srgbClr val="58585A"/>
              </a:solidFill>
              <a:prstDash val="solid"/>
              <a:round/>
            </a:ln>
          </a:bottom>
          <a:insideH>
            <a:ln w="12700" cap="flat">
              <a:solidFill>
                <a:srgbClr val="58585A"/>
              </a:solidFill>
              <a:prstDash val="solid"/>
              <a:round/>
            </a:ln>
          </a:insideH>
          <a:insideV>
            <a:ln w="12700" cap="flat">
              <a:solidFill>
                <a:srgbClr val="58585A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32" name="Shape 1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9" descr="Obrázek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Obrázek 10" descr="Obrázek 10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2887663" y="582612"/>
            <a:ext cx="827088" cy="82232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Obrázek 11" descr="Obrázek 1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77862" y="571500"/>
            <a:ext cx="855663" cy="8540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Obrázek 12" descr="Obrázek 12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763713" y="571500"/>
            <a:ext cx="846138" cy="846138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 názvu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20" name="Text úrovně 1…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ClrTx/>
              <a:buSzTx/>
              <a:buFontTx/>
              <a:buNone/>
              <a:defRPr>
                <a:solidFill>
                  <a:schemeClr val="accent1"/>
                </a:solidFill>
              </a:defRPr>
            </a:lvl1pPr>
            <a:lvl2pPr marL="0" indent="457200" algn="ctr">
              <a:buClrTx/>
              <a:buSzTx/>
              <a:buFontTx/>
              <a:buNone/>
              <a:defRPr>
                <a:solidFill>
                  <a:schemeClr val="accent1"/>
                </a:solidFill>
              </a:defRPr>
            </a:lvl2pPr>
            <a:lvl3pPr marL="0" indent="914400" algn="ctr">
              <a:buClrTx/>
              <a:buSzTx/>
              <a:buFontTx/>
              <a:buNone/>
              <a:defRPr>
                <a:solidFill>
                  <a:schemeClr val="accent1"/>
                </a:solidFill>
              </a:defRPr>
            </a:lvl3pPr>
            <a:lvl4pPr marL="0" indent="1371600" algn="ctr">
              <a:buClrTx/>
              <a:buSzTx/>
              <a:buFontTx/>
              <a:buNone/>
              <a:defRPr>
                <a:solidFill>
                  <a:schemeClr val="accent1"/>
                </a:solidFill>
              </a:defRPr>
            </a:lvl4pPr>
            <a:lvl5pPr marL="0" indent="1828800" algn="ctr">
              <a:buClrTx/>
              <a:buSzTx/>
              <a:buFontTx/>
              <a:buNone/>
              <a:defRPr>
                <a:solidFill>
                  <a:schemeClr val="accent1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1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 názvu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105" name="Zástupný symbol pro obrázek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 dirty="0"/>
          </a:p>
        </p:txBody>
      </p:sp>
      <p:sp>
        <p:nvSpPr>
          <p:cNvPr id="106" name="Text úrovně 1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7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 názvu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115" name="Text úrovně 1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6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názvu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124" name="Text úrovně 1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25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názvu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29" name="Text úrovně 1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0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Obrázek 9" descr="Obrázek 9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Obrázek 10" descr="Obrázek 10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2887663" y="582612"/>
            <a:ext cx="827088" cy="8223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Obrázek 11" descr="Obrázek 11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77862" y="571500"/>
            <a:ext cx="855663" cy="854075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Obrázek 12" descr="Obrázek 12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763713" y="571500"/>
            <a:ext cx="846138" cy="846138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Text názvu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b="1" cap="all"/>
            </a:lvl1pPr>
          </a:lstStyle>
          <a:p>
            <a:r>
              <a:t>Text názvu</a:t>
            </a:r>
          </a:p>
        </p:txBody>
      </p:sp>
      <p:sp>
        <p:nvSpPr>
          <p:cNvPr id="42" name="Text úrovně 1…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3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 názvu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51" name="Text úrovně 1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2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názvu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60" name="Text úrovně 1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1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ClrTx/>
              <a:buSzTx/>
              <a:buFontTx/>
              <a:buNone/>
              <a:defRPr sz="2400" b="1"/>
            </a:pPr>
            <a:endParaRPr/>
          </a:p>
        </p:txBody>
      </p:sp>
      <p:sp>
        <p:nvSpPr>
          <p:cNvPr id="62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názvu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70" name="Text úrovně 1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1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ClrTx/>
              <a:buSzTx/>
              <a:buFontTx/>
              <a:buNone/>
              <a:defRPr sz="2400" b="1"/>
            </a:pPr>
            <a:endParaRPr/>
          </a:p>
        </p:txBody>
      </p:sp>
      <p:sp>
        <p:nvSpPr>
          <p:cNvPr id="72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 názvu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40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názvu</a:t>
            </a:r>
          </a:p>
        </p:txBody>
      </p:sp>
      <p:sp>
        <p:nvSpPr>
          <p:cNvPr id="80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 názvu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95" name="Text úrovně 1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6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400"/>
            </a:pPr>
            <a:endParaRPr/>
          </a:p>
        </p:txBody>
      </p:sp>
      <p:sp>
        <p:nvSpPr>
          <p:cNvPr id="97" name="Číslo snímku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3" descr="Obrázek 13"/>
          <p:cNvPicPr>
            <a:picLocks noChangeAspect="1"/>
          </p:cNvPicPr>
          <p:nvPr/>
        </p:nvPicPr>
        <p:blipFill>
          <a:blip r:embed="rId14" cstate="print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Obrázek 17" descr="Obrázek 17"/>
          <p:cNvPicPr>
            <a:picLocks noChangeAspect="1"/>
          </p:cNvPicPr>
          <p:nvPr/>
        </p:nvPicPr>
        <p:blipFill>
          <a:blip r:embed="rId15" cstate="print">
            <a:extLst/>
          </a:blip>
          <a:stretch>
            <a:fillRect/>
          </a:stretch>
        </p:blipFill>
        <p:spPr>
          <a:xfrm>
            <a:off x="1673225" y="6292850"/>
            <a:ext cx="469900" cy="466725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Obrázek 19" descr="Obrázek 19"/>
          <p:cNvPicPr>
            <a:picLocks noChangeAspect="1"/>
          </p:cNvPicPr>
          <p:nvPr/>
        </p:nvPicPr>
        <p:blipFill>
          <a:blip r:embed="rId16" cstate="print">
            <a:extLst/>
          </a:blip>
          <a:stretch>
            <a:fillRect/>
          </a:stretch>
        </p:blipFill>
        <p:spPr>
          <a:xfrm>
            <a:off x="465137" y="6286500"/>
            <a:ext cx="490538" cy="490538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Obrázek 20" descr="Obrázek 20"/>
          <p:cNvPicPr>
            <a:picLocks noChangeAspect="1"/>
          </p:cNvPicPr>
          <p:nvPr/>
        </p:nvPicPr>
        <p:blipFill>
          <a:blip r:embed="rId17" cstate="print">
            <a:extLst/>
          </a:blip>
          <a:stretch>
            <a:fillRect/>
          </a:stretch>
        </p:blipFill>
        <p:spPr>
          <a:xfrm>
            <a:off x="1049337" y="6286500"/>
            <a:ext cx="485776" cy="48577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Číslo snímku"/>
          <p:cNvSpPr>
            <a:spLocks noGrp="1"/>
          </p:cNvSpPr>
          <p:nvPr>
            <p:ph type="sldNum" sz="quarter" idx="2"/>
          </p:nvPr>
        </p:nvSpPr>
        <p:spPr>
          <a:xfrm>
            <a:off x="8413144" y="6406785"/>
            <a:ext cx="273657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989899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  <p:sp>
        <p:nvSpPr>
          <p:cNvPr id="7" name="Text názvu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solidFill>
            <a:srgbClr val="929294">
              <a:alpha val="60000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Text názvu</a:t>
            </a:r>
          </a:p>
        </p:txBody>
      </p:sp>
      <p:sp>
        <p:nvSpPr>
          <p:cNvPr id="8" name="Text úrovně 1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818184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adpis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dirty="0"/>
              <a:t>Cadmium and chromium</a:t>
            </a:r>
          </a:p>
        </p:txBody>
      </p:sp>
      <p:sp>
        <p:nvSpPr>
          <p:cNvPr id="135" name="Podnadpis 2"/>
          <p:cNvSpPr>
            <a:spLocks noGrp="1"/>
          </p:cNvSpPr>
          <p:nvPr>
            <p:ph type="subTitle" sz="half" idx="1"/>
          </p:nvPr>
        </p:nvSpPr>
        <p:spPr>
          <a:xfrm>
            <a:off x="683567" y="4005064"/>
            <a:ext cx="7704858" cy="175260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 b="1"/>
            </a:pPr>
            <a:r>
              <a:rPr dirty="0"/>
              <a:t>Kristýna Kroupová</a:t>
            </a:r>
          </a:p>
          <a:p>
            <a:pPr>
              <a:spcBef>
                <a:spcPts val="400"/>
              </a:spcBef>
              <a:defRPr sz="2000"/>
            </a:pPr>
            <a:r>
              <a:rPr dirty="0"/>
              <a:t>Modern Methods of Pollutant Analysis</a:t>
            </a:r>
          </a:p>
          <a:p>
            <a:pPr>
              <a:spcBef>
                <a:spcPts val="400"/>
              </a:spcBef>
              <a:defRPr sz="2000" b="1"/>
            </a:pPr>
            <a:r>
              <a:rPr dirty="0"/>
              <a:t>Research Centre for Toxic Compounds in the Environment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dirty="0"/>
              <a:t>Outline</a:t>
            </a:r>
          </a:p>
        </p:txBody>
      </p:sp>
      <p:sp>
        <p:nvSpPr>
          <p:cNvPr id="138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1166018"/>
            <a:ext cx="8229600" cy="4525964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defRPr sz="2000">
                <a:solidFill>
                  <a:srgbClr val="002060"/>
                </a:solidFill>
              </a:defRPr>
            </a:pPr>
            <a:r>
              <a:rPr dirty="0"/>
              <a:t>Cadmium and chromium in the environment</a:t>
            </a:r>
          </a:p>
          <a:p>
            <a:pPr>
              <a:spcBef>
                <a:spcPts val="400"/>
              </a:spcBef>
              <a:defRPr sz="2000">
                <a:solidFill>
                  <a:srgbClr val="002060"/>
                </a:solidFill>
              </a:defRPr>
            </a:pPr>
            <a:r>
              <a:rPr dirty="0"/>
              <a:t>Compounds and human exposure </a:t>
            </a:r>
          </a:p>
          <a:p>
            <a:pPr>
              <a:spcBef>
                <a:spcPts val="400"/>
              </a:spcBef>
              <a:defRPr sz="2000">
                <a:solidFill>
                  <a:srgbClr val="002060"/>
                </a:solidFill>
              </a:defRPr>
            </a:pPr>
            <a:r>
              <a:rPr dirty="0"/>
              <a:t>Toxicity</a:t>
            </a:r>
          </a:p>
          <a:p>
            <a:pPr>
              <a:spcBef>
                <a:spcPts val="400"/>
              </a:spcBef>
              <a:defRPr sz="2000">
                <a:solidFill>
                  <a:srgbClr val="002060"/>
                </a:solidFill>
              </a:defRPr>
            </a:pPr>
            <a:r>
              <a:rPr dirty="0"/>
              <a:t>Methods</a:t>
            </a:r>
          </a:p>
          <a:p>
            <a:pPr>
              <a:spcBef>
                <a:spcPts val="400"/>
              </a:spcBef>
              <a:defRPr sz="2000">
                <a:solidFill>
                  <a:srgbClr val="002060"/>
                </a:solidFill>
              </a:defRPr>
            </a:pPr>
            <a:r>
              <a:rPr dirty="0"/>
              <a:t>Legislation</a:t>
            </a:r>
          </a:p>
          <a:p>
            <a:pPr>
              <a:spcBef>
                <a:spcPts val="400"/>
              </a:spcBef>
              <a:defRPr sz="2000">
                <a:solidFill>
                  <a:srgbClr val="002060"/>
                </a:solidFill>
              </a:defRPr>
            </a:pPr>
            <a:r>
              <a:rPr dirty="0"/>
              <a:t>Summary</a:t>
            </a:r>
          </a:p>
        </p:txBody>
      </p:sp>
      <p:sp>
        <p:nvSpPr>
          <p:cNvPr id="139" name="Zástupný symbol pro číslo snímku 3"/>
          <p:cNvSpPr>
            <a:spLocks noGrp="1"/>
          </p:cNvSpPr>
          <p:nvPr>
            <p:ph type="sldNum" sz="quarter" idx="2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2</a:t>
            </a:fld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adpis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dirty="0"/>
              <a:t>Cd and Cr in the environment</a:t>
            </a:r>
          </a:p>
        </p:txBody>
      </p:sp>
      <p:sp>
        <p:nvSpPr>
          <p:cNvPr id="142" name="Zástupný symbol pro text 7"/>
          <p:cNvSpPr>
            <a:spLocks noGrp="1"/>
          </p:cNvSpPr>
          <p:nvPr>
            <p:ph type="body" sz="quarter" idx="1"/>
          </p:nvPr>
        </p:nvSpPr>
        <p:spPr>
          <a:xfrm>
            <a:off x="457200" y="2294941"/>
            <a:ext cx="4040188" cy="6397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dirty="0"/>
              <a:t>Cadmium</a:t>
            </a:r>
          </a:p>
        </p:txBody>
      </p:sp>
      <p:sp>
        <p:nvSpPr>
          <p:cNvPr id="143" name="Zástupný symbol pro obsah 8"/>
          <p:cNvSpPr/>
          <p:nvPr/>
        </p:nvSpPr>
        <p:spPr>
          <a:xfrm>
            <a:off x="368300" y="2900372"/>
            <a:ext cx="4040188" cy="3150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742950" lvl="1" indent="-285750">
              <a:spcBef>
                <a:spcPts val="400"/>
              </a:spcBef>
              <a:buClr>
                <a:schemeClr val="accent1"/>
              </a:buClr>
              <a:buSzPct val="100000"/>
              <a:buFont typeface="Arial"/>
              <a:buChar char="–"/>
              <a:defRPr>
                <a:solidFill>
                  <a:srgbClr val="002060"/>
                </a:solidFill>
              </a:defRPr>
            </a:pPr>
            <a:r>
              <a:rPr dirty="0"/>
              <a:t>Application</a:t>
            </a:r>
            <a:r>
              <a:rPr b="1" dirty="0"/>
              <a:t>: </a:t>
            </a:r>
            <a:endParaRPr sz="2000"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Batteries (Ni-Cd)</a:t>
            </a:r>
            <a:endParaRPr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Electroplating</a:t>
            </a:r>
            <a:endParaRPr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Pigments: Cadmium yellow, cadmium red, cadmium orange</a:t>
            </a:r>
          </a:p>
        </p:txBody>
      </p:sp>
      <p:sp>
        <p:nvSpPr>
          <p:cNvPr id="144" name="Zástupný symbol pro text 9"/>
          <p:cNvSpPr>
            <a:spLocks noGrp="1"/>
          </p:cNvSpPr>
          <p:nvPr>
            <p:ph type="body" idx="13"/>
          </p:nvPr>
        </p:nvSpPr>
        <p:spPr>
          <a:xfrm>
            <a:off x="4619625" y="2294941"/>
            <a:ext cx="4041775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02060"/>
                </a:solidFill>
              </a:defRPr>
            </a:lvl1pPr>
          </a:lstStyle>
          <a:p>
            <a:r>
              <a:rPr dirty="0"/>
              <a:t>Chromium</a:t>
            </a:r>
          </a:p>
        </p:txBody>
      </p:sp>
      <p:sp>
        <p:nvSpPr>
          <p:cNvPr id="145" name="Zástupný symbol pro obsah 10"/>
          <p:cNvSpPr/>
          <p:nvPr/>
        </p:nvSpPr>
        <p:spPr>
          <a:xfrm>
            <a:off x="4619625" y="2960515"/>
            <a:ext cx="4041775" cy="3150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 lnSpcReduction="10000"/>
          </a:bodyPr>
          <a:lstStyle/>
          <a:p>
            <a:pPr marL="742950" lvl="1" indent="-285750">
              <a:spcBef>
                <a:spcPts val="400"/>
              </a:spcBef>
              <a:buClr>
                <a:schemeClr val="accent1"/>
              </a:buClr>
              <a:buSzPct val="100000"/>
              <a:buFont typeface="Arial"/>
              <a:buChar char="–"/>
              <a:defRPr>
                <a:solidFill>
                  <a:srgbClr val="002060"/>
                </a:solidFill>
              </a:defRPr>
            </a:pPr>
            <a:r>
              <a:rPr dirty="0"/>
              <a:t>Application: </a:t>
            </a:r>
            <a:endParaRPr sz="2000"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stainless steel</a:t>
            </a:r>
            <a:endParaRPr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Electroplating</a:t>
            </a:r>
            <a:endParaRPr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Dyes and pigments</a:t>
            </a:r>
            <a:endParaRPr dirty="0">
              <a:solidFill>
                <a:srgbClr val="818184"/>
              </a:solidFill>
            </a:endParaRPr>
          </a:p>
          <a:p>
            <a:pPr marL="1600200" lvl="3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rPr dirty="0"/>
              <a:t>Chrome yellow, green</a:t>
            </a:r>
            <a:endParaRPr sz="1600" dirty="0">
              <a:solidFill>
                <a:srgbClr val="818184"/>
              </a:solidFill>
            </a:endParaRPr>
          </a:p>
          <a:p>
            <a:pPr marL="1600200" lvl="3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rPr dirty="0"/>
              <a:t>Chromium oxide (green) – main ingredient in infrared reflecting paints</a:t>
            </a:r>
            <a:endParaRPr sz="1600"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Wood preservative</a:t>
            </a:r>
            <a:endParaRPr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Tanning (leather)</a:t>
            </a:r>
            <a:endParaRPr dirty="0">
              <a:solidFill>
                <a:srgbClr val="818184"/>
              </a:solidFill>
            </a:endParaRPr>
          </a:p>
          <a:p>
            <a:pPr marL="1143000" lvl="2" indent="-2286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rPr dirty="0"/>
              <a:t>Catalyst (polyethylene production, water gas shift reaction, hydrogenation)</a:t>
            </a:r>
          </a:p>
        </p:txBody>
      </p:sp>
      <p:sp>
        <p:nvSpPr>
          <p:cNvPr id="146" name="Zástupný symbol pro číslo snímku 3"/>
          <p:cNvSpPr>
            <a:spLocks noGrp="1"/>
          </p:cNvSpPr>
          <p:nvPr>
            <p:ph type="sldNum" sz="quarter" idx="2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3</a:t>
            </a:fld>
            <a:endParaRPr dirty="0"/>
          </a:p>
        </p:txBody>
      </p:sp>
      <p:pic>
        <p:nvPicPr>
          <p:cNvPr id="147" name="Picture 2" descr="Picture 2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88193" y="4415256"/>
            <a:ext cx="3600402" cy="1543029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Naturally in Earth's crust…"/>
          <p:cNvSpPr/>
          <p:nvPr/>
        </p:nvSpPr>
        <p:spPr>
          <a:xfrm>
            <a:off x="448711" y="1079267"/>
            <a:ext cx="8246578" cy="1495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342900" indent="-342900">
              <a:spcBef>
                <a:spcPts val="400"/>
              </a:spcBef>
              <a:buClr>
                <a:schemeClr val="accent1"/>
              </a:buClr>
              <a:buSzPct val="100000"/>
              <a:buFont typeface="Arial"/>
              <a:buChar char="•"/>
              <a:defRPr>
                <a:solidFill>
                  <a:srgbClr val="002060"/>
                </a:solidFill>
              </a:defRPr>
            </a:pPr>
            <a:r>
              <a:rPr dirty="0"/>
              <a:t>Naturally in Earth's crust</a:t>
            </a:r>
            <a:endParaRPr sz="2400" dirty="0">
              <a:solidFill>
                <a:srgbClr val="818184"/>
              </a:solidFill>
            </a:endParaRPr>
          </a:p>
          <a:p>
            <a:pPr marL="342900" indent="-342900">
              <a:spcBef>
                <a:spcPts val="400"/>
              </a:spcBef>
              <a:buClr>
                <a:schemeClr val="accent1"/>
              </a:buClr>
              <a:buSzPct val="100000"/>
              <a:buFont typeface="Arial"/>
              <a:buChar char="•"/>
              <a:defRPr>
                <a:solidFill>
                  <a:srgbClr val="002060"/>
                </a:solidFill>
              </a:defRPr>
            </a:pPr>
            <a:r>
              <a:rPr dirty="0"/>
              <a:t>Natural sources: Volcanic eruptions, erosion</a:t>
            </a:r>
            <a:endParaRPr sz="2000" dirty="0">
              <a:solidFill>
                <a:srgbClr val="818184"/>
              </a:solidFill>
            </a:endParaRPr>
          </a:p>
          <a:p>
            <a:pPr marL="342900" indent="-342900">
              <a:spcBef>
                <a:spcPts val="400"/>
              </a:spcBef>
              <a:buClr>
                <a:schemeClr val="accent1"/>
              </a:buClr>
              <a:buSzPct val="100000"/>
              <a:buFont typeface="Arial"/>
              <a:buChar char="•"/>
              <a:defRPr>
                <a:solidFill>
                  <a:srgbClr val="002060"/>
                </a:solidFill>
              </a:defRPr>
            </a:pPr>
            <a:r>
              <a:rPr dirty="0"/>
              <a:t>Anthropogenic sources: </a:t>
            </a:r>
            <a:endParaRPr sz="2400" dirty="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rPr dirty="0"/>
              <a:t>mining, industrial wastes, coal combustion, chemical industry, fossil fuels, </a:t>
            </a:r>
            <a:r>
              <a:rPr dirty="0" smtClean="0"/>
              <a:t>transportation</a:t>
            </a:r>
            <a:r>
              <a:rPr lang="cs-CZ" dirty="0" smtClean="0"/>
              <a:t>, </a:t>
            </a:r>
            <a:r>
              <a:rPr lang="cs-CZ" dirty="0" err="1" smtClean="0"/>
              <a:t>fertilisers</a:t>
            </a:r>
            <a:endParaRPr sz="2000" dirty="0">
              <a:solidFill>
                <a:srgbClr val="818184"/>
              </a:solidFill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002060"/>
                </a:solidFill>
              </a:defRPr>
            </a:pPr>
            <a:r>
              <a:t>Compounds and human exposure</a:t>
            </a:r>
          </a:p>
        </p:txBody>
      </p:sp>
      <p:sp>
        <p:nvSpPr>
          <p:cNvPr id="151" name="Zástupný symbol pro text 2"/>
          <p:cNvSpPr>
            <a:spLocks noGrp="1"/>
          </p:cNvSpPr>
          <p:nvPr>
            <p:ph type="body" sz="quarter" idx="1"/>
          </p:nvPr>
        </p:nvSpPr>
        <p:spPr>
          <a:xfrm>
            <a:off x="467544" y="908720"/>
            <a:ext cx="4040188" cy="6397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dirty="0"/>
              <a:t>Cadmium</a:t>
            </a:r>
          </a:p>
        </p:txBody>
      </p:sp>
      <p:sp>
        <p:nvSpPr>
          <p:cNvPr id="152" name="Zástupný symbol pro obsah 3"/>
          <p:cNvSpPr/>
          <p:nvPr/>
        </p:nvSpPr>
        <p:spPr>
          <a:xfrm>
            <a:off x="467544" y="1484783"/>
            <a:ext cx="4040188" cy="4608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342900" indent="-342900">
              <a:spcBef>
                <a:spcPts val="300"/>
              </a:spcBef>
              <a:defRPr sz="1600" b="1">
                <a:solidFill>
                  <a:srgbClr val="002060"/>
                </a:solidFill>
              </a:defRPr>
            </a:pPr>
            <a:r>
              <a:t>Compounds: 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400">
                <a:solidFill>
                  <a:srgbClr val="002060"/>
                </a:solidFill>
              </a:defRPr>
            </a:pPr>
            <a:r>
              <a:t>Rare in pure state in nature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400">
                <a:solidFill>
                  <a:srgbClr val="002060"/>
                </a:solidFill>
              </a:defRPr>
            </a:pPr>
            <a:r>
              <a:t>Mostly in oxidation state II+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400">
                <a:solidFill>
                  <a:srgbClr val="002060"/>
                </a:solidFill>
              </a:defRPr>
            </a:pPr>
            <a:r>
              <a:t>Inorganic salts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400">
                <a:solidFill>
                  <a:srgbClr val="002060"/>
                </a:solidFill>
              </a:defRPr>
            </a:pPr>
            <a:r>
              <a:t>Organic compound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SzPct val="100000"/>
              <a:buFont typeface="Arial"/>
              <a:buChar char="•"/>
              <a:defRPr sz="1200">
                <a:solidFill>
                  <a:srgbClr val="002060"/>
                </a:solidFill>
              </a:defRPr>
            </a:pPr>
            <a:r>
              <a:t>microbial formation of monomethyl cadmium (significance not know)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 b="1">
                <a:solidFill>
                  <a:srgbClr val="002060"/>
                </a:solidFill>
              </a:defRPr>
            </a:pP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 b="1">
                <a:solidFill>
                  <a:srgbClr val="002060"/>
                </a:solidFill>
              </a:defRPr>
            </a:pPr>
            <a:r>
              <a:t>Main sources of human exposure: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t>Eating, drinking, smoking, dust breathing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t>Retains in kidney and liver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rPr b="1"/>
              <a:t>Biological half-life:</a:t>
            </a:r>
            <a:r>
              <a:t> 10 – 30 years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rPr b="1"/>
              <a:t>Excretion:</a:t>
            </a:r>
            <a:r>
              <a:t> urine, hair, nails, breast milk</a:t>
            </a:r>
          </a:p>
        </p:txBody>
      </p:sp>
      <p:sp>
        <p:nvSpPr>
          <p:cNvPr id="153" name="Zástupný symbol pro text 4"/>
          <p:cNvSpPr>
            <a:spLocks noGrp="1"/>
          </p:cNvSpPr>
          <p:nvPr>
            <p:ph type="body" idx="13"/>
          </p:nvPr>
        </p:nvSpPr>
        <p:spPr>
          <a:xfrm>
            <a:off x="4644008" y="908720"/>
            <a:ext cx="4041776" cy="6397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>
                <a:solidFill>
                  <a:srgbClr val="002060"/>
                </a:solidFill>
              </a:defRPr>
            </a:lvl1pPr>
          </a:lstStyle>
          <a:p>
            <a:r>
              <a:t>Chromium</a:t>
            </a:r>
          </a:p>
        </p:txBody>
      </p:sp>
      <p:sp>
        <p:nvSpPr>
          <p:cNvPr id="154" name="Zástupný symbol pro obsah 5"/>
          <p:cNvSpPr/>
          <p:nvPr/>
        </p:nvSpPr>
        <p:spPr>
          <a:xfrm>
            <a:off x="4644008" y="1484784"/>
            <a:ext cx="4041776" cy="53732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342900" indent="-342900">
              <a:spcBef>
                <a:spcPts val="300"/>
              </a:spcBef>
              <a:defRPr sz="1600" b="1">
                <a:solidFill>
                  <a:srgbClr val="002060"/>
                </a:solidFill>
              </a:defRPr>
            </a:pPr>
            <a:r>
              <a:t>Compounds: </a:t>
            </a:r>
            <a:r>
              <a:rPr sz="1400" b="0"/>
              <a:t>oxidation states from –II to +VI. Cr</a:t>
            </a:r>
            <a:r>
              <a:rPr sz="1400" b="0" baseline="30000"/>
              <a:t>III</a:t>
            </a:r>
            <a:r>
              <a:rPr sz="1400" b="0"/>
              <a:t> and VI+ are relevant. </a:t>
            </a:r>
            <a:br>
              <a:rPr sz="1400" b="0"/>
            </a:br>
            <a:r>
              <a:rPr sz="1400" b="0"/>
              <a:t>Cr</a:t>
            </a:r>
            <a:r>
              <a:rPr sz="1400" b="0" baseline="30000"/>
              <a:t>II</a:t>
            </a:r>
            <a:r>
              <a:rPr sz="1400" b="0"/>
              <a:t>, IV+, V+ - short lifetime, CrO</a:t>
            </a:r>
            <a:r>
              <a:rPr sz="1400" b="0" baseline="-25000"/>
              <a:t>2 </a:t>
            </a:r>
            <a:r>
              <a:rPr sz="1400" b="0"/>
              <a:t>nontoxic</a:t>
            </a:r>
          </a:p>
          <a:p>
            <a:pPr marL="342900" indent="-342900">
              <a:spcBef>
                <a:spcPts val="300"/>
              </a:spcBef>
              <a:defRPr sz="1600" b="1">
                <a:solidFill>
                  <a:srgbClr val="002060"/>
                </a:solidFill>
              </a:defRPr>
            </a:pPr>
            <a:r>
              <a:t>Main sources of human exposure:</a:t>
            </a:r>
            <a:r>
              <a:rPr b="0"/>
              <a:t> 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t>Eating, drinking: Higher concentrations in food from stainless steel cans. </a:t>
            </a: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t>Dust breathing – small amounts, smoking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400">
                <a:solidFill>
                  <a:srgbClr val="002060"/>
                </a:solidFill>
              </a:defRPr>
            </a:pPr>
            <a:r>
              <a:t>Household goods: wood preservatives, cement, textiles, leather products.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t>Retains mostly in kidneys and lungs. 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t>Cr</a:t>
            </a:r>
            <a:r>
              <a:rPr baseline="30000"/>
              <a:t>III </a:t>
            </a:r>
            <a:r>
              <a:rPr sz="1400"/>
              <a:t>unable to cross cell membrane</a:t>
            </a: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t>Cr</a:t>
            </a:r>
            <a:r>
              <a:rPr baseline="30000"/>
              <a:t>IV </a:t>
            </a:r>
            <a:r>
              <a:rPr sz="1400"/>
              <a:t>cross cell membranes through phosphate and sulfate anion-exchange carrier pathway.</a:t>
            </a:r>
            <a:r>
              <a:t> 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rPr b="1"/>
              <a:t>Biological half-life: </a:t>
            </a:r>
            <a:r>
              <a:rPr sz="1400"/>
              <a:t>varies from 15 days to 5 years (depend on form)</a:t>
            </a:r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endParaRPr/>
          </a:p>
          <a:p>
            <a:pPr marL="342900" indent="-3429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rPr b="1"/>
              <a:t>Excretion:</a:t>
            </a:r>
            <a:r>
              <a:t> </a:t>
            </a:r>
            <a:r>
              <a:rPr sz="1400"/>
              <a:t>urine, breast milk, hair, nails</a:t>
            </a:r>
          </a:p>
        </p:txBody>
      </p:sp>
      <p:sp>
        <p:nvSpPr>
          <p:cNvPr id="155" name="Zástupný symbol pro číslo snímku 6"/>
          <p:cNvSpPr>
            <a:spLocks noGrp="1"/>
          </p:cNvSpPr>
          <p:nvPr>
            <p:ph type="sldNum" sz="quarter" idx="2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Nadpis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t>Toxicity</a:t>
            </a:r>
          </a:p>
        </p:txBody>
      </p:sp>
      <p:sp>
        <p:nvSpPr>
          <p:cNvPr id="158" name="Zástupný symbol pro číslo snímku 6"/>
          <p:cNvSpPr>
            <a:spLocks noGrp="1"/>
          </p:cNvSpPr>
          <p:nvPr>
            <p:ph type="sldNum" sz="quarter" idx="2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5</a:t>
            </a:fld>
            <a:endParaRPr/>
          </a:p>
        </p:txBody>
      </p:sp>
      <p:sp>
        <p:nvSpPr>
          <p:cNvPr id="159" name="Zástupný symbol pro text 4"/>
          <p:cNvSpPr>
            <a:spLocks noGrp="1"/>
          </p:cNvSpPr>
          <p:nvPr>
            <p:ph type="body" sz="quarter" idx="1"/>
          </p:nvPr>
        </p:nvSpPr>
        <p:spPr>
          <a:xfrm>
            <a:off x="4644008" y="908720"/>
            <a:ext cx="4041776" cy="6397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t>Chromium</a:t>
            </a:r>
          </a:p>
        </p:txBody>
      </p:sp>
      <p:sp>
        <p:nvSpPr>
          <p:cNvPr id="160" name="Zástupný symbol pro obsah 5"/>
          <p:cNvSpPr/>
          <p:nvPr/>
        </p:nvSpPr>
        <p:spPr>
          <a:xfrm>
            <a:off x="4644008" y="1484783"/>
            <a:ext cx="4041776" cy="50851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342900" indent="-342900">
              <a:spcBef>
                <a:spcPts val="300"/>
              </a:spcBef>
              <a:defRPr sz="1600" b="1">
                <a:solidFill>
                  <a:srgbClr val="002060"/>
                </a:solidFill>
              </a:defRPr>
            </a:pPr>
            <a:r>
              <a:t>Cr</a:t>
            </a:r>
            <a:r>
              <a:rPr baseline="30000"/>
              <a:t>III</a:t>
            </a:r>
            <a:r>
              <a:rPr b="0"/>
              <a:t> essential for mammal's metabolism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defRPr sz="1600" b="1">
                <a:solidFill>
                  <a:srgbClr val="002060"/>
                </a:solidFill>
              </a:defRPr>
            </a:pPr>
            <a:r>
              <a:t>Cr</a:t>
            </a:r>
            <a:r>
              <a:rPr baseline="30000"/>
              <a:t>VI</a:t>
            </a:r>
            <a:r>
              <a:t>: Toxic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irritation of upper respiratory tract and skin</a:t>
            </a: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nose bleeding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ulceration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kidney and liver problems</a:t>
            </a: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imunotoxic, neurotoxic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IARC carcinogen (Group1) only </a:t>
            </a:r>
            <a:r>
              <a:rPr b="1"/>
              <a:t>Cr</a:t>
            </a:r>
            <a:r>
              <a:rPr b="1" baseline="30000"/>
              <a:t>VI</a:t>
            </a: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t>Lung</a:t>
            </a:r>
            <a:endParaRPr sz="200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t>Upper respiratory tract</a:t>
            </a:r>
            <a:endParaRPr sz="1100"/>
          </a:p>
          <a:p>
            <a:pPr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endParaRPr/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Lack of appropriate data on effect of chromium during lactation. </a:t>
            </a:r>
            <a:endParaRPr sz="2400">
              <a:solidFill>
                <a:srgbClr val="818184"/>
              </a:solidFill>
            </a:endParaRPr>
          </a:p>
        </p:txBody>
      </p:sp>
      <p:sp>
        <p:nvSpPr>
          <p:cNvPr id="161" name="Zástupný symbol pro text 2"/>
          <p:cNvSpPr/>
          <p:nvPr/>
        </p:nvSpPr>
        <p:spPr>
          <a:xfrm>
            <a:off x="467544" y="908720"/>
            <a:ext cx="4040188" cy="639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>
            <a:lvl1pPr>
              <a:spcBef>
                <a:spcPts val="500"/>
              </a:spcBef>
              <a:defRPr sz="2400" b="1">
                <a:solidFill>
                  <a:srgbClr val="002060"/>
                </a:solidFill>
              </a:defRPr>
            </a:lvl1pPr>
          </a:lstStyle>
          <a:p>
            <a:r>
              <a:rPr dirty="0"/>
              <a:t>Cadmium</a:t>
            </a:r>
          </a:p>
        </p:txBody>
      </p:sp>
      <p:sp>
        <p:nvSpPr>
          <p:cNvPr id="162" name="Zástupný symbol pro obsah 3"/>
          <p:cNvSpPr/>
          <p:nvPr/>
        </p:nvSpPr>
        <p:spPr>
          <a:xfrm>
            <a:off x="467544" y="1484784"/>
            <a:ext cx="4040188" cy="395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renal dysfunction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Long/high exposure – renal failure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Bone demineralization - osteoporosis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Neurotoxic, genotoxic, teratogenic</a:t>
            </a:r>
            <a:endParaRPr sz="2400">
              <a:solidFill>
                <a:srgbClr val="818184"/>
              </a:solidFill>
            </a:endParaRPr>
          </a:p>
          <a:p>
            <a:pPr marL="342900" indent="-34290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•"/>
              <a:defRPr sz="1600">
                <a:solidFill>
                  <a:srgbClr val="002060"/>
                </a:solidFill>
              </a:defRPr>
            </a:pPr>
            <a:r>
              <a:t>IARC carcinogen (Group 1)</a:t>
            </a:r>
            <a:endParaRPr sz="240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t>Lung</a:t>
            </a:r>
            <a:endParaRPr sz="200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t>Endometrium</a:t>
            </a:r>
            <a:endParaRPr sz="200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t>Bladder</a:t>
            </a:r>
            <a:endParaRPr sz="200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400">
                <a:solidFill>
                  <a:srgbClr val="002060"/>
                </a:solidFill>
              </a:defRPr>
            </a:pPr>
            <a:r>
              <a:t>Breast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t>Methods</a:t>
            </a:r>
          </a:p>
        </p:txBody>
      </p:sp>
      <p:sp>
        <p:nvSpPr>
          <p:cNvPr id="165" name="Zástupný symbol pro číslo snímku 6"/>
          <p:cNvSpPr>
            <a:spLocks noGrp="1"/>
          </p:cNvSpPr>
          <p:nvPr>
            <p:ph type="sldNum" sz="quarter" idx="2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6</a:t>
            </a:fld>
            <a:endParaRPr/>
          </a:p>
        </p:txBody>
      </p:sp>
      <p:sp>
        <p:nvSpPr>
          <p:cNvPr id="166" name="Zástupný symbol pro text 4"/>
          <p:cNvSpPr>
            <a:spLocks noGrp="1"/>
          </p:cNvSpPr>
          <p:nvPr>
            <p:ph type="body" sz="quarter" idx="1"/>
          </p:nvPr>
        </p:nvSpPr>
        <p:spPr>
          <a:xfrm>
            <a:off x="4645025" y="1124744"/>
            <a:ext cx="4041775" cy="6397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t>Chromium</a:t>
            </a:r>
          </a:p>
        </p:txBody>
      </p:sp>
      <p:sp>
        <p:nvSpPr>
          <p:cNvPr id="167" name="Zástupný symbol pro obsah 5"/>
          <p:cNvSpPr/>
          <p:nvPr/>
        </p:nvSpPr>
        <p:spPr>
          <a:xfrm>
            <a:off x="4644008" y="1772816"/>
            <a:ext cx="4041776" cy="395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342900" indent="-342900">
              <a:spcBef>
                <a:spcPts val="400"/>
              </a:spcBef>
              <a:defRPr>
                <a:solidFill>
                  <a:srgbClr val="002060"/>
                </a:solidFill>
              </a:defRPr>
            </a:pPr>
            <a:r>
              <a:rPr b="1" dirty="0"/>
              <a:t>Total Cr: </a:t>
            </a:r>
            <a:r>
              <a:rPr sz="1400" dirty="0"/>
              <a:t>UV/VIS photometry, AAS, ICP-MS</a:t>
            </a:r>
            <a:endParaRPr sz="2400" dirty="0">
              <a:solidFill>
                <a:srgbClr val="818184"/>
              </a:solidFill>
            </a:endParaRPr>
          </a:p>
          <a:p>
            <a:pPr marL="342900" indent="-342900">
              <a:spcBef>
                <a:spcPts val="400"/>
              </a:spcBef>
              <a:defRPr>
                <a:solidFill>
                  <a:srgbClr val="002060"/>
                </a:solidFill>
              </a:defRPr>
            </a:pPr>
            <a:r>
              <a:rPr b="1" dirty="0"/>
              <a:t>Cr speciation: </a:t>
            </a:r>
            <a:endParaRPr sz="2400" b="1" dirty="0">
              <a:solidFill>
                <a:srgbClr val="818184"/>
              </a:solidFill>
            </a:endParaRPr>
          </a:p>
          <a:p>
            <a:pPr marL="457200" indent="-457200">
              <a:spcBef>
                <a:spcPts val="300"/>
              </a:spcBef>
              <a:buClr>
                <a:schemeClr val="accent1"/>
              </a:buClr>
              <a:buSzPct val="100000"/>
              <a:buAutoNum type="arabicPeriod"/>
              <a:defRPr sz="1600">
                <a:solidFill>
                  <a:srgbClr val="002060"/>
                </a:solidFill>
              </a:defRPr>
            </a:pPr>
            <a:r>
              <a:rPr dirty="0"/>
              <a:t>separation of species: </a:t>
            </a:r>
            <a:r>
              <a:rPr sz="1400" dirty="0" smtClean="0"/>
              <a:t>ion </a:t>
            </a:r>
            <a:r>
              <a:rPr sz="1400" dirty="0"/>
              <a:t>pair chromatography</a:t>
            </a:r>
            <a:endParaRPr sz="2400" dirty="0">
              <a:solidFill>
                <a:srgbClr val="818184"/>
              </a:solidFill>
            </a:endParaRPr>
          </a:p>
          <a:p>
            <a:pPr marL="457200" indent="-457200">
              <a:spcBef>
                <a:spcPts val="300"/>
              </a:spcBef>
              <a:buClr>
                <a:schemeClr val="accent1"/>
              </a:buClr>
              <a:buSzPct val="100000"/>
              <a:buAutoNum type="arabicPeriod"/>
              <a:defRPr sz="1600">
                <a:solidFill>
                  <a:srgbClr val="002060"/>
                </a:solidFill>
              </a:defRPr>
            </a:pPr>
            <a:r>
              <a:rPr dirty="0"/>
              <a:t>Detection: </a:t>
            </a:r>
            <a:r>
              <a:rPr sz="1400" dirty="0"/>
              <a:t>UV/VIS photometry, AAS, ICP-MS, </a:t>
            </a:r>
            <a:r>
              <a:rPr sz="1400" dirty="0" err="1"/>
              <a:t>chemiluminiscence</a:t>
            </a:r>
            <a:r>
              <a:rPr sz="1400" dirty="0"/>
              <a:t> methods…</a:t>
            </a:r>
            <a:endParaRPr sz="2400" dirty="0">
              <a:solidFill>
                <a:srgbClr val="818184"/>
              </a:solidFill>
            </a:endParaRPr>
          </a:p>
          <a:p>
            <a:pPr marL="457200" indent="-457200">
              <a:spcBef>
                <a:spcPts val="500"/>
              </a:spcBef>
              <a:defRPr sz="1600">
                <a:solidFill>
                  <a:srgbClr val="002060"/>
                </a:solidFill>
              </a:defRPr>
            </a:pPr>
            <a:endParaRPr dirty="0"/>
          </a:p>
        </p:txBody>
      </p:sp>
      <p:sp>
        <p:nvSpPr>
          <p:cNvPr id="168" name="Zástupný symbol pro text 2"/>
          <p:cNvSpPr/>
          <p:nvPr/>
        </p:nvSpPr>
        <p:spPr>
          <a:xfrm>
            <a:off x="466527" y="1124744"/>
            <a:ext cx="4040188" cy="639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>
            <a:lvl1pPr>
              <a:spcBef>
                <a:spcPts val="500"/>
              </a:spcBef>
              <a:defRPr sz="2400" b="1">
                <a:solidFill>
                  <a:srgbClr val="002060"/>
                </a:solidFill>
              </a:defRPr>
            </a:lvl1pPr>
          </a:lstStyle>
          <a:p>
            <a:r>
              <a:rPr dirty="0"/>
              <a:t>Cadmium</a:t>
            </a:r>
          </a:p>
        </p:txBody>
      </p:sp>
      <p:sp>
        <p:nvSpPr>
          <p:cNvPr id="169" name="Zástupný symbol pro obsah 3"/>
          <p:cNvSpPr/>
          <p:nvPr/>
        </p:nvSpPr>
        <p:spPr>
          <a:xfrm>
            <a:off x="456183" y="1772816"/>
            <a:ext cx="4040188" cy="3951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342900" indent="-342900">
              <a:spcBef>
                <a:spcPts val="400"/>
              </a:spcBef>
              <a:defRPr>
                <a:solidFill>
                  <a:srgbClr val="002060"/>
                </a:solidFill>
              </a:defRPr>
            </a:pPr>
            <a:r>
              <a:rPr b="1" dirty="0"/>
              <a:t>Total Cd: </a:t>
            </a:r>
            <a:r>
              <a:rPr sz="1400" dirty="0"/>
              <a:t>ICP-MS, ET-AAS, GF-AAS… </a:t>
            </a:r>
            <a:endParaRPr sz="1600" dirty="0"/>
          </a:p>
          <a:p>
            <a:pPr marL="342900" indent="-342900">
              <a:spcBef>
                <a:spcPts val="400"/>
              </a:spcBef>
              <a:defRPr>
                <a:solidFill>
                  <a:srgbClr val="002060"/>
                </a:solidFill>
              </a:defRPr>
            </a:pPr>
            <a:r>
              <a:rPr b="1" dirty="0"/>
              <a:t>Cd speciation: </a:t>
            </a:r>
            <a:endParaRPr sz="2400" b="1" dirty="0">
              <a:solidFill>
                <a:srgbClr val="818184"/>
              </a:solidFill>
            </a:endParaRPr>
          </a:p>
          <a:p>
            <a:pPr marL="342900" indent="-342900">
              <a:spcBef>
                <a:spcPts val="400"/>
              </a:spcBef>
              <a:buClr>
                <a:schemeClr val="accent1"/>
              </a:buClr>
              <a:buSzPct val="100000"/>
              <a:buAutoNum type="arabicPeriod"/>
              <a:defRPr>
                <a:solidFill>
                  <a:srgbClr val="002060"/>
                </a:solidFill>
              </a:defRPr>
            </a:pPr>
            <a:r>
              <a:rPr dirty="0"/>
              <a:t>Separation: </a:t>
            </a:r>
            <a:endParaRPr sz="2400" dirty="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600">
                <a:solidFill>
                  <a:srgbClr val="002060"/>
                </a:solidFill>
              </a:defRPr>
            </a:pPr>
            <a:r>
              <a:rPr sz="1400" dirty="0"/>
              <a:t>Gel permeation chromatography,</a:t>
            </a:r>
            <a:endParaRPr dirty="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600">
                <a:solidFill>
                  <a:srgbClr val="002060"/>
                </a:solidFill>
              </a:defRPr>
            </a:pPr>
            <a:r>
              <a:rPr sz="1400" dirty="0"/>
              <a:t>Anion-exchange chromatography</a:t>
            </a:r>
            <a:endParaRPr dirty="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600">
                <a:solidFill>
                  <a:srgbClr val="002060"/>
                </a:solidFill>
              </a:defRPr>
            </a:pPr>
            <a:r>
              <a:rPr sz="1400" dirty="0"/>
              <a:t>HPLC</a:t>
            </a:r>
            <a:endParaRPr dirty="0">
              <a:solidFill>
                <a:srgbClr val="818184"/>
              </a:solidFill>
            </a:endParaRPr>
          </a:p>
          <a:p>
            <a:pPr marL="342900" indent="-342900">
              <a:spcBef>
                <a:spcPts val="400"/>
              </a:spcBef>
              <a:buClr>
                <a:schemeClr val="accent1"/>
              </a:buClr>
              <a:buSzPct val="100000"/>
              <a:buAutoNum type="arabicPeriod"/>
              <a:defRPr>
                <a:solidFill>
                  <a:srgbClr val="002060"/>
                </a:solidFill>
              </a:defRPr>
            </a:pPr>
            <a:r>
              <a:rPr dirty="0"/>
              <a:t>Detection:</a:t>
            </a:r>
            <a:endParaRPr sz="2400" dirty="0">
              <a:solidFill>
                <a:srgbClr val="818184"/>
              </a:solidFill>
            </a:endParaRPr>
          </a:p>
          <a:p>
            <a:pPr marL="742950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600">
                <a:solidFill>
                  <a:srgbClr val="002060"/>
                </a:solidFill>
              </a:defRPr>
            </a:pPr>
            <a:r>
              <a:rPr sz="1400" dirty="0"/>
              <a:t>AAS</a:t>
            </a:r>
            <a:endParaRPr dirty="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600">
                <a:solidFill>
                  <a:srgbClr val="002060"/>
                </a:solidFill>
              </a:defRPr>
            </a:pPr>
            <a:r>
              <a:rPr sz="1400" dirty="0"/>
              <a:t>ICP-MS</a:t>
            </a:r>
            <a:endParaRPr dirty="0">
              <a:solidFill>
                <a:srgbClr val="818184"/>
              </a:solidFill>
            </a:endParaRPr>
          </a:p>
          <a:p>
            <a:pPr marL="742950" lvl="1" indent="-285750">
              <a:spcBef>
                <a:spcPts val="300"/>
              </a:spcBef>
              <a:buClr>
                <a:schemeClr val="accent1"/>
              </a:buClr>
              <a:buSzPct val="100000"/>
              <a:buFont typeface="Arial"/>
              <a:buChar char="–"/>
              <a:defRPr sz="1600">
                <a:solidFill>
                  <a:srgbClr val="002060"/>
                </a:solidFill>
              </a:defRPr>
            </a:pPr>
            <a:r>
              <a:rPr sz="1400" dirty="0" err="1"/>
              <a:t>Voltametry</a:t>
            </a:r>
            <a:endParaRPr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1520" y="4869160"/>
            <a:ext cx="8352928" cy="1754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457200" indent="-4572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rPr lang="cs-CZ" b="1" dirty="0" err="1" smtClean="0"/>
              <a:t>Speciation</a:t>
            </a:r>
            <a:r>
              <a:rPr lang="cs-CZ" b="1" dirty="0" smtClean="0"/>
              <a:t>: </a:t>
            </a:r>
          </a:p>
          <a:p>
            <a:pPr marL="457200" indent="-4572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rPr lang="en-US" dirty="0" smtClean="0"/>
              <a:t>Liquid samples – </a:t>
            </a:r>
            <a:r>
              <a:rPr lang="cs-CZ" dirty="0" smtClean="0"/>
              <a:t>„</a:t>
            </a:r>
            <a:r>
              <a:rPr lang="en-US" dirty="0" smtClean="0"/>
              <a:t>easy</a:t>
            </a:r>
            <a:r>
              <a:rPr lang="cs-CZ" dirty="0" smtClean="0"/>
              <a:t>“</a:t>
            </a:r>
            <a:r>
              <a:rPr lang="en-US" dirty="0" smtClean="0"/>
              <a:t> to analyze</a:t>
            </a:r>
            <a:endParaRPr lang="en-US" sz="2800" dirty="0" smtClean="0">
              <a:solidFill>
                <a:srgbClr val="818184"/>
              </a:solidFill>
            </a:endParaRPr>
          </a:p>
          <a:p>
            <a:pPr marL="457200" indent="-4572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r>
              <a:rPr lang="en-US" dirty="0" smtClean="0"/>
              <a:t>Solid samples – analytical challenge</a:t>
            </a:r>
            <a:r>
              <a:rPr lang="cs-CZ" dirty="0" smtClean="0"/>
              <a:t> (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transformation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smtClean="0"/>
              <a:t>solid sample </a:t>
            </a:r>
            <a:r>
              <a:rPr lang="cs-CZ" dirty="0" err="1" smtClean="0"/>
              <a:t>into</a:t>
            </a:r>
            <a:r>
              <a:rPr lang="cs-CZ" dirty="0" smtClean="0"/>
              <a:t> a </a:t>
            </a:r>
            <a:r>
              <a:rPr lang="cs-CZ" dirty="0" err="1" smtClean="0"/>
              <a:t>liquid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ex</a:t>
            </a:r>
            <a:r>
              <a:rPr lang="en-US" dirty="0" smtClean="0"/>
              <a:t>traction procedure has to be applied -&gt; risk of species conversion)</a:t>
            </a:r>
            <a:endParaRPr lang="cs-CZ" dirty="0" smtClean="0"/>
          </a:p>
          <a:p>
            <a:pPr marL="457200" indent="-457200">
              <a:spcBef>
                <a:spcPts val="300"/>
              </a:spcBef>
              <a:defRPr sz="1600">
                <a:solidFill>
                  <a:srgbClr val="002060"/>
                </a:solidFill>
              </a:defRPr>
            </a:pPr>
            <a:endParaRPr lang="en-US" dirty="0" smtClean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spc="0" normalizeH="0" baseline="0" dirty="0">
              <a:ln>
                <a:noFill/>
              </a:ln>
              <a:solidFill>
                <a:srgbClr val="58585A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t>Legislation</a:t>
            </a:r>
          </a:p>
        </p:txBody>
      </p:sp>
      <p:sp>
        <p:nvSpPr>
          <p:cNvPr id="172" name="Zástupný symbol pro číslo snímku 6"/>
          <p:cNvSpPr>
            <a:spLocks noGrp="1"/>
          </p:cNvSpPr>
          <p:nvPr>
            <p:ph type="sldNum" sz="quarter" idx="2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7</a:t>
            </a:fld>
            <a:endParaRPr/>
          </a:p>
        </p:txBody>
      </p:sp>
      <p:sp>
        <p:nvSpPr>
          <p:cNvPr id="173" name="Zástupný symbol pro text 4"/>
          <p:cNvSpPr>
            <a:spLocks noGrp="1"/>
          </p:cNvSpPr>
          <p:nvPr>
            <p:ph type="body" sz="quarter" idx="1"/>
          </p:nvPr>
        </p:nvSpPr>
        <p:spPr>
          <a:xfrm>
            <a:off x="4645025" y="1124744"/>
            <a:ext cx="4041775" cy="6397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t>Chromium</a:t>
            </a:r>
          </a:p>
        </p:txBody>
      </p:sp>
      <p:graphicFrame>
        <p:nvGraphicFramePr>
          <p:cNvPr id="174" name="Zástupný symbol pro obsah 11"/>
          <p:cNvGraphicFramePr/>
          <p:nvPr/>
        </p:nvGraphicFramePr>
        <p:xfrm>
          <a:off x="4643437" y="1773238"/>
          <a:ext cx="4041776" cy="283464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020888"/>
                <a:gridCol w="2020888"/>
              </a:tblGrid>
              <a:tr h="288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limit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Emission (suma of metals As, Co, Ni, Se, Tl, Cr)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2 mg/m3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imission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-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Water 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0,025 – 0,5 mg/l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Soil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0,29 – 90 mg/kg (dry mater) 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Food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 0,2 – 4,0 mg/kg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…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175" name="Zástupný symbol pro text 2"/>
          <p:cNvSpPr/>
          <p:nvPr/>
        </p:nvSpPr>
        <p:spPr>
          <a:xfrm>
            <a:off x="466527" y="1124744"/>
            <a:ext cx="4040188" cy="639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>
            <a:lvl1pPr>
              <a:spcBef>
                <a:spcPts val="500"/>
              </a:spcBef>
              <a:defRPr sz="2400" b="1">
                <a:solidFill>
                  <a:srgbClr val="002060"/>
                </a:solidFill>
              </a:defRPr>
            </a:lvl1pPr>
          </a:lstStyle>
          <a:p>
            <a:r>
              <a:rPr dirty="0"/>
              <a:t>Cadmium – limits</a:t>
            </a:r>
          </a:p>
        </p:txBody>
      </p:sp>
      <p:graphicFrame>
        <p:nvGraphicFramePr>
          <p:cNvPr id="176" name="Zástupný symbol pro obsah 10"/>
          <p:cNvGraphicFramePr/>
          <p:nvPr/>
        </p:nvGraphicFramePr>
        <p:xfrm>
          <a:off x="457200" y="1773238"/>
          <a:ext cx="4040188" cy="405892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2386608"/>
                <a:gridCol w="1653580"/>
              </a:tblGrid>
              <a:tr h="28800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 dirty="0"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limit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Emission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0,05 mg/m</a:t>
                      </a:r>
                      <a:r>
                        <a:rPr baseline="30000"/>
                        <a:t>3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Imission (PM10), year average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5 ng/m</a:t>
                      </a:r>
                      <a:r>
                        <a:rPr baseline="30000"/>
                        <a:t>3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r>
                        <a:t>Water (for babies, surface water, waste water…)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5 ug/l – 0,2 mg/l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Soil (different type)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0,04 – 800 mg/kg (dry mater)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Food (different type)
Commission Regulation (EC) No 1881/2006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0,05 – 1,0 mg/kg</a:t>
                      </a:r>
                    </a:p>
                  </a:txBody>
                  <a:tcPr marL="45720" marR="45720" horzOverflow="overflow"/>
                </a:tc>
              </a:tr>
              <a:tr h="28800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002060"/>
                          </a:solidFill>
                        </a:rPr>
                        <a:t>Toys 
Directive 2009/48/EC of the European Parliament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1400" dirty="0">
                          <a:solidFill>
                            <a:srgbClr val="002060"/>
                          </a:solidFill>
                        </a:rPr>
                        <a:t>Many more…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4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177" name="TextovéPole 8"/>
          <p:cNvSpPr/>
          <p:nvPr/>
        </p:nvSpPr>
        <p:spPr>
          <a:xfrm>
            <a:off x="4716015" y="4797152"/>
            <a:ext cx="3960442" cy="13048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solidFill>
                  <a:srgbClr val="002060"/>
                </a:solidFill>
              </a:defRPr>
            </a:pPr>
            <a:r>
              <a:t>Convention on Long-Range Transboundary Air Pollution (CLRTAP): </a:t>
            </a:r>
          </a:p>
          <a:p>
            <a:pPr>
              <a:defRPr sz="1400">
                <a:solidFill>
                  <a:srgbClr val="002060"/>
                </a:solidFill>
              </a:defRPr>
            </a:pPr>
            <a:r>
              <a:t>Protocol on Heavy Metals (1998) - The protocol addresses the reduction of cadmium, lead and mercury emissions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2060"/>
                </a:solidFill>
              </a:defRPr>
            </a:lvl1pPr>
          </a:lstStyle>
          <a:p>
            <a:r>
              <a:rPr dirty="0"/>
              <a:t>Summary</a:t>
            </a:r>
          </a:p>
        </p:txBody>
      </p:sp>
      <p:sp>
        <p:nvSpPr>
          <p:cNvPr id="180" name="Zástupný symbol pro obsah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Tx/>
              <a:buChar char="✓"/>
              <a:defRPr sz="2800">
                <a:solidFill>
                  <a:srgbClr val="002060"/>
                </a:solidFill>
              </a:defRPr>
            </a:pPr>
            <a:r>
              <a:rPr lang="en-US" sz="1600" dirty="0" smtClean="0"/>
              <a:t>Presence of Cd and Cr in wide range of matrices – possible sources of human exposure</a:t>
            </a:r>
          </a:p>
          <a:p>
            <a:pPr>
              <a:spcBef>
                <a:spcPts val="600"/>
              </a:spcBef>
              <a:buFontTx/>
              <a:buChar char="✓"/>
              <a:defRPr sz="2800">
                <a:solidFill>
                  <a:srgbClr val="002060"/>
                </a:solidFill>
              </a:defRPr>
            </a:pPr>
            <a:r>
              <a:rPr lang="en-US" sz="1600" dirty="0" smtClean="0"/>
              <a:t>Toxicology data available (gaps – effects in small doses and mixtures)</a:t>
            </a:r>
          </a:p>
          <a:p>
            <a:pPr>
              <a:spcBef>
                <a:spcPts val="600"/>
              </a:spcBef>
              <a:buFontTx/>
              <a:buChar char="✓"/>
              <a:defRPr sz="2800">
                <a:solidFill>
                  <a:srgbClr val="002060"/>
                </a:solidFill>
              </a:defRPr>
            </a:pPr>
            <a:r>
              <a:rPr lang="en-US" sz="1600" dirty="0" smtClean="0"/>
              <a:t>Methods (mostly for total concentrations,</a:t>
            </a:r>
            <a:r>
              <a:rPr lang="cs-CZ" sz="1600" dirty="0" smtClean="0"/>
              <a:t> </a:t>
            </a:r>
            <a:r>
              <a:rPr lang="cs-CZ" sz="1600" dirty="0" err="1" smtClean="0"/>
              <a:t>speciation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Cd </a:t>
            </a:r>
            <a:r>
              <a:rPr lang="cs-CZ" sz="1600" dirty="0" err="1" smtClean="0"/>
              <a:t>and</a:t>
            </a:r>
            <a:r>
              <a:rPr lang="cs-CZ" sz="1600" dirty="0" smtClean="0"/>
              <a:t> </a:t>
            </a:r>
            <a:r>
              <a:rPr lang="cs-CZ" sz="1600" dirty="0" err="1" smtClean="0"/>
              <a:t>Cr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</a:t>
            </a:r>
            <a:r>
              <a:rPr lang="cs-CZ" sz="1600" dirty="0" err="1" smtClean="0"/>
              <a:t>hard</a:t>
            </a:r>
            <a:r>
              <a:rPr lang="cs-CZ" sz="1600" dirty="0" smtClean="0"/>
              <a:t> to </a:t>
            </a:r>
            <a:r>
              <a:rPr lang="cs-CZ" sz="1600" dirty="0" err="1" smtClean="0"/>
              <a:t>perform</a:t>
            </a:r>
            <a:r>
              <a:rPr lang="en-US" sz="1600" dirty="0" smtClean="0"/>
              <a:t>)</a:t>
            </a:r>
          </a:p>
          <a:p>
            <a:pPr>
              <a:spcBef>
                <a:spcPts val="600"/>
              </a:spcBef>
              <a:buFontTx/>
              <a:buChar char="✓"/>
              <a:defRPr sz="2800">
                <a:solidFill>
                  <a:srgbClr val="002060"/>
                </a:solidFill>
              </a:defRPr>
            </a:pPr>
            <a:r>
              <a:rPr lang="en-US" sz="1600" dirty="0" smtClean="0"/>
              <a:t>Legislation </a:t>
            </a:r>
          </a:p>
          <a:p>
            <a:pPr>
              <a:spcBef>
                <a:spcPts val="600"/>
              </a:spcBef>
              <a:buFontTx/>
              <a:buChar char="✓"/>
              <a:defRPr sz="2800">
                <a:solidFill>
                  <a:srgbClr val="002060"/>
                </a:solidFill>
              </a:defRPr>
            </a:pPr>
            <a:endParaRPr lang="en-US" sz="2400" dirty="0" smtClean="0"/>
          </a:p>
          <a:p>
            <a:pPr>
              <a:buNone/>
              <a:defRPr sz="2800">
                <a:solidFill>
                  <a:srgbClr val="002060"/>
                </a:solidFill>
              </a:defRPr>
            </a:pPr>
            <a:r>
              <a:rPr lang="en-US" sz="2000" b="1" dirty="0" smtClean="0"/>
              <a:t>Future plan: </a:t>
            </a:r>
          </a:p>
          <a:p>
            <a:pPr>
              <a:defRPr sz="2800">
                <a:solidFill>
                  <a:srgbClr val="002060"/>
                </a:solidFill>
              </a:defRPr>
            </a:pPr>
            <a:r>
              <a:rPr lang="en-US" sz="2000" dirty="0" smtClean="0"/>
              <a:t>Methods for speciation in solid samples (Cr)</a:t>
            </a:r>
            <a:endParaRPr lang="cs-CZ" sz="2000" dirty="0" smtClean="0"/>
          </a:p>
          <a:p>
            <a:pPr>
              <a:defRPr sz="2800">
                <a:solidFill>
                  <a:srgbClr val="002060"/>
                </a:solidFill>
              </a:defRPr>
            </a:pPr>
            <a:r>
              <a:rPr lang="en-US" sz="2000" dirty="0" smtClean="0"/>
              <a:t>Methods for speciation</a:t>
            </a:r>
            <a:r>
              <a:rPr lang="cs-CZ" sz="2000" dirty="0" smtClean="0"/>
              <a:t> Cd </a:t>
            </a:r>
            <a:r>
              <a:rPr lang="cs-CZ" sz="2000" dirty="0" err="1" smtClean="0"/>
              <a:t>and</a:t>
            </a:r>
            <a:r>
              <a:rPr lang="cs-CZ" sz="2000" dirty="0" smtClean="0"/>
              <a:t> </a:t>
            </a:r>
            <a:r>
              <a:rPr lang="cs-CZ" sz="2000" dirty="0" err="1" smtClean="0"/>
              <a:t>Cr</a:t>
            </a:r>
            <a:r>
              <a:rPr lang="en-US" sz="2000" dirty="0" smtClean="0"/>
              <a:t> in complex matrixes (content of fat and protein</a:t>
            </a:r>
            <a:r>
              <a:rPr lang="cs-CZ" sz="2000" dirty="0" smtClean="0"/>
              <a:t> </a:t>
            </a:r>
            <a:r>
              <a:rPr lang="cs-CZ" sz="2000" dirty="0" err="1" smtClean="0"/>
              <a:t>e.g</a:t>
            </a:r>
            <a:r>
              <a:rPr lang="cs-CZ" sz="2000" dirty="0" smtClean="0"/>
              <a:t>. </a:t>
            </a:r>
            <a:r>
              <a:rPr lang="en-US" sz="2000" dirty="0" smtClean="0"/>
              <a:t>human tissues – milk, blood, muscles…) </a:t>
            </a:r>
          </a:p>
          <a:p>
            <a:pPr marL="302079" indent="-285750">
              <a:spcBef>
                <a:spcPts val="500"/>
              </a:spcBef>
              <a:defRPr sz="2400">
                <a:solidFill>
                  <a:srgbClr val="002060"/>
                </a:solidFill>
              </a:defRPr>
            </a:pPr>
            <a:r>
              <a:rPr lang="en-US" sz="2000" dirty="0" smtClean="0"/>
              <a:t>Evaluation of effect during lactation (Cr)</a:t>
            </a:r>
          </a:p>
          <a:p>
            <a:pPr marL="302079" indent="-285750">
              <a:spcBef>
                <a:spcPts val="500"/>
              </a:spcBef>
              <a:defRPr sz="2400">
                <a:solidFill>
                  <a:srgbClr val="002060"/>
                </a:solidFill>
              </a:defRPr>
            </a:pPr>
            <a:r>
              <a:rPr lang="en-US" sz="2000" dirty="0" smtClean="0"/>
              <a:t>Evaluation of effect in low doses and mixtures</a:t>
            </a:r>
            <a:endParaRPr lang="en-US" sz="2000" dirty="0"/>
          </a:p>
        </p:txBody>
      </p:sp>
      <p:sp>
        <p:nvSpPr>
          <p:cNvPr id="181" name="Zástupný symbol pro číslo snímku 3"/>
          <p:cNvSpPr>
            <a:spLocks noGrp="1"/>
          </p:cNvSpPr>
          <p:nvPr>
            <p:ph type="sldNum" sz="quarter" idx="2"/>
          </p:nvPr>
        </p:nvSpPr>
        <p:spPr>
          <a:xfrm>
            <a:off x="8497902" y="6406785"/>
            <a:ext cx="188898" cy="26425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8</a:t>
            </a:fld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tiv sady Office">
  <a:themeElements>
    <a:clrScheme name="Motiv sady Office">
      <a:dk1>
        <a:srgbClr val="58585A"/>
      </a:dk1>
      <a:lt1>
        <a:srgbClr val="FFFFFF"/>
      </a:lt1>
      <a:dk2>
        <a:srgbClr val="A7A7A7"/>
      </a:dk2>
      <a:lt2>
        <a:srgbClr val="535353"/>
      </a:lt2>
      <a:accent1>
        <a:srgbClr val="244061"/>
      </a:accent1>
      <a:accent2>
        <a:srgbClr val="953734"/>
      </a:accent2>
      <a:accent3>
        <a:srgbClr val="CBD300"/>
      </a:accent3>
      <a:accent4>
        <a:srgbClr val="BCC6E2"/>
      </a:accent4>
      <a:accent5>
        <a:srgbClr val="EA683E"/>
      </a:accent5>
      <a:accent6>
        <a:srgbClr val="FAC08F"/>
      </a:accent6>
      <a:hlink>
        <a:srgbClr val="0000FF"/>
      </a:hlink>
      <a:folHlink>
        <a:srgbClr val="FF00FF"/>
      </a:folHlink>
    </a:clrScheme>
    <a:fontScheme name="Motiv sady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iv sady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8585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8585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Motiv sady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44061"/>
      </a:accent1>
      <a:accent2>
        <a:srgbClr val="953734"/>
      </a:accent2>
      <a:accent3>
        <a:srgbClr val="CBD300"/>
      </a:accent3>
      <a:accent4>
        <a:srgbClr val="BCC6E2"/>
      </a:accent4>
      <a:accent5>
        <a:srgbClr val="EA683E"/>
      </a:accent5>
      <a:accent6>
        <a:srgbClr val="FAC08F"/>
      </a:accent6>
      <a:hlink>
        <a:srgbClr val="0000FF"/>
      </a:hlink>
      <a:folHlink>
        <a:srgbClr val="FF00FF"/>
      </a:folHlink>
    </a:clrScheme>
    <a:fontScheme name="Motiv sady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iv sady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8585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8585A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628</Words>
  <Application>Microsoft Office PowerPoint</Application>
  <PresentationFormat>Předvádění na obrazovce (4:3)</PresentationFormat>
  <Paragraphs>152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Cadmium and chromium</vt:lpstr>
      <vt:lpstr>Outline</vt:lpstr>
      <vt:lpstr>Cd and Cr in the environment</vt:lpstr>
      <vt:lpstr>Compounds and human exposure</vt:lpstr>
      <vt:lpstr>Toxicity</vt:lpstr>
      <vt:lpstr>Methods</vt:lpstr>
      <vt:lpstr>Legislation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Cadmium and chromium</dc:title>
  <cp:lastModifiedBy>kroupova</cp:lastModifiedBy>
  <cp:revision>14</cp:revision>
  <dcterms:modified xsi:type="dcterms:W3CDTF">2017-06-01T11:30:04Z</dcterms:modified>
</cp:coreProperties>
</file>