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3" r:id="rId6"/>
    <p:sldId id="266" r:id="rId7"/>
    <p:sldId id="261" r:id="rId8"/>
    <p:sldId id="268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D27DB3-02D7-481F-8E1C-4CDF66BF06BB}" type="datetimeFigureOut">
              <a:rPr lang="cs-CZ" smtClean="0"/>
              <a:t>03.06.2017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604BF0-3CAB-463D-843E-2074FEFF871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irebuddy.co.nz/wp-content/uploads/2015/04/chip-pan-fire.jpg" TargetMode="External"/><Relationship Id="rId3" Type="http://schemas.openxmlformats.org/officeDocument/2006/relationships/hyperlink" Target="http://www.sourcewatch.org/index.php/Flame_Retardants" TargetMode="External"/><Relationship Id="rId7" Type="http://schemas.openxmlformats.org/officeDocument/2006/relationships/hyperlink" Target="http://www.ewg.org/enviroblog/2017/02/flame-retardant-roulette-swapping-one-toxic-compound-another" TargetMode="External"/><Relationship Id="rId2" Type="http://schemas.openxmlformats.org/officeDocument/2006/relationships/hyperlink" Target="https://www.nist.gov/sites/default/files/styles/1400_x_1400_limit/public/images/el/fire_research/15el003_burningchairs_lr.jpg?itok=OJhHNXY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ferchemicals.org/sc/wp-content/uploads/sites/3/typepad/times-sq-couch.png" TargetMode="External"/><Relationship Id="rId5" Type="http://schemas.openxmlformats.org/officeDocument/2006/relationships/hyperlink" Target="https://bcaction.org/site-content/uploads/2012/11/take-action-flame-retardants.png" TargetMode="External"/><Relationship Id="rId4" Type="http://schemas.openxmlformats.org/officeDocument/2006/relationships/hyperlink" Target="http://garmentstech.com/why-need-to-know-your-clothing-are-flame-retardants-free/" TargetMode="External"/><Relationship Id="rId9" Type="http://schemas.openxmlformats.org/officeDocument/2006/relationships/hyperlink" Target="http://memes.com/img/112802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+mn-lt"/>
              </a:rPr>
              <a:t>Flame</a:t>
            </a:r>
            <a:r>
              <a:rPr lang="cs-CZ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+mn-lt"/>
              </a:rPr>
              <a:t>retardants</a:t>
            </a:r>
            <a:endParaRPr lang="cs-CZ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„To </a:t>
            </a:r>
            <a:r>
              <a:rPr lang="cs-CZ" dirty="0" err="1" smtClean="0"/>
              <a:t>burn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not to </a:t>
            </a:r>
            <a:r>
              <a:rPr lang="cs-CZ" dirty="0" err="1" smtClean="0"/>
              <a:t>burn</a:t>
            </a:r>
            <a:r>
              <a:rPr lang="cs-CZ" dirty="0"/>
              <a:t>?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6264696" cy="26800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39752" y="3660812"/>
            <a:ext cx="641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1: FR </a:t>
            </a:r>
            <a:r>
              <a:rPr lang="cs-CZ" sz="1400" i="1" dirty="0" err="1" smtClean="0"/>
              <a:t>treated</a:t>
            </a:r>
            <a:r>
              <a:rPr lang="cs-CZ" sz="1400" i="1" dirty="0" smtClean="0"/>
              <a:t> vs. </a:t>
            </a:r>
            <a:r>
              <a:rPr lang="cs-CZ" sz="1400" i="1" dirty="0" err="1" smtClean="0"/>
              <a:t>untreated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chair</a:t>
            </a:r>
            <a:r>
              <a:rPr lang="cs-CZ" sz="1400" i="1" dirty="0"/>
              <a:t> </a:t>
            </a:r>
            <a:r>
              <a:rPr lang="cs-CZ" sz="1400" i="1" dirty="0" smtClean="0"/>
              <a:t>                              Source</a:t>
            </a:r>
            <a:r>
              <a:rPr lang="cs-CZ" sz="1400" i="1" dirty="0"/>
              <a:t>: www.nist.gov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22016" y="6036108"/>
            <a:ext cx="292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</a:rPr>
              <a:t>Martin </a:t>
            </a:r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</a:rPr>
              <a:t>Kizovský</a:t>
            </a:r>
            <a:endParaRPr lang="cs-CZ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FRs</a:t>
            </a:r>
            <a:r>
              <a:rPr lang="cs-CZ" sz="3200" kern="0" dirty="0">
                <a:solidFill>
                  <a:sysClr val="windowText" lastClr="000000"/>
                </a:solidFill>
              </a:rPr>
              <a:t> </a:t>
            </a:r>
            <a:r>
              <a:rPr lang="cs-CZ" sz="3200" kern="0" dirty="0" smtClean="0">
                <a:solidFill>
                  <a:sysClr val="windowText" lastClr="000000"/>
                </a:solidFill>
              </a:rPr>
              <a:t>– </a:t>
            </a:r>
            <a:r>
              <a:rPr lang="cs-CZ" sz="3200" kern="0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/>
              <a:t>Fig</a:t>
            </a:r>
            <a:r>
              <a:rPr lang="cs-CZ" sz="1600" i="1" dirty="0"/>
              <a:t>. </a:t>
            </a:r>
            <a:r>
              <a:rPr lang="cs-CZ" sz="1600" i="1" dirty="0" smtClean="0"/>
              <a:t>1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www.nist.gov/sites/default/files/styles/1400_x_1400_limit/public/images/el/fire_research/15el003_burningchairs_lr.jpg?itok=OJhHNXY1</a:t>
            </a:r>
            <a:endParaRPr lang="cs-CZ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 smtClean="0"/>
              <a:t>Fig</a:t>
            </a:r>
            <a:r>
              <a:rPr lang="cs-CZ" sz="1600" i="1" dirty="0" smtClean="0"/>
              <a:t>. 2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www.sourcewatch.org/index.php/Flame_Retardants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/>
              <a:t>Fig</a:t>
            </a:r>
            <a:r>
              <a:rPr lang="cs-CZ" sz="1600" i="1" dirty="0"/>
              <a:t>. 3</a:t>
            </a:r>
            <a:r>
              <a:rPr lang="cs-CZ" sz="1600" dirty="0"/>
              <a:t>: </a:t>
            </a:r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://garmentstech.com/why-need-to-know-your-clothing-are-flame-retardants-free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 smtClean="0"/>
              <a:t>Fig</a:t>
            </a:r>
            <a:r>
              <a:rPr lang="cs-CZ" sz="1600" i="1" dirty="0" smtClean="0"/>
              <a:t>. </a:t>
            </a:r>
            <a:r>
              <a:rPr lang="cs-CZ" sz="1600" i="1" dirty="0"/>
              <a:t>4</a:t>
            </a:r>
            <a:r>
              <a:rPr lang="cs-CZ" sz="1600" dirty="0"/>
              <a:t>: </a:t>
            </a:r>
            <a:r>
              <a:rPr lang="cs-CZ" sz="1600" dirty="0" smtClean="0">
                <a:hlinkClick r:id="rId5"/>
              </a:rPr>
              <a:t>https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bcaction.org/site-content/uploads/2012/11/take-action-flame-retardants.png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 smtClean="0"/>
              <a:t>Fig</a:t>
            </a:r>
            <a:r>
              <a:rPr lang="cs-CZ" sz="1600" i="1" dirty="0" smtClean="0"/>
              <a:t>. </a:t>
            </a:r>
            <a:r>
              <a:rPr lang="cs-CZ" sz="1600" i="1" dirty="0"/>
              <a:t>5</a:t>
            </a:r>
            <a:r>
              <a:rPr lang="cs-CZ" sz="1600" dirty="0"/>
              <a:t>: </a:t>
            </a:r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</a:t>
            </a:r>
            <a:r>
              <a:rPr lang="cs-CZ" sz="1600" dirty="0" smtClean="0">
                <a:hlinkClick r:id="rId6"/>
              </a:rPr>
              <a:t>saferchemicals.org/sc/wp-content/uploads/sites/3/typepad/times-sq-couch.png</a:t>
            </a:r>
            <a:endParaRPr lang="cs-CZ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 smtClean="0"/>
              <a:t>Fig</a:t>
            </a:r>
            <a:r>
              <a:rPr lang="cs-CZ" sz="1600" i="1" dirty="0" smtClean="0"/>
              <a:t>. 6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7"/>
              </a:rPr>
              <a:t>http</a:t>
            </a:r>
            <a:r>
              <a:rPr lang="cs-CZ" sz="1600" dirty="0">
                <a:hlinkClick r:id="rId7"/>
              </a:rPr>
              <a:t>://</a:t>
            </a:r>
            <a:r>
              <a:rPr lang="cs-CZ" sz="1600" dirty="0" smtClean="0">
                <a:hlinkClick r:id="rId7"/>
              </a:rPr>
              <a:t>www.ewg.org/enviroblog/2017/02/flame-retardant-roulette-swapping-one-toxic-compound-another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 smtClean="0"/>
              <a:t>Fig</a:t>
            </a:r>
            <a:r>
              <a:rPr lang="cs-CZ" sz="1600" i="1" dirty="0" smtClean="0"/>
              <a:t>. </a:t>
            </a:r>
            <a:r>
              <a:rPr lang="cs-CZ" sz="1600" i="1" dirty="0"/>
              <a:t>7</a:t>
            </a:r>
            <a:r>
              <a:rPr lang="cs-CZ" sz="1600" dirty="0"/>
              <a:t>: </a:t>
            </a:r>
            <a:r>
              <a:rPr lang="cs-CZ" sz="1600" dirty="0">
                <a:hlinkClick r:id="rId8"/>
              </a:rPr>
              <a:t>http://</a:t>
            </a:r>
            <a:r>
              <a:rPr lang="cs-CZ" sz="1600" dirty="0" smtClean="0">
                <a:hlinkClick r:id="rId8"/>
              </a:rPr>
              <a:t>firebuddy.co.nz/wp-content/uploads/2015/04/chip-pan-fire.jpg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600" i="1" dirty="0" err="1" smtClean="0"/>
              <a:t>Fig</a:t>
            </a:r>
            <a:r>
              <a:rPr lang="cs-CZ" sz="1600" i="1" dirty="0" smtClean="0"/>
              <a:t>. </a:t>
            </a:r>
            <a:r>
              <a:rPr lang="cs-CZ" sz="1600" i="1" dirty="0"/>
              <a:t>8</a:t>
            </a:r>
            <a:r>
              <a:rPr lang="cs-CZ" sz="1600" dirty="0"/>
              <a:t>: </a:t>
            </a:r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memes.com/img/1128020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3984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FRs</a:t>
            </a:r>
            <a:r>
              <a:rPr lang="cs-CZ" sz="3200" kern="0" dirty="0">
                <a:solidFill>
                  <a:sysClr val="windowText" lastClr="000000"/>
                </a:solidFill>
              </a:rPr>
              <a:t> </a:t>
            </a:r>
            <a:r>
              <a:rPr lang="cs-CZ" sz="3200" kern="0" dirty="0" smtClean="0">
                <a:solidFill>
                  <a:sysClr val="windowText" lastClr="000000"/>
                </a:solidFill>
              </a:rPr>
              <a:t>– </a:t>
            </a:r>
            <a:r>
              <a:rPr lang="cs-CZ" sz="3200" kern="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3085589" cy="4085321"/>
          </a:xfrm>
        </p:spPr>
      </p:pic>
      <p:sp>
        <p:nvSpPr>
          <p:cNvPr id="5" name="TextovéPole 4"/>
          <p:cNvSpPr txBox="1"/>
          <p:nvPr/>
        </p:nvSpPr>
        <p:spPr>
          <a:xfrm>
            <a:off x="3059832" y="573325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8, Source</a:t>
            </a:r>
            <a:r>
              <a:rPr lang="cs-CZ" sz="1400" i="1" dirty="0"/>
              <a:t>: </a:t>
            </a:r>
            <a:r>
              <a:rPr lang="cs-CZ" sz="1400" i="1" dirty="0" smtClean="0"/>
              <a:t>www.memes.com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062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 smtClean="0">
                <a:solidFill>
                  <a:schemeClr val="tx1"/>
                </a:solidFill>
              </a:rPr>
              <a:t>Flame</a:t>
            </a:r>
            <a:r>
              <a:rPr lang="cs-CZ" sz="3200" kern="0" dirty="0" smtClean="0">
                <a:solidFill>
                  <a:schemeClr val="tx1"/>
                </a:solidFill>
              </a:rPr>
              <a:t> </a:t>
            </a:r>
            <a:r>
              <a:rPr lang="cs-CZ" sz="3200" kern="0" dirty="0" err="1" smtClean="0">
                <a:solidFill>
                  <a:schemeClr val="tx1"/>
                </a:solidFill>
              </a:rPr>
              <a:t>Retardants</a:t>
            </a:r>
            <a:r>
              <a:rPr lang="cs-CZ" sz="3200" kern="0" dirty="0" smtClean="0">
                <a:solidFill>
                  <a:schemeClr val="tx1"/>
                </a:solidFill>
              </a:rPr>
              <a:t> </a:t>
            </a:r>
            <a:r>
              <a:rPr lang="cs-CZ" sz="32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3200" kern="0" dirty="0" err="1" smtClean="0">
                <a:solidFill>
                  <a:schemeClr val="bg1">
                    <a:lumMod val="50000"/>
                  </a:schemeClr>
                </a:solidFill>
              </a:rPr>
              <a:t>FRs</a:t>
            </a:r>
            <a:r>
              <a:rPr lang="cs-CZ" sz="32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Overwiev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Risk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assessment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care?</a:t>
            </a:r>
          </a:p>
          <a:p>
            <a:pPr lvl="1"/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Sampling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analyses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gap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kumimoji="0" lang="cs-CZ" sz="3200" b="0" i="0" u="none" strike="noStrike" kern="0" cap="sm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FRs</a:t>
            </a:r>
            <a:r>
              <a:rPr kumimoji="0" lang="cs-CZ" sz="3200" b="0" i="0" u="none" strike="noStrike" kern="0" cap="sm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lang="cs-CZ" sz="3200" kern="0" dirty="0" smtClean="0">
                <a:solidFill>
                  <a:sysClr val="windowText" lastClr="000000"/>
                </a:solidFill>
              </a:rPr>
              <a:t>–</a:t>
            </a:r>
            <a:r>
              <a:rPr kumimoji="0" lang="cs-CZ" sz="3200" b="0" i="0" u="none" strike="noStrike" kern="0" cap="sm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Overview</a:t>
            </a:r>
            <a:endParaRPr lang="cs-CZ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What</a:t>
            </a:r>
            <a:r>
              <a:rPr lang="cs-CZ" sz="2000" dirty="0" smtClean="0"/>
              <a:t>? 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Chemicals</a:t>
            </a:r>
            <a:r>
              <a:rPr lang="cs-CZ" sz="1600" dirty="0" smtClean="0"/>
              <a:t> </a:t>
            </a:r>
            <a:r>
              <a:rPr lang="cs-CZ" sz="1600" dirty="0" err="1" smtClean="0"/>
              <a:t>that</a:t>
            </a:r>
            <a:r>
              <a:rPr lang="cs-CZ" sz="1600" dirty="0" smtClean="0"/>
              <a:t> </a:t>
            </a:r>
            <a:r>
              <a:rPr lang="cs-CZ" sz="1600" dirty="0" err="1" smtClean="0"/>
              <a:t>inhibit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delay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spread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fire</a:t>
            </a:r>
            <a:endParaRPr lang="cs-CZ" sz="1600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Halogenated</a:t>
            </a:r>
            <a:r>
              <a:rPr lang="cs-CZ" sz="1600" dirty="0" smtClean="0"/>
              <a:t> (Cl, Br), </a:t>
            </a:r>
            <a:r>
              <a:rPr lang="cs-CZ" sz="1600" dirty="0" err="1" smtClean="0"/>
              <a:t>Organophosphorus</a:t>
            </a:r>
            <a:r>
              <a:rPr lang="cs-CZ" sz="1600" dirty="0" smtClean="0"/>
              <a:t>, </a:t>
            </a:r>
            <a:r>
              <a:rPr lang="cs-CZ" sz="1600" dirty="0" err="1" smtClean="0"/>
              <a:t>Nitrogen</a:t>
            </a:r>
            <a:endParaRPr lang="cs-CZ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Where</a:t>
            </a:r>
            <a:r>
              <a:rPr lang="cs-CZ" sz="2000" dirty="0" smtClean="0"/>
              <a:t>?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Plastics</a:t>
            </a:r>
            <a:r>
              <a:rPr lang="cs-CZ" sz="1600" dirty="0" smtClean="0"/>
              <a:t>, </a:t>
            </a:r>
            <a:r>
              <a:rPr lang="cs-CZ" sz="1600" dirty="0" err="1" smtClean="0"/>
              <a:t>electronic</a:t>
            </a:r>
            <a:r>
              <a:rPr lang="cs-CZ" sz="1600" dirty="0" smtClean="0"/>
              <a:t> </a:t>
            </a:r>
            <a:r>
              <a:rPr lang="cs-CZ" sz="1600" dirty="0" err="1" smtClean="0"/>
              <a:t>circuit</a:t>
            </a:r>
            <a:r>
              <a:rPr lang="cs-CZ" sz="1600" dirty="0" smtClean="0"/>
              <a:t> </a:t>
            </a:r>
            <a:r>
              <a:rPr lang="cs-CZ" sz="1600" dirty="0" err="1" smtClean="0"/>
              <a:t>boards</a:t>
            </a:r>
            <a:r>
              <a:rPr lang="cs-CZ" sz="1600" dirty="0" smtClean="0"/>
              <a:t>, </a:t>
            </a:r>
            <a:r>
              <a:rPr lang="cs-CZ" sz="1600" dirty="0" err="1" smtClean="0"/>
              <a:t>building</a:t>
            </a:r>
            <a:r>
              <a:rPr lang="cs-CZ" sz="1600" dirty="0" smtClean="0"/>
              <a:t> </a:t>
            </a:r>
            <a:r>
              <a:rPr lang="cs-CZ" sz="1600" dirty="0" err="1" smtClean="0"/>
              <a:t>insulation</a:t>
            </a:r>
            <a:r>
              <a:rPr lang="cs-CZ" sz="1600" dirty="0" smtClean="0"/>
              <a:t> </a:t>
            </a:r>
            <a:r>
              <a:rPr lang="cs-CZ" sz="1600" dirty="0" err="1" smtClean="0"/>
              <a:t>materials</a:t>
            </a:r>
            <a:r>
              <a:rPr lang="cs-CZ" sz="1600" dirty="0" smtClean="0"/>
              <a:t>, </a:t>
            </a:r>
            <a:r>
              <a:rPr lang="cs-CZ" sz="1600" dirty="0" err="1" smtClean="0"/>
              <a:t>textiles</a:t>
            </a:r>
            <a:r>
              <a:rPr lang="cs-CZ" sz="1600" dirty="0" smtClean="0"/>
              <a:t>, </a:t>
            </a:r>
            <a:r>
              <a:rPr lang="cs-CZ" sz="1600" dirty="0" err="1" smtClean="0"/>
              <a:t>furniture</a:t>
            </a:r>
            <a:endParaRPr lang="cs-CZ" sz="1600" dirty="0" smtClean="0"/>
          </a:p>
          <a:p>
            <a:pPr marL="0" lvl="1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3384376" cy="23622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534304" y="3861048"/>
            <a:ext cx="2926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2: </a:t>
            </a:r>
            <a:r>
              <a:rPr lang="cs-CZ" sz="1400" i="1" dirty="0" err="1" smtClean="0"/>
              <a:t>Using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FRs</a:t>
            </a:r>
            <a:endParaRPr lang="cs-CZ" sz="1400" i="1" dirty="0" smtClean="0"/>
          </a:p>
          <a:p>
            <a:endParaRPr lang="cs-CZ" sz="1400" i="1" dirty="0" smtClean="0"/>
          </a:p>
          <a:p>
            <a:r>
              <a:rPr lang="cs-CZ" sz="1400" i="1" dirty="0" smtClean="0"/>
              <a:t>Source</a:t>
            </a:r>
            <a:r>
              <a:rPr lang="cs-CZ" sz="1400" i="1" dirty="0"/>
              <a:t>: </a:t>
            </a:r>
            <a:r>
              <a:rPr lang="cs-CZ" sz="1400" i="1" dirty="0" smtClean="0"/>
              <a:t>www.sourcewatch.org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5930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1" y="2204864"/>
            <a:ext cx="4516699" cy="22583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kumimoji="0" lang="cs-CZ" sz="3200" b="0" i="0" u="none" strike="noStrike" kern="0" cap="sm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FRs</a:t>
            </a:r>
            <a:r>
              <a:rPr kumimoji="0" lang="cs-CZ" sz="3200" b="0" i="0" u="none" strike="noStrike" kern="0" cap="sm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lang="cs-CZ" sz="3200" kern="0" dirty="0" smtClean="0">
                <a:solidFill>
                  <a:sysClr val="windowText" lastClr="000000"/>
                </a:solidFill>
              </a:rPr>
              <a:t>–</a:t>
            </a:r>
            <a:r>
              <a:rPr kumimoji="0" lang="cs-CZ" sz="3200" b="0" i="0" u="none" strike="noStrike" kern="0" cap="sm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Overview</a:t>
            </a:r>
            <a:endParaRPr lang="cs-CZ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How</a:t>
            </a:r>
            <a:r>
              <a:rPr lang="cs-CZ" sz="1800" dirty="0" smtClean="0"/>
              <a:t>?</a:t>
            </a:r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dirty="0" smtClean="0"/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dirty="0" smtClean="0"/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(C)</a:t>
            </a:r>
            <a:r>
              <a:rPr lang="cs-CZ" sz="1600" dirty="0" err="1" smtClean="0"/>
              <a:t>BFRs</a:t>
            </a:r>
            <a:r>
              <a:rPr lang="cs-CZ" sz="1600" dirty="0" smtClean="0"/>
              <a:t>: 	</a:t>
            </a:r>
            <a:r>
              <a:rPr lang="cs-CZ" sz="1600" dirty="0" err="1" smtClean="0"/>
              <a:t>interruption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radical</a:t>
            </a:r>
            <a:r>
              <a:rPr lang="cs-CZ" sz="1600" dirty="0" smtClean="0"/>
              <a:t> </a:t>
            </a:r>
            <a:r>
              <a:rPr lang="cs-CZ" sz="1600" dirty="0" err="1" smtClean="0"/>
              <a:t>chain</a:t>
            </a:r>
            <a:r>
              <a:rPr lang="cs-CZ" sz="1600" dirty="0" smtClean="0"/>
              <a:t> </a:t>
            </a:r>
            <a:r>
              <a:rPr lang="cs-CZ" sz="1600" dirty="0" err="1" smtClean="0"/>
              <a:t>mechanism</a:t>
            </a:r>
            <a:r>
              <a:rPr lang="cs-CZ" sz="1600" dirty="0" smtClean="0"/>
              <a:t> in </a:t>
            </a:r>
            <a:r>
              <a:rPr lang="cs-CZ" sz="1600" dirty="0" err="1" smtClean="0"/>
              <a:t>gas</a:t>
            </a:r>
            <a:r>
              <a:rPr lang="cs-CZ" sz="1600" dirty="0" smtClean="0"/>
              <a:t> </a:t>
            </a:r>
            <a:r>
              <a:rPr lang="cs-CZ" sz="1600" dirty="0" err="1" smtClean="0"/>
              <a:t>phase</a:t>
            </a:r>
            <a:r>
              <a:rPr lang="cs-CZ" sz="1600" dirty="0" smtClean="0"/>
              <a:t> 	      	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combustion</a:t>
            </a:r>
            <a:r>
              <a:rPr lang="cs-CZ" sz="1600" dirty="0" smtClean="0"/>
              <a:t> </a:t>
            </a:r>
            <a:r>
              <a:rPr lang="cs-CZ" sz="1600" dirty="0" err="1" smtClean="0"/>
              <a:t>process</a:t>
            </a:r>
            <a:endParaRPr lang="cs-CZ" sz="1600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OPFRs</a:t>
            </a:r>
            <a:r>
              <a:rPr lang="cs-CZ" sz="1600" dirty="0" smtClean="0"/>
              <a:t>: 	</a:t>
            </a:r>
            <a:r>
              <a:rPr lang="cs-CZ" sz="1600" dirty="0" err="1" smtClean="0"/>
              <a:t>release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water</a:t>
            </a:r>
            <a:r>
              <a:rPr lang="cs-CZ" sz="1600" dirty="0" smtClean="0"/>
              <a:t> in solid </a:t>
            </a:r>
            <a:r>
              <a:rPr lang="cs-CZ" sz="1600" dirty="0" err="1" smtClean="0"/>
              <a:t>phase</a:t>
            </a:r>
            <a:r>
              <a:rPr lang="cs-CZ" sz="1600" dirty="0" smtClean="0"/>
              <a:t> + </a:t>
            </a:r>
            <a:r>
              <a:rPr lang="cs-CZ" sz="1600" dirty="0" err="1" smtClean="0"/>
              <a:t>coating</a:t>
            </a:r>
            <a:endParaRPr lang="cs-CZ" sz="1600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NFRs</a:t>
            </a:r>
            <a:r>
              <a:rPr lang="cs-CZ" sz="1600" dirty="0" smtClean="0"/>
              <a:t>:	</a:t>
            </a:r>
            <a:r>
              <a:rPr lang="cs-CZ" sz="1600" dirty="0" err="1" smtClean="0"/>
              <a:t>release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inert</a:t>
            </a:r>
            <a:r>
              <a:rPr lang="cs-CZ" sz="1600" dirty="0" smtClean="0"/>
              <a:t> </a:t>
            </a:r>
            <a:r>
              <a:rPr lang="cs-CZ" sz="1600" dirty="0" err="1" smtClean="0"/>
              <a:t>gases</a:t>
            </a:r>
            <a:endParaRPr lang="cs-CZ" sz="1600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78001" y="2204864"/>
            <a:ext cx="2926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3: </a:t>
            </a:r>
            <a:r>
              <a:rPr lang="cs-CZ" sz="1400" i="1" dirty="0" err="1" smtClean="0"/>
              <a:t>Combusting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process</a:t>
            </a:r>
            <a:endParaRPr lang="cs-CZ" sz="1400" i="1" dirty="0" smtClean="0"/>
          </a:p>
          <a:p>
            <a:endParaRPr lang="cs-CZ" sz="1400" i="1" dirty="0" smtClean="0"/>
          </a:p>
          <a:p>
            <a:r>
              <a:rPr lang="cs-CZ" sz="1400" i="1" dirty="0" smtClean="0"/>
              <a:t>Source: www.garmentstech.com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0921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</a:t>
            </a:r>
            <a:r>
              <a:rPr lang="cs-CZ" sz="3200" kern="0" dirty="0" err="1">
                <a:solidFill>
                  <a:sysClr val="windowText" lastClr="000000"/>
                </a:solidFill>
                <a:latin typeface="+mn-lt"/>
              </a:rPr>
              <a:t>s</a:t>
            </a:r>
            <a:r>
              <a:rPr lang="cs-CZ" sz="3200" kern="0" dirty="0">
                <a:solidFill>
                  <a:sysClr val="windowText" lastClr="000000"/>
                </a:solidFill>
              </a:rPr>
              <a:t> –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Risk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assessment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Why</a:t>
            </a:r>
            <a:r>
              <a:rPr lang="cs-CZ" sz="1800" dirty="0" smtClean="0"/>
              <a:t> </a:t>
            </a:r>
            <a:r>
              <a:rPr lang="cs-CZ" sz="1800" dirty="0"/>
              <a:t>do </a:t>
            </a:r>
            <a:r>
              <a:rPr lang="cs-CZ" sz="1800" dirty="0" err="1"/>
              <a:t>we</a:t>
            </a:r>
            <a:r>
              <a:rPr lang="cs-CZ" sz="1800" dirty="0"/>
              <a:t> care</a:t>
            </a:r>
            <a:r>
              <a:rPr lang="cs-CZ" sz="1800" dirty="0" smtClean="0"/>
              <a:t>?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Persistency</a:t>
            </a:r>
            <a:endParaRPr lang="cs-CZ" sz="1600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Long-</a:t>
            </a:r>
            <a:r>
              <a:rPr lang="cs-CZ" sz="1600" dirty="0" err="1" smtClean="0"/>
              <a:t>range</a:t>
            </a:r>
            <a:r>
              <a:rPr lang="cs-CZ" sz="1600" dirty="0" smtClean="0"/>
              <a:t> transport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Bioaccumulation</a:t>
            </a:r>
            <a:endParaRPr lang="cs-CZ" sz="1600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Endocrine</a:t>
            </a:r>
            <a:r>
              <a:rPr lang="cs-CZ" sz="1600" dirty="0" smtClean="0"/>
              <a:t> </a:t>
            </a:r>
            <a:r>
              <a:rPr lang="cs-CZ" sz="1600" dirty="0" err="1" smtClean="0"/>
              <a:t>disruption</a:t>
            </a:r>
            <a:endParaRPr lang="cs-CZ" sz="1600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Carcinogenic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">
            <a:off x="4128183" y="2939636"/>
            <a:ext cx="3810000" cy="2857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2069397" y="3789497"/>
            <a:ext cx="2232248" cy="22322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 rot="1080000">
            <a:off x="4672859" y="2698056"/>
            <a:ext cx="3706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5, Source</a:t>
            </a:r>
            <a:r>
              <a:rPr lang="cs-CZ" sz="1400" i="1" dirty="0"/>
              <a:t>: </a:t>
            </a:r>
            <a:r>
              <a:rPr lang="cs-CZ" sz="1400" i="1" dirty="0" smtClean="0"/>
              <a:t>www.saferchemicals.org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 rot="-480000">
            <a:off x="2195738" y="5977930"/>
            <a:ext cx="292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4, Source</a:t>
            </a:r>
            <a:r>
              <a:rPr lang="cs-CZ" sz="1400" i="1" dirty="0"/>
              <a:t>: </a:t>
            </a:r>
            <a:r>
              <a:rPr lang="cs-CZ" sz="1400" i="1" dirty="0" smtClean="0"/>
              <a:t>www.bcaction.org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1259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</a:t>
            </a:r>
            <a:r>
              <a:rPr lang="cs-CZ" sz="3200" kern="0" dirty="0" err="1">
                <a:solidFill>
                  <a:sysClr val="windowText" lastClr="000000"/>
                </a:solidFill>
                <a:latin typeface="+mn-lt"/>
              </a:rPr>
              <a:t>s</a:t>
            </a:r>
            <a:r>
              <a:rPr lang="cs-CZ" sz="3200" kern="0" dirty="0">
                <a:solidFill>
                  <a:sysClr val="windowText" lastClr="000000"/>
                </a:solidFill>
              </a:rPr>
              <a:t> –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Risk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assessment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Why</a:t>
            </a:r>
            <a:r>
              <a:rPr lang="cs-CZ" sz="1800" dirty="0" smtClean="0"/>
              <a:t> do </a:t>
            </a:r>
            <a:r>
              <a:rPr lang="cs-CZ" sz="1800" dirty="0" err="1" smtClean="0"/>
              <a:t>we</a:t>
            </a:r>
            <a:r>
              <a:rPr lang="cs-CZ" sz="1800" dirty="0" smtClean="0"/>
              <a:t> care?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sz="1500" dirty="0" err="1" smtClean="0"/>
              <a:t>Chemicals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cs-CZ" sz="1500" dirty="0" err="1" smtClean="0"/>
              <a:t>concern</a:t>
            </a:r>
            <a:r>
              <a:rPr lang="cs-CZ" sz="1500" dirty="0" smtClean="0"/>
              <a:t> – </a:t>
            </a:r>
            <a:r>
              <a:rPr lang="cs-CZ" sz="1500" dirty="0" err="1" smtClean="0"/>
              <a:t>PBDEs</a:t>
            </a:r>
            <a:r>
              <a:rPr lang="cs-CZ" sz="1500" dirty="0" smtClean="0"/>
              <a:t>, HBCD, TBPH, TDCPP, TBB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5796134" cy="386408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263678" y="242088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6: </a:t>
            </a:r>
            <a:r>
              <a:rPr lang="cs-CZ" sz="1400" i="1" dirty="0" err="1" smtClean="0"/>
              <a:t>FRs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Timeline</a:t>
            </a:r>
            <a:endParaRPr lang="cs-CZ" sz="1400" i="1" dirty="0" smtClean="0"/>
          </a:p>
          <a:p>
            <a:endParaRPr lang="cs-CZ" sz="1400" i="1" dirty="0" smtClean="0"/>
          </a:p>
          <a:p>
            <a:r>
              <a:rPr lang="cs-CZ" sz="1400" i="1" dirty="0" smtClean="0"/>
              <a:t>Source</a:t>
            </a:r>
            <a:r>
              <a:rPr lang="cs-CZ" sz="1400" i="1" dirty="0"/>
              <a:t>: </a:t>
            </a:r>
            <a:r>
              <a:rPr lang="cs-CZ" sz="1400" i="1" dirty="0" smtClean="0"/>
              <a:t>www.ewg.org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7073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FRs</a:t>
            </a:r>
            <a:r>
              <a:rPr lang="cs-CZ" sz="3200" kern="0" dirty="0">
                <a:solidFill>
                  <a:sysClr val="windowText" lastClr="000000"/>
                </a:solidFill>
              </a:rPr>
              <a:t> </a:t>
            </a:r>
            <a:r>
              <a:rPr lang="cs-CZ" sz="3200" kern="0" dirty="0" smtClean="0">
                <a:solidFill>
                  <a:sysClr val="windowText" lastClr="000000"/>
                </a:solidFill>
              </a:rPr>
              <a:t>–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Sampling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Analyses</a:t>
            </a:r>
            <a:endParaRPr lang="cs-CZ" sz="3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Sampling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Dust</a:t>
            </a:r>
            <a:r>
              <a:rPr lang="cs-CZ" dirty="0" smtClean="0"/>
              <a:t> </a:t>
            </a:r>
            <a:r>
              <a:rPr lang="cs-CZ" dirty="0" err="1" smtClean="0"/>
              <a:t>collecting</a:t>
            </a:r>
            <a:r>
              <a:rPr lang="cs-CZ" dirty="0" smtClean="0"/>
              <a:t> (</a:t>
            </a:r>
            <a:r>
              <a:rPr lang="cs-CZ" dirty="0" err="1" smtClean="0"/>
              <a:t>vacuum</a:t>
            </a:r>
            <a:r>
              <a:rPr lang="cs-CZ" dirty="0" smtClean="0"/>
              <a:t> </a:t>
            </a:r>
            <a:r>
              <a:rPr lang="cs-CZ" dirty="0" err="1" smtClean="0"/>
              <a:t>cleaner</a:t>
            </a:r>
            <a:r>
              <a:rPr lang="cs-CZ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Extraction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acetone, toluene, hexane, DCM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Soxhlet</a:t>
            </a:r>
            <a:r>
              <a:rPr lang="cs-CZ" dirty="0" smtClean="0"/>
              <a:t>, ultra-</a:t>
            </a:r>
            <a:r>
              <a:rPr lang="cs-CZ" dirty="0" err="1" smtClean="0"/>
              <a:t>sonication</a:t>
            </a:r>
            <a:r>
              <a:rPr lang="cs-CZ" dirty="0" smtClean="0"/>
              <a:t>, </a:t>
            </a:r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silicagel</a:t>
            </a:r>
            <a:endParaRPr lang="cs-CZ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Analysis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GC-MS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LC-MS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LC-MS/MS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6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FRs</a:t>
            </a:r>
            <a:r>
              <a:rPr lang="cs-CZ" sz="3200" kern="0" dirty="0">
                <a:solidFill>
                  <a:sysClr val="windowText" lastClr="000000"/>
                </a:solidFill>
              </a:rPr>
              <a:t> </a:t>
            </a:r>
            <a:r>
              <a:rPr lang="cs-CZ" sz="3200" kern="0" dirty="0" smtClean="0">
                <a:solidFill>
                  <a:sysClr val="windowText" lastClr="000000"/>
                </a:solidFill>
              </a:rPr>
              <a:t>–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 gap</a:t>
            </a:r>
            <a:endParaRPr lang="cs-CZ" sz="3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Problem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Not </a:t>
            </a:r>
            <a:r>
              <a:rPr lang="cs-CZ" dirty="0" err="1" smtClean="0"/>
              <a:t>enough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functionality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/>
              <a:t>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smtClean="0"/>
              <a:t>toxicity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Ways</a:t>
            </a:r>
            <a:r>
              <a:rPr lang="cs-CZ" dirty="0" smtClean="0"/>
              <a:t> to go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Functionality</a:t>
            </a:r>
            <a:r>
              <a:rPr lang="cs-CZ" dirty="0" smtClean="0"/>
              <a:t> – test </a:t>
            </a:r>
            <a:r>
              <a:rPr lang="cs-CZ" dirty="0" err="1" smtClean="0"/>
              <a:t>with</a:t>
            </a:r>
            <a:r>
              <a:rPr lang="cs-CZ" dirty="0" smtClean="0"/>
              <a:t> basic/</a:t>
            </a:r>
            <a:r>
              <a:rPr lang="cs-CZ" dirty="0" err="1" smtClean="0"/>
              <a:t>random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(are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?)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Biomonitoring – long term (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&amp; </a:t>
            </a:r>
            <a:r>
              <a:rPr lang="cs-CZ" dirty="0" err="1" smtClean="0"/>
              <a:t>how</a:t>
            </a:r>
            <a:r>
              <a:rPr lang="cs-CZ" dirty="0" smtClean="0"/>
              <a:t> are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toxic</a:t>
            </a:r>
            <a:r>
              <a:rPr lang="cs-CZ" dirty="0" smtClean="0"/>
              <a:t>?)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smtClean="0"/>
              <a:t>Update </a:t>
            </a:r>
            <a:r>
              <a:rPr lang="cs-CZ" dirty="0" err="1" smtClean="0"/>
              <a:t>legislation</a:t>
            </a:r>
            <a:r>
              <a:rPr lang="cs-CZ" dirty="0" smtClean="0"/>
              <a:t> as a </a:t>
            </a:r>
            <a:r>
              <a:rPr lang="cs-CZ" dirty="0" err="1" smtClean="0"/>
              <a:t>result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872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200" kern="0" dirty="0" err="1">
                <a:solidFill>
                  <a:sysClr val="windowText" lastClr="000000"/>
                </a:solidFill>
              </a:rPr>
              <a:t>FRs</a:t>
            </a:r>
            <a:r>
              <a:rPr lang="cs-CZ" sz="3200" kern="0" dirty="0">
                <a:solidFill>
                  <a:sysClr val="windowText" lastClr="000000"/>
                </a:solidFill>
              </a:rPr>
              <a:t> – </a:t>
            </a:r>
            <a:r>
              <a:rPr lang="cs-CZ" sz="3200" dirty="0" err="1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"To </a:t>
            </a:r>
            <a:r>
              <a:rPr lang="cs-CZ" dirty="0" err="1" smtClean="0"/>
              <a:t>burn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not to </a:t>
            </a:r>
            <a:r>
              <a:rPr lang="cs-CZ" dirty="0" err="1" smtClean="0"/>
              <a:t>burn</a:t>
            </a:r>
            <a:r>
              <a:rPr lang="cs-CZ" dirty="0" smtClean="0"/>
              <a:t>?"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Consider</a:t>
            </a:r>
            <a:r>
              <a:rPr lang="cs-CZ" dirty="0" smtClean="0"/>
              <a:t> risk on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sides</a:t>
            </a:r>
            <a:endParaRPr lang="cs-CZ" dirty="0" smtClean="0"/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alternatives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59"/>
            <a:ext cx="5184576" cy="30408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12160" y="3068959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Fig</a:t>
            </a:r>
            <a:r>
              <a:rPr lang="cs-CZ" sz="1400" i="1" dirty="0" smtClean="0"/>
              <a:t>. 7, </a:t>
            </a:r>
          </a:p>
          <a:p>
            <a:endParaRPr lang="cs-CZ" sz="1400" i="1" dirty="0" smtClean="0"/>
          </a:p>
          <a:p>
            <a:r>
              <a:rPr lang="cs-CZ" sz="1400" i="1" dirty="0" smtClean="0"/>
              <a:t>Source</a:t>
            </a:r>
            <a:r>
              <a:rPr lang="cs-CZ" sz="1400" i="1" dirty="0"/>
              <a:t>: </a:t>
            </a:r>
            <a:r>
              <a:rPr lang="cs-CZ" sz="1400" i="1" dirty="0" smtClean="0"/>
              <a:t>www.firebuddy.co.nz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9496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2296</TotalTime>
  <Words>361</Words>
  <Application>Microsoft Office PowerPoint</Application>
  <PresentationFormat>Předvádění na obrazovce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Flame retardants</vt:lpstr>
      <vt:lpstr>Flame Retardants (FRs)</vt:lpstr>
      <vt:lpstr>FRs – Overview</vt:lpstr>
      <vt:lpstr>FRs – Overview</vt:lpstr>
      <vt:lpstr>FRs – Risk assessment</vt:lpstr>
      <vt:lpstr>FRs – Risk assessment</vt:lpstr>
      <vt:lpstr>FRs – Sampling and Analyses</vt:lpstr>
      <vt:lpstr>FRs – Information gap</vt:lpstr>
      <vt:lpstr>FRs – Conclusion</vt:lpstr>
      <vt:lpstr>FRs – Image Sources</vt:lpstr>
      <vt:lpstr>FRs –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Flame retardants</dc:title>
  <dc:creator>Mates</dc:creator>
  <cp:lastModifiedBy>Mates</cp:lastModifiedBy>
  <cp:revision>32</cp:revision>
  <dcterms:created xsi:type="dcterms:W3CDTF">2017-05-25T20:09:35Z</dcterms:created>
  <dcterms:modified xsi:type="dcterms:W3CDTF">2017-06-03T09:06:44Z</dcterms:modified>
</cp:coreProperties>
</file>