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77" r:id="rId4"/>
    <p:sldId id="278" r:id="rId5"/>
    <p:sldId id="285" r:id="rId6"/>
    <p:sldId id="284" r:id="rId7"/>
    <p:sldId id="279" r:id="rId8"/>
    <p:sldId id="287" r:id="rId9"/>
    <p:sldId id="280" r:id="rId10"/>
    <p:sldId id="290" r:id="rId11"/>
    <p:sldId id="282" r:id="rId12"/>
    <p:sldId id="286" r:id="rId13"/>
    <p:sldId id="283" r:id="rId14"/>
    <p:sldId id="281" r:id="rId15"/>
    <p:sldId id="288" r:id="rId16"/>
    <p:sldId id="289" r:id="rId17"/>
    <p:sldId id="291" r:id="rId18"/>
    <p:sldId id="275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D:\PhD\ppLFER\ppLFER%20Parameters%20MPIC%20Workshop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D:\PhD\ppLFER\ppLFER%20Parameters%20MPIC%20Worksho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noProof="0" dirty="0" err="1" smtClean="0"/>
              <a:t>Fluoranthene</a:t>
            </a:r>
            <a:r>
              <a:rPr lang="en-US" noProof="0" dirty="0" smtClean="0"/>
              <a:t> - K gas/particle</a:t>
            </a:r>
            <a:endParaRPr lang="en-US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14620394672888"/>
          <c:y val="0.16232338915382055"/>
          <c:w val="0.83496492762966046"/>
          <c:h val="0.6280544157332445"/>
        </c:manualLayout>
      </c:layout>
      <c:scatterChart>
        <c:scatterStyle val="lineMarker"/>
        <c:varyColors val="0"/>
        <c:ser>
          <c:idx val="0"/>
          <c:order val="0"/>
          <c:tx>
            <c:v>Duebendorf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'[ppLFER Parameters MPIC Workshop.xlsx]Výpočty'!$B$50:$AW$50</c:f>
              <c:numCache>
                <c:formatCode>General</c:formatCode>
                <c:ptCount val="48"/>
                <c:pt idx="0">
                  <c:v>4.678323196178642</c:v>
                </c:pt>
                <c:pt idx="1">
                  <c:v>4.4739503488175574</c:v>
                </c:pt>
                <c:pt idx="2">
                  <c:v>5.3474603442898605</c:v>
                </c:pt>
                <c:pt idx="3">
                  <c:v>4.6149598349549033</c:v>
                </c:pt>
                <c:pt idx="4">
                  <c:v>4.17978626906456</c:v>
                </c:pt>
                <c:pt idx="5">
                  <c:v>4.1901178586360768</c:v>
                </c:pt>
                <c:pt idx="6">
                  <c:v>4.8219480549257892</c:v>
                </c:pt>
                <c:pt idx="7">
                  <c:v>3.4948065944032312</c:v>
                </c:pt>
                <c:pt idx="8">
                  <c:v>4.3764777213652541</c:v>
                </c:pt>
                <c:pt idx="9">
                  <c:v>4.2711019570621964</c:v>
                </c:pt>
                <c:pt idx="10">
                  <c:v>3.6224435345930712</c:v>
                </c:pt>
                <c:pt idx="11">
                  <c:v>3.9741110967050073</c:v>
                </c:pt>
                <c:pt idx="12">
                  <c:v>4.2305655761334675</c:v>
                </c:pt>
                <c:pt idx="13">
                  <c:v>4.781580301091549</c:v>
                </c:pt>
                <c:pt idx="14">
                  <c:v>4.3863505897727606</c:v>
                </c:pt>
                <c:pt idx="15">
                  <c:v>4.005317628654196</c:v>
                </c:pt>
                <c:pt idx="16">
                  <c:v>4.6683792768606791</c:v>
                </c:pt>
                <c:pt idx="17">
                  <c:v>5.2056689208744436</c:v>
                </c:pt>
                <c:pt idx="18">
                  <c:v>4.3387625688325917</c:v>
                </c:pt>
                <c:pt idx="19">
                  <c:v>4.7985088956604747</c:v>
                </c:pt>
                <c:pt idx="20">
                  <c:v>4.1357054927779844</c:v>
                </c:pt>
                <c:pt idx="21">
                  <c:v>4.393123302029891</c:v>
                </c:pt>
                <c:pt idx="22">
                  <c:v>4.1130472102218461</c:v>
                </c:pt>
                <c:pt idx="23">
                  <c:v>4.1346618886337323</c:v>
                </c:pt>
                <c:pt idx="24">
                  <c:v>4.2779805541830305</c:v>
                </c:pt>
                <c:pt idx="25">
                  <c:v>4.4260832330576259</c:v>
                </c:pt>
                <c:pt idx="26">
                  <c:v>4.4245478356303103</c:v>
                </c:pt>
                <c:pt idx="27">
                  <c:v>4.959379285290165</c:v>
                </c:pt>
                <c:pt idx="28">
                  <c:v>4.2194235053907603</c:v>
                </c:pt>
                <c:pt idx="29">
                  <c:v>3.5118371884453867</c:v>
                </c:pt>
                <c:pt idx="30">
                  <c:v>4.3996442916604037</c:v>
                </c:pt>
                <c:pt idx="31">
                  <c:v>4.7450019365139742</c:v>
                </c:pt>
                <c:pt idx="32">
                  <c:v>5.1376469821919901</c:v>
                </c:pt>
                <c:pt idx="33">
                  <c:v>4.4976792915903063</c:v>
                </c:pt>
                <c:pt idx="34">
                  <c:v>4.7460789976622522</c:v>
                </c:pt>
                <c:pt idx="35">
                  <c:v>4.7791468299799806</c:v>
                </c:pt>
                <c:pt idx="36">
                  <c:v>4.0502900148276444</c:v>
                </c:pt>
                <c:pt idx="37">
                  <c:v>3.6447618749661519</c:v>
                </c:pt>
                <c:pt idx="38">
                  <c:v>4.2060232281074725</c:v>
                </c:pt>
                <c:pt idx="39">
                  <c:v>3.216400579716701</c:v>
                </c:pt>
                <c:pt idx="40">
                  <c:v>3.3831643958411268</c:v>
                </c:pt>
                <c:pt idx="41">
                  <c:v>4.2079356195714634</c:v>
                </c:pt>
                <c:pt idx="42">
                  <c:v>4.1462621928269465</c:v>
                </c:pt>
                <c:pt idx="43">
                  <c:v>4.4680631574011827</c:v>
                </c:pt>
                <c:pt idx="44">
                  <c:v>4.4116631961805721</c:v>
                </c:pt>
                <c:pt idx="45">
                  <c:v>3.9858094270063411</c:v>
                </c:pt>
                <c:pt idx="46">
                  <c:v>5.0215529307477436</c:v>
                </c:pt>
                <c:pt idx="47">
                  <c:v>4.7121529175717116</c:v>
                </c:pt>
              </c:numCache>
            </c:numRef>
          </c:xVal>
          <c:yVal>
            <c:numRef>
              <c:f>'[ppLFER Parameters MPIC Workshop.xlsx]Výpočty'!$B$35:$AW$35</c:f>
              <c:numCache>
                <c:formatCode>General</c:formatCode>
                <c:ptCount val="48"/>
                <c:pt idx="0">
                  <c:v>2.4934533815682158</c:v>
                </c:pt>
                <c:pt idx="1">
                  <c:v>2.3746209751304823</c:v>
                </c:pt>
                <c:pt idx="2">
                  <c:v>3.1622464932656698</c:v>
                </c:pt>
                <c:pt idx="3">
                  <c:v>3.0937579481615396</c:v>
                </c:pt>
                <c:pt idx="4">
                  <c:v>2.3029402912991235</c:v>
                </c:pt>
                <c:pt idx="5">
                  <c:v>2.1119820741944912</c:v>
                </c:pt>
                <c:pt idx="6">
                  <c:v>1.9068484971551811</c:v>
                </c:pt>
                <c:pt idx="7">
                  <c:v>1.6333118635131536</c:v>
                </c:pt>
                <c:pt idx="8">
                  <c:v>1.8065327825518274</c:v>
                </c:pt>
                <c:pt idx="9">
                  <c:v>1.839807868840432</c:v>
                </c:pt>
                <c:pt idx="10">
                  <c:v>1.6843477094698835</c:v>
                </c:pt>
                <c:pt idx="11">
                  <c:v>1.6194599485519336</c:v>
                </c:pt>
                <c:pt idx="12">
                  <c:v>1.8445747377208517</c:v>
                </c:pt>
                <c:pt idx="13">
                  <c:v>2.2168677960271719</c:v>
                </c:pt>
                <c:pt idx="14">
                  <c:v>2.4003980616174778</c:v>
                </c:pt>
                <c:pt idx="15">
                  <c:v>2.2168677960271719</c:v>
                </c:pt>
                <c:pt idx="16">
                  <c:v>2.2319806633855968</c:v>
                </c:pt>
                <c:pt idx="17">
                  <c:v>2.7931593823201606</c:v>
                </c:pt>
                <c:pt idx="18">
                  <c:v>2.0724371652957263</c:v>
                </c:pt>
                <c:pt idx="19">
                  <c:v>2.1717238150303797</c:v>
                </c:pt>
                <c:pt idx="20">
                  <c:v>1.7734195906882551</c:v>
                </c:pt>
                <c:pt idx="21">
                  <c:v>1.9599872080178651</c:v>
                </c:pt>
                <c:pt idx="22">
                  <c:v>1.7970554025108032</c:v>
                </c:pt>
                <c:pt idx="23">
                  <c:v>2.2269394226009847</c:v>
                </c:pt>
                <c:pt idx="24">
                  <c:v>2.6902575978682881</c:v>
                </c:pt>
                <c:pt idx="25">
                  <c:v>2.5307021559394633</c:v>
                </c:pt>
                <c:pt idx="26">
                  <c:v>2.578198753810157</c:v>
                </c:pt>
                <c:pt idx="27">
                  <c:v>2.1817306724611258</c:v>
                </c:pt>
                <c:pt idx="28">
                  <c:v>1.974551138375175</c:v>
                </c:pt>
                <c:pt idx="29">
                  <c:v>1.6564620205585945</c:v>
                </c:pt>
                <c:pt idx="30">
                  <c:v>1.7970554025108032</c:v>
                </c:pt>
                <c:pt idx="31">
                  <c:v>2.3849205758397582</c:v>
                </c:pt>
                <c:pt idx="32">
                  <c:v>2.5254441121260363</c:v>
                </c:pt>
                <c:pt idx="33">
                  <c:v>2.6687786396919813</c:v>
                </c:pt>
                <c:pt idx="34">
                  <c:v>2.2623043392770463</c:v>
                </c:pt>
                <c:pt idx="35">
                  <c:v>2.7010210000581765</c:v>
                </c:pt>
                <c:pt idx="36">
                  <c:v>1.974551138375175</c:v>
                </c:pt>
                <c:pt idx="37">
                  <c:v>1.6611016263907248</c:v>
                </c:pt>
                <c:pt idx="38">
                  <c:v>1.6936686298435806</c:v>
                </c:pt>
                <c:pt idx="39">
                  <c:v>1.2646981737590002</c:v>
                </c:pt>
                <c:pt idx="40">
                  <c:v>1.4195304081910027</c:v>
                </c:pt>
                <c:pt idx="41">
                  <c:v>1.6148489871059712</c:v>
                </c:pt>
                <c:pt idx="42">
                  <c:v>1.6936686298435806</c:v>
                </c:pt>
                <c:pt idx="43">
                  <c:v>1.9164795438968987</c:v>
                </c:pt>
                <c:pt idx="44">
                  <c:v>2.2269394226009847</c:v>
                </c:pt>
                <c:pt idx="45">
                  <c:v>1.8065327825518274</c:v>
                </c:pt>
                <c:pt idx="46">
                  <c:v>2.6527111470654603</c:v>
                </c:pt>
                <c:pt idx="47">
                  <c:v>2.5623316241298739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'[ppLFER Parameters MPIC Workshop.xlsx]Výpočty'!$A$39</c:f>
              <c:strCache>
                <c:ptCount val="1"/>
                <c:pt idx="0">
                  <c:v>Berlin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'[ppLFER Parameters MPIC Workshop.xlsx]Výpočty'!$B$50:$AW$50</c:f>
              <c:numCache>
                <c:formatCode>General</c:formatCode>
                <c:ptCount val="48"/>
                <c:pt idx="0">
                  <c:v>4.678323196178642</c:v>
                </c:pt>
                <c:pt idx="1">
                  <c:v>4.4739503488175574</c:v>
                </c:pt>
                <c:pt idx="2">
                  <c:v>5.3474603442898605</c:v>
                </c:pt>
                <c:pt idx="3">
                  <c:v>4.6149598349549033</c:v>
                </c:pt>
                <c:pt idx="4">
                  <c:v>4.17978626906456</c:v>
                </c:pt>
                <c:pt idx="5">
                  <c:v>4.1901178586360768</c:v>
                </c:pt>
                <c:pt idx="6">
                  <c:v>4.8219480549257892</c:v>
                </c:pt>
                <c:pt idx="7">
                  <c:v>3.4948065944032312</c:v>
                </c:pt>
                <c:pt idx="8">
                  <c:v>4.3764777213652541</c:v>
                </c:pt>
                <c:pt idx="9">
                  <c:v>4.2711019570621964</c:v>
                </c:pt>
                <c:pt idx="10">
                  <c:v>3.6224435345930712</c:v>
                </c:pt>
                <c:pt idx="11">
                  <c:v>3.9741110967050073</c:v>
                </c:pt>
                <c:pt idx="12">
                  <c:v>4.2305655761334675</c:v>
                </c:pt>
                <c:pt idx="13">
                  <c:v>4.781580301091549</c:v>
                </c:pt>
                <c:pt idx="14">
                  <c:v>4.3863505897727606</c:v>
                </c:pt>
                <c:pt idx="15">
                  <c:v>4.005317628654196</c:v>
                </c:pt>
                <c:pt idx="16">
                  <c:v>4.6683792768606791</c:v>
                </c:pt>
                <c:pt idx="17">
                  <c:v>5.2056689208744436</c:v>
                </c:pt>
                <c:pt idx="18">
                  <c:v>4.3387625688325917</c:v>
                </c:pt>
                <c:pt idx="19">
                  <c:v>4.7985088956604747</c:v>
                </c:pt>
                <c:pt idx="20">
                  <c:v>4.1357054927779844</c:v>
                </c:pt>
                <c:pt idx="21">
                  <c:v>4.393123302029891</c:v>
                </c:pt>
                <c:pt idx="22">
                  <c:v>4.1130472102218461</c:v>
                </c:pt>
                <c:pt idx="23">
                  <c:v>4.1346618886337323</c:v>
                </c:pt>
                <c:pt idx="24">
                  <c:v>4.2779805541830305</c:v>
                </c:pt>
                <c:pt idx="25">
                  <c:v>4.4260832330576259</c:v>
                </c:pt>
                <c:pt idx="26">
                  <c:v>4.4245478356303103</c:v>
                </c:pt>
                <c:pt idx="27">
                  <c:v>4.959379285290165</c:v>
                </c:pt>
                <c:pt idx="28">
                  <c:v>4.2194235053907603</c:v>
                </c:pt>
                <c:pt idx="29">
                  <c:v>3.5118371884453867</c:v>
                </c:pt>
                <c:pt idx="30">
                  <c:v>4.3996442916604037</c:v>
                </c:pt>
                <c:pt idx="31">
                  <c:v>4.7450019365139742</c:v>
                </c:pt>
                <c:pt idx="32">
                  <c:v>5.1376469821919901</c:v>
                </c:pt>
                <c:pt idx="33">
                  <c:v>4.4976792915903063</c:v>
                </c:pt>
                <c:pt idx="34">
                  <c:v>4.7460789976622522</c:v>
                </c:pt>
                <c:pt idx="35">
                  <c:v>4.7791468299799806</c:v>
                </c:pt>
                <c:pt idx="36">
                  <c:v>4.0502900148276444</c:v>
                </c:pt>
                <c:pt idx="37">
                  <c:v>3.6447618749661519</c:v>
                </c:pt>
                <c:pt idx="38">
                  <c:v>4.2060232281074725</c:v>
                </c:pt>
                <c:pt idx="39">
                  <c:v>3.216400579716701</c:v>
                </c:pt>
                <c:pt idx="40">
                  <c:v>3.3831643958411268</c:v>
                </c:pt>
                <c:pt idx="41">
                  <c:v>4.2079356195714634</c:v>
                </c:pt>
                <c:pt idx="42">
                  <c:v>4.1462621928269465</c:v>
                </c:pt>
                <c:pt idx="43">
                  <c:v>4.4680631574011827</c:v>
                </c:pt>
                <c:pt idx="44">
                  <c:v>4.4116631961805721</c:v>
                </c:pt>
                <c:pt idx="45">
                  <c:v>3.9858094270063411</c:v>
                </c:pt>
                <c:pt idx="46">
                  <c:v>5.0215529307477436</c:v>
                </c:pt>
                <c:pt idx="47">
                  <c:v>4.7121529175717116</c:v>
                </c:pt>
              </c:numCache>
            </c:numRef>
          </c:xVal>
          <c:yVal>
            <c:numRef>
              <c:f>'[ppLFER Parameters MPIC Workshop.xlsx]Výpočty'!$B$40:$AW$40</c:f>
              <c:numCache>
                <c:formatCode>General</c:formatCode>
                <c:ptCount val="48"/>
                <c:pt idx="0">
                  <c:v>2.8529933815682162</c:v>
                </c:pt>
                <c:pt idx="1">
                  <c:v>2.7341609751304832</c:v>
                </c:pt>
                <c:pt idx="2">
                  <c:v>3.5217864932656706</c:v>
                </c:pt>
                <c:pt idx="3">
                  <c:v>3.45329794816154</c:v>
                </c:pt>
                <c:pt idx="4">
                  <c:v>2.6624802912991239</c:v>
                </c:pt>
                <c:pt idx="5">
                  <c:v>2.4715220741944921</c:v>
                </c:pt>
                <c:pt idx="6">
                  <c:v>2.266388497155182</c:v>
                </c:pt>
                <c:pt idx="7">
                  <c:v>1.9928518635131545</c:v>
                </c:pt>
                <c:pt idx="8">
                  <c:v>2.166072782551828</c:v>
                </c:pt>
                <c:pt idx="9">
                  <c:v>2.1993478688404329</c:v>
                </c:pt>
                <c:pt idx="10">
                  <c:v>2.0438877094698844</c:v>
                </c:pt>
                <c:pt idx="11">
                  <c:v>1.9789999485519343</c:v>
                </c:pt>
                <c:pt idx="12">
                  <c:v>2.2041147377208525</c:v>
                </c:pt>
                <c:pt idx="13">
                  <c:v>2.5764077960271727</c:v>
                </c:pt>
                <c:pt idx="14">
                  <c:v>2.7599380616174782</c:v>
                </c:pt>
                <c:pt idx="15">
                  <c:v>2.5764077960271727</c:v>
                </c:pt>
                <c:pt idx="16">
                  <c:v>2.5915206633855976</c:v>
                </c:pt>
                <c:pt idx="17">
                  <c:v>3.152699382320161</c:v>
                </c:pt>
                <c:pt idx="18">
                  <c:v>2.4319771652957272</c:v>
                </c:pt>
                <c:pt idx="19">
                  <c:v>2.5312638150303806</c:v>
                </c:pt>
                <c:pt idx="20">
                  <c:v>2.1329595906882557</c:v>
                </c:pt>
                <c:pt idx="21">
                  <c:v>2.3195272080178659</c:v>
                </c:pt>
                <c:pt idx="22">
                  <c:v>2.1565954025108036</c:v>
                </c:pt>
                <c:pt idx="23">
                  <c:v>2.5864794226009851</c:v>
                </c:pt>
                <c:pt idx="24">
                  <c:v>3.049797597868289</c:v>
                </c:pt>
                <c:pt idx="25">
                  <c:v>2.8902421559394642</c:v>
                </c:pt>
                <c:pt idx="26">
                  <c:v>2.9377387538101574</c:v>
                </c:pt>
                <c:pt idx="27">
                  <c:v>2.5412706724611263</c:v>
                </c:pt>
                <c:pt idx="28">
                  <c:v>2.3340911383751757</c:v>
                </c:pt>
                <c:pt idx="29">
                  <c:v>2.0160020205585951</c:v>
                </c:pt>
                <c:pt idx="30">
                  <c:v>2.1565954025108036</c:v>
                </c:pt>
                <c:pt idx="31">
                  <c:v>2.7444605758397591</c:v>
                </c:pt>
                <c:pt idx="32">
                  <c:v>2.8849841121260367</c:v>
                </c:pt>
                <c:pt idx="33">
                  <c:v>3.0283186396919821</c:v>
                </c:pt>
                <c:pt idx="34">
                  <c:v>2.6218443392770472</c:v>
                </c:pt>
                <c:pt idx="35">
                  <c:v>3.0605610000581773</c:v>
                </c:pt>
                <c:pt idx="36">
                  <c:v>2.3340911383751757</c:v>
                </c:pt>
                <c:pt idx="37">
                  <c:v>2.0206416263907254</c:v>
                </c:pt>
                <c:pt idx="38">
                  <c:v>2.0532086298435814</c:v>
                </c:pt>
                <c:pt idx="39">
                  <c:v>1.6242381737590008</c:v>
                </c:pt>
                <c:pt idx="40">
                  <c:v>1.7790704081910036</c:v>
                </c:pt>
                <c:pt idx="41">
                  <c:v>1.9743889871059719</c:v>
                </c:pt>
                <c:pt idx="42">
                  <c:v>2.0532086298435814</c:v>
                </c:pt>
                <c:pt idx="43">
                  <c:v>2.2760195438968993</c:v>
                </c:pt>
                <c:pt idx="44">
                  <c:v>2.5864794226009851</c:v>
                </c:pt>
                <c:pt idx="45">
                  <c:v>2.166072782551828</c:v>
                </c:pt>
                <c:pt idx="46">
                  <c:v>3.0122511470654612</c:v>
                </c:pt>
                <c:pt idx="47">
                  <c:v>2.9218716241298748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993232"/>
        <c:axId val="115547768"/>
      </c:scatterChart>
      <c:valAx>
        <c:axId val="90993232"/>
        <c:scaling>
          <c:orientation val="minMax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err="1" smtClean="0"/>
                  <a:t>Measured</a:t>
                </a:r>
                <a:r>
                  <a:rPr lang="cs-CZ" baseline="0" dirty="0" smtClean="0"/>
                  <a:t> </a:t>
                </a:r>
                <a:r>
                  <a:rPr lang="cs-CZ" baseline="0" dirty="0" err="1"/>
                  <a:t>values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237954904759714"/>
              <c:y val="0.8564363609478392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47768"/>
        <c:crosses val="autoZero"/>
        <c:crossBetween val="midCat"/>
      </c:valAx>
      <c:valAx>
        <c:axId val="115547768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noProof="0" dirty="0" smtClean="0"/>
                  <a:t>Modelled</a:t>
                </a:r>
                <a:r>
                  <a:rPr lang="en-US" baseline="0" noProof="0" dirty="0" smtClean="0"/>
                  <a:t> </a:t>
                </a:r>
                <a:r>
                  <a:rPr lang="en-US" noProof="0" dirty="0" smtClean="0"/>
                  <a:t>values</a:t>
                </a:r>
                <a:endParaRPr lang="en-US" noProof="0" dirty="0"/>
              </a:p>
            </c:rich>
          </c:tx>
          <c:layout>
            <c:manualLayout>
              <c:xMode val="edge"/>
              <c:yMode val="edge"/>
              <c:x val="1.009756821333006E-2"/>
              <c:y val="0.3339676906583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32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36121215842178"/>
          <c:y val="0.92077409337917271"/>
          <c:w val="0.2657101195683873"/>
          <c:h val="7.92259066208273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Fluoranthene - K air/PUF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'[ppLFER Parameters MPIC Workshop.xlsx]Multiphase'!$B$155:$AW$155</c:f>
              <c:numCache>
                <c:formatCode>General</c:formatCode>
                <c:ptCount val="48"/>
                <c:pt idx="0">
                  <c:v>4.678323196178642</c:v>
                </c:pt>
                <c:pt idx="1">
                  <c:v>4.4739503488175574</c:v>
                </c:pt>
                <c:pt idx="2">
                  <c:v>5.3474603442898605</c:v>
                </c:pt>
                <c:pt idx="3">
                  <c:v>4.6149598349549033</c:v>
                </c:pt>
                <c:pt idx="4">
                  <c:v>4.17978626906456</c:v>
                </c:pt>
                <c:pt idx="5">
                  <c:v>4.1901178586360768</c:v>
                </c:pt>
                <c:pt idx="6">
                  <c:v>4.8219480549257892</c:v>
                </c:pt>
                <c:pt idx="7">
                  <c:v>3.4948065944032312</c:v>
                </c:pt>
                <c:pt idx="8">
                  <c:v>4.3764777213652541</c:v>
                </c:pt>
                <c:pt idx="9">
                  <c:v>4.2711019570621964</c:v>
                </c:pt>
                <c:pt idx="10">
                  <c:v>3.6224435345930712</c:v>
                </c:pt>
                <c:pt idx="11">
                  <c:v>3.9741110967050073</c:v>
                </c:pt>
                <c:pt idx="12">
                  <c:v>4.2305655761334675</c:v>
                </c:pt>
                <c:pt idx="13">
                  <c:v>4.781580301091549</c:v>
                </c:pt>
                <c:pt idx="14">
                  <c:v>4.3863505897727606</c:v>
                </c:pt>
                <c:pt idx="15">
                  <c:v>4.005317628654196</c:v>
                </c:pt>
                <c:pt idx="16">
                  <c:v>4.6683792768606791</c:v>
                </c:pt>
                <c:pt idx="17">
                  <c:v>5.2056689208744436</c:v>
                </c:pt>
                <c:pt idx="18">
                  <c:v>4.3387625688325917</c:v>
                </c:pt>
                <c:pt idx="19">
                  <c:v>4.7985088956604747</c:v>
                </c:pt>
                <c:pt idx="20">
                  <c:v>4.1357054927779844</c:v>
                </c:pt>
                <c:pt idx="21">
                  <c:v>4.393123302029891</c:v>
                </c:pt>
                <c:pt idx="22">
                  <c:v>4.1130472102218461</c:v>
                </c:pt>
                <c:pt idx="23">
                  <c:v>4.1346618886337323</c:v>
                </c:pt>
                <c:pt idx="24">
                  <c:v>4.2779805541830305</c:v>
                </c:pt>
                <c:pt idx="25">
                  <c:v>4.4260832330576259</c:v>
                </c:pt>
                <c:pt idx="26">
                  <c:v>4.4245478356303103</c:v>
                </c:pt>
                <c:pt idx="27">
                  <c:v>4.959379285290165</c:v>
                </c:pt>
                <c:pt idx="28">
                  <c:v>4.2194235053907603</c:v>
                </c:pt>
                <c:pt idx="29">
                  <c:v>3.5118371884453867</c:v>
                </c:pt>
                <c:pt idx="30">
                  <c:v>4.3996442916604037</c:v>
                </c:pt>
                <c:pt idx="31">
                  <c:v>4.7450019365139742</c:v>
                </c:pt>
                <c:pt idx="32">
                  <c:v>5.1376469821919901</c:v>
                </c:pt>
                <c:pt idx="33">
                  <c:v>4.4976792915903063</c:v>
                </c:pt>
                <c:pt idx="34">
                  <c:v>4.7460789976622522</c:v>
                </c:pt>
                <c:pt idx="35">
                  <c:v>4.7791468299799806</c:v>
                </c:pt>
                <c:pt idx="36">
                  <c:v>4.0502900148276444</c:v>
                </c:pt>
                <c:pt idx="37">
                  <c:v>3.6447618749661519</c:v>
                </c:pt>
                <c:pt idx="38">
                  <c:v>4.2060232281074725</c:v>
                </c:pt>
                <c:pt idx="39">
                  <c:v>3.216400579716701</c:v>
                </c:pt>
                <c:pt idx="40">
                  <c:v>3.3831643958411268</c:v>
                </c:pt>
                <c:pt idx="41">
                  <c:v>4.2079356195714634</c:v>
                </c:pt>
                <c:pt idx="42">
                  <c:v>4.1462621928269465</c:v>
                </c:pt>
                <c:pt idx="43">
                  <c:v>4.4680631574011827</c:v>
                </c:pt>
                <c:pt idx="44">
                  <c:v>4.4116631961805721</c:v>
                </c:pt>
                <c:pt idx="45">
                  <c:v>3.9858094270063411</c:v>
                </c:pt>
                <c:pt idx="46">
                  <c:v>5.0215529307477436</c:v>
                </c:pt>
                <c:pt idx="47">
                  <c:v>4.7121529175717116</c:v>
                </c:pt>
              </c:numCache>
            </c:numRef>
          </c:xVal>
          <c:yVal>
            <c:numRef>
              <c:f>'[ppLFER Parameters MPIC Workshop.xlsx]Multiphase'!$B$149:$AW$149</c:f>
              <c:numCache>
                <c:formatCode>0.00E+00</c:formatCode>
                <c:ptCount val="48"/>
                <c:pt idx="0">
                  <c:v>4.936186890468961</c:v>
                </c:pt>
                <c:pt idx="1">
                  <c:v>4.2640213119194943</c:v>
                </c:pt>
                <c:pt idx="2">
                  <c:v>5.3783007354042347</c:v>
                </c:pt>
                <c:pt idx="3">
                  <c:v>5.3079290046818315</c:v>
                </c:pt>
                <c:pt idx="4">
                  <c:v>4.2426010466144062</c:v>
                </c:pt>
                <c:pt idx="5">
                  <c:v>3.9485225551693359</c:v>
                </c:pt>
                <c:pt idx="6">
                  <c:v>4.1006642939611835</c:v>
                </c:pt>
                <c:pt idx="7">
                  <c:v>3.2344615533501564</c:v>
                </c:pt>
                <c:pt idx="8">
                  <c:v>3.7048255996749071</c:v>
                </c:pt>
                <c:pt idx="9">
                  <c:v>3.8283726587841662</c:v>
                </c:pt>
                <c:pt idx="10">
                  <c:v>3.2770657733309543</c:v>
                </c:pt>
                <c:pt idx="11">
                  <c:v>3.4364200599189019</c:v>
                </c:pt>
                <c:pt idx="12">
                  <c:v>3.8438674113804754</c:v>
                </c:pt>
                <c:pt idx="13">
                  <c:v>4.2001531899397451</c:v>
                </c:pt>
                <c:pt idx="14">
                  <c:v>4.339806288756459</c:v>
                </c:pt>
                <c:pt idx="15">
                  <c:v>4.1499595432359699</c:v>
                </c:pt>
                <c:pt idx="16">
                  <c:v>4.3020511922145399</c:v>
                </c:pt>
                <c:pt idx="17">
                  <c:v>4.8823211874900396</c:v>
                </c:pt>
                <c:pt idx="18">
                  <c:v>3.8407963733553911</c:v>
                </c:pt>
                <c:pt idx="19">
                  <c:v>4.3307112369065548</c:v>
                </c:pt>
                <c:pt idx="20">
                  <c:v>3.5825156062010404</c:v>
                </c:pt>
                <c:pt idx="21">
                  <c:v>3.830165381550457</c:v>
                </c:pt>
                <c:pt idx="22">
                  <c:v>3.8128300603076219</c:v>
                </c:pt>
                <c:pt idx="23">
                  <c:v>4.3449099097295187</c:v>
                </c:pt>
                <c:pt idx="24">
                  <c:v>4.562109869949273</c:v>
                </c:pt>
                <c:pt idx="25">
                  <c:v>4.5716632105293771</c:v>
                </c:pt>
                <c:pt idx="26">
                  <c:v>4.2537997350455647</c:v>
                </c:pt>
                <c:pt idx="27">
                  <c:v>3.5547787949106349</c:v>
                </c:pt>
                <c:pt idx="28">
                  <c:v>4.0033556750052837</c:v>
                </c:pt>
                <c:pt idx="29">
                  <c:v>3.4875988076265574</c:v>
                </c:pt>
                <c:pt idx="30">
                  <c:v>3.7212223137731737</c:v>
                </c:pt>
                <c:pt idx="31">
                  <c:v>4.4886193502454939</c:v>
                </c:pt>
                <c:pt idx="32">
                  <c:v>4.9083398674838215</c:v>
                </c:pt>
                <c:pt idx="33">
                  <c:v>4.8199832824680939</c:v>
                </c:pt>
                <c:pt idx="34">
                  <c:v>4.5460557749710526</c:v>
                </c:pt>
                <c:pt idx="35">
                  <c:v>4.8505443719067411</c:v>
                </c:pt>
                <c:pt idx="36">
                  <c:v>3.6811516646427522</c:v>
                </c:pt>
                <c:pt idx="37">
                  <c:v>3.3259122431071289</c:v>
                </c:pt>
                <c:pt idx="38">
                  <c:v>3.6965569121938051</c:v>
                </c:pt>
                <c:pt idx="39">
                  <c:v>2.9785045709916873</c:v>
                </c:pt>
                <c:pt idx="40">
                  <c:v>3.3004063484289512</c:v>
                </c:pt>
                <c:pt idx="41">
                  <c:v>3.9180787265444286</c:v>
                </c:pt>
                <c:pt idx="42">
                  <c:v>3.6666164847715841</c:v>
                </c:pt>
                <c:pt idx="43">
                  <c:v>3.8910923088365474</c:v>
                </c:pt>
                <c:pt idx="44">
                  <c:v>3.9801151209227337</c:v>
                </c:pt>
                <c:pt idx="45">
                  <c:v>3.7372378378683431</c:v>
                </c:pt>
                <c:pt idx="46">
                  <c:v>4.8016311818650408</c:v>
                </c:pt>
                <c:pt idx="47">
                  <c:v>4.7590979560867499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833248"/>
        <c:axId val="117043232"/>
      </c:scatterChart>
      <c:valAx>
        <c:axId val="117833248"/>
        <c:scaling>
          <c:orientation val="minMax"/>
          <c:min val="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err="1" smtClean="0"/>
                  <a:t>Measured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values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200383679312813"/>
              <c:y val="0.915717410323709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43232"/>
        <c:crosses val="autoZero"/>
        <c:crossBetween val="midCat"/>
      </c:valAx>
      <c:valAx>
        <c:axId val="117043232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err="1" smtClean="0"/>
                  <a:t>Modelled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values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9155348881628367E-3"/>
              <c:y val="0.33803623505395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33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5905418-74F8-41ED-983B-0FC3929F3A15}" type="datetimeFigureOut">
              <a:rPr lang="cs-CZ"/>
              <a:pPr>
                <a:defRPr/>
              </a:pPr>
              <a:t>3.6.2017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1182642-6F82-426A-8054-4D66AF6BA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321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1212570_2844678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10" descr="recetox-cerna-kulate-CZ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582613"/>
            <a:ext cx="8270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11" descr="logo_mu_cerne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571500"/>
            <a:ext cx="8556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2" descr="logo_sci-black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71500"/>
            <a:ext cx="846137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1B9D31-2B0C-48BA-B4C2-445E1925A4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769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BE5F-C682-4613-A58B-1088E0B50D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1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DD7A-8765-464D-8E2C-17BD000BEA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96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09D3B-6ADC-4C94-950B-F71EA2FA0A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91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1212570_2844678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10" descr="recetox-cerna-kulate-CZ.g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582613"/>
            <a:ext cx="8270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11" descr="logo_mu_cerne.g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571500"/>
            <a:ext cx="8556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2" descr="logo_sci-black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71500"/>
            <a:ext cx="846137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8DBB96-7249-43A4-B3C8-18502E6A8A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583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1333B-604C-46AA-94B6-1D4CA700E0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133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4FA77-B04E-4072-88DC-2B7CA235F5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668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87CB-7BD4-47D6-B714-A70D521F84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21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00325-CE31-4644-9D5C-660F374A75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10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692-E5BD-4A5E-8D6B-9D382EEA8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034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B754C-7608-456F-8766-95A9DE3B3B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091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3" descr="1212569_21823227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0"/>
          </a:xfrm>
          <a:prstGeom prst="rect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A9A9B"/>
                </a:solidFill>
              </a:defRPr>
            </a:lvl1pPr>
          </a:lstStyle>
          <a:p>
            <a:pPr>
              <a:defRPr/>
            </a:pPr>
            <a:fld id="{91DA0C3F-740C-4F1E-9490-3F7BE36D95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1031" name="Obrázek 17" descr="recetox-cerna-kulate-CZ.gif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6292850"/>
            <a:ext cx="4699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9" descr="logo_mu_cerne.gif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6286500"/>
            <a:ext cx="490537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20" descr="logo_sci-black.gif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38" y="6286500"/>
            <a:ext cx="485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8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rgbClr val="81818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800" kern="1200">
          <a:solidFill>
            <a:srgbClr val="81818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rgbClr val="81818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rgbClr val="81818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»"/>
        <a:defRPr sz="2000" kern="1200">
          <a:solidFill>
            <a:srgbClr val="81818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 bwMode="auto">
          <a:xfrm>
            <a:off x="685800" y="1628775"/>
            <a:ext cx="7772400" cy="14700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cs-CZ" dirty="0" smtClean="0"/>
              <a:t>Polycyclic aromatic hydrocarbons (PAHs) in the air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85800" y="3500438"/>
            <a:ext cx="7772400" cy="1752600"/>
          </a:xfrm>
        </p:spPr>
        <p:txBody>
          <a:bodyPr/>
          <a:lstStyle/>
          <a:p>
            <a:pPr eaLnBrk="1" hangingPunct="1"/>
            <a:r>
              <a:rPr lang="cs-CZ" altLang="en-US" sz="2800" b="1" dirty="0" smtClean="0"/>
              <a:t>Barbora Nežiková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transform</a:t>
            </a:r>
          </a:p>
          <a:p>
            <a:pPr lvl="1"/>
            <a:r>
              <a:rPr lang="en-US" dirty="0" smtClean="0"/>
              <a:t>NO</a:t>
            </a:r>
            <a:r>
              <a:rPr lang="en-US" baseline="-25000" dirty="0" smtClean="0"/>
              <a:t>2</a:t>
            </a:r>
            <a:r>
              <a:rPr lang="en-US" dirty="0" smtClean="0"/>
              <a:t>-PAHs, OH-PAHs, Oxy-PAHs,…</a:t>
            </a:r>
          </a:p>
          <a:p>
            <a:r>
              <a:rPr lang="en-US" dirty="0" smtClean="0"/>
              <a:t>Can be more toxic</a:t>
            </a:r>
          </a:p>
          <a:p>
            <a:r>
              <a:rPr lang="en-US" dirty="0" smtClean="0"/>
              <a:t>Less information about them</a:t>
            </a:r>
            <a:endParaRPr lang="cs-CZ" dirty="0" smtClean="0"/>
          </a:p>
          <a:p>
            <a:r>
              <a:rPr lang="en-US" dirty="0" smtClean="0"/>
              <a:t>Problems with methodology</a:t>
            </a:r>
            <a:r>
              <a:rPr lang="cs-CZ" dirty="0" smtClean="0"/>
              <a:t> and </a:t>
            </a:r>
            <a:r>
              <a:rPr lang="en-US" dirty="0" smtClean="0"/>
              <a:t>lack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21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Air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dirty="0" smtClean="0"/>
              <a:t>Dynamic and homogenous matrix</a:t>
            </a:r>
          </a:p>
          <a:p>
            <a:r>
              <a:rPr lang="en-US" dirty="0" smtClean="0"/>
              <a:t>Sampling</a:t>
            </a:r>
          </a:p>
          <a:p>
            <a:pPr lvl="1"/>
            <a:r>
              <a:rPr lang="en-US" dirty="0" smtClean="0"/>
              <a:t>Active </a:t>
            </a:r>
            <a:r>
              <a:rPr lang="en-US" dirty="0"/>
              <a:t>x passive</a:t>
            </a:r>
          </a:p>
          <a:p>
            <a:pPr lvl="1"/>
            <a:r>
              <a:rPr lang="en-US" dirty="0"/>
              <a:t>Gaseous x </a:t>
            </a:r>
            <a:r>
              <a:rPr lang="en-US" dirty="0" smtClean="0"/>
              <a:t>particulate phase</a:t>
            </a:r>
            <a:endParaRPr lang="cs-CZ" dirty="0" smtClean="0"/>
          </a:p>
          <a:p>
            <a:pPr lvl="1"/>
            <a:r>
              <a:rPr lang="en-US" dirty="0" smtClean="0"/>
              <a:t>Indoor x outdoor</a:t>
            </a:r>
          </a:p>
          <a:p>
            <a:r>
              <a:rPr lang="en-US" dirty="0" smtClean="0"/>
              <a:t>Many </a:t>
            </a:r>
            <a:r>
              <a:rPr lang="en-US" dirty="0"/>
              <a:t>different studies, lots of data</a:t>
            </a:r>
          </a:p>
          <a:p>
            <a:pPr lvl="1"/>
            <a:r>
              <a:rPr lang="en-US" dirty="0"/>
              <a:t>Can we compare the</a:t>
            </a:r>
            <a:r>
              <a:rPr lang="cs-CZ" dirty="0"/>
              <a:t>m</a:t>
            </a:r>
            <a:r>
              <a:rPr lang="en-US" dirty="0" smtClean="0"/>
              <a:t>?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40024"/>
            <a:ext cx="8229600" cy="5073427"/>
          </a:xfrm>
        </p:spPr>
        <p:txBody>
          <a:bodyPr/>
          <a:lstStyle/>
          <a:p>
            <a:r>
              <a:rPr lang="en-US" dirty="0" smtClean="0"/>
              <a:t>Strongly depending on locality and part of year</a:t>
            </a:r>
            <a:endParaRPr lang="cs-CZ" dirty="0" smtClean="0"/>
          </a:p>
          <a:p>
            <a:r>
              <a:rPr lang="en-US" dirty="0" smtClean="0"/>
              <a:t>Differences in gaseous and particulate phase</a:t>
            </a:r>
          </a:p>
          <a:p>
            <a:r>
              <a:rPr lang="en-US" dirty="0" smtClean="0"/>
              <a:t>Indoor</a:t>
            </a:r>
          </a:p>
          <a:p>
            <a:pPr lvl="1"/>
            <a:r>
              <a:rPr lang="en-US" dirty="0" smtClean="0"/>
              <a:t>Depending on smoking and cooking</a:t>
            </a:r>
          </a:p>
          <a:p>
            <a:pPr lvl="1"/>
            <a:r>
              <a:rPr lang="en-US" dirty="0" smtClean="0"/>
              <a:t>About dozens ng/m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Outdoor</a:t>
            </a:r>
          </a:p>
          <a:p>
            <a:pPr lvl="1"/>
            <a:r>
              <a:rPr lang="en-US" dirty="0" smtClean="0"/>
              <a:t>Background locality – about units ng/m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Urban areas – even hundreds ng/m</a:t>
            </a:r>
            <a:r>
              <a:rPr lang="en-US" baseline="30000" dirty="0" smtClean="0"/>
              <a:t>3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6354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part of Stockholm convention</a:t>
            </a:r>
          </a:p>
          <a:p>
            <a:r>
              <a:rPr lang="en-US" dirty="0" smtClean="0"/>
              <a:t>Included in Convention on Long-range Transboundary Air Pollution</a:t>
            </a:r>
          </a:p>
          <a:p>
            <a:r>
              <a:rPr lang="en-US" dirty="0" smtClean="0"/>
              <a:t>Emission limit for B[a]P – 1 ng/m</a:t>
            </a:r>
            <a:r>
              <a:rPr lang="en-US" baseline="30000" dirty="0" smtClean="0"/>
              <a:t>3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355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dirty="0" smtClean="0"/>
              <a:t>Very traditional pollutants in traditional matrix</a:t>
            </a:r>
          </a:p>
          <a:p>
            <a:r>
              <a:rPr lang="en-US" dirty="0" smtClean="0"/>
              <a:t>Good analytical and sampling methods</a:t>
            </a:r>
          </a:p>
          <a:p>
            <a:pPr lvl="1"/>
            <a:r>
              <a:rPr lang="en-US" dirty="0" smtClean="0"/>
              <a:t>Careful about sampling artefacts</a:t>
            </a:r>
            <a:r>
              <a:rPr lang="cs-CZ" dirty="0" smtClean="0"/>
              <a:t>!</a:t>
            </a:r>
          </a:p>
          <a:p>
            <a:pPr lvl="1"/>
            <a:r>
              <a:rPr lang="en-US" dirty="0" smtClean="0"/>
              <a:t>Problem with</a:t>
            </a:r>
            <a:r>
              <a:rPr lang="cs-CZ" dirty="0" smtClean="0"/>
              <a:t> d</a:t>
            </a:r>
            <a:r>
              <a:rPr lang="en-US" dirty="0" err="1" smtClean="0"/>
              <a:t>ibenz</a:t>
            </a:r>
            <a:r>
              <a:rPr lang="en-US" dirty="0" smtClean="0"/>
              <a:t>[</a:t>
            </a:r>
            <a:r>
              <a:rPr lang="en-US" dirty="0" err="1" smtClean="0"/>
              <a:t>a,h</a:t>
            </a:r>
            <a:r>
              <a:rPr lang="en-US" dirty="0" smtClean="0"/>
              <a:t>]anthracene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 smtClean="0"/>
              <a:t>benzo</a:t>
            </a:r>
            <a:r>
              <a:rPr lang="cs-CZ" dirty="0" smtClean="0"/>
              <a:t>[k]</a:t>
            </a:r>
            <a:r>
              <a:rPr lang="cs-CZ" dirty="0" err="1" smtClean="0"/>
              <a:t>fluoranthen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</a:t>
            </a:r>
            <a:r>
              <a:rPr lang="en-US" dirty="0" smtClean="0"/>
              <a:t>o need for</a:t>
            </a:r>
            <a:r>
              <a:rPr lang="cs-CZ" dirty="0" smtClean="0"/>
              <a:t> </a:t>
            </a:r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5" name="Šipka dolů 4"/>
          <p:cNvSpPr/>
          <p:nvPr/>
        </p:nvSpPr>
        <p:spPr>
          <a:xfrm>
            <a:off x="4355976" y="4221088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7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to human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Biggest exposure of PAHs for humans is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en-US" dirty="0" smtClean="0"/>
              <a:t> food</a:t>
            </a:r>
          </a:p>
          <a:p>
            <a:r>
              <a:rPr lang="en-US" dirty="0" smtClean="0"/>
              <a:t>Important source from air - smoking</a:t>
            </a:r>
          </a:p>
          <a:p>
            <a:r>
              <a:rPr lang="en-US" dirty="0" smtClean="0"/>
              <a:t>Increased risk of cancer</a:t>
            </a:r>
          </a:p>
          <a:p>
            <a:pPr lvl="1"/>
            <a:r>
              <a:rPr lang="en-US" dirty="0" smtClean="0"/>
              <a:t>Mostly associated with PM</a:t>
            </a:r>
            <a:r>
              <a:rPr lang="en-US" baseline="-25000" dirty="0" smtClean="0"/>
              <a:t>2.5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2476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US" dirty="0" smtClean="0"/>
              <a:t>Educate public about health hazards associated with PAHs</a:t>
            </a:r>
          </a:p>
          <a:p>
            <a:r>
              <a:rPr lang="en-US" dirty="0" smtClean="0"/>
              <a:t>Do </a:t>
            </a:r>
            <a:r>
              <a:rPr lang="en-US" dirty="0" smtClean="0"/>
              <a:t>one uniform method so we can</a:t>
            </a:r>
            <a:r>
              <a:rPr lang="cs-CZ" dirty="0" smtClean="0"/>
              <a:t> </a:t>
            </a:r>
            <a:r>
              <a:rPr lang="en-US" dirty="0" smtClean="0"/>
              <a:t>compare and share </a:t>
            </a:r>
            <a:r>
              <a:rPr lang="en-US" dirty="0" smtClean="0"/>
              <a:t>data</a:t>
            </a:r>
            <a:endParaRPr lang="cs-CZ" dirty="0" smtClean="0"/>
          </a:p>
          <a:p>
            <a:r>
              <a:rPr lang="en-US" dirty="0" smtClean="0"/>
              <a:t>Fill the gaps about toxicology and methodology of derivative</a:t>
            </a:r>
            <a:r>
              <a:rPr lang="cs-CZ" dirty="0" smtClean="0"/>
              <a:t>s</a:t>
            </a:r>
            <a:r>
              <a:rPr lang="en-US" dirty="0" smtClean="0"/>
              <a:t> of PAHs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then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Impossible to ban (natural sources) → try to lower anthropogenic sources</a:t>
            </a:r>
          </a:p>
          <a:p>
            <a:pPr lvl="1"/>
            <a:r>
              <a:rPr lang="cs-CZ" dirty="0" smtClean="0"/>
              <a:t>I</a:t>
            </a:r>
            <a:r>
              <a:rPr lang="en-US" dirty="0" err="1" smtClean="0"/>
              <a:t>mprove</a:t>
            </a:r>
            <a:r>
              <a:rPr lang="en-US" dirty="0" smtClean="0"/>
              <a:t> </a:t>
            </a:r>
            <a:r>
              <a:rPr lang="en-US" dirty="0"/>
              <a:t>our technologies and </a:t>
            </a:r>
            <a:r>
              <a:rPr lang="en-US" dirty="0" smtClean="0"/>
              <a:t>vehicles</a:t>
            </a:r>
            <a:endParaRPr lang="cs-CZ" dirty="0" smtClean="0"/>
          </a:p>
          <a:p>
            <a:r>
              <a:rPr lang="en-US" dirty="0"/>
              <a:t>Continue to monitor PAHs in the air</a:t>
            </a:r>
          </a:p>
          <a:p>
            <a:pPr lvl="1"/>
            <a:r>
              <a:rPr lang="en-US" dirty="0"/>
              <a:t>But be careful about data and how they were „created“!</a:t>
            </a:r>
            <a:endParaRPr lang="cs-CZ" dirty="0"/>
          </a:p>
          <a:p>
            <a:pPr lvl="1"/>
            <a:r>
              <a:rPr lang="en-US" dirty="0"/>
              <a:t>Widen monitoring data to </a:t>
            </a:r>
            <a:r>
              <a:rPr lang="cs-CZ" dirty="0" err="1"/>
              <a:t>humans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18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</a:p>
          <a:p>
            <a:endParaRPr lang="en-US" dirty="0" smtClean="0"/>
          </a:p>
          <a:p>
            <a:r>
              <a:rPr lang="en-US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3048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Polycyclic aromatic hydrocarbons (PAHs)</a:t>
            </a:r>
          </a:p>
          <a:p>
            <a:r>
              <a:rPr lang="en-US" dirty="0" smtClean="0"/>
              <a:t>Air</a:t>
            </a:r>
            <a:endParaRPr lang="cs-CZ" dirty="0" smtClean="0"/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Polycyclic aromatic hydrocarbons (PAHs)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88"/>
            <a:ext cx="4045468" cy="5197475"/>
          </a:xfrm>
        </p:spPr>
        <p:txBody>
          <a:bodyPr/>
          <a:lstStyle/>
          <a:p>
            <a:r>
              <a:rPr lang="en-US" dirty="0" smtClean="0"/>
              <a:t>Organic </a:t>
            </a:r>
            <a:r>
              <a:rPr lang="en-US" dirty="0"/>
              <a:t>compounds with two or more fused aromatic </a:t>
            </a:r>
            <a:r>
              <a:rPr lang="en-US" dirty="0" smtClean="0"/>
              <a:t>rings</a:t>
            </a:r>
            <a:endParaRPr lang="cs-CZ" dirty="0" smtClean="0"/>
          </a:p>
          <a:p>
            <a:r>
              <a:rPr lang="en-US" dirty="0" smtClean="0"/>
              <a:t>Always in mixture, analysis only of few selected</a:t>
            </a:r>
          </a:p>
          <a:p>
            <a:pPr lvl="1"/>
            <a:r>
              <a:rPr lang="en-US" dirty="0" smtClean="0"/>
              <a:t>16 EPA priority</a:t>
            </a:r>
          </a:p>
          <a:p>
            <a:pPr marL="457200" lvl="1" indent="0">
              <a:buNone/>
            </a:pPr>
            <a:r>
              <a:rPr lang="en-US" dirty="0" smtClean="0"/>
              <a:t>+ </a:t>
            </a:r>
            <a:r>
              <a:rPr lang="en-US" dirty="0" smtClean="0"/>
              <a:t>other depending on the </a:t>
            </a:r>
            <a:r>
              <a:rPr lang="cs-CZ" dirty="0" smtClean="0"/>
              <a:t>study</a:t>
            </a:r>
            <a:endParaRPr lang="en-US" dirty="0" smtClean="0"/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468" y="928688"/>
            <a:ext cx="5102352" cy="5929312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7294410" y="4526204"/>
            <a:ext cx="1789482" cy="121999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7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PAHs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08624"/>
          </a:xfrm>
        </p:spPr>
        <p:txBody>
          <a:bodyPr/>
          <a:lstStyle/>
          <a:p>
            <a:r>
              <a:rPr lang="en-US" dirty="0"/>
              <a:t>Sources – Burning processes</a:t>
            </a:r>
          </a:p>
          <a:p>
            <a:pPr lvl="1"/>
            <a:r>
              <a:rPr lang="en-US" dirty="0"/>
              <a:t>Anthropogenic – generally byproduct</a:t>
            </a:r>
          </a:p>
          <a:p>
            <a:pPr lvl="1"/>
            <a:r>
              <a:rPr lang="en-US" dirty="0"/>
              <a:t>Natural – </a:t>
            </a:r>
            <a:r>
              <a:rPr lang="en-US" dirty="0" smtClean="0"/>
              <a:t>forest </a:t>
            </a:r>
            <a:r>
              <a:rPr lang="en-US" dirty="0"/>
              <a:t>fires</a:t>
            </a:r>
            <a:r>
              <a:rPr lang="cs-CZ" dirty="0"/>
              <a:t>, </a:t>
            </a:r>
            <a:r>
              <a:rPr lang="en-US" dirty="0"/>
              <a:t>volcanos</a:t>
            </a:r>
          </a:p>
          <a:p>
            <a:r>
              <a:rPr lang="en-US" dirty="0" smtClean="0"/>
              <a:t>Biggest jump in concentration</a:t>
            </a:r>
            <a:r>
              <a:rPr lang="cs-CZ" dirty="0" smtClean="0"/>
              <a:t> in </a:t>
            </a:r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Industrial Revolution</a:t>
            </a:r>
          </a:p>
          <a:p>
            <a:pPr lvl="1"/>
            <a:r>
              <a:rPr lang="en-US" dirty="0" smtClean="0"/>
              <a:t>More common use of cars</a:t>
            </a:r>
            <a:endParaRPr lang="cs-CZ" dirty="0" smtClean="0"/>
          </a:p>
          <a:p>
            <a:r>
              <a:rPr lang="en-US" dirty="0" smtClean="0"/>
              <a:t>Pseudo-persistent</a:t>
            </a:r>
          </a:p>
          <a:p>
            <a:pPr lvl="1"/>
            <a:r>
              <a:rPr lang="en-US" dirty="0" smtClean="0"/>
              <a:t>Destruction on sun, biodegradation, reaction with other compounds</a:t>
            </a:r>
            <a:endParaRPr lang="cs-CZ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PAHs</a:t>
            </a:r>
            <a:r>
              <a:rPr lang="cs-CZ" dirty="0" smtClean="0"/>
              <a:t> - </a:t>
            </a:r>
            <a:r>
              <a:rPr lang="cs-CZ" dirty="0" err="1" smtClean="0"/>
              <a:t>Sources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39552" y="5177160"/>
            <a:ext cx="8363272" cy="1132160"/>
          </a:xfrm>
        </p:spPr>
        <p:txBody>
          <a:bodyPr/>
          <a:lstStyle/>
          <a:p>
            <a:r>
              <a:rPr lang="en-US" dirty="0"/>
              <a:t>520 000 </a:t>
            </a:r>
            <a:r>
              <a:rPr lang="en-US" dirty="0" smtClean="0"/>
              <a:t>tones </a:t>
            </a:r>
            <a:r>
              <a:rPr lang="en-US" dirty="0"/>
              <a:t>per </a:t>
            </a:r>
            <a:r>
              <a:rPr lang="en-US" dirty="0" smtClean="0"/>
              <a:t>year</a:t>
            </a:r>
            <a:r>
              <a:rPr lang="cs-CZ" dirty="0" smtClean="0"/>
              <a:t> </a:t>
            </a:r>
            <a:r>
              <a:rPr lang="en-US" dirty="0" smtClean="0"/>
              <a:t>globally</a:t>
            </a:r>
            <a:endParaRPr lang="cs-CZ" dirty="0" smtClean="0"/>
          </a:p>
          <a:p>
            <a:r>
              <a:rPr lang="en-US" dirty="0" smtClean="0"/>
              <a:t>China, India and USA</a:t>
            </a:r>
            <a:r>
              <a:rPr lang="cs-CZ" dirty="0" smtClean="0"/>
              <a:t> – </a:t>
            </a:r>
            <a:r>
              <a:rPr lang="en-US" dirty="0" smtClean="0"/>
              <a:t>biggest contributors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28688"/>
            <a:ext cx="914400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1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PAHs</a:t>
            </a:r>
            <a:r>
              <a:rPr lang="cs-CZ" dirty="0" smtClean="0"/>
              <a:t> - </a:t>
            </a:r>
            <a:r>
              <a:rPr lang="cs-CZ" dirty="0" err="1" smtClean="0"/>
              <a:t>Sources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484784"/>
            <a:ext cx="9144000" cy="450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PAHs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/>
          <a:lstStyle/>
          <a:p>
            <a:r>
              <a:rPr lang="en-US" dirty="0" smtClean="0"/>
              <a:t>Toxicity – carcinogenic</a:t>
            </a:r>
            <a:r>
              <a:rPr lang="cs-CZ" dirty="0" smtClean="0"/>
              <a:t> </a:t>
            </a:r>
            <a:r>
              <a:rPr lang="en-US" dirty="0" smtClean="0"/>
              <a:t>and mutagenic</a:t>
            </a:r>
          </a:p>
          <a:p>
            <a:pPr lvl="1"/>
            <a:r>
              <a:rPr lang="en-US" dirty="0" smtClean="0"/>
              <a:t>Benzo[a]pyrene </a:t>
            </a:r>
            <a:r>
              <a:rPr lang="cs-CZ" dirty="0" smtClean="0"/>
              <a:t>– 1 IARC</a:t>
            </a:r>
          </a:p>
          <a:p>
            <a:pPr lvl="1"/>
            <a:r>
              <a:rPr lang="en-US" dirty="0" err="1" smtClean="0"/>
              <a:t>Dibenzo</a:t>
            </a:r>
            <a:r>
              <a:rPr lang="en-US" dirty="0" smtClean="0"/>
              <a:t>[</a:t>
            </a:r>
            <a:r>
              <a:rPr lang="en-US" dirty="0" err="1" smtClean="0"/>
              <a:t>a,h</a:t>
            </a:r>
            <a:r>
              <a:rPr lang="en-US" dirty="0" smtClean="0"/>
              <a:t>]anthracene </a:t>
            </a:r>
            <a:r>
              <a:rPr lang="cs-CZ" dirty="0"/>
              <a:t>– 2A IARC</a:t>
            </a:r>
            <a:endParaRPr lang="en-US" dirty="0"/>
          </a:p>
          <a:p>
            <a:pPr lvl="1"/>
            <a:r>
              <a:rPr lang="en-US" dirty="0" smtClean="0"/>
              <a:t>Benz[a]anthracene </a:t>
            </a:r>
            <a:r>
              <a:rPr lang="cs-CZ" dirty="0" smtClean="0"/>
              <a:t> – 2B IARC</a:t>
            </a:r>
          </a:p>
          <a:p>
            <a:pPr lvl="1"/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01905"/>
              </p:ext>
            </p:extLst>
          </p:nvPr>
        </p:nvGraphicFramePr>
        <p:xfrm>
          <a:off x="1524000" y="3527425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0797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Number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Meaning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Carcinogenic to humans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Probably carcinogenic to humans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2B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Possibly carcinogenic to humans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3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Not</a:t>
                      </a:r>
                      <a:r>
                        <a:rPr lang="en-US" baseline="0" noProof="0" dirty="0" smtClean="0"/>
                        <a:t> classifiable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4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Probably not carcinogenic to humans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2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Fate in the air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524" y="936080"/>
            <a:ext cx="8676964" cy="2636935"/>
          </a:xfrm>
        </p:spPr>
        <p:txBody>
          <a:bodyPr/>
          <a:lstStyle/>
          <a:p>
            <a:r>
              <a:rPr lang="en-US" dirty="0" smtClean="0"/>
              <a:t>Depending on properties of PAHs and meteorological factors</a:t>
            </a:r>
          </a:p>
          <a:p>
            <a:r>
              <a:rPr lang="en-US" dirty="0" smtClean="0"/>
              <a:t>Most important – partitioning</a:t>
            </a:r>
            <a:r>
              <a:rPr lang="cs-CZ" dirty="0" smtClean="0"/>
              <a:t> </a:t>
            </a:r>
            <a:r>
              <a:rPr lang="en-US" dirty="0" smtClean="0"/>
              <a:t>between gaseous and particulate phase</a:t>
            </a:r>
            <a:endParaRPr lang="cs-CZ" dirty="0"/>
          </a:p>
          <a:p>
            <a:pPr lvl="1"/>
            <a:r>
              <a:rPr lang="en-US" dirty="0" smtClean="0"/>
              <a:t>Defined by </a:t>
            </a:r>
            <a:r>
              <a:rPr lang="en-US" dirty="0"/>
              <a:t>partitioning</a:t>
            </a:r>
            <a:r>
              <a:rPr lang="en-US" dirty="0" smtClean="0"/>
              <a:t> constant </a:t>
            </a:r>
            <a:r>
              <a:rPr lang="en-US" dirty="0" err="1" smtClean="0"/>
              <a:t>Kp</a:t>
            </a:r>
            <a:endParaRPr lang="en-US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381"/>
          <a:stretch/>
        </p:blipFill>
        <p:spPr>
          <a:xfrm>
            <a:off x="2736304" y="4005064"/>
            <a:ext cx="6228184" cy="25202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523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Modelling </a:t>
            </a:r>
            <a:r>
              <a:rPr lang="en-US" dirty="0" smtClean="0"/>
              <a:t>of </a:t>
            </a:r>
            <a:r>
              <a:rPr lang="cs-CZ" dirty="0" err="1" smtClean="0"/>
              <a:t>Kp</a:t>
            </a:r>
            <a:endParaRPr lang="en-US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457200" y="928688"/>
            <a:ext cx="3538736" cy="530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81818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2800" kern="1200">
                <a:solidFill>
                  <a:srgbClr val="81818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rgbClr val="81818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–"/>
              <a:defRPr sz="2000" kern="1200">
                <a:solidFill>
                  <a:srgbClr val="81818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»"/>
              <a:defRPr sz="2000" kern="1200">
                <a:solidFill>
                  <a:srgbClr val="81818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  <a:p>
            <a:r>
              <a:rPr lang="en-US" dirty="0" smtClean="0"/>
              <a:t>Different models, different approaches</a:t>
            </a:r>
          </a:p>
          <a:p>
            <a:pPr lvl="1"/>
            <a:r>
              <a:rPr lang="en-US" dirty="0" smtClean="0"/>
              <a:t>Single parameter</a:t>
            </a:r>
          </a:p>
          <a:p>
            <a:pPr lvl="1"/>
            <a:r>
              <a:rPr lang="en-US" dirty="0" smtClean="0"/>
              <a:t>Poly</a:t>
            </a:r>
            <a:r>
              <a:rPr lang="cs-CZ" dirty="0" smtClean="0"/>
              <a:t>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7" name="Graf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091169"/>
              </p:ext>
            </p:extLst>
          </p:nvPr>
        </p:nvGraphicFramePr>
        <p:xfrm>
          <a:off x="4257675" y="961976"/>
          <a:ext cx="4886325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1" name="Přímá spojnice 20"/>
          <p:cNvCxnSpPr/>
          <p:nvPr/>
        </p:nvCxnSpPr>
        <p:spPr>
          <a:xfrm flipV="1">
            <a:off x="4909716" y="1340768"/>
            <a:ext cx="3312368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Graf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815430"/>
              </p:ext>
            </p:extLst>
          </p:nvPr>
        </p:nvGraphicFramePr>
        <p:xfrm>
          <a:off x="4788024" y="3933056"/>
          <a:ext cx="43559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5" name="Přímá spojnice 24"/>
          <p:cNvCxnSpPr/>
          <p:nvPr/>
        </p:nvCxnSpPr>
        <p:spPr>
          <a:xfrm flipV="1">
            <a:off x="5436096" y="4365104"/>
            <a:ext cx="3528392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recetox">
      <a:dk1>
        <a:srgbClr val="58585A"/>
      </a:dk1>
      <a:lt1>
        <a:srgbClr val="FFFFFF"/>
      </a:lt1>
      <a:dk2>
        <a:srgbClr val="1F82C0"/>
      </a:dk2>
      <a:lt2>
        <a:srgbClr val="EEECE1"/>
      </a:lt2>
      <a:accent1>
        <a:srgbClr val="244061"/>
      </a:accent1>
      <a:accent2>
        <a:srgbClr val="953734"/>
      </a:accent2>
      <a:accent3>
        <a:srgbClr val="CBD300"/>
      </a:accent3>
      <a:accent4>
        <a:srgbClr val="BCC6E2"/>
      </a:accent4>
      <a:accent5>
        <a:srgbClr val="EA683E"/>
      </a:accent5>
      <a:accent6>
        <a:srgbClr val="FAC08F"/>
      </a:accent6>
      <a:hlink>
        <a:srgbClr val="CBD300"/>
      </a:hlink>
      <a:folHlink>
        <a:srgbClr val="EA683E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463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sady Office</vt:lpstr>
      <vt:lpstr>Polycyclic aromatic hydrocarbons (PAHs) in the air</vt:lpstr>
      <vt:lpstr>Outline</vt:lpstr>
      <vt:lpstr>Polycyclic aromatic hydrocarbons (PAHs)</vt:lpstr>
      <vt:lpstr>PAHs</vt:lpstr>
      <vt:lpstr>PAHs - Sources</vt:lpstr>
      <vt:lpstr>PAHs - Sources</vt:lpstr>
      <vt:lpstr>PAHs</vt:lpstr>
      <vt:lpstr>Fate in the air</vt:lpstr>
      <vt:lpstr>Modelling of Kp</vt:lpstr>
      <vt:lpstr>Transformations</vt:lpstr>
      <vt:lpstr>Air</vt:lpstr>
      <vt:lpstr>Concentration</vt:lpstr>
      <vt:lpstr>Legislation</vt:lpstr>
      <vt:lpstr>Methodology</vt:lpstr>
      <vt:lpstr>Connection to human</vt:lpstr>
      <vt:lpstr>What now?</vt:lpstr>
      <vt:lpstr>What then?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Babu</cp:lastModifiedBy>
  <cp:revision>141</cp:revision>
  <dcterms:created xsi:type="dcterms:W3CDTF">2010-05-17T15:27:49Z</dcterms:created>
  <dcterms:modified xsi:type="dcterms:W3CDTF">2017-06-03T15:39:26Z</dcterms:modified>
</cp:coreProperties>
</file>