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4" r:id="rId4"/>
    <p:sldId id="266" r:id="rId5"/>
    <p:sldId id="272" r:id="rId6"/>
    <p:sldId id="283" r:id="rId7"/>
    <p:sldId id="260" r:id="rId8"/>
    <p:sldId id="284" r:id="rId9"/>
    <p:sldId id="262" r:id="rId10"/>
    <p:sldId id="273" r:id="rId11"/>
    <p:sldId id="275" r:id="rId12"/>
    <p:sldId id="269" r:id="rId13"/>
    <p:sldId id="265" r:id="rId14"/>
    <p:sldId id="280" r:id="rId15"/>
    <p:sldId id="281" r:id="rId16"/>
    <p:sldId id="282" r:id="rId17"/>
    <p:sldId id="285" r:id="rId18"/>
    <p:sldId id="271" r:id="rId19"/>
    <p:sldId id="26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AE515-E8D4-4EDD-B50A-2398E3DB96F2}" type="datetimeFigureOut">
              <a:rPr lang="cs-CZ" smtClean="0"/>
              <a:pPr/>
              <a:t>2.6.2017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CFBD7-5398-476D-8148-DF9955D0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69C58F-5A8F-4C61-8686-20878D6C5A56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AF46E-EEB5-4CD7-A5E2-33B6E6114A34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A540-3299-47BB-8C06-62198BC9D031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13A27D-B5EE-46B4-8677-00CAF018812B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8C33A-F731-4271-994A-AEFEA9D78542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0AA0E7-4AA4-41A0-A74E-870CB6DE06BF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B51C2-1072-4FBD-B332-46A739A4862C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0956E0-15AD-439D-B011-B000569DAAA1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2338D-A6C2-4DAA-BC03-F3E7785D149D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1DDF26-916E-4393-B24F-FA5D4CEEA8A8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C4D12C-ABBD-4751-BC80-25C147DBB95D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056D2D-EC38-47A9-94A7-0E2F97394779}" type="datetime1">
              <a:rPr lang="cs-CZ" smtClean="0"/>
              <a:pPr/>
              <a:t>2.6.2017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6AABCA-0C29-476C-B0C8-314BF512B6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501122" cy="1000132"/>
          </a:xfrm>
        </p:spPr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Phthalates</a:t>
            </a: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4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endParaRPr lang="cs-CZ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3286124"/>
            <a:ext cx="8215370" cy="1785950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Petra Fišerová</a:t>
            </a:r>
          </a:p>
          <a:p>
            <a:endParaRPr lang="cs-CZ" sz="2400" dirty="0" smtClean="0">
              <a:latin typeface="+mj-lt"/>
              <a:cs typeface="Times New Roman" pitchFamily="18" charset="0"/>
            </a:endParaRPr>
          </a:p>
          <a:p>
            <a:r>
              <a:rPr lang="cs-CZ" sz="2400" dirty="0" err="1" smtClean="0">
                <a:latin typeface="+mj-lt"/>
                <a:cs typeface="Times New Roman" pitchFamily="18" charset="0"/>
              </a:rPr>
              <a:t>Modern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Methods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for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Analyses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Organic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Pollutants</a:t>
            </a:r>
            <a:endParaRPr lang="cs-CZ" sz="2400" dirty="0" smtClean="0">
              <a:latin typeface="+mj-lt"/>
              <a:cs typeface="Times New Roman" pitchFamily="18" charset="0"/>
            </a:endParaRPr>
          </a:p>
          <a:p>
            <a:r>
              <a:rPr lang="cs-CZ" sz="2400" dirty="0" smtClean="0">
                <a:latin typeface="+mj-lt"/>
                <a:cs typeface="Times New Roman" pitchFamily="18" charset="0"/>
              </a:rPr>
              <a:t>May 2017</a:t>
            </a:r>
            <a:endParaRPr lang="cs-CZ" sz="2400" dirty="0">
              <a:latin typeface="+mj-lt"/>
              <a:cs typeface="Times New Roman" pitchFamily="18" charset="0"/>
            </a:endParaRPr>
          </a:p>
        </p:txBody>
      </p:sp>
      <p:pic>
        <p:nvPicPr>
          <p:cNvPr id="4" name="Obrázek 3" descr="recetox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990600" cy="1005840"/>
          </a:xfrm>
          <a:prstGeom prst="rect">
            <a:avLst/>
          </a:prstGeom>
        </p:spPr>
      </p:pic>
      <p:pic>
        <p:nvPicPr>
          <p:cNvPr id="5" name="Obrázek 4" descr="logo mun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710" y="214290"/>
            <a:ext cx="1057276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8643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+mj-lt"/>
                <a:cs typeface="Times New Roman" pitchFamily="18" charset="0"/>
              </a:rPr>
              <a:t>plenty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data,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but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not in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highest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quality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measurements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huge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amount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matrices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+mj-lt"/>
                <a:cs typeface="Times New Roman" pitchFamily="18" charset="0"/>
              </a:rPr>
              <a:t>„standard“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environmental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air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water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soils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sediments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human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matrices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blood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/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serum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urine,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milk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beverages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– non-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alcoholic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and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alcoholic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food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wrapping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materials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food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itself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PCPs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diapers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wet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wipes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…</a:t>
            </a: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toys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mural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paintings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fishing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baits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pharmaceutic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wrapping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glues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building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materials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… 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lvl="0"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Lack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Data? 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+mj-lt"/>
                <a:cs typeface="Times New Roman" pitchFamily="18" charset="0"/>
              </a:rPr>
              <a:t>GC-ECD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+mj-lt"/>
                <a:cs typeface="Times New Roman" pitchFamily="18" charset="0"/>
              </a:rPr>
              <a:t>GC-MS, GC-MS/MS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+mj-lt"/>
                <a:cs typeface="Times New Roman" pitchFamily="18" charset="0"/>
              </a:rPr>
              <a:t>LC-UV/VIS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+mj-lt"/>
                <a:cs typeface="Times New Roman" pitchFamily="18" charset="0"/>
              </a:rPr>
              <a:t>LC-APCI-MS, LC-APCI-MS/MS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+mj-lt"/>
                <a:cs typeface="Times New Roman" pitchFamily="18" charset="0"/>
              </a:rPr>
              <a:t>LC-ESI-MS, LC-ESI-MS/MS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Instrumental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7157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Suitable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Aproach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cs-CZ" sz="3200" dirty="0" err="1" smtClean="0">
                <a:latin typeface="+mj-lt"/>
                <a:cs typeface="Times New Roman" pitchFamily="18" charset="0"/>
              </a:rPr>
              <a:t>create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high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quality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instrumental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method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respecting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metabolism</a:t>
            </a:r>
            <a:r>
              <a:rPr lang="cs-CZ" sz="3200" dirty="0" smtClean="0">
                <a:latin typeface="+mj-lt"/>
                <a:cs typeface="Times New Roman" pitchFamily="18" charset="0"/>
              </a:rPr>
              <a:t>, monitor in urine</a:t>
            </a:r>
          </a:p>
          <a:p>
            <a:pPr>
              <a:lnSpc>
                <a:spcPct val="110000"/>
              </a:lnSpc>
            </a:pPr>
            <a:r>
              <a:rPr lang="cs-CZ" sz="3200" dirty="0" err="1" smtClean="0">
                <a:latin typeface="+mj-lt"/>
                <a:cs typeface="Times New Roman" pitchFamily="18" charset="0"/>
              </a:rPr>
              <a:t>measurement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possible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in many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matrices</a:t>
            </a:r>
            <a:r>
              <a:rPr lang="cs-CZ" sz="32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difficult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estimate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exposure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or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main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source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3200" dirty="0" err="1" smtClean="0">
                <a:latin typeface="+mj-lt"/>
                <a:cs typeface="Times New Roman" pitchFamily="18" charset="0"/>
              </a:rPr>
              <a:t>some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phthalates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characterised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well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(toxicity),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desirable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complete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these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information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all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phthalates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928671"/>
            <a:ext cx="8229600" cy="4786345"/>
          </a:xfrm>
        </p:spPr>
        <p:txBody>
          <a:bodyPr>
            <a:normAutofit/>
          </a:bodyPr>
          <a:lstStyle/>
          <a:p>
            <a:r>
              <a:rPr lang="cs-CZ" sz="2600" dirty="0" smtClean="0"/>
              <a:t>1999/815/ED – DEHP, DBP a </a:t>
            </a:r>
            <a:r>
              <a:rPr lang="cs-CZ" sz="2600" dirty="0" err="1" smtClean="0"/>
              <a:t>BzBP</a:t>
            </a:r>
            <a:r>
              <a:rPr lang="cs-CZ" sz="2600" dirty="0" smtClean="0"/>
              <a:t> in </a:t>
            </a:r>
            <a:r>
              <a:rPr lang="cs-CZ" sz="2600" dirty="0" err="1" smtClean="0"/>
              <a:t>toys</a:t>
            </a:r>
            <a:endParaRPr lang="cs-CZ" sz="2600" dirty="0" smtClean="0"/>
          </a:p>
          <a:p>
            <a:r>
              <a:rPr lang="cs-CZ" sz="2600" dirty="0" err="1" smtClean="0"/>
              <a:t>e.d</a:t>
            </a:r>
            <a:r>
              <a:rPr lang="cs-CZ" sz="2600" dirty="0" smtClean="0"/>
              <a:t>. 1223/2009 – DEHP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BzBP</a:t>
            </a:r>
            <a:r>
              <a:rPr lang="cs-CZ" sz="2600" dirty="0" smtClean="0"/>
              <a:t> in </a:t>
            </a:r>
            <a:r>
              <a:rPr lang="cs-CZ" sz="2600" dirty="0" err="1" smtClean="0"/>
              <a:t>cosmetics</a:t>
            </a:r>
            <a:endParaRPr lang="cs-CZ" sz="2600" dirty="0" smtClean="0"/>
          </a:p>
          <a:p>
            <a:r>
              <a:rPr lang="cs-CZ" sz="2600" dirty="0" err="1" smtClean="0"/>
              <a:t>decree</a:t>
            </a:r>
            <a:r>
              <a:rPr lang="cs-CZ" sz="2600" dirty="0" smtClean="0"/>
              <a:t>. No. 38/2001 </a:t>
            </a:r>
            <a:r>
              <a:rPr lang="cs-CZ" sz="2600" dirty="0" err="1" smtClean="0"/>
              <a:t>Coll</a:t>
            </a:r>
            <a:r>
              <a:rPr lang="cs-CZ" sz="2600" dirty="0" smtClean="0"/>
              <a:t>., + 271/2008 </a:t>
            </a:r>
            <a:r>
              <a:rPr lang="cs-CZ" sz="2600" dirty="0" err="1" smtClean="0"/>
              <a:t>Coll</a:t>
            </a:r>
            <a:r>
              <a:rPr lang="cs-CZ" sz="2600" dirty="0" smtClean="0"/>
              <a:t>.,  - DEHP </a:t>
            </a:r>
            <a:r>
              <a:rPr lang="cs-CZ" sz="2600" dirty="0" err="1" smtClean="0"/>
              <a:t>and</a:t>
            </a:r>
            <a:r>
              <a:rPr lang="cs-CZ" sz="2600" dirty="0" smtClean="0"/>
              <a:t> DBP in </a:t>
            </a:r>
            <a:r>
              <a:rPr lang="cs-CZ" sz="2600" dirty="0" err="1" smtClean="0"/>
              <a:t>food</a:t>
            </a:r>
            <a:r>
              <a:rPr lang="cs-CZ" sz="2600" dirty="0" smtClean="0"/>
              <a:t> </a:t>
            </a:r>
            <a:r>
              <a:rPr lang="cs-CZ" sz="2600" dirty="0" err="1" smtClean="0"/>
              <a:t>wrapping</a:t>
            </a:r>
            <a:r>
              <a:rPr lang="cs-CZ" sz="2600" dirty="0" smtClean="0"/>
              <a:t> </a:t>
            </a:r>
            <a:r>
              <a:rPr lang="cs-CZ" sz="2600" dirty="0" err="1" smtClean="0"/>
              <a:t>materials</a:t>
            </a:r>
            <a:endParaRPr lang="cs-CZ" sz="2600" dirty="0" smtClean="0"/>
          </a:p>
          <a:p>
            <a:r>
              <a:rPr lang="cs-CZ" sz="2600" dirty="0" smtClean="0"/>
              <a:t>2009/48/ED – DINP in </a:t>
            </a:r>
            <a:r>
              <a:rPr lang="cs-CZ" sz="2600" dirty="0" err="1" smtClean="0"/>
              <a:t>toys</a:t>
            </a:r>
            <a:r>
              <a:rPr lang="cs-CZ" sz="2600" dirty="0" smtClean="0"/>
              <a:t> (</a:t>
            </a:r>
            <a:r>
              <a:rPr lang="cs-CZ" sz="2600" dirty="0" err="1" smtClean="0"/>
              <a:t>czech</a:t>
            </a:r>
            <a:r>
              <a:rPr lang="cs-CZ" sz="2600" dirty="0" smtClean="0"/>
              <a:t> </a:t>
            </a:r>
            <a:r>
              <a:rPr lang="cs-CZ" sz="2600" dirty="0" err="1" smtClean="0"/>
              <a:t>legislation</a:t>
            </a:r>
            <a:r>
              <a:rPr lang="cs-CZ" sz="2600" dirty="0" smtClean="0"/>
              <a:t> – </a:t>
            </a:r>
            <a:r>
              <a:rPr lang="cs-CZ" sz="2600" dirty="0" err="1" smtClean="0"/>
              <a:t>government</a:t>
            </a:r>
            <a:r>
              <a:rPr lang="cs-CZ" sz="2600" dirty="0" smtClean="0"/>
              <a:t> </a:t>
            </a:r>
            <a:r>
              <a:rPr lang="cs-CZ" sz="2600" dirty="0" err="1" smtClean="0"/>
              <a:t>regulation</a:t>
            </a:r>
            <a:r>
              <a:rPr lang="cs-CZ" sz="2600" dirty="0" smtClean="0"/>
              <a:t> 86/2011 </a:t>
            </a:r>
            <a:r>
              <a:rPr lang="cs-CZ" sz="2600" dirty="0" err="1" smtClean="0"/>
              <a:t>Coll</a:t>
            </a:r>
            <a:r>
              <a:rPr lang="cs-CZ" sz="2600" dirty="0" smtClean="0"/>
              <a:t>.)</a:t>
            </a:r>
          </a:p>
          <a:p>
            <a:r>
              <a:rPr lang="cs-CZ" sz="2600" dirty="0" err="1" smtClean="0"/>
              <a:t>decree</a:t>
            </a:r>
            <a:r>
              <a:rPr lang="cs-CZ" sz="2600" dirty="0" smtClean="0"/>
              <a:t>. No. 284/2006 </a:t>
            </a:r>
            <a:r>
              <a:rPr lang="cs-CZ" sz="2600" dirty="0" err="1" smtClean="0"/>
              <a:t>Coll</a:t>
            </a:r>
            <a:r>
              <a:rPr lang="cs-CZ" sz="2600" dirty="0" smtClean="0"/>
              <a:t>. – DIDP </a:t>
            </a:r>
            <a:r>
              <a:rPr lang="cs-CZ" sz="2600" dirty="0" err="1" smtClean="0"/>
              <a:t>and</a:t>
            </a:r>
            <a:r>
              <a:rPr lang="cs-CZ" sz="2600" dirty="0" smtClean="0"/>
              <a:t> DNOP in </a:t>
            </a:r>
            <a:r>
              <a:rPr lang="cs-CZ" sz="2600" dirty="0" err="1" smtClean="0"/>
              <a:t>toys</a:t>
            </a:r>
            <a:r>
              <a:rPr lang="cs-CZ" sz="2600" dirty="0" smtClean="0"/>
              <a:t> </a:t>
            </a:r>
            <a:r>
              <a:rPr lang="cs-CZ" sz="2600" dirty="0" err="1" smtClean="0"/>
              <a:t>and</a:t>
            </a:r>
            <a:r>
              <a:rPr lang="cs-CZ" sz="2600" dirty="0" smtClean="0"/>
              <a:t> in </a:t>
            </a:r>
            <a:r>
              <a:rPr lang="cs-CZ" sz="2600" dirty="0" err="1" smtClean="0"/>
              <a:t>children</a:t>
            </a:r>
            <a:r>
              <a:rPr lang="cs-CZ" sz="2600" dirty="0" smtClean="0"/>
              <a:t> care </a:t>
            </a:r>
            <a:r>
              <a:rPr lang="cs-CZ" sz="2600" dirty="0" err="1" smtClean="0"/>
              <a:t>products</a:t>
            </a:r>
            <a:endParaRPr lang="cs-CZ" sz="2600" dirty="0" smtClean="0"/>
          </a:p>
          <a:p>
            <a:r>
              <a:rPr lang="cs-CZ" sz="2600" dirty="0" err="1" smtClean="0"/>
              <a:t>decree</a:t>
            </a:r>
            <a:r>
              <a:rPr lang="cs-CZ" sz="2600" dirty="0" smtClean="0"/>
              <a:t>. No. 38/2001 </a:t>
            </a:r>
            <a:r>
              <a:rPr lang="cs-CZ" sz="2600" dirty="0" err="1" smtClean="0"/>
              <a:t>Coll</a:t>
            </a:r>
            <a:r>
              <a:rPr lang="cs-CZ" sz="2600" dirty="0" smtClean="0"/>
              <a:t>., + 54/2004 </a:t>
            </a:r>
            <a:r>
              <a:rPr lang="cs-CZ" sz="2600" dirty="0" err="1" smtClean="0"/>
              <a:t>Coll</a:t>
            </a:r>
            <a:r>
              <a:rPr lang="cs-CZ" sz="2600" dirty="0" smtClean="0"/>
              <a:t>. – DIDP in </a:t>
            </a:r>
            <a:r>
              <a:rPr lang="cs-CZ" sz="2600" dirty="0" err="1" smtClean="0"/>
              <a:t>food</a:t>
            </a:r>
            <a:r>
              <a:rPr lang="cs-CZ" sz="2600" dirty="0" smtClean="0"/>
              <a:t> </a:t>
            </a:r>
            <a:r>
              <a:rPr lang="cs-CZ" sz="2600" dirty="0" err="1" smtClean="0"/>
              <a:t>wrapping</a:t>
            </a:r>
            <a:r>
              <a:rPr lang="cs-CZ" sz="2600" dirty="0" smtClean="0"/>
              <a:t> </a:t>
            </a:r>
            <a:r>
              <a:rPr lang="cs-CZ" sz="2600" dirty="0" err="1" smtClean="0"/>
              <a:t>materials</a:t>
            </a:r>
            <a:endParaRPr lang="cs-CZ" sz="2600" dirty="0" smtClean="0"/>
          </a:p>
          <a:p>
            <a:r>
              <a:rPr lang="cs-CZ" sz="2600" dirty="0" err="1" smtClean="0"/>
              <a:t>usage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surrogates</a:t>
            </a:r>
            <a:r>
              <a:rPr lang="cs-CZ" sz="2600" dirty="0" smtClean="0"/>
              <a:t>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             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Legislation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00034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762000" y="5794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357554" y="5715016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DINP – </a:t>
            </a:r>
            <a:r>
              <a:rPr lang="cs-CZ" dirty="0" err="1" smtClean="0"/>
              <a:t>diisononyl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DIDP – </a:t>
            </a:r>
            <a:r>
              <a:rPr lang="cs-CZ" dirty="0" err="1" smtClean="0"/>
              <a:t>diisodecyl</a:t>
            </a:r>
            <a:r>
              <a:rPr lang="cs-CZ" dirty="0" smtClean="0"/>
              <a:t> </a:t>
            </a:r>
            <a:r>
              <a:rPr lang="cs-CZ" dirty="0" err="1" smtClean="0"/>
              <a:t>phtthalate</a:t>
            </a:r>
            <a:r>
              <a:rPr lang="cs-CZ" dirty="0" smtClean="0"/>
              <a:t>, DNOP – </a:t>
            </a:r>
            <a:r>
              <a:rPr lang="cs-CZ" dirty="0" err="1" smtClean="0"/>
              <a:t>di</a:t>
            </a:r>
            <a:r>
              <a:rPr lang="cs-CZ" dirty="0" smtClean="0"/>
              <a:t>-n-</a:t>
            </a:r>
            <a:r>
              <a:rPr lang="cs-CZ" dirty="0" err="1" smtClean="0"/>
              <a:t>octyl</a:t>
            </a:r>
            <a:r>
              <a:rPr lang="cs-CZ" dirty="0" smtClean="0"/>
              <a:t> </a:t>
            </a:r>
            <a:r>
              <a:rPr lang="cs-CZ" dirty="0" err="1" smtClean="0"/>
              <a:t>pthalate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792869"/>
          </a:xfrm>
        </p:spPr>
        <p:txBody>
          <a:bodyPr/>
          <a:lstStyle/>
          <a:p>
            <a:r>
              <a:rPr lang="cs-CZ" dirty="0" smtClean="0"/>
              <a:t>DEHP </a:t>
            </a:r>
            <a:r>
              <a:rPr lang="cs-CZ" dirty="0" err="1" smtClean="0"/>
              <a:t>banned</a:t>
            </a:r>
            <a:r>
              <a:rPr lang="cs-CZ" dirty="0" smtClean="0"/>
              <a:t>, </a:t>
            </a:r>
            <a:r>
              <a:rPr lang="cs-CZ" dirty="0" err="1" smtClean="0"/>
              <a:t>substituted</a:t>
            </a:r>
            <a:r>
              <a:rPr lang="cs-CZ" dirty="0" smtClean="0"/>
              <a:t> by DINP </a:t>
            </a:r>
            <a:r>
              <a:rPr lang="cs-CZ" dirty="0" err="1" smtClean="0"/>
              <a:t>and</a:t>
            </a:r>
            <a:r>
              <a:rPr lang="cs-CZ" dirty="0" smtClean="0"/>
              <a:t> DIDP, </a:t>
            </a:r>
            <a:r>
              <a:rPr lang="cs-CZ" dirty="0" err="1" smtClean="0"/>
              <a:t>banned</a:t>
            </a:r>
            <a:r>
              <a:rPr lang="cs-CZ" dirty="0" smtClean="0"/>
              <a:t> in 2005 </a:t>
            </a:r>
          </a:p>
          <a:p>
            <a:r>
              <a:rPr lang="cs-CZ" dirty="0" smtClean="0"/>
              <a:t>2002 – DINCH </a:t>
            </a:r>
            <a:r>
              <a:rPr lang="cs-CZ" dirty="0" err="1" smtClean="0"/>
              <a:t>introduced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market   (1,2-</a:t>
            </a:r>
            <a:r>
              <a:rPr lang="cs-CZ" dirty="0" err="1" smtClean="0"/>
              <a:t>cyclohexane</a:t>
            </a:r>
            <a:r>
              <a:rPr lang="cs-CZ" dirty="0" smtClean="0"/>
              <a:t> </a:t>
            </a:r>
            <a:r>
              <a:rPr lang="cs-CZ" dirty="0" err="1" smtClean="0"/>
              <a:t>carboxylic</a:t>
            </a:r>
            <a:r>
              <a:rPr lang="cs-CZ" dirty="0" smtClean="0"/>
              <a:t> </a:t>
            </a:r>
            <a:r>
              <a:rPr lang="cs-CZ" dirty="0" err="1" smtClean="0"/>
              <a:t>acid</a:t>
            </a:r>
            <a:r>
              <a:rPr lang="cs-CZ" dirty="0" smtClean="0"/>
              <a:t>) </a:t>
            </a:r>
            <a:r>
              <a:rPr lang="cs-CZ" dirty="0" err="1" smtClean="0"/>
              <a:t>aka</a:t>
            </a:r>
            <a:r>
              <a:rPr lang="cs-CZ" dirty="0" smtClean="0"/>
              <a:t> </a:t>
            </a:r>
            <a:r>
              <a:rPr lang="cs-CZ" dirty="0" err="1" smtClean="0"/>
              <a:t>Hexamoll</a:t>
            </a:r>
            <a:r>
              <a:rPr lang="cs-CZ" dirty="0" smtClean="0"/>
              <a:t> (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DINP)</a:t>
            </a:r>
          </a:p>
          <a:p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have</a:t>
            </a:r>
            <a:r>
              <a:rPr lang="cs-CZ" dirty="0" smtClean="0"/>
              <a:t> influence on fertility </a:t>
            </a:r>
            <a:r>
              <a:rPr lang="cs-CZ" dirty="0" err="1" smtClean="0"/>
              <a:t>up</a:t>
            </a:r>
            <a:r>
              <a:rPr lang="cs-CZ" dirty="0" smtClean="0"/>
              <a:t> to 1000 mg/kg body </a:t>
            </a:r>
            <a:r>
              <a:rPr lang="cs-CZ" dirty="0" err="1" smtClean="0"/>
              <a:t>weigh</a:t>
            </a:r>
            <a:r>
              <a:rPr lang="cs-CZ" dirty="0" smtClean="0"/>
              <a:t> per </a:t>
            </a:r>
            <a:r>
              <a:rPr lang="cs-CZ" dirty="0" err="1" smtClean="0"/>
              <a:t>day</a:t>
            </a:r>
            <a:endParaRPr lang="cs-CZ" dirty="0" smtClean="0"/>
          </a:p>
          <a:p>
            <a:r>
              <a:rPr lang="cs-CZ" dirty="0" smtClean="0"/>
              <a:t>1999, 2003 – DINCH not </a:t>
            </a:r>
            <a:r>
              <a:rPr lang="cs-CZ" dirty="0" err="1" smtClean="0"/>
              <a:t>detected</a:t>
            </a:r>
            <a:endParaRPr lang="cs-CZ" dirty="0" smtClean="0"/>
          </a:p>
          <a:p>
            <a:r>
              <a:rPr lang="cs-CZ" dirty="0" err="1" smtClean="0"/>
              <a:t>since</a:t>
            </a:r>
            <a:r>
              <a:rPr lang="cs-CZ" dirty="0" smtClean="0"/>
              <a:t> 2006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DINCH </a:t>
            </a:r>
            <a:r>
              <a:rPr lang="cs-CZ" dirty="0" err="1" smtClean="0"/>
              <a:t>increase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Surrogates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428860" y="5143512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500198"/>
                <a:gridCol w="1500198"/>
                <a:gridCol w="1238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DINCH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Increase</a:t>
                      </a:r>
                      <a:r>
                        <a:rPr lang="cs-CZ" baseline="0" dirty="0" smtClean="0"/>
                        <a:t> in </a:t>
                      </a:r>
                      <a:r>
                        <a:rPr lang="cs-CZ" baseline="0" dirty="0" err="1" smtClean="0"/>
                        <a:t>samples</a:t>
                      </a:r>
                      <a:endParaRPr lang="cs-CZ" baseline="0" dirty="0" smtClean="0"/>
                    </a:p>
                    <a:p>
                      <a:pPr algn="ctr"/>
                      <a:r>
                        <a:rPr lang="cs-CZ" baseline="0" dirty="0" smtClean="0"/>
                        <a:t>(</a:t>
                      </a:r>
                      <a:r>
                        <a:rPr lang="cs-CZ" baseline="0" dirty="0" err="1" smtClean="0"/>
                        <a:t>from</a:t>
                      </a:r>
                      <a:r>
                        <a:rPr lang="cs-CZ" baseline="0" dirty="0" smtClean="0"/>
                        <a:t> 2003)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7%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43%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98%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in 80.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last </a:t>
            </a:r>
            <a:r>
              <a:rPr lang="cs-CZ" sz="2800" dirty="0" err="1" smtClean="0"/>
              <a:t>century</a:t>
            </a:r>
            <a:r>
              <a:rPr lang="cs-CZ" sz="2800" dirty="0" smtClean="0"/>
              <a:t> – DEHT </a:t>
            </a:r>
            <a:r>
              <a:rPr lang="cs-CZ" sz="2800" dirty="0" err="1" smtClean="0"/>
              <a:t>introduced</a:t>
            </a:r>
            <a:r>
              <a:rPr lang="cs-CZ" sz="2800" dirty="0" smtClean="0"/>
              <a:t>, </a:t>
            </a:r>
            <a:r>
              <a:rPr lang="cs-CZ" sz="2800" dirty="0" err="1" smtClean="0"/>
              <a:t>aka</a:t>
            </a:r>
            <a:r>
              <a:rPr lang="cs-CZ" sz="2800" dirty="0" smtClean="0"/>
              <a:t> </a:t>
            </a:r>
            <a:r>
              <a:rPr lang="cs-CZ" sz="2800" dirty="0" err="1" smtClean="0"/>
              <a:t>Kodaflex</a:t>
            </a:r>
            <a:r>
              <a:rPr lang="cs-CZ" sz="2800" dirty="0" smtClean="0"/>
              <a:t> DOTP</a:t>
            </a:r>
          </a:p>
          <a:p>
            <a:r>
              <a:rPr lang="cs-CZ" sz="2800" dirty="0" smtClean="0"/>
              <a:t>50 </a:t>
            </a:r>
            <a:r>
              <a:rPr lang="cs-CZ" sz="2800" dirty="0" err="1" smtClean="0"/>
              <a:t>thousand</a:t>
            </a:r>
            <a:r>
              <a:rPr lang="cs-CZ" sz="2800" dirty="0" smtClean="0"/>
              <a:t> </a:t>
            </a:r>
            <a:r>
              <a:rPr lang="cs-CZ" sz="2800" dirty="0" err="1" smtClean="0"/>
              <a:t>tuns</a:t>
            </a:r>
            <a:r>
              <a:rPr lang="cs-CZ" sz="2800" dirty="0" smtClean="0"/>
              <a:t> per </a:t>
            </a:r>
            <a:r>
              <a:rPr lang="cs-CZ" sz="2800" dirty="0" err="1" smtClean="0"/>
              <a:t>year</a:t>
            </a:r>
            <a:endParaRPr lang="cs-CZ" sz="2800" dirty="0" smtClean="0"/>
          </a:p>
          <a:p>
            <a:r>
              <a:rPr lang="cs-CZ" sz="2800" dirty="0" smtClean="0"/>
              <a:t>no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about</a:t>
            </a:r>
            <a:r>
              <a:rPr lang="cs-CZ" sz="2800" dirty="0" smtClean="0"/>
              <a:t> toxicity</a:t>
            </a:r>
          </a:p>
          <a:p>
            <a:r>
              <a:rPr lang="cs-CZ" sz="2800" dirty="0" smtClean="0"/>
              <a:t>NOAEL (</a:t>
            </a:r>
            <a:r>
              <a:rPr lang="cs-CZ" sz="2800" dirty="0" err="1" smtClean="0"/>
              <a:t>reproductive</a:t>
            </a:r>
            <a:r>
              <a:rPr lang="cs-CZ" sz="2800" dirty="0" smtClean="0"/>
              <a:t> toxicity) = 800-1000 mg/kg body </a:t>
            </a:r>
            <a:r>
              <a:rPr lang="cs-CZ" sz="2800" dirty="0" err="1" smtClean="0"/>
              <a:t>weigh</a:t>
            </a:r>
            <a:r>
              <a:rPr lang="cs-CZ" sz="2800" dirty="0" smtClean="0"/>
              <a:t> per </a:t>
            </a:r>
            <a:r>
              <a:rPr lang="cs-CZ" sz="2800" dirty="0" err="1" smtClean="0"/>
              <a:t>day</a:t>
            </a:r>
            <a:endParaRPr lang="cs-CZ" sz="2800" dirty="0" smtClean="0"/>
          </a:p>
          <a:p>
            <a:r>
              <a:rPr lang="cs-CZ" sz="2800" dirty="0" smtClean="0"/>
              <a:t>NOEL (</a:t>
            </a:r>
            <a:r>
              <a:rPr lang="cs-CZ" sz="2800" dirty="0" err="1" smtClean="0"/>
              <a:t>carcinogenity</a:t>
            </a:r>
            <a:r>
              <a:rPr lang="cs-CZ" sz="2800" dirty="0" smtClean="0"/>
              <a:t>) = 666 mg/kg body </a:t>
            </a:r>
            <a:r>
              <a:rPr lang="cs-CZ" sz="2800" dirty="0" err="1" smtClean="0"/>
              <a:t>weigh</a:t>
            </a:r>
            <a:r>
              <a:rPr lang="cs-CZ" sz="2800" dirty="0" smtClean="0"/>
              <a:t> per </a:t>
            </a:r>
            <a:r>
              <a:rPr lang="cs-CZ" sz="2800" dirty="0" err="1" smtClean="0"/>
              <a:t>day</a:t>
            </a:r>
            <a:endParaRPr lang="cs-CZ" sz="2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Surrogates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terephthalates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14744" y="5643578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DEHT – </a:t>
            </a:r>
            <a:r>
              <a:rPr lang="cs-CZ" dirty="0" err="1" smtClean="0"/>
              <a:t>diethylhexyl</a:t>
            </a:r>
            <a:r>
              <a:rPr lang="cs-CZ" dirty="0" smtClean="0"/>
              <a:t> </a:t>
            </a:r>
            <a:r>
              <a:rPr lang="cs-CZ" dirty="0" err="1" smtClean="0"/>
              <a:t>terephthalate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Surrogates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7158" y="3143248"/>
            <a:ext cx="4040188" cy="762000"/>
          </a:xfrm>
          <a:solidFill>
            <a:schemeClr val="accent5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boiling</a:t>
            </a:r>
            <a:r>
              <a:rPr lang="cs-CZ" dirty="0" smtClean="0"/>
              <a:t> point (DINP, DINCH):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572000" y="3143248"/>
            <a:ext cx="4214842" cy="762000"/>
          </a:xfrm>
          <a:solidFill>
            <a:schemeClr val="accent5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boiling</a:t>
            </a:r>
            <a:r>
              <a:rPr lang="cs-CZ" dirty="0" smtClean="0"/>
              <a:t> point (DEHP, DEHT):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2"/>
          </p:nvPr>
        </p:nvGraphicFramePr>
        <p:xfrm>
          <a:off x="357158" y="3929066"/>
          <a:ext cx="40401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DINP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DINCH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244-252</a:t>
                      </a:r>
                      <a:r>
                        <a:rPr lang="cs-CZ" baseline="0" dirty="0" smtClean="0"/>
                        <a:t> °C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240-250 °C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572000" y="3929066"/>
          <a:ext cx="4262446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223"/>
                <a:gridCol w="2131223"/>
              </a:tblGrid>
              <a:tr h="1247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DEHP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DEHT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385 °C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400 °C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500034" y="1500174"/>
            <a:ext cx="8158162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DEHT </a:t>
            </a:r>
            <a:r>
              <a:rPr kumimoji="0" lang="cs-CZ" sz="280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and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DINCH </a:t>
            </a:r>
            <a:r>
              <a:rPr kumimoji="0" lang="cs-CZ" sz="280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abundantly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cs-CZ" sz="280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used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cs-CZ" sz="280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for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cs-CZ" sz="280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production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,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   </a:t>
            </a:r>
            <a:r>
              <a:rPr kumimoji="0" lang="cs-CZ" sz="2800" i="0" u="none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mainly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Times New Roman" pitchFamily="18" charset="0"/>
              </a:rPr>
              <a:t> PVC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toxicological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complete</a:t>
            </a:r>
            <a:endParaRPr lang="cs-CZ" dirty="0" smtClean="0"/>
          </a:p>
          <a:p>
            <a:r>
              <a:rPr lang="cs-CZ" dirty="0" err="1" smtClean="0"/>
              <a:t>hard</a:t>
            </a:r>
            <a:r>
              <a:rPr lang="cs-CZ" dirty="0" smtClean="0"/>
              <a:t> to </a:t>
            </a:r>
            <a:r>
              <a:rPr lang="cs-CZ" dirty="0" err="1" smtClean="0"/>
              <a:t>quantitate</a:t>
            </a:r>
            <a:r>
              <a:rPr lang="cs-CZ" dirty="0" smtClean="0"/>
              <a:t> </a:t>
            </a:r>
            <a:r>
              <a:rPr lang="cs-CZ" dirty="0" err="1" smtClean="0"/>
              <a:t>exposure</a:t>
            </a:r>
            <a:r>
              <a:rPr lang="cs-CZ" dirty="0" smtClean="0"/>
              <a:t> </a:t>
            </a:r>
            <a:r>
              <a:rPr lang="cs-CZ" dirty="0" err="1" smtClean="0"/>
              <a:t>routes</a:t>
            </a:r>
            <a:endParaRPr lang="cs-CZ" dirty="0" smtClean="0"/>
          </a:p>
          <a:p>
            <a:r>
              <a:rPr lang="cs-CZ" dirty="0" err="1" smtClean="0"/>
              <a:t>difficult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surrogates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simmilar</a:t>
            </a:r>
            <a:r>
              <a:rPr lang="cs-CZ" dirty="0" smtClean="0"/>
              <a:t> </a:t>
            </a:r>
            <a:r>
              <a:rPr lang="cs-CZ" dirty="0" err="1" smtClean="0"/>
              <a:t>properties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creating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smtClean="0"/>
              <a:t>not 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cs-CZ" dirty="0" err="1" smtClean="0"/>
              <a:t>ban</a:t>
            </a:r>
            <a:r>
              <a:rPr lang="cs-CZ" dirty="0" smtClean="0"/>
              <a:t> </a:t>
            </a:r>
            <a:r>
              <a:rPr lang="cs-CZ" dirty="0" err="1" smtClean="0"/>
              <a:t>phthalates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surrogates</a:t>
            </a:r>
            <a:r>
              <a:rPr lang="cs-CZ" dirty="0" smtClean="0"/>
              <a:t> –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plastic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cs-CZ" dirty="0" err="1" smtClean="0"/>
              <a:t>reduce</a:t>
            </a:r>
            <a:r>
              <a:rPr lang="cs-CZ" dirty="0" smtClean="0"/>
              <a:t> </a:t>
            </a:r>
            <a:r>
              <a:rPr lang="cs-CZ" dirty="0" err="1" smtClean="0"/>
              <a:t>plastic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– </a:t>
            </a:r>
            <a:r>
              <a:rPr lang="cs-CZ" dirty="0" err="1" smtClean="0"/>
              <a:t>e.g.using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Gaps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0034" y="1357298"/>
            <a:ext cx="4040188" cy="44291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b="1" dirty="0" err="1" smtClean="0">
                <a:latin typeface="+mj-lt"/>
                <a:cs typeface="Times New Roman" pitchFamily="18" charset="0"/>
              </a:rPr>
              <a:t>Until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+mj-lt"/>
                <a:cs typeface="Times New Roman" pitchFamily="18" charset="0"/>
              </a:rPr>
              <a:t>now</a:t>
            </a:r>
            <a:endParaRPr lang="cs-CZ" sz="2800" b="1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smtClean="0">
                <a:latin typeface="+mj-lt"/>
                <a:cs typeface="Times New Roman" pitchFamily="18" charset="0"/>
              </a:rPr>
              <a:t>plenty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data</a:t>
            </a: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huge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amount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matrices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some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toxicological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information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available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few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phthalates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forbidden</a:t>
            </a:r>
            <a:endParaRPr lang="cs-CZ" sz="28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1357298"/>
            <a:ext cx="4041775" cy="48422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600" b="1" dirty="0" err="1" smtClean="0">
                <a:latin typeface="+mj-lt"/>
                <a:cs typeface="Times New Roman" pitchFamily="18" charset="0"/>
              </a:rPr>
              <a:t>Future</a:t>
            </a:r>
            <a:r>
              <a:rPr lang="cs-CZ" sz="2600" b="1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b="1" dirty="0" err="1" smtClean="0">
                <a:latin typeface="+mj-lt"/>
                <a:cs typeface="Times New Roman" pitchFamily="18" charset="0"/>
              </a:rPr>
              <a:t>plan</a:t>
            </a:r>
            <a:endParaRPr lang="cs-CZ" sz="2600" b="1" dirty="0" smtClean="0">
              <a:latin typeface="+mj-lt"/>
              <a:cs typeface="Times New Roman" pitchFamily="18" charset="0"/>
            </a:endParaRPr>
          </a:p>
          <a:p>
            <a:r>
              <a:rPr lang="cs-CZ" sz="2600" dirty="0" err="1" smtClean="0">
                <a:latin typeface="+mj-lt"/>
                <a:cs typeface="Times New Roman" pitchFamily="18" charset="0"/>
              </a:rPr>
              <a:t>higher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quality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data</a:t>
            </a:r>
          </a:p>
          <a:p>
            <a:r>
              <a:rPr lang="cs-CZ" sz="2600" dirty="0" smtClean="0">
                <a:latin typeface="+mj-lt"/>
                <a:cs typeface="Times New Roman" pitchFamily="18" charset="0"/>
              </a:rPr>
              <a:t>more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precise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instrumental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methods</a:t>
            </a:r>
            <a:endParaRPr lang="cs-CZ" sz="2600" dirty="0" smtClean="0">
              <a:latin typeface="+mj-lt"/>
              <a:cs typeface="Times New Roman" pitchFamily="18" charset="0"/>
            </a:endParaRPr>
          </a:p>
          <a:p>
            <a:r>
              <a:rPr lang="cs-CZ" sz="2600" dirty="0" smtClean="0">
                <a:latin typeface="+mj-lt"/>
                <a:cs typeface="Times New Roman" pitchFamily="18" charset="0"/>
              </a:rPr>
              <a:t>monitoring in </a:t>
            </a:r>
            <a:r>
              <a:rPr lang="cs-CZ" sz="2600" dirty="0" smtClean="0">
                <a:latin typeface="+mj-lt"/>
                <a:cs typeface="Times New Roman" pitchFamily="18" charset="0"/>
              </a:rPr>
              <a:t>urine (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pregnant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women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+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children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)</a:t>
            </a:r>
            <a:endParaRPr lang="cs-CZ" sz="2600" dirty="0" smtClean="0">
              <a:latin typeface="+mj-lt"/>
              <a:cs typeface="Times New Roman" pitchFamily="18" charset="0"/>
            </a:endParaRPr>
          </a:p>
          <a:p>
            <a:r>
              <a:rPr lang="cs-CZ" sz="2600" dirty="0" err="1" smtClean="0">
                <a:latin typeface="+mj-lt"/>
                <a:cs typeface="Times New Roman" pitchFamily="18" charset="0"/>
              </a:rPr>
              <a:t>combination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with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personal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questionares</a:t>
            </a:r>
            <a:endParaRPr lang="cs-CZ" sz="2600" dirty="0" smtClean="0">
              <a:latin typeface="+mj-lt"/>
              <a:cs typeface="Times New Roman" pitchFamily="18" charset="0"/>
            </a:endParaRPr>
          </a:p>
          <a:p>
            <a:r>
              <a:rPr lang="cs-CZ" sz="2600" dirty="0" err="1" smtClean="0">
                <a:latin typeface="+mj-lt"/>
                <a:cs typeface="Times New Roman" pitchFamily="18" charset="0"/>
              </a:rPr>
              <a:t>being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focused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on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surrogates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now</a:t>
            </a:r>
            <a:endParaRPr lang="cs-CZ" sz="26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415342" cy="1727203"/>
          </a:xfrm>
        </p:spPr>
        <p:txBody>
          <a:bodyPr/>
          <a:lstStyle/>
          <a:p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Attention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214843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latin typeface="+mj-lt"/>
                <a:cs typeface="Times New Roman" pitchFamily="18" charset="0"/>
              </a:rPr>
              <a:t>whether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or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why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is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it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important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r>
              <a:rPr lang="cs-CZ" sz="3200" dirty="0" err="1" smtClean="0">
                <a:latin typeface="+mj-lt"/>
                <a:cs typeface="Times New Roman" pitchFamily="18" charset="0"/>
              </a:rPr>
              <a:t>phthalates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r>
              <a:rPr lang="cs-CZ" sz="3200" dirty="0" err="1" smtClean="0">
                <a:latin typeface="+mj-lt"/>
                <a:cs typeface="Times New Roman" pitchFamily="18" charset="0"/>
              </a:rPr>
              <a:t>utilization</a:t>
            </a:r>
            <a:r>
              <a:rPr lang="cs-CZ" sz="32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measuring</a:t>
            </a:r>
            <a:r>
              <a:rPr lang="cs-CZ" sz="3200" dirty="0" smtClean="0">
                <a:latin typeface="+mj-lt"/>
                <a:cs typeface="Times New Roman" pitchFamily="18" charset="0"/>
              </a:rPr>
              <a:t>/monitoring</a:t>
            </a:r>
          </a:p>
          <a:p>
            <a:r>
              <a:rPr lang="cs-CZ" sz="3200" dirty="0" err="1" smtClean="0">
                <a:latin typeface="+mj-lt"/>
                <a:cs typeface="Times New Roman" pitchFamily="18" charset="0"/>
              </a:rPr>
              <a:t>instrumental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analyses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r>
              <a:rPr lang="cs-CZ" sz="3200" dirty="0" err="1" smtClean="0">
                <a:latin typeface="+mj-lt"/>
                <a:cs typeface="Times New Roman" pitchFamily="18" charset="0"/>
              </a:rPr>
              <a:t>phthalate</a:t>
            </a:r>
            <a:r>
              <a:rPr lang="cs-CZ" sz="3200" dirty="0" smtClean="0">
                <a:latin typeface="+mj-lt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+mj-lt"/>
                <a:cs typeface="Times New Roman" pitchFamily="18" charset="0"/>
              </a:rPr>
              <a:t>surrogates</a:t>
            </a:r>
            <a:endParaRPr lang="cs-CZ" sz="3200" dirty="0" smtClean="0">
              <a:latin typeface="+mj-lt"/>
              <a:cs typeface="Times New Roman" pitchFamily="18" charset="0"/>
            </a:endParaRPr>
          </a:p>
          <a:p>
            <a:r>
              <a:rPr lang="cs-CZ" sz="3200" dirty="0" err="1" smtClean="0">
                <a:latin typeface="+mj-lt"/>
                <a:cs typeface="Times New Roman" pitchFamily="18" charset="0"/>
              </a:rPr>
              <a:t>conclusion</a:t>
            </a:r>
            <a:endParaRPr lang="cs-CZ" sz="32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21484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ubiquitous</a:t>
            </a:r>
            <a:r>
              <a:rPr lang="cs-CZ" sz="5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high</a:t>
            </a:r>
            <a:r>
              <a:rPr lang="cs-CZ" sz="5800" dirty="0" smtClean="0">
                <a:latin typeface="+mj-lt"/>
                <a:cs typeface="Times New Roman" pitchFamily="18" charset="0"/>
              </a:rPr>
              <a:t>-volume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production</a:t>
            </a:r>
            <a:endParaRPr lang="cs-CZ" sz="5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plasticizers</a:t>
            </a:r>
            <a:r>
              <a:rPr lang="cs-CZ" sz="5800" dirty="0" smtClean="0">
                <a:latin typeface="+mj-lt"/>
                <a:cs typeface="Times New Roman" pitchFamily="18" charset="0"/>
              </a:rPr>
              <a:t>, non-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odour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solutions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pseudopersistent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compounds</a:t>
            </a:r>
            <a:endParaRPr lang="cs-CZ" sz="5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considered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high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priority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pollutants</a:t>
            </a:r>
            <a:endParaRPr lang="cs-CZ" sz="5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reprotoxicity</a:t>
            </a:r>
            <a:r>
              <a:rPr lang="cs-CZ" sz="5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cardiotoxicity</a:t>
            </a:r>
            <a:r>
              <a:rPr lang="cs-CZ" sz="5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hepatotoxicity</a:t>
            </a:r>
            <a:endParaRPr lang="cs-CZ" sz="58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5800" dirty="0" err="1" smtClean="0">
                <a:latin typeface="+mj-lt"/>
                <a:cs typeface="Times New Roman" pitchFamily="18" charset="0"/>
              </a:rPr>
              <a:t>indoor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pollutants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– 95%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time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actually</a:t>
            </a:r>
            <a:r>
              <a:rPr lang="cs-CZ" sz="5800" dirty="0" smtClean="0">
                <a:latin typeface="+mj-lt"/>
                <a:cs typeface="Times New Roman" pitchFamily="18" charset="0"/>
              </a:rPr>
              <a:t> </a:t>
            </a:r>
            <a:r>
              <a:rPr lang="cs-CZ" sz="5800" dirty="0" err="1" smtClean="0">
                <a:latin typeface="+mj-lt"/>
                <a:cs typeface="Times New Roman" pitchFamily="18" charset="0"/>
              </a:rPr>
              <a:t>indoor</a:t>
            </a:r>
            <a:endParaRPr lang="cs-CZ" sz="58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7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 IS important to solve</a:t>
            </a:r>
            <a:endParaRPr lang="cs-CZ" sz="76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4786346"/>
          </a:xfrm>
        </p:spPr>
        <p:txBody>
          <a:bodyPr>
            <a:noAutofit/>
          </a:bodyPr>
          <a:lstStyle/>
          <a:p>
            <a:r>
              <a:rPr lang="cs-CZ" sz="2800" dirty="0" err="1" smtClean="0">
                <a:latin typeface="+mj-lt"/>
                <a:cs typeface="Times New Roman" pitchFamily="18" charset="0"/>
              </a:rPr>
              <a:t>ortho</a:t>
            </a:r>
            <a:r>
              <a:rPr lang="cs-CZ" sz="2800" dirty="0" smtClean="0">
                <a:latin typeface="+mj-lt"/>
                <a:cs typeface="Times New Roman" pitchFamily="18" charset="0"/>
              </a:rPr>
              <a:t>-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phthalic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acid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esthers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lipophilic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with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ability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bioaccumulate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semivolatile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(DMP* –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volatile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since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20.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20.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century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industrially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80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years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ago</a:t>
            </a: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about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40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million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tuns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per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year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made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smtClean="0">
                <a:latin typeface="+mj-lt"/>
                <a:cs typeface="Times New Roman" pitchFamily="18" charset="0"/>
              </a:rPr>
              <a:t>not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directly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bonded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plastic</a:t>
            </a:r>
            <a:r>
              <a:rPr lang="cs-CZ" sz="28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easily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enter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environment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r>
              <a:rPr lang="cs-CZ" sz="2800" dirty="0" err="1" smtClean="0">
                <a:latin typeface="+mj-lt"/>
                <a:cs typeface="Times New Roman" pitchFamily="18" charset="0"/>
              </a:rPr>
              <a:t>can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constitute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up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to 40%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total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mass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in PVC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428860" y="285728"/>
            <a:ext cx="3143272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Phthalates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 descr="DEH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0"/>
            <a:ext cx="2214578" cy="178592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286480" y="1357298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DEHP – </a:t>
            </a:r>
            <a:r>
              <a:rPr lang="cs-CZ" sz="1400" dirty="0" err="1" smtClean="0"/>
              <a:t>diethyl</a:t>
            </a:r>
            <a:r>
              <a:rPr lang="cs-CZ" sz="1400" dirty="0" smtClean="0"/>
              <a:t> </a:t>
            </a:r>
            <a:r>
              <a:rPr lang="cs-CZ" sz="1400" dirty="0" err="1" smtClean="0"/>
              <a:t>hexyl</a:t>
            </a:r>
            <a:r>
              <a:rPr lang="cs-CZ" sz="1400" dirty="0" smtClean="0"/>
              <a:t> </a:t>
            </a:r>
            <a:r>
              <a:rPr lang="cs-CZ" sz="1400" dirty="0" err="1" smtClean="0"/>
              <a:t>phthalate</a:t>
            </a:r>
            <a:endParaRPr lang="cs-CZ" sz="14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214942" y="600076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*DMP – </a:t>
            </a:r>
            <a:r>
              <a:rPr lang="cs-CZ" dirty="0" err="1" smtClean="0"/>
              <a:t>dimethyl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1472" y="1000108"/>
            <a:ext cx="8143932" cy="4792869"/>
          </a:xfrm>
        </p:spPr>
        <p:txBody>
          <a:bodyPr/>
          <a:lstStyle/>
          <a:p>
            <a:r>
              <a:rPr lang="cs-CZ" sz="2600" dirty="0" err="1" smtClean="0">
                <a:latin typeface="+mj-lt"/>
                <a:cs typeface="Times New Roman" pitchFamily="18" charset="0"/>
              </a:rPr>
              <a:t>ubiquitous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environment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possible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migration</a:t>
            </a:r>
            <a:endParaRPr lang="cs-CZ" sz="2600" dirty="0" smtClean="0">
              <a:latin typeface="+mj-lt"/>
              <a:cs typeface="Times New Roman" pitchFamily="18" charset="0"/>
            </a:endParaRPr>
          </a:p>
          <a:p>
            <a:r>
              <a:rPr lang="cs-CZ" sz="2600" b="1" dirty="0" err="1" smtClean="0">
                <a:latin typeface="+mj-lt"/>
                <a:cs typeface="Times New Roman" pitchFamily="18" charset="0"/>
              </a:rPr>
              <a:t>metabolism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i="1" dirty="0" err="1" smtClean="0">
                <a:latin typeface="+mj-lt"/>
                <a:cs typeface="Times New Roman" pitchFamily="18" charset="0"/>
              </a:rPr>
              <a:t>phase</a:t>
            </a:r>
            <a:r>
              <a:rPr lang="cs-CZ" sz="2600" i="1" dirty="0" smtClean="0">
                <a:latin typeface="+mj-lt"/>
                <a:cs typeface="Times New Roman" pitchFamily="18" charset="0"/>
              </a:rPr>
              <a:t> I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hydrolysis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transformation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from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dialkyl</a:t>
            </a:r>
            <a:r>
              <a:rPr lang="cs-CZ" sz="2600" dirty="0" smtClean="0">
                <a:latin typeface="+mj-lt"/>
                <a:cs typeface="Times New Roman" pitchFamily="18" charset="0"/>
              </a:rPr>
              <a:t>-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form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monoalkyl</a:t>
            </a:r>
            <a:r>
              <a:rPr lang="cs-CZ" sz="2600" dirty="0" smtClean="0">
                <a:latin typeface="+mj-lt"/>
                <a:cs typeface="Times New Roman" pitchFamily="18" charset="0"/>
              </a:rPr>
              <a:t>-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form</a:t>
            </a:r>
            <a:r>
              <a:rPr lang="cs-CZ" sz="2600" dirty="0" smtClean="0">
                <a:latin typeface="+mj-lt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cs-CZ" sz="2600" dirty="0" smtClean="0">
                <a:latin typeface="+mj-lt"/>
                <a:cs typeface="Times New Roman" pitchFamily="18" charset="0"/>
              </a:rPr>
              <a:t>			         – </a:t>
            </a:r>
            <a:r>
              <a:rPr lang="cs-CZ" sz="2600" i="1" dirty="0" err="1" smtClean="0">
                <a:latin typeface="+mj-lt"/>
                <a:cs typeface="Times New Roman" pitchFamily="18" charset="0"/>
              </a:rPr>
              <a:t>phase</a:t>
            </a:r>
            <a:r>
              <a:rPr lang="cs-CZ" sz="2600" i="1" dirty="0" smtClean="0">
                <a:latin typeface="+mj-lt"/>
                <a:cs typeface="Times New Roman" pitchFamily="18" charset="0"/>
              </a:rPr>
              <a:t> II </a:t>
            </a:r>
            <a:r>
              <a:rPr lang="cs-CZ" sz="2600" dirty="0" smtClean="0">
                <a:latin typeface="+mj-lt"/>
                <a:cs typeface="Times New Roman" pitchFamily="18" charset="0"/>
              </a:rPr>
              <a:t>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conjugation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excretion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glucuronidated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form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urine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Phthalates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428860" y="3643314"/>
          <a:ext cx="6310314" cy="2486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637"/>
                <a:gridCol w="2503957"/>
                <a:gridCol w="1809720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Source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Matrix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Phthalates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mL</a:t>
                      </a:r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902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Ustun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., 2014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Bottled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mineral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water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85,0-312,0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Carlo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., 2008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Wine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138,0-385,0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Mortensen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., 2005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Comercially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available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milk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0,6-9,1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Frederiksen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., 2007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Human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amniotic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fluid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2,8-264,0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Černá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., 2015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Human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urine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3,3-98,4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Mortensen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2005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Human</a:t>
                      </a:r>
                      <a:r>
                        <a:rPr lang="cs-CZ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milk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72,0-10 900,0</a:t>
                      </a:r>
                      <a:endParaRPr lang="cs-CZ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Phthalate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Peňalver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al</a:t>
                      </a:r>
                      <a:r>
                        <a:rPr lang="cs-CZ" baseline="0" dirty="0" smtClean="0"/>
                        <a:t>., 1999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Valton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al</a:t>
                      </a:r>
                      <a:r>
                        <a:rPr lang="cs-CZ" dirty="0" smtClean="0"/>
                        <a:t>., 2014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DMP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&lt;LOD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0.26-0.62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DBP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0.12-0.16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BzBP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cs-CZ" dirty="0" smtClean="0"/>
                        <a:t>LOD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0.06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DEHP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0.70-2.12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0.98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0.0007-0.17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Method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SPE-GC-MS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GC-MS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Sampling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site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Ebro, </a:t>
                      </a:r>
                      <a:r>
                        <a:rPr lang="cs-CZ" dirty="0" err="1" smtClean="0"/>
                        <a:t>Spain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Orge</a:t>
                      </a:r>
                      <a:r>
                        <a:rPr lang="cs-CZ" dirty="0" smtClean="0"/>
                        <a:t>, France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Phthalates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concentrations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1071546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 err="1" smtClean="0"/>
              <a:t>comparison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concentration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phthalates</a:t>
            </a:r>
            <a:r>
              <a:rPr lang="cs-CZ" sz="2400" dirty="0" smtClean="0"/>
              <a:t> in </a:t>
            </a:r>
            <a:r>
              <a:rPr lang="cs-CZ" sz="2400" dirty="0" err="1" smtClean="0"/>
              <a:t>river</a:t>
            </a:r>
            <a:r>
              <a:rPr lang="cs-CZ" sz="2400" dirty="0" smtClean="0"/>
              <a:t> </a:t>
            </a:r>
            <a:r>
              <a:rPr lang="cs-CZ" sz="2400" dirty="0" err="1" smtClean="0"/>
              <a:t>water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years</a:t>
            </a:r>
            <a:r>
              <a:rPr lang="cs-CZ" sz="2400" dirty="0" smtClean="0"/>
              <a:t> 1999 </a:t>
            </a:r>
            <a:r>
              <a:rPr lang="cs-CZ" sz="2400" dirty="0" err="1" smtClean="0"/>
              <a:t>and</a:t>
            </a:r>
            <a:r>
              <a:rPr lang="cs-CZ" sz="2400" dirty="0" smtClean="0"/>
              <a:t> 2014 </a:t>
            </a:r>
            <a:r>
              <a:rPr lang="en-US" sz="2400" dirty="0" smtClean="0"/>
              <a:t>[</a:t>
            </a:r>
            <a:r>
              <a:rPr lang="cs-CZ" sz="2400" dirty="0" err="1" smtClean="0"/>
              <a:t>ng</a:t>
            </a:r>
            <a:r>
              <a:rPr lang="cs-CZ" sz="2400" dirty="0" smtClean="0"/>
              <a:t>/</a:t>
            </a:r>
            <a:r>
              <a:rPr lang="cs-CZ" sz="2400" dirty="0" err="1" smtClean="0"/>
              <a:t>mL</a:t>
            </a:r>
            <a:r>
              <a:rPr lang="en-US" sz="2400" dirty="0" smtClean="0"/>
              <a:t>]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86182" y="5357826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DMP – </a:t>
            </a:r>
            <a:r>
              <a:rPr lang="cs-CZ" dirty="0" err="1" smtClean="0"/>
              <a:t>dimethyl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DEP – </a:t>
            </a:r>
            <a:r>
              <a:rPr lang="cs-CZ" dirty="0" err="1" smtClean="0"/>
              <a:t>diethyl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DBP – </a:t>
            </a:r>
            <a:r>
              <a:rPr lang="cs-CZ" dirty="0" err="1" smtClean="0"/>
              <a:t>dibutylphthalate</a:t>
            </a:r>
            <a:r>
              <a:rPr lang="cs-CZ" dirty="0" smtClean="0"/>
              <a:t>, </a:t>
            </a:r>
            <a:r>
              <a:rPr lang="cs-CZ" dirty="0" err="1" smtClean="0"/>
              <a:t>BzBP</a:t>
            </a:r>
            <a:r>
              <a:rPr lang="cs-CZ" dirty="0" smtClean="0"/>
              <a:t>- </a:t>
            </a:r>
            <a:r>
              <a:rPr lang="cs-CZ" dirty="0" err="1" smtClean="0"/>
              <a:t>benzylbutyl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DEHP – </a:t>
            </a:r>
            <a:r>
              <a:rPr lang="cs-CZ" dirty="0" err="1" smtClean="0"/>
              <a:t>diethylhexyl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LOD – limit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detection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Occurence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00034" y="1214422"/>
            <a:ext cx="4040188" cy="762000"/>
          </a:xfrm>
        </p:spPr>
        <p:txBody>
          <a:bodyPr/>
          <a:lstStyle/>
          <a:p>
            <a:r>
              <a:rPr lang="cs-CZ" dirty="0" err="1" smtClean="0">
                <a:latin typeface="+mj-lt"/>
                <a:cs typeface="Times New Roman" pitchFamily="18" charset="0"/>
              </a:rPr>
              <a:t>Used</a:t>
            </a:r>
            <a:r>
              <a:rPr lang="cs-CZ" dirty="0" smtClean="0">
                <a:latin typeface="+mj-lt"/>
                <a:cs typeface="Times New Roman" pitchFamily="18" charset="0"/>
              </a:rPr>
              <a:t> as:</a:t>
            </a:r>
            <a:endParaRPr lang="cs-CZ" dirty="0">
              <a:latin typeface="+mj-lt"/>
              <a:cs typeface="Times New Roman" pitchFamily="18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3438" y="1214422"/>
            <a:ext cx="4041775" cy="762000"/>
          </a:xfrm>
        </p:spPr>
        <p:txBody>
          <a:bodyPr/>
          <a:lstStyle/>
          <a:p>
            <a:r>
              <a:rPr lang="cs-CZ" dirty="0" err="1" smtClean="0">
                <a:latin typeface="+mj-lt"/>
                <a:cs typeface="Times New Roman" pitchFamily="18" charset="0"/>
              </a:rPr>
              <a:t>Already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measured</a:t>
            </a:r>
            <a:r>
              <a:rPr lang="cs-CZ" dirty="0" smtClean="0">
                <a:latin typeface="+mj-lt"/>
                <a:cs typeface="Times New Roman" pitchFamily="18" charset="0"/>
              </a:rPr>
              <a:t> in:</a:t>
            </a:r>
            <a:endParaRPr lang="cs-CZ" dirty="0">
              <a:latin typeface="+mj-lt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500034" y="2000240"/>
            <a:ext cx="4040188" cy="47148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3100" dirty="0" err="1" smtClean="0">
                <a:latin typeface="+mj-lt"/>
                <a:cs typeface="Times New Roman" pitchFamily="18" charset="0"/>
              </a:rPr>
              <a:t>plasticizers</a:t>
            </a:r>
            <a:endParaRPr lang="cs-CZ" sz="31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3100" dirty="0" err="1" smtClean="0">
                <a:latin typeface="+mj-lt"/>
                <a:cs typeface="Times New Roman" pitchFamily="18" charset="0"/>
              </a:rPr>
              <a:t>solutions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cosmetics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(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personal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care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products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-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PCPs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):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deodorants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perfumes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hair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sprays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nail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polish</a:t>
            </a:r>
            <a:endParaRPr lang="cs-CZ" sz="31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3100" dirty="0" err="1" smtClean="0">
                <a:latin typeface="+mj-lt"/>
                <a:cs typeface="Times New Roman" pitchFamily="18" charset="0"/>
              </a:rPr>
              <a:t>industrial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products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paints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glues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building</a:t>
            </a:r>
            <a:r>
              <a:rPr lang="cs-CZ" sz="3100" dirty="0" smtClean="0">
                <a:latin typeface="+mj-lt"/>
                <a:cs typeface="Times New Roman" pitchFamily="18" charset="0"/>
              </a:rPr>
              <a:t>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materials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house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stuff</a:t>
            </a:r>
            <a:r>
              <a:rPr lang="cs-CZ" sz="3100" dirty="0" smtClean="0">
                <a:latin typeface="+mj-lt"/>
                <a:cs typeface="Times New Roman" pitchFamily="18" charset="0"/>
              </a:rPr>
              <a:t>, </a:t>
            </a:r>
            <a:r>
              <a:rPr lang="cs-CZ" sz="3100" dirty="0" err="1" smtClean="0">
                <a:latin typeface="+mj-lt"/>
                <a:cs typeface="Times New Roman" pitchFamily="18" charset="0"/>
              </a:rPr>
              <a:t>clothes</a:t>
            </a:r>
            <a:endParaRPr lang="cs-CZ" sz="3100" dirty="0" smtClean="0">
              <a:latin typeface="+mj-lt"/>
              <a:cs typeface="Times New Roman" pitchFamily="18" charset="0"/>
            </a:endParaRPr>
          </a:p>
          <a:p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3438" y="2000240"/>
            <a:ext cx="4041775" cy="4572008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+mj-lt"/>
                <a:cs typeface="Times New Roman" pitchFamily="18" charset="0"/>
              </a:rPr>
              <a:t>air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water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soils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sediments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dust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food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packaging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materials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food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itself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human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blood</a:t>
            </a:r>
            <a:r>
              <a:rPr lang="cs-CZ" dirty="0" smtClean="0">
                <a:latin typeface="+mj-lt"/>
                <a:cs typeface="Times New Roman" pitchFamily="18" charset="0"/>
              </a:rPr>
              <a:t>/</a:t>
            </a:r>
            <a:r>
              <a:rPr lang="cs-CZ" dirty="0" err="1" smtClean="0">
                <a:latin typeface="+mj-lt"/>
                <a:cs typeface="Times New Roman" pitchFamily="18" charset="0"/>
              </a:rPr>
              <a:t>serum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milk</a:t>
            </a:r>
            <a:r>
              <a:rPr lang="cs-CZ" dirty="0" smtClean="0">
                <a:latin typeface="+mj-lt"/>
                <a:cs typeface="Times New Roman" pitchFamily="18" charset="0"/>
              </a:rPr>
              <a:t>, urine</a:t>
            </a: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bottled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drinks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beer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wine</a:t>
            </a:r>
            <a:endParaRPr lang="cs-CZ" dirty="0" smtClean="0">
              <a:latin typeface="+mj-lt"/>
              <a:cs typeface="Times New Roman" pitchFamily="18" charset="0"/>
            </a:endParaRPr>
          </a:p>
          <a:p>
            <a:r>
              <a:rPr lang="cs-CZ" dirty="0" err="1" smtClean="0">
                <a:latin typeface="+mj-lt"/>
                <a:cs typeface="Times New Roman" pitchFamily="18" charset="0"/>
              </a:rPr>
              <a:t>PCPs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wet</a:t>
            </a:r>
            <a:r>
              <a:rPr lang="cs-CZ" dirty="0" smtClean="0">
                <a:latin typeface="+mj-lt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cs typeface="Times New Roman" pitchFamily="18" charset="0"/>
              </a:rPr>
              <a:t>wipes</a:t>
            </a:r>
            <a:r>
              <a:rPr lang="cs-CZ" dirty="0" smtClean="0">
                <a:latin typeface="+mj-lt"/>
                <a:cs typeface="Times New Roman" pitchFamily="18" charset="0"/>
              </a:rPr>
              <a:t>, </a:t>
            </a:r>
            <a:r>
              <a:rPr lang="cs-CZ" dirty="0" err="1" smtClean="0">
                <a:latin typeface="+mj-lt"/>
                <a:cs typeface="Times New Roman" pitchFamily="18" charset="0"/>
              </a:rPr>
              <a:t>diapers</a:t>
            </a:r>
            <a:r>
              <a:rPr lang="cs-CZ" dirty="0" smtClean="0">
                <a:latin typeface="+mj-lt"/>
                <a:cs typeface="Times New Roman" pitchFamily="18" charset="0"/>
              </a:rPr>
              <a:t>,…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4790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857256"/>
                <a:gridCol w="1071570"/>
                <a:gridCol w="1643074"/>
                <a:gridCol w="1928826"/>
                <a:gridCol w="1657304"/>
              </a:tblGrid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Plasticizer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REACH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Endocrine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Disruptor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Toxicity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TDI </a:t>
                      </a:r>
                      <a:r>
                        <a:rPr lang="en-US" sz="1200" dirty="0" smtClean="0"/>
                        <a:t>[</a:t>
                      </a:r>
                      <a:r>
                        <a:rPr lang="cs-CZ" sz="1200" dirty="0" smtClean="0"/>
                        <a:t>mg/kg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of</a:t>
                      </a:r>
                      <a:r>
                        <a:rPr lang="cs-CZ" sz="1200" baseline="0" dirty="0" smtClean="0"/>
                        <a:t> body </a:t>
                      </a:r>
                      <a:r>
                        <a:rPr lang="cs-CZ" sz="1200" baseline="0" dirty="0" err="1" smtClean="0"/>
                        <a:t>weigh</a:t>
                      </a:r>
                      <a:r>
                        <a:rPr lang="en-US" sz="1200" dirty="0" smtClean="0"/>
                        <a:t>]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Banned</a:t>
                      </a:r>
                      <a:r>
                        <a:rPr lang="cs-CZ" sz="1200" dirty="0" smtClean="0"/>
                        <a:t> in</a:t>
                      </a:r>
                      <a:endParaRPr lang="cs-CZ" sz="1200" dirty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DEHP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X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Reproductive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causes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alergies</a:t>
                      </a:r>
                      <a:r>
                        <a:rPr lang="cs-CZ" sz="1200" baseline="0" dirty="0" smtClean="0"/>
                        <a:t>, </a:t>
                      </a:r>
                      <a:r>
                        <a:rPr lang="cs-CZ" sz="1200" baseline="0" dirty="0" err="1" smtClean="0"/>
                        <a:t>asthma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0,05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products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for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children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cosmetics</a:t>
                      </a:r>
                      <a:endParaRPr lang="cs-CZ" sz="1200" dirty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DBP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X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Reproductive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developmental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0,01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products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for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children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cosmetics</a:t>
                      </a:r>
                      <a:endParaRPr lang="cs-CZ" sz="1200" dirty="0" smtClean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DIDP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Hepatotoxicity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0,15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for</a:t>
                      </a:r>
                      <a:r>
                        <a:rPr lang="cs-CZ" sz="1200" dirty="0" smtClean="0"/>
                        <a:t> „</a:t>
                      </a:r>
                      <a:r>
                        <a:rPr lang="cs-CZ" sz="1200" dirty="0" err="1" smtClean="0"/>
                        <a:t>chewing</a:t>
                      </a:r>
                      <a:r>
                        <a:rPr lang="cs-CZ" sz="1200" dirty="0" smtClean="0"/>
                        <a:t>“</a:t>
                      </a:r>
                      <a:endParaRPr lang="cs-CZ" sz="1200" dirty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BzBP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X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Reproductive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developmental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0,50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products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for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children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cosmetics</a:t>
                      </a:r>
                      <a:endParaRPr lang="cs-CZ" sz="1200" dirty="0" smtClean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DINP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Hepatotoxicity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causes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alergies</a:t>
                      </a:r>
                      <a:r>
                        <a:rPr lang="cs-CZ" sz="1200" dirty="0" smtClean="0"/>
                        <a:t>,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asthma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0,15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for</a:t>
                      </a:r>
                      <a:r>
                        <a:rPr lang="cs-CZ" sz="1200" dirty="0" smtClean="0"/>
                        <a:t> „</a:t>
                      </a:r>
                      <a:r>
                        <a:rPr lang="cs-CZ" sz="1200" dirty="0" err="1" smtClean="0"/>
                        <a:t>chewing</a:t>
                      </a:r>
                      <a:r>
                        <a:rPr lang="cs-CZ" sz="1200" dirty="0" smtClean="0"/>
                        <a:t>“</a:t>
                      </a:r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DIBP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X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Cat</a:t>
                      </a:r>
                      <a:r>
                        <a:rPr lang="cs-CZ" sz="1200" dirty="0" smtClean="0"/>
                        <a:t>. 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Reproductive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developmental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Unknown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DNOP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Hepatotoxicity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Toys</a:t>
                      </a:r>
                      <a:r>
                        <a:rPr lang="cs-CZ" sz="1200" dirty="0" smtClean="0"/>
                        <a:t>,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products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for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children</a:t>
                      </a:r>
                      <a:endParaRPr lang="cs-CZ" sz="1200" dirty="0"/>
                    </a:p>
                  </a:txBody>
                  <a:tcPr/>
                </a:tc>
              </a:tr>
              <a:tr h="47836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DPP (</a:t>
                      </a:r>
                      <a:r>
                        <a:rPr lang="cs-CZ" sz="1200" dirty="0" err="1" smtClean="0"/>
                        <a:t>dipentyl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phthalate</a:t>
                      </a:r>
                      <a:r>
                        <a:rPr lang="cs-CZ" sz="1200" dirty="0" smtClean="0"/>
                        <a:t>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X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Reproductive</a:t>
                      </a:r>
                      <a:r>
                        <a:rPr lang="cs-CZ" sz="1200" dirty="0" smtClean="0"/>
                        <a:t>, </a:t>
                      </a:r>
                      <a:r>
                        <a:rPr lang="cs-CZ" sz="1200" dirty="0" err="1" smtClean="0"/>
                        <a:t>developmental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Toxicological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214841"/>
          </a:xfrm>
        </p:spPr>
        <p:txBody>
          <a:bodyPr>
            <a:normAutofit/>
          </a:bodyPr>
          <a:lstStyle/>
          <a:p>
            <a:pPr algn="just"/>
            <a:r>
              <a:rPr lang="cs-CZ" sz="2600" dirty="0" err="1" smtClean="0">
                <a:latin typeface="+mj-lt"/>
                <a:cs typeface="Times New Roman" pitchFamily="18" charset="0"/>
              </a:rPr>
              <a:t>highest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exposure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children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(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toys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playing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on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the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foor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dust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eating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everything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cosmetics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mainly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private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parts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-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diapers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wet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wipes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),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breast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milk</a:t>
            </a:r>
            <a:endParaRPr lang="cs-CZ" sz="26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cs-CZ" sz="2600" dirty="0" err="1" smtClean="0">
                <a:latin typeface="+mj-lt"/>
                <a:cs typeface="Times New Roman" pitchFamily="18" charset="0"/>
              </a:rPr>
              <a:t>women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higher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exposure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to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phthalates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used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PCPs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than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(MEP, MBP,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MiBP</a:t>
            </a:r>
            <a:r>
              <a:rPr lang="cs-CZ" sz="2600" dirty="0" smtClean="0">
                <a:latin typeface="+mj-lt"/>
                <a:cs typeface="Times New Roman" pitchFamily="18" charset="0"/>
              </a:rPr>
              <a:t>)</a:t>
            </a:r>
          </a:p>
          <a:p>
            <a:pPr algn="just"/>
            <a:r>
              <a:rPr lang="cs-CZ" sz="2600" dirty="0" err="1" smtClean="0">
                <a:latin typeface="+mj-lt"/>
                <a:cs typeface="Times New Roman" pitchFamily="18" charset="0"/>
              </a:rPr>
              <a:t>interesting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–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high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concentration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MEP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pregnant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women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(3rd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trimester</a:t>
            </a:r>
            <a:r>
              <a:rPr lang="cs-CZ" sz="2600" dirty="0" smtClean="0">
                <a:latin typeface="+mj-lt"/>
                <a:cs typeface="Times New Roman" pitchFamily="18" charset="0"/>
              </a:rPr>
              <a:t>)</a:t>
            </a:r>
          </a:p>
          <a:p>
            <a:pPr algn="just"/>
            <a:r>
              <a:rPr lang="cs-CZ" sz="2600" dirty="0" err="1" smtClean="0">
                <a:latin typeface="+mj-lt"/>
                <a:cs typeface="Times New Roman" pitchFamily="18" charset="0"/>
              </a:rPr>
              <a:t>phthalates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plastic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products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 - not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gender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specific</a:t>
            </a:r>
            <a:r>
              <a:rPr lang="cs-CZ" sz="2600" dirty="0" smtClean="0">
                <a:latin typeface="+mj-lt"/>
                <a:cs typeface="Times New Roman" pitchFamily="18" charset="0"/>
              </a:rPr>
              <a:t> (MMP, </a:t>
            </a:r>
            <a:r>
              <a:rPr lang="cs-CZ" sz="2600" dirty="0" err="1" smtClean="0">
                <a:latin typeface="+mj-lt"/>
                <a:cs typeface="Times New Roman" pitchFamily="18" charset="0"/>
              </a:rPr>
              <a:t>MBzP</a:t>
            </a:r>
            <a:r>
              <a:rPr lang="cs-CZ" sz="2600" dirty="0" smtClean="0">
                <a:latin typeface="+mj-lt"/>
                <a:cs typeface="Times New Roman" pitchFamily="18" charset="0"/>
              </a:rPr>
              <a:t>, MEHHP)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00034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Exposure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ABCA-0C29-476C-B0C8-314BF512B60E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571604" y="5286388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MEP – </a:t>
            </a:r>
            <a:r>
              <a:rPr lang="cs-CZ" dirty="0" err="1" smtClean="0"/>
              <a:t>monoethyl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MBP – </a:t>
            </a:r>
            <a:r>
              <a:rPr lang="cs-CZ" dirty="0" err="1" smtClean="0"/>
              <a:t>monobutylphthalate</a:t>
            </a:r>
            <a:r>
              <a:rPr lang="cs-CZ" dirty="0" smtClean="0"/>
              <a:t>, </a:t>
            </a:r>
            <a:r>
              <a:rPr lang="cs-CZ" dirty="0" err="1" smtClean="0"/>
              <a:t>MiBP</a:t>
            </a:r>
            <a:r>
              <a:rPr lang="cs-CZ" dirty="0" smtClean="0"/>
              <a:t> – </a:t>
            </a:r>
            <a:r>
              <a:rPr lang="cs-CZ" dirty="0" err="1" smtClean="0"/>
              <a:t>monoisobutyl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MMP – </a:t>
            </a:r>
            <a:r>
              <a:rPr lang="cs-CZ" dirty="0" err="1" smtClean="0"/>
              <a:t>monomethyl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</a:t>
            </a:r>
            <a:r>
              <a:rPr lang="cs-CZ" dirty="0" err="1" smtClean="0"/>
              <a:t>MBzP</a:t>
            </a:r>
            <a:r>
              <a:rPr lang="cs-CZ" dirty="0" smtClean="0"/>
              <a:t>- </a:t>
            </a:r>
            <a:r>
              <a:rPr lang="cs-CZ" dirty="0" err="1" smtClean="0"/>
              <a:t>monobenzyl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r>
              <a:rPr lang="cs-CZ" dirty="0" smtClean="0"/>
              <a:t>, MEHHP – </a:t>
            </a:r>
            <a:r>
              <a:rPr lang="cs-CZ" dirty="0" err="1" smtClean="0"/>
              <a:t>monoethylhexyl</a:t>
            </a:r>
            <a:r>
              <a:rPr lang="cs-CZ" dirty="0" smtClean="0"/>
              <a:t> </a:t>
            </a:r>
            <a:r>
              <a:rPr lang="cs-CZ" dirty="0" err="1" smtClean="0"/>
              <a:t>hexyl</a:t>
            </a:r>
            <a:r>
              <a:rPr lang="cs-CZ" dirty="0" smtClean="0"/>
              <a:t> </a:t>
            </a:r>
            <a:r>
              <a:rPr lang="cs-CZ" dirty="0" err="1" smtClean="0"/>
              <a:t>phthalate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2932</TotalTime>
  <Words>1138</Words>
  <Application>Microsoft Office PowerPoint</Application>
  <PresentationFormat>Předvádění na obrazovce (4:3)</PresentationFormat>
  <Paragraphs>266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Phthalates in Environment</vt:lpstr>
      <vt:lpstr>Content</vt:lpstr>
      <vt:lpstr>Introduction – Is It Important?</vt:lpstr>
      <vt:lpstr>    Phthalates</vt:lpstr>
      <vt:lpstr>Phthalates</vt:lpstr>
      <vt:lpstr>Phthalates - concentrations</vt:lpstr>
      <vt:lpstr>Occurence</vt:lpstr>
      <vt:lpstr>Toxicological information</vt:lpstr>
      <vt:lpstr>             </vt:lpstr>
      <vt:lpstr>Lack of Data? </vt:lpstr>
      <vt:lpstr>Instrumental Methods</vt:lpstr>
      <vt:lpstr>Suitable Aproach</vt:lpstr>
      <vt:lpstr>              Legislation</vt:lpstr>
      <vt:lpstr>Surrogates</vt:lpstr>
      <vt:lpstr>Surrogates - terephthalates</vt:lpstr>
      <vt:lpstr>Surrogates</vt:lpstr>
      <vt:lpstr>Gaps in knowledge</vt:lpstr>
      <vt:lpstr>Conclusion</vt:lpstr>
      <vt:lpstr>Thank you for your kind  Attention!</vt:lpstr>
    </vt:vector>
  </TitlesOfParts>
  <Company>LCS International,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Notebook</dc:creator>
  <cp:lastModifiedBy>Notebook</cp:lastModifiedBy>
  <cp:revision>171</cp:revision>
  <dcterms:created xsi:type="dcterms:W3CDTF">2015-04-27T17:17:15Z</dcterms:created>
  <dcterms:modified xsi:type="dcterms:W3CDTF">2017-06-02T15:44:10Z</dcterms:modified>
</cp:coreProperties>
</file>