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97" r:id="rId3"/>
    <p:sldId id="257" r:id="rId4"/>
    <p:sldId id="282" r:id="rId5"/>
    <p:sldId id="268" r:id="rId6"/>
    <p:sldId id="269" r:id="rId7"/>
    <p:sldId id="270" r:id="rId8"/>
    <p:sldId id="296" r:id="rId9"/>
    <p:sldId id="273" r:id="rId10"/>
    <p:sldId id="287" r:id="rId11"/>
    <p:sldId id="276" r:id="rId12"/>
    <p:sldId id="285" r:id="rId13"/>
    <p:sldId id="277" r:id="rId14"/>
    <p:sldId id="278" r:id="rId15"/>
    <p:sldId id="288" r:id="rId16"/>
    <p:sldId id="275" r:id="rId17"/>
    <p:sldId id="283" r:id="rId18"/>
    <p:sldId id="293" r:id="rId19"/>
    <p:sldId id="294" r:id="rId20"/>
    <p:sldId id="291" r:id="rId21"/>
    <p:sldId id="290" r:id="rId22"/>
    <p:sldId id="289" r:id="rId23"/>
    <p:sldId id="29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52" y="-8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917E43B-94E1-4670-B801-6F391B543F33}" type="datetimeFigureOut">
              <a:rPr lang="en-US" smtClean="0"/>
              <a:pPr/>
              <a:t>6/2/17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E5388EC-8CA6-48AB-9E7D-99E418B7D3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5388EC-8CA6-48AB-9E7D-99E418B7D3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5388EC-8CA6-48AB-9E7D-99E418B7D3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5388EC-8CA6-48AB-9E7D-99E418B7D32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5388EC-8CA6-48AB-9E7D-99E418B7D32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5388EC-8CA6-48AB-9E7D-99E418B7D32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E5388EC-8CA6-48AB-9E7D-99E418B7D3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E5388EC-8CA6-48AB-9E7D-99E418B7D32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917E43B-94E1-4670-B801-6F391B543F33}" type="datetimeFigureOut">
              <a:rPr lang="en-US" smtClean="0"/>
              <a:pPr/>
              <a:t>6/2/17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E5388EC-8CA6-48AB-9E7D-99E418B7D3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917E43B-94E1-4670-B801-6F391B543F33}" type="datetimeFigureOut">
              <a:rPr lang="en-US" smtClean="0"/>
              <a:pPr/>
              <a:t>6/2/17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5388EC-8CA6-48AB-9E7D-99E418B7D3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17E43B-94E1-4670-B801-6F391B543F33}" type="datetimeFigureOut">
              <a:rPr lang="en-US" smtClean="0"/>
              <a:pPr/>
              <a:t>6/2/17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E5388EC-8CA6-48AB-9E7D-99E418B7D32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17E43B-94E1-4670-B801-6F391B543F33}" type="datetimeFigureOut">
              <a:rPr lang="en-US" smtClean="0"/>
              <a:pPr/>
              <a:t>6/2/17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5388EC-8CA6-48AB-9E7D-99E418B7D3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Toxic Mixtures</a:t>
            </a:r>
            <a:endParaRPr lang="en-US" dirty="0"/>
          </a:p>
        </p:txBody>
      </p:sp>
      <p:sp>
        <p:nvSpPr>
          <p:cNvPr id="3" name="Subtitle 2"/>
          <p:cNvSpPr>
            <a:spLocks noGrp="1"/>
          </p:cNvSpPr>
          <p:nvPr>
            <p:ph type="subTitle" idx="1"/>
          </p:nvPr>
        </p:nvSpPr>
        <p:spPr/>
        <p:txBody>
          <a:bodyPr/>
          <a:lstStyle/>
          <a:p>
            <a:r>
              <a:rPr lang="en-US" dirty="0" err="1" smtClean="0"/>
              <a:t>Affiefa</a:t>
            </a:r>
            <a:r>
              <a:rPr lang="en-US" dirty="0" smtClean="0"/>
              <a:t> </a:t>
            </a:r>
            <a:r>
              <a:rPr lang="en-US" dirty="0" err="1" smtClean="0"/>
              <a:t>Yawer</a:t>
            </a:r>
            <a:endParaRPr lang="en-US" dirty="0"/>
          </a:p>
        </p:txBody>
      </p:sp>
      <p:sp>
        <p:nvSpPr>
          <p:cNvPr id="4" name="TextBox 3"/>
          <p:cNvSpPr txBox="1"/>
          <p:nvPr/>
        </p:nvSpPr>
        <p:spPr>
          <a:xfrm>
            <a:off x="2286000" y="4572000"/>
            <a:ext cx="4432560" cy="369332"/>
          </a:xfrm>
          <a:prstGeom prst="rect">
            <a:avLst/>
          </a:prstGeom>
          <a:noFill/>
        </p:spPr>
        <p:txBody>
          <a:bodyPr wrap="none" rtlCol="0">
            <a:spAutoFit/>
          </a:bodyPr>
          <a:lstStyle/>
          <a:p>
            <a:r>
              <a:rPr lang="en-US" b="1" dirty="0" smtClean="0"/>
              <a:t>C6860</a:t>
            </a:r>
            <a:r>
              <a:rPr lang="en-US" dirty="0" smtClean="0"/>
              <a:t> Modern Methods of Pollutant Analysis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General principles of mixture toxicology</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1066800" y="1676400"/>
            <a:ext cx="7723049" cy="4501714"/>
          </a:xfrm>
          <a:prstGeom prst="rect">
            <a:avLst/>
          </a:prstGeom>
          <a:noFill/>
          <a:ln w="9525">
            <a:noFill/>
            <a:miter lim="800000"/>
            <a:headEnd/>
            <a:tailEnd/>
          </a:ln>
        </p:spPr>
      </p:pic>
      <p:sp>
        <p:nvSpPr>
          <p:cNvPr id="5" name="TextBox 4"/>
          <p:cNvSpPr txBox="1"/>
          <p:nvPr/>
        </p:nvSpPr>
        <p:spPr>
          <a:xfrm rot="16200000">
            <a:off x="-933713" y="3246770"/>
            <a:ext cx="3174494" cy="338554"/>
          </a:xfrm>
          <a:prstGeom prst="rect">
            <a:avLst/>
          </a:prstGeom>
          <a:noFill/>
        </p:spPr>
        <p:txBody>
          <a:bodyPr wrap="square" rtlCol="0">
            <a:spAutoFit/>
          </a:bodyPr>
          <a:lstStyle/>
          <a:p>
            <a:r>
              <a:rPr lang="en-US" sz="1600" dirty="0">
                <a:latin typeface="Arial" pitchFamily="34" charset="0"/>
                <a:cs typeface="Arial" pitchFamily="34" charset="0"/>
              </a:rPr>
              <a:t>RSC Adv., 2016, 6, 47844</a:t>
            </a:r>
          </a:p>
        </p:txBody>
      </p:sp>
      <p:sp>
        <p:nvSpPr>
          <p:cNvPr id="6" name="TextBox 5"/>
          <p:cNvSpPr txBox="1"/>
          <p:nvPr/>
        </p:nvSpPr>
        <p:spPr>
          <a:xfrm>
            <a:off x="685800" y="6260068"/>
            <a:ext cx="7506670" cy="338554"/>
          </a:xfrm>
          <a:prstGeom prst="rect">
            <a:avLst/>
          </a:prstGeom>
          <a:noFill/>
        </p:spPr>
        <p:txBody>
          <a:bodyPr wrap="none" rtlCol="0">
            <a:spAutoFit/>
          </a:bodyPr>
          <a:lstStyle/>
          <a:p>
            <a:r>
              <a:rPr lang="en-US" sz="1600" dirty="0" smtClean="0">
                <a:latin typeface="Arial" pitchFamily="34" charset="0"/>
                <a:cs typeface="Arial" pitchFamily="34" charset="0"/>
              </a:rPr>
              <a:t>Fig. Schematic </a:t>
            </a:r>
            <a:r>
              <a:rPr lang="en-US" sz="1600" dirty="0">
                <a:latin typeface="Arial" pitchFamily="34" charset="0"/>
                <a:cs typeface="Arial" pitchFamily="34" charset="0"/>
              </a:rPr>
              <a:t>demonstrating the theoretical models of chemical mixture effects.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b="1" dirty="0" smtClean="0">
                <a:latin typeface="Arial" pitchFamily="34" charset="0"/>
                <a:cs typeface="Arial" pitchFamily="34" charset="0"/>
              </a:rPr>
              <a:t>Whole-mixture approaches</a:t>
            </a:r>
            <a:r>
              <a:rPr lang="en-US" sz="1800" dirty="0" smtClean="0">
                <a:latin typeface="Arial" pitchFamily="34" charset="0"/>
                <a:cs typeface="Arial" pitchFamily="34" charset="0"/>
              </a:rPr>
              <a:t>: An assessment may also be based on data generated with a mixture of reasonably similar composition or a “surrogate mixture.</a:t>
            </a:r>
          </a:p>
          <a:p>
            <a:r>
              <a:rPr lang="en-US" sz="1800" dirty="0" smtClean="0">
                <a:latin typeface="Arial" pitchFamily="34" charset="0"/>
                <a:cs typeface="Arial" pitchFamily="34" charset="0"/>
              </a:rPr>
              <a:t>If a mixture cannot be assessed in its entirety, it may be possible to separate fractions (e.g., mixtures of petroleum hydrocarbons into aliphatic fractions of certain chain length ranges and aromatic fractions) and to assess the toxicities of the fractions </a:t>
            </a:r>
            <a:r>
              <a:rPr lang="en-US" sz="1800" dirty="0" err="1" smtClean="0">
                <a:latin typeface="Arial" pitchFamily="34" charset="0"/>
                <a:cs typeface="Arial" pitchFamily="34" charset="0"/>
              </a:rPr>
              <a:t>e.g</a:t>
            </a:r>
            <a:r>
              <a:rPr lang="en-US" sz="1800" dirty="0" smtClean="0">
                <a:latin typeface="Arial" pitchFamily="34" charset="0"/>
                <a:cs typeface="Arial" pitchFamily="34" charset="0"/>
              </a:rPr>
              <a:t> diesel exhaust (gaseous fractions and particulate matter fraction).</a:t>
            </a:r>
          </a:p>
          <a:p>
            <a:r>
              <a:rPr lang="en-US" sz="2000" b="1" dirty="0" smtClean="0">
                <a:latin typeface="Arial" pitchFamily="34" charset="0"/>
                <a:cs typeface="Arial" pitchFamily="34" charset="0"/>
              </a:rPr>
              <a:t>Limitation</a:t>
            </a:r>
            <a:r>
              <a:rPr lang="en-US" sz="1800" b="1" dirty="0" smtClean="0">
                <a:latin typeface="Arial" pitchFamily="34" charset="0"/>
                <a:cs typeface="Arial" pitchFamily="34" charset="0"/>
              </a:rPr>
              <a:t>: </a:t>
            </a:r>
            <a:r>
              <a:rPr lang="en-US" sz="1800" dirty="0" smtClean="0">
                <a:latin typeface="Arial" pitchFamily="34" charset="0"/>
                <a:cs typeface="Arial" pitchFamily="34" charset="0"/>
              </a:rPr>
              <a:t>Testing whole mixtures does however not provide specific information on interactions or the toxicity of individual mixture components.</a:t>
            </a:r>
          </a:p>
          <a:p>
            <a:endParaRPr lang="en-US" sz="1800" dirty="0" smtClean="0">
              <a:latin typeface="Arial" pitchFamily="34" charset="0"/>
              <a:cs typeface="Arial" pitchFamily="34" charset="0"/>
            </a:endParaRPr>
          </a:p>
          <a:p>
            <a:r>
              <a:rPr lang="en-US" sz="1800" b="1" dirty="0" smtClean="0">
                <a:latin typeface="Arial" pitchFamily="34" charset="0"/>
                <a:cs typeface="Arial" pitchFamily="34" charset="0"/>
              </a:rPr>
              <a:t>Advantage: </a:t>
            </a:r>
            <a:r>
              <a:rPr lang="en-US" sz="1800" dirty="0" smtClean="0">
                <a:latin typeface="Arial" pitchFamily="34" charset="0"/>
                <a:cs typeface="Arial" pitchFamily="34" charset="0"/>
              </a:rPr>
              <a:t>of accounting for any unidentified materials in the mixture and for any interactions among mixture components (</a:t>
            </a:r>
            <a:r>
              <a:rPr lang="en-US" sz="1800" dirty="0" err="1" smtClean="0">
                <a:latin typeface="Arial" pitchFamily="34" charset="0"/>
                <a:cs typeface="Arial" pitchFamily="34" charset="0"/>
              </a:rPr>
              <a:t>Boobis</a:t>
            </a:r>
            <a:r>
              <a:rPr lang="en-US" sz="1800" dirty="0" smtClean="0">
                <a:latin typeface="Arial" pitchFamily="34" charset="0"/>
                <a:cs typeface="Arial" pitchFamily="34" charset="0"/>
              </a:rPr>
              <a:t> et al. 2011).</a:t>
            </a:r>
          </a:p>
          <a:p>
            <a:endParaRPr lang="en-US" sz="1800" dirty="0">
              <a:latin typeface="Arial" pitchFamily="34" charset="0"/>
              <a:cs typeface="Arial" pitchFamily="34" charset="0"/>
            </a:endParaRPr>
          </a:p>
        </p:txBody>
      </p:sp>
      <p:sp>
        <p:nvSpPr>
          <p:cNvPr id="2" name="Title 1"/>
          <p:cNvSpPr>
            <a:spLocks noGrp="1"/>
          </p:cNvSpPr>
          <p:nvPr>
            <p:ph type="title"/>
          </p:nvPr>
        </p:nvSpPr>
        <p:spPr>
          <a:xfrm>
            <a:off x="838200" y="274638"/>
            <a:ext cx="8229600" cy="1143000"/>
          </a:xfrm>
        </p:spPr>
        <p:txBody>
          <a:bodyPr>
            <a:normAutofit fontScale="90000"/>
          </a:bodyPr>
          <a:lstStyle/>
          <a:p>
            <a:r>
              <a:rPr lang="en-US" dirty="0" smtClean="0">
                <a:latin typeface="Arial" pitchFamily="34" charset="0"/>
                <a:cs typeface="Arial" pitchFamily="34" charset="0"/>
              </a:rPr>
              <a:t>Modern approach for assessing toxic mixtures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latin typeface="Arial" pitchFamily="34" charset="0"/>
                <a:cs typeface="Arial" pitchFamily="34" charset="0"/>
              </a:rPr>
              <a:t>Component based </a:t>
            </a:r>
            <a:r>
              <a:rPr lang="en-US" sz="2800" b="1" dirty="0" smtClean="0">
                <a:latin typeface="Arial" pitchFamily="34" charset="0"/>
                <a:cs typeface="Arial" pitchFamily="34" charset="0"/>
              </a:rPr>
              <a:t>approaches</a:t>
            </a:r>
            <a:r>
              <a:rPr lang="en-US" sz="2800" dirty="0" smtClean="0">
                <a:latin typeface="Arial" pitchFamily="34" charset="0"/>
                <a:cs typeface="Arial" pitchFamily="34" charset="0"/>
              </a:rPr>
              <a:t>: </a:t>
            </a:r>
            <a:r>
              <a:rPr lang="en-US" sz="2800" dirty="0">
                <a:latin typeface="Arial" pitchFamily="34" charset="0"/>
                <a:cs typeface="Arial" pitchFamily="34" charset="0"/>
              </a:rPr>
              <a:t>If the components of a mixture are known, a component-based approach is usually</a:t>
            </a:r>
          </a:p>
          <a:p>
            <a:r>
              <a:rPr lang="en-US" sz="2800" dirty="0">
                <a:latin typeface="Arial" pitchFamily="34" charset="0"/>
                <a:cs typeface="Arial" pitchFamily="34" charset="0"/>
              </a:rPr>
              <a:t>performed. Information on the mode of action should be used to assess the type of</a:t>
            </a:r>
          </a:p>
          <a:p>
            <a:r>
              <a:rPr lang="en-US" sz="2800" dirty="0">
                <a:latin typeface="Arial" pitchFamily="34" charset="0"/>
                <a:cs typeface="Arial" pitchFamily="34" charset="0"/>
              </a:rPr>
              <a:t>combined action (independent action, similar action) applicable.</a:t>
            </a:r>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sp>
        <p:nvSpPr>
          <p:cNvPr id="4" name="Title 3"/>
          <p:cNvSpPr>
            <a:spLocks noGrp="1"/>
          </p:cNvSpPr>
          <p:nvPr>
            <p:ph type="title"/>
          </p:nvPr>
        </p:nvSpPr>
        <p:spPr>
          <a:xfrm>
            <a:off x="762000" y="274638"/>
            <a:ext cx="8229600" cy="1143000"/>
          </a:xfrm>
        </p:spPr>
        <p:txBody>
          <a:bodyPr>
            <a:noAutofit/>
          </a:bodyPr>
          <a:lstStyle/>
          <a:p>
            <a:r>
              <a:rPr lang="en-US" sz="3600" dirty="0" smtClean="0">
                <a:latin typeface="Arial" pitchFamily="34" charset="0"/>
                <a:cs typeface="Arial" pitchFamily="34" charset="0"/>
              </a:rPr>
              <a:t>Modern approach for assessing toxic mixtures</a:t>
            </a:r>
            <a:endParaRPr lang="en-US"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latin typeface="Arial" pitchFamily="34" charset="0"/>
                <a:cs typeface="Arial" pitchFamily="34" charset="0"/>
              </a:rPr>
              <a:t>Grouping of mixture components based on structural similarities: </a:t>
            </a:r>
            <a:r>
              <a:rPr lang="en-US" dirty="0" smtClean="0">
                <a:latin typeface="Arial" pitchFamily="34" charset="0"/>
                <a:cs typeface="Arial" pitchFamily="34" charset="0"/>
              </a:rPr>
              <a:t>The chemicals in a mixture can be grouped into assessment groups or “blocks” on the basis of their chemical structure using tools such as the OECD (Q)SAR Application Toolbox (OECD 2009) and also according to ECHA and EFSA guidelines.</a:t>
            </a:r>
          </a:p>
        </p:txBody>
      </p:sp>
      <p:sp>
        <p:nvSpPr>
          <p:cNvPr id="4" name="Title 1"/>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Modern approach for assessing toxic mixtures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latin typeface="Arial" pitchFamily="34" charset="0"/>
                <a:cs typeface="Arial" pitchFamily="34" charset="0"/>
              </a:rPr>
              <a:t>Dose/concentration addition </a:t>
            </a:r>
            <a:r>
              <a:rPr lang="en-US" b="1" dirty="0" smtClean="0">
                <a:latin typeface="Arial" pitchFamily="34" charset="0"/>
                <a:cs typeface="Arial" pitchFamily="34" charset="0"/>
              </a:rPr>
              <a:t>approaches: </a:t>
            </a:r>
            <a:r>
              <a:rPr lang="en-US" dirty="0" smtClean="0">
                <a:latin typeface="Arial" pitchFamily="34" charset="0"/>
                <a:cs typeface="Arial" pitchFamily="34" charset="0"/>
              </a:rPr>
              <a:t>Methods </a:t>
            </a:r>
            <a:r>
              <a:rPr lang="en-US" dirty="0">
                <a:latin typeface="Arial" pitchFamily="34" charset="0"/>
                <a:cs typeface="Arial" pitchFamily="34" charset="0"/>
              </a:rPr>
              <a:t>for dose/concentration addition approaches most frequently used are the </a:t>
            </a:r>
            <a:r>
              <a:rPr lang="en-US" dirty="0" smtClean="0">
                <a:latin typeface="Arial" pitchFamily="34" charset="0"/>
                <a:cs typeface="Arial" pitchFamily="34" charset="0"/>
              </a:rPr>
              <a:t>hazard index </a:t>
            </a:r>
            <a:r>
              <a:rPr lang="en-US" dirty="0">
                <a:latin typeface="Arial" pitchFamily="34" charset="0"/>
                <a:cs typeface="Arial" pitchFamily="34" charset="0"/>
              </a:rPr>
              <a:t>(HI), the reference point index (</a:t>
            </a:r>
            <a:r>
              <a:rPr lang="en-US" dirty="0" err="1">
                <a:latin typeface="Arial" pitchFamily="34" charset="0"/>
                <a:cs typeface="Arial" pitchFamily="34" charset="0"/>
              </a:rPr>
              <a:t>RfPI</a:t>
            </a:r>
            <a:r>
              <a:rPr lang="en-US" dirty="0">
                <a:latin typeface="Arial" pitchFamily="34" charset="0"/>
                <a:cs typeface="Arial" pitchFamily="34" charset="0"/>
              </a:rPr>
              <a:t>, also known as point of departure </a:t>
            </a:r>
            <a:r>
              <a:rPr lang="en-US" dirty="0" smtClean="0">
                <a:latin typeface="Arial" pitchFamily="34" charset="0"/>
                <a:cs typeface="Arial" pitchFamily="34" charset="0"/>
              </a:rPr>
              <a:t>index (PODI</a:t>
            </a:r>
            <a:r>
              <a:rPr lang="en-US" dirty="0">
                <a:latin typeface="Arial" pitchFamily="34" charset="0"/>
                <a:cs typeface="Arial" pitchFamily="34" charset="0"/>
              </a:rPr>
              <a:t>), the relative potency factor (RPF), or the toxic equivalency factor (TEF).</a:t>
            </a:r>
          </a:p>
        </p:txBody>
      </p:sp>
      <p:sp>
        <p:nvSpPr>
          <p:cNvPr id="4" name="Title 3"/>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Modern approach for assessing toxic mixtures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1447800" y="1600200"/>
            <a:ext cx="6235800" cy="4535127"/>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Modern approach for assessing toxic mixtures</a:t>
            </a:r>
            <a:endParaRPr lang="en-US" dirty="0"/>
          </a:p>
        </p:txBody>
      </p:sp>
      <p:sp>
        <p:nvSpPr>
          <p:cNvPr id="5" name="TextBox 4"/>
          <p:cNvSpPr txBox="1"/>
          <p:nvPr/>
        </p:nvSpPr>
        <p:spPr>
          <a:xfrm>
            <a:off x="457200" y="6172200"/>
            <a:ext cx="8229599" cy="461665"/>
          </a:xfrm>
          <a:prstGeom prst="rect">
            <a:avLst/>
          </a:prstGeom>
          <a:noFill/>
        </p:spPr>
        <p:txBody>
          <a:bodyPr wrap="square" rtlCol="0">
            <a:spAutoFit/>
          </a:bodyPr>
          <a:lstStyle/>
          <a:p>
            <a:r>
              <a:rPr lang="en-US" sz="1200" dirty="0" smtClean="0">
                <a:latin typeface="Arial" pitchFamily="34" charset="0"/>
                <a:cs typeface="Arial" pitchFamily="34" charset="0"/>
              </a:rPr>
              <a:t>Fig. Flow </a:t>
            </a:r>
            <a:r>
              <a:rPr lang="en-US" sz="1200" dirty="0">
                <a:latin typeface="Arial" pitchFamily="34" charset="0"/>
                <a:cs typeface="Arial" pitchFamily="34" charset="0"/>
              </a:rPr>
              <a:t>chart of general guidance on the depth of toxicity data available for chemical mixtures and appropriate risk assessment methods.</a:t>
            </a:r>
          </a:p>
        </p:txBody>
      </p:sp>
      <p:sp>
        <p:nvSpPr>
          <p:cNvPr id="6" name="TextBox 5"/>
          <p:cNvSpPr txBox="1"/>
          <p:nvPr/>
        </p:nvSpPr>
        <p:spPr>
          <a:xfrm rot="16200000">
            <a:off x="-775636" y="3574281"/>
            <a:ext cx="2835007" cy="369332"/>
          </a:xfrm>
          <a:prstGeom prst="rect">
            <a:avLst/>
          </a:prstGeom>
          <a:noFill/>
        </p:spPr>
        <p:txBody>
          <a:bodyPr wrap="none" rtlCol="0">
            <a:spAutoFit/>
          </a:bodyPr>
          <a:lstStyle/>
          <a:p>
            <a:r>
              <a:rPr lang="en-US" dirty="0">
                <a:latin typeface="Arial" pitchFamily="34" charset="0"/>
                <a:cs typeface="Arial" pitchFamily="34" charset="0"/>
              </a:rPr>
              <a:t>RSC Adv., 2016, 6, 47844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According to WHO/IPCS 2009 </a:t>
            </a:r>
          </a:p>
          <a:p>
            <a:r>
              <a:rPr lang="en-US" dirty="0" smtClean="0">
                <a:latin typeface="Arial" pitchFamily="34" charset="0"/>
                <a:cs typeface="Arial" pitchFamily="34" charset="0"/>
              </a:rPr>
              <a:t>Iterative process (exposure and hazard)</a:t>
            </a:r>
          </a:p>
          <a:p>
            <a:r>
              <a:rPr lang="en-US" dirty="0" smtClean="0">
                <a:latin typeface="Arial" pitchFamily="34" charset="0"/>
                <a:cs typeface="Arial" pitchFamily="34" charset="0"/>
              </a:rPr>
              <a:t>Several tiers of increasing data analysis for next step</a:t>
            </a:r>
          </a:p>
          <a:p>
            <a:r>
              <a:rPr lang="en-US" dirty="0" smtClean="0">
                <a:latin typeface="Arial" pitchFamily="34" charset="0"/>
                <a:cs typeface="Arial" pitchFamily="34" charset="0"/>
              </a:rPr>
              <a:t>Decision based analysis of relevant information at early stage</a:t>
            </a:r>
          </a:p>
          <a:p>
            <a:r>
              <a:rPr lang="en-US" dirty="0" smtClean="0">
                <a:latin typeface="Arial" pitchFamily="34" charset="0"/>
                <a:cs typeface="Arial" pitchFamily="34" charset="0"/>
              </a:rPr>
              <a:t>Early consideration of potential for exposure compared to TCC (Threshold of Toxicological Concern)</a:t>
            </a:r>
          </a:p>
          <a:p>
            <a:r>
              <a:rPr lang="en-US" dirty="0" smtClean="0">
                <a:latin typeface="Arial" pitchFamily="34" charset="0"/>
                <a:cs typeface="Arial" pitchFamily="34" charset="0"/>
              </a:rPr>
              <a:t>Public health concern</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2" name="Title 1"/>
          <p:cNvSpPr>
            <a:spLocks noGrp="1"/>
          </p:cNvSpPr>
          <p:nvPr>
            <p:ph type="title"/>
          </p:nvPr>
        </p:nvSpPr>
        <p:spPr>
          <a:xfrm>
            <a:off x="685800" y="274638"/>
            <a:ext cx="8229600" cy="1143000"/>
          </a:xfrm>
        </p:spPr>
        <p:txBody>
          <a:bodyPr/>
          <a:lstStyle/>
          <a:p>
            <a:r>
              <a:rPr lang="en-US" dirty="0" smtClean="0">
                <a:latin typeface="Arial" pitchFamily="34" charset="0"/>
                <a:cs typeface="Arial" pitchFamily="34" charset="0"/>
              </a:rPr>
              <a:t>Methodology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dirty="0" smtClean="0">
                <a:latin typeface="Arial" pitchFamily="34" charset="0"/>
                <a:cs typeface="Arial" pitchFamily="34" charset="0"/>
              </a:rPr>
              <a:t>Under </a:t>
            </a:r>
            <a:r>
              <a:rPr lang="en-US" sz="2000" b="1" dirty="0" smtClean="0">
                <a:latin typeface="Arial" pitchFamily="34" charset="0"/>
                <a:cs typeface="Arial" pitchFamily="34" charset="0"/>
              </a:rPr>
              <a:t>REACH </a:t>
            </a:r>
            <a:r>
              <a:rPr lang="en-US" sz="2000" dirty="0">
                <a:latin typeface="Arial" pitchFamily="34" charset="0"/>
                <a:cs typeface="Arial" pitchFamily="34" charset="0"/>
              </a:rPr>
              <a:t>regulation</a:t>
            </a:r>
            <a:r>
              <a:rPr lang="en-US" sz="2000" dirty="0" smtClean="0">
                <a:latin typeface="Arial" pitchFamily="34" charset="0"/>
                <a:cs typeface="Arial" pitchFamily="34" charset="0"/>
              </a:rPr>
              <a:t>, some complex substances of pesticide </a:t>
            </a:r>
            <a:r>
              <a:rPr lang="en-US" sz="2000" dirty="0">
                <a:latin typeface="Arial" pitchFamily="34" charset="0"/>
                <a:cs typeface="Arial" pitchFamily="34" charset="0"/>
              </a:rPr>
              <a:t>and </a:t>
            </a:r>
            <a:r>
              <a:rPr lang="en-US" sz="2000" dirty="0" err="1" smtClean="0">
                <a:latin typeface="Arial" pitchFamily="34" charset="0"/>
                <a:cs typeface="Arial" pitchFamily="34" charset="0"/>
              </a:rPr>
              <a:t>biocidal</a:t>
            </a:r>
            <a:r>
              <a:rPr lang="en-US" sz="2000" dirty="0" smtClean="0">
                <a:latin typeface="Arial" pitchFamily="34" charset="0"/>
                <a:cs typeface="Arial" pitchFamily="34" charset="0"/>
              </a:rPr>
              <a:t> formulations</a:t>
            </a:r>
            <a:r>
              <a:rPr lang="en-US" sz="2000" dirty="0">
                <a:latin typeface="Arial" pitchFamily="34" charset="0"/>
                <a:cs typeface="Arial" pitchFamily="34" charset="0"/>
              </a:rPr>
              <a:t>, and cosmetic </a:t>
            </a:r>
            <a:r>
              <a:rPr lang="en-US" sz="2000" dirty="0" smtClean="0">
                <a:latin typeface="Arial" pitchFamily="34" charset="0"/>
                <a:cs typeface="Arial" pitchFamily="34" charset="0"/>
              </a:rPr>
              <a:t>products are considered for risk assessment. </a:t>
            </a:r>
          </a:p>
          <a:p>
            <a:r>
              <a:rPr lang="en-US" sz="2000" dirty="0" smtClean="0">
                <a:latin typeface="Arial" pitchFamily="34" charset="0"/>
                <a:cs typeface="Arial" pitchFamily="34" charset="0"/>
              </a:rPr>
              <a:t>At </a:t>
            </a:r>
            <a:r>
              <a:rPr lang="en-US" sz="2000" b="1" dirty="0">
                <a:latin typeface="Arial" pitchFamily="34" charset="0"/>
                <a:cs typeface="Arial" pitchFamily="34" charset="0"/>
              </a:rPr>
              <a:t>EU</a:t>
            </a:r>
            <a:r>
              <a:rPr lang="en-US" sz="2000" dirty="0">
                <a:latin typeface="Arial" pitchFamily="34" charset="0"/>
                <a:cs typeface="Arial" pitchFamily="34" charset="0"/>
              </a:rPr>
              <a:t> level there is currently no </a:t>
            </a:r>
            <a:r>
              <a:rPr lang="en-US" sz="2000" dirty="0" smtClean="0">
                <a:latin typeface="Arial" pitchFamily="34" charset="0"/>
                <a:cs typeface="Arial" pitchFamily="34" charset="0"/>
              </a:rPr>
              <a:t>generally accepted </a:t>
            </a:r>
            <a:r>
              <a:rPr lang="en-US" sz="2000" dirty="0">
                <a:latin typeface="Arial" pitchFamily="34" charset="0"/>
                <a:cs typeface="Arial" pitchFamily="34" charset="0"/>
              </a:rPr>
              <a:t>approach for the methodology to conduct a risk assessment for </a:t>
            </a:r>
            <a:r>
              <a:rPr lang="en-US" sz="2000" dirty="0" smtClean="0">
                <a:latin typeface="Arial" pitchFamily="34" charset="0"/>
                <a:cs typeface="Arial" pitchFamily="34" charset="0"/>
              </a:rPr>
              <a:t>chemical mixtures </a:t>
            </a:r>
            <a:r>
              <a:rPr lang="en-US" sz="2000" dirty="0">
                <a:latin typeface="Arial" pitchFamily="34" charset="0"/>
                <a:cs typeface="Arial" pitchFamily="34" charset="0"/>
              </a:rPr>
              <a:t>and a case-by-case approach is followed depending on the mixture </a:t>
            </a:r>
            <a:r>
              <a:rPr lang="en-US" sz="2000" dirty="0" smtClean="0">
                <a:latin typeface="Arial" pitchFamily="34" charset="0"/>
                <a:cs typeface="Arial" pitchFamily="34" charset="0"/>
              </a:rPr>
              <a:t>under review</a:t>
            </a:r>
            <a:r>
              <a:rPr lang="en-US" sz="2000" dirty="0">
                <a:latin typeface="Arial" pitchFamily="34" charset="0"/>
                <a:cs typeface="Arial" pitchFamily="34" charset="0"/>
              </a:rPr>
              <a:t>. </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Guidance </a:t>
            </a:r>
            <a:r>
              <a:rPr lang="en-US" sz="2000" dirty="0">
                <a:latin typeface="Arial" pitchFamily="34" charset="0"/>
                <a:cs typeface="Arial" pitchFamily="34" charset="0"/>
              </a:rPr>
              <a:t>for conducting cumulative risk assessments has been published by </a:t>
            </a:r>
            <a:r>
              <a:rPr lang="en-US" sz="2000" dirty="0" smtClean="0">
                <a:latin typeface="Arial" pitchFamily="34" charset="0"/>
                <a:cs typeface="Arial" pitchFamily="34" charset="0"/>
              </a:rPr>
              <a:t>the Environmental </a:t>
            </a:r>
            <a:r>
              <a:rPr lang="en-US" sz="2000" dirty="0">
                <a:latin typeface="Arial" pitchFamily="34" charset="0"/>
                <a:cs typeface="Arial" pitchFamily="34" charset="0"/>
              </a:rPr>
              <a:t>Protection Agency of the USA </a:t>
            </a:r>
            <a:r>
              <a:rPr lang="en-US" sz="2000" b="1" dirty="0">
                <a:latin typeface="Arial" pitchFamily="34" charset="0"/>
                <a:cs typeface="Arial" pitchFamily="34" charset="0"/>
              </a:rPr>
              <a:t>(USEPA 2002), </a:t>
            </a:r>
            <a:r>
              <a:rPr lang="en-US" sz="2000" dirty="0">
                <a:latin typeface="Arial" pitchFamily="34" charset="0"/>
                <a:cs typeface="Arial" pitchFamily="34" charset="0"/>
              </a:rPr>
              <a:t>the UK Committee on</a:t>
            </a:r>
          </a:p>
          <a:p>
            <a:r>
              <a:rPr lang="en-US" sz="2000" dirty="0">
                <a:latin typeface="Arial" pitchFamily="34" charset="0"/>
                <a:cs typeface="Arial" pitchFamily="34" charset="0"/>
              </a:rPr>
              <a:t>Toxicity of Chemicals in Food, Consumer Products and the Environment </a:t>
            </a:r>
            <a:r>
              <a:rPr lang="en-US" sz="2000" b="1" dirty="0">
                <a:latin typeface="Arial" pitchFamily="34" charset="0"/>
                <a:cs typeface="Arial" pitchFamily="34" charset="0"/>
              </a:rPr>
              <a:t>(COT 2002)</a:t>
            </a:r>
            <a:r>
              <a:rPr lang="en-US" sz="2000" dirty="0">
                <a:latin typeface="Arial" pitchFamily="34" charset="0"/>
                <a:cs typeface="Arial" pitchFamily="34" charset="0"/>
              </a:rPr>
              <a:t>, the</a:t>
            </a:r>
          </a:p>
          <a:p>
            <a:r>
              <a:rPr lang="en-US" sz="2000" dirty="0">
                <a:latin typeface="Arial" pitchFamily="34" charset="0"/>
                <a:cs typeface="Arial" pitchFamily="34" charset="0"/>
              </a:rPr>
              <a:t>Norwegian Scientific Committee for Food Safety </a:t>
            </a:r>
            <a:r>
              <a:rPr lang="en-US" sz="2000" b="1" dirty="0">
                <a:latin typeface="Arial" pitchFamily="34" charset="0"/>
                <a:cs typeface="Arial" pitchFamily="34" charset="0"/>
              </a:rPr>
              <a:t>(VKM 2008)</a:t>
            </a:r>
            <a:r>
              <a:rPr lang="en-US" sz="2000" dirty="0">
                <a:latin typeface="Arial" pitchFamily="34" charset="0"/>
                <a:cs typeface="Arial" pitchFamily="34" charset="0"/>
              </a:rPr>
              <a:t>, and the German </a:t>
            </a:r>
            <a:r>
              <a:rPr lang="en-US" sz="2000" dirty="0" smtClean="0">
                <a:latin typeface="Arial" pitchFamily="34" charset="0"/>
                <a:cs typeface="Arial" pitchFamily="34" charset="0"/>
              </a:rPr>
              <a:t>CVUA </a:t>
            </a:r>
            <a:r>
              <a:rPr lang="en-US" sz="2000" b="1" dirty="0" smtClean="0">
                <a:latin typeface="Arial" pitchFamily="34" charset="0"/>
                <a:cs typeface="Arial" pitchFamily="34" charset="0"/>
              </a:rPr>
              <a:t>(CVUA 2007).</a:t>
            </a:r>
            <a:endParaRPr lang="en-US" sz="2000" b="1" dirty="0">
              <a:latin typeface="Arial" pitchFamily="34" charset="0"/>
              <a:cs typeface="Arial" pitchFamily="34" charset="0"/>
            </a:endParaRPr>
          </a:p>
        </p:txBody>
      </p:sp>
      <p:sp>
        <p:nvSpPr>
          <p:cNvPr id="2" name="Title 1"/>
          <p:cNvSpPr>
            <a:spLocks noGrp="1"/>
          </p:cNvSpPr>
          <p:nvPr>
            <p:ph type="title"/>
          </p:nvPr>
        </p:nvSpPr>
        <p:spPr>
          <a:xfrm>
            <a:off x="762000" y="274638"/>
            <a:ext cx="8229600" cy="1143000"/>
          </a:xfrm>
        </p:spPr>
        <p:txBody>
          <a:bodyPr/>
          <a:lstStyle/>
          <a:p>
            <a:r>
              <a:rPr lang="en-US" dirty="0" smtClean="0">
                <a:latin typeface="Arial" pitchFamily="34" charset="0"/>
                <a:cs typeface="Arial" pitchFamily="34" charset="0"/>
              </a:rPr>
              <a:t>Methodology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000" dirty="0">
                <a:latin typeface="Arial" pitchFamily="34" charset="0"/>
                <a:cs typeface="Arial" pitchFamily="34" charset="0"/>
              </a:rPr>
              <a:t>With regard to the assessment of chemical mixtures </a:t>
            </a:r>
            <a:r>
              <a:rPr lang="en-US" sz="2000" dirty="0" smtClean="0">
                <a:latin typeface="Arial" pitchFamily="34" charset="0"/>
                <a:cs typeface="Arial" pitchFamily="34" charset="0"/>
              </a:rPr>
              <a:t>a major </a:t>
            </a:r>
            <a:r>
              <a:rPr lang="en-US" sz="2000" dirty="0">
                <a:latin typeface="Arial" pitchFamily="34" charset="0"/>
                <a:cs typeface="Arial" pitchFamily="34" charset="0"/>
              </a:rPr>
              <a:t>knowledge gap at the present time is the lack of knowledge on where, how </a:t>
            </a:r>
            <a:r>
              <a:rPr lang="en-US" sz="2000" dirty="0" smtClean="0">
                <a:latin typeface="Arial" pitchFamily="34" charset="0"/>
                <a:cs typeface="Arial" pitchFamily="34" charset="0"/>
              </a:rPr>
              <a:t>often and </a:t>
            </a:r>
            <a:r>
              <a:rPr lang="en-US" sz="2000" dirty="0">
                <a:latin typeface="Arial" pitchFamily="34" charset="0"/>
                <a:cs typeface="Arial" pitchFamily="34" charset="0"/>
              </a:rPr>
              <a:t>to what extent humans and the environment are exposed to certain </a:t>
            </a:r>
            <a:r>
              <a:rPr lang="en-US" sz="2000" dirty="0" smtClean="0">
                <a:latin typeface="Arial" pitchFamily="34" charset="0"/>
                <a:cs typeface="Arial" pitchFamily="34" charset="0"/>
              </a:rPr>
              <a:t>chemical mixtures </a:t>
            </a:r>
            <a:r>
              <a:rPr lang="en-US" sz="2000" dirty="0">
                <a:latin typeface="Arial" pitchFamily="34" charset="0"/>
                <a:cs typeface="Arial" pitchFamily="34" charset="0"/>
              </a:rPr>
              <a:t>and how exposure may change over time</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There </a:t>
            </a:r>
            <a:r>
              <a:rPr lang="en-US" sz="2000" dirty="0">
                <a:latin typeface="Arial" pitchFamily="34" charset="0"/>
                <a:cs typeface="Arial" pitchFamily="34" charset="0"/>
              </a:rPr>
              <a:t>is a need to better </a:t>
            </a:r>
            <a:r>
              <a:rPr lang="en-US" sz="2000" dirty="0" smtClean="0">
                <a:latin typeface="Arial" pitchFamily="34" charset="0"/>
                <a:cs typeface="Arial" pitchFamily="34" charset="0"/>
              </a:rPr>
              <a:t>understand human </a:t>
            </a:r>
            <a:r>
              <a:rPr lang="en-US" sz="2000" dirty="0">
                <a:latin typeface="Arial" pitchFamily="34" charset="0"/>
                <a:cs typeface="Arial" pitchFamily="34" charset="0"/>
              </a:rPr>
              <a:t>and environmental exposures, both through the use of monitoring and </a:t>
            </a:r>
            <a:r>
              <a:rPr lang="en-US" sz="2000" dirty="0" smtClean="0">
                <a:latin typeface="Arial" pitchFamily="34" charset="0"/>
                <a:cs typeface="Arial" pitchFamily="34" charset="0"/>
              </a:rPr>
              <a:t>modeling (</a:t>
            </a:r>
            <a:r>
              <a:rPr lang="en-US" sz="2000" dirty="0" err="1" smtClean="0">
                <a:latin typeface="Arial" pitchFamily="34" charset="0"/>
                <a:cs typeface="Arial" pitchFamily="34" charset="0"/>
              </a:rPr>
              <a:t>Tornero</a:t>
            </a:r>
            <a:r>
              <a:rPr lang="en-US" sz="2000" dirty="0" smtClean="0">
                <a:latin typeface="Arial" pitchFamily="34" charset="0"/>
                <a:cs typeface="Arial" pitchFamily="34" charset="0"/>
              </a:rPr>
              <a:t>-Velez </a:t>
            </a:r>
            <a:r>
              <a:rPr lang="en-US" sz="2000" i="1" dirty="0">
                <a:latin typeface="Arial" pitchFamily="34" charset="0"/>
                <a:cs typeface="Arial" pitchFamily="34" charset="0"/>
              </a:rPr>
              <a:t>et al. 2011</a:t>
            </a:r>
            <a:r>
              <a:rPr lang="en-US" sz="2000" i="1" dirty="0" smtClean="0">
                <a:latin typeface="Arial" pitchFamily="34" charset="0"/>
                <a:cs typeface="Arial" pitchFamily="34" charset="0"/>
              </a:rPr>
              <a:t>).</a:t>
            </a:r>
          </a:p>
          <a:p>
            <a:r>
              <a:rPr lang="en-US" sz="2000" dirty="0">
                <a:latin typeface="Arial" pitchFamily="34" charset="0"/>
                <a:cs typeface="Arial" pitchFamily="34" charset="0"/>
              </a:rPr>
              <a:t>For many chemicals, there is no good information on mode of action. Currently there </a:t>
            </a:r>
            <a:r>
              <a:rPr lang="en-US" sz="2000" dirty="0" smtClean="0">
                <a:latin typeface="Arial" pitchFamily="34" charset="0"/>
                <a:cs typeface="Arial" pitchFamily="34" charset="0"/>
              </a:rPr>
              <a:t>is neither </a:t>
            </a:r>
            <a:r>
              <a:rPr lang="en-US" sz="2000" dirty="0">
                <a:latin typeface="Arial" pitchFamily="34" charset="0"/>
                <a:cs typeface="Arial" pitchFamily="34" charset="0"/>
              </a:rPr>
              <a:t>an agreed inventory of modes of action, nor a defined set of criteria on how </a:t>
            </a:r>
            <a:r>
              <a:rPr lang="en-US" sz="2000" dirty="0" smtClean="0">
                <a:latin typeface="Arial" pitchFamily="34" charset="0"/>
                <a:cs typeface="Arial" pitchFamily="34" charset="0"/>
              </a:rPr>
              <a:t>to characterize </a:t>
            </a:r>
            <a:r>
              <a:rPr lang="en-US" sz="2000" dirty="0">
                <a:latin typeface="Arial" pitchFamily="34" charset="0"/>
                <a:cs typeface="Arial" pitchFamily="34" charset="0"/>
              </a:rPr>
              <a:t>or predict a mode of action for data-poor chemicals or how to </a:t>
            </a:r>
            <a:r>
              <a:rPr lang="en-US" sz="2000" dirty="0" smtClean="0">
                <a:latin typeface="Arial" pitchFamily="34" charset="0"/>
                <a:cs typeface="Arial" pitchFamily="34" charset="0"/>
              </a:rPr>
              <a:t>group chemicals </a:t>
            </a:r>
            <a:r>
              <a:rPr lang="en-US" sz="2000" dirty="0">
                <a:latin typeface="Arial" pitchFamily="34" charset="0"/>
                <a:cs typeface="Arial" pitchFamily="34" charset="0"/>
              </a:rPr>
              <a:t>into assessment groups</a:t>
            </a:r>
            <a:r>
              <a:rPr lang="en-US" sz="2000" dirty="0" smtClean="0">
                <a:latin typeface="Arial" pitchFamily="34" charset="0"/>
                <a:cs typeface="Arial" pitchFamily="34" charset="0"/>
              </a:rPr>
              <a:t>.</a:t>
            </a:r>
          </a:p>
          <a:p>
            <a:r>
              <a:rPr lang="en-US" sz="2000" dirty="0">
                <a:latin typeface="Arial" pitchFamily="34" charset="0"/>
                <a:cs typeface="Arial" pitchFamily="34" charset="0"/>
              </a:rPr>
              <a:t>Interactions of chemicals in mixtures are difficult to </a:t>
            </a:r>
            <a:r>
              <a:rPr lang="en-US" sz="2000" dirty="0" smtClean="0">
                <a:latin typeface="Arial" pitchFamily="34" charset="0"/>
                <a:cs typeface="Arial" pitchFamily="34" charset="0"/>
              </a:rPr>
              <a:t>see</a:t>
            </a:r>
            <a:r>
              <a:rPr lang="en-US" sz="2000" dirty="0">
                <a:latin typeface="Arial" pitchFamily="34" charset="0"/>
                <a:cs typeface="Arial" pitchFamily="34" charset="0"/>
              </a:rPr>
              <a:t>, particularly for </a:t>
            </a:r>
            <a:r>
              <a:rPr lang="en-US" sz="2000" dirty="0" smtClean="0">
                <a:latin typeface="Arial" pitchFamily="34" charset="0"/>
                <a:cs typeface="Arial" pitchFamily="34" charset="0"/>
              </a:rPr>
              <a:t>long-term effects.</a:t>
            </a:r>
          </a:p>
          <a:p>
            <a:r>
              <a:rPr lang="en-US" sz="2000" dirty="0" smtClean="0">
                <a:latin typeface="Arial" pitchFamily="34" charset="0"/>
                <a:cs typeface="Arial" pitchFamily="34" charset="0"/>
              </a:rPr>
              <a:t> </a:t>
            </a:r>
            <a:r>
              <a:rPr lang="en-US" sz="2000" dirty="0">
                <a:latin typeface="Arial" pitchFamily="34" charset="0"/>
                <a:cs typeface="Arial" pitchFamily="34" charset="0"/>
              </a:rPr>
              <a:t>Research is needed to define criteria that predict </a:t>
            </a:r>
            <a:r>
              <a:rPr lang="en-US" sz="2000" dirty="0" err="1">
                <a:latin typeface="Arial" pitchFamily="34" charset="0"/>
                <a:cs typeface="Arial" pitchFamily="34" charset="0"/>
              </a:rPr>
              <a:t>potentiation</a:t>
            </a:r>
            <a:r>
              <a:rPr lang="en-US" sz="2000" dirty="0">
                <a:latin typeface="Arial" pitchFamily="34" charset="0"/>
                <a:cs typeface="Arial" pitchFamily="34" charset="0"/>
              </a:rPr>
              <a:t> or synergy.</a:t>
            </a:r>
          </a:p>
        </p:txBody>
      </p:sp>
      <p:sp>
        <p:nvSpPr>
          <p:cNvPr id="2" name="Title 1"/>
          <p:cNvSpPr>
            <a:spLocks noGrp="1"/>
          </p:cNvSpPr>
          <p:nvPr>
            <p:ph type="title"/>
          </p:nvPr>
        </p:nvSpPr>
        <p:spPr>
          <a:xfrm>
            <a:off x="762000" y="274638"/>
            <a:ext cx="8229600" cy="1143000"/>
          </a:xfrm>
        </p:spPr>
        <p:txBody>
          <a:bodyPr/>
          <a:lstStyle/>
          <a:p>
            <a:r>
              <a:rPr lang="en-US" dirty="0" smtClean="0">
                <a:latin typeface="Arial" pitchFamily="34" charset="0"/>
                <a:cs typeface="Arial" pitchFamily="34" charset="0"/>
              </a:rPr>
              <a:t>Knowledge gaps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latin typeface="Arial" pitchFamily="34" charset="0"/>
                <a:cs typeface="Arial" pitchFamily="34" charset="0"/>
              </a:rPr>
              <a:t>In </a:t>
            </a:r>
            <a:r>
              <a:rPr lang="en-US" dirty="0" err="1">
                <a:latin typeface="Arial" pitchFamily="34" charset="0"/>
                <a:cs typeface="Arial" pitchFamily="34" charset="0"/>
              </a:rPr>
              <a:t>ecotoxicology</a:t>
            </a:r>
            <a:r>
              <a:rPr lang="en-US" dirty="0">
                <a:latin typeface="Arial" pitchFamily="34" charset="0"/>
                <a:cs typeface="Arial" pitchFamily="34" charset="0"/>
              </a:rPr>
              <a:t>, the problem is even more complex. A knowledge of all possible </a:t>
            </a:r>
            <a:r>
              <a:rPr lang="en-US" dirty="0" smtClean="0">
                <a:latin typeface="Arial" pitchFamily="34" charset="0"/>
                <a:cs typeface="Arial" pitchFamily="34" charset="0"/>
              </a:rPr>
              <a:t>modes of </a:t>
            </a:r>
            <a:r>
              <a:rPr lang="en-US" dirty="0">
                <a:latin typeface="Arial" pitchFamily="34" charset="0"/>
                <a:cs typeface="Arial" pitchFamily="34" charset="0"/>
              </a:rPr>
              <a:t>action that may occur in the different types of organisms of a complex </a:t>
            </a:r>
            <a:r>
              <a:rPr lang="en-US" dirty="0" smtClean="0">
                <a:latin typeface="Arial" pitchFamily="34" charset="0"/>
                <a:cs typeface="Arial" pitchFamily="34" charset="0"/>
              </a:rPr>
              <a:t>biological community </a:t>
            </a:r>
            <a:r>
              <a:rPr lang="en-US" dirty="0">
                <a:latin typeface="Arial" pitchFamily="34" charset="0"/>
                <a:cs typeface="Arial" pitchFamily="34" charset="0"/>
              </a:rPr>
              <a:t>is difficult (if not impossible) to be attained. On the other hand, it must </a:t>
            </a:r>
            <a:r>
              <a:rPr lang="en-US" dirty="0" smtClean="0">
                <a:latin typeface="Arial" pitchFamily="34" charset="0"/>
                <a:cs typeface="Arial" pitchFamily="34" charset="0"/>
              </a:rPr>
              <a:t>be considered </a:t>
            </a:r>
            <a:r>
              <a:rPr lang="en-US" dirty="0">
                <a:latin typeface="Arial" pitchFamily="34" charset="0"/>
                <a:cs typeface="Arial" pitchFamily="34" charset="0"/>
              </a:rPr>
              <a:t>that ecologically relevant endpoints are generally broader and not so </a:t>
            </a:r>
            <a:r>
              <a:rPr lang="en-US" dirty="0" smtClean="0">
                <a:latin typeface="Arial" pitchFamily="34" charset="0"/>
                <a:cs typeface="Arial" pitchFamily="34" charset="0"/>
              </a:rPr>
              <a:t>specific Toxicity </a:t>
            </a:r>
            <a:r>
              <a:rPr lang="en-US" dirty="0">
                <a:latin typeface="Arial" pitchFamily="34" charset="0"/>
                <a:cs typeface="Arial" pitchFamily="34" charset="0"/>
              </a:rPr>
              <a:t>and Assessment of Chemical </a:t>
            </a:r>
            <a:r>
              <a:rPr lang="en-US" dirty="0" smtClean="0">
                <a:latin typeface="Arial" pitchFamily="34" charset="0"/>
                <a:cs typeface="Arial" pitchFamily="34" charset="0"/>
              </a:rPr>
              <a:t>Mixtures (e.g</a:t>
            </a:r>
            <a:r>
              <a:rPr lang="en-US" dirty="0">
                <a:latin typeface="Arial" pitchFamily="34" charset="0"/>
                <a:cs typeface="Arial" pitchFamily="34" charset="0"/>
              </a:rPr>
              <a:t>. toxicity on specific organs, etc.) as in human toxicology. A full review of </a:t>
            </a:r>
            <a:r>
              <a:rPr lang="en-US" dirty="0" smtClean="0">
                <a:latin typeface="Arial" pitchFamily="34" charset="0"/>
                <a:cs typeface="Arial" pitchFamily="34" charset="0"/>
              </a:rPr>
              <a:t>the literature </a:t>
            </a:r>
            <a:r>
              <a:rPr lang="en-US" dirty="0">
                <a:latin typeface="Arial" pitchFamily="34" charset="0"/>
                <a:cs typeface="Arial" pitchFamily="34" charset="0"/>
              </a:rPr>
              <a:t>should be made to prepare a state-of-the-art on mixtures </a:t>
            </a:r>
            <a:r>
              <a:rPr lang="en-US" dirty="0" smtClean="0">
                <a:latin typeface="Arial" pitchFamily="34" charset="0"/>
                <a:cs typeface="Arial" pitchFamily="34" charset="0"/>
              </a:rPr>
              <a:t>biodegradation modeling.</a:t>
            </a: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Knowledge gaps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Arial" pitchFamily="34" charset="0"/>
                <a:cs typeface="Arial" pitchFamily="34" charset="0"/>
              </a:rPr>
              <a:t>What are toxic mixtures.</a:t>
            </a:r>
          </a:p>
          <a:p>
            <a:r>
              <a:rPr lang="en-US" dirty="0" smtClean="0">
                <a:latin typeface="Arial" pitchFamily="34" charset="0"/>
                <a:cs typeface="Arial" pitchFamily="34" charset="0"/>
              </a:rPr>
              <a:t>General principal or past approach to assess toxic mixture.</a:t>
            </a:r>
          </a:p>
          <a:p>
            <a:r>
              <a:rPr lang="en-US" dirty="0" smtClean="0">
                <a:latin typeface="Arial" pitchFamily="34" charset="0"/>
                <a:cs typeface="Arial" pitchFamily="34" charset="0"/>
              </a:rPr>
              <a:t>Modern approach to assess toxic mixture.</a:t>
            </a:r>
          </a:p>
          <a:p>
            <a:r>
              <a:rPr lang="en-US" dirty="0" smtClean="0">
                <a:latin typeface="Arial" pitchFamily="34" charset="0"/>
                <a:cs typeface="Arial" pitchFamily="34" charset="0"/>
              </a:rPr>
              <a:t>Methodology</a:t>
            </a:r>
          </a:p>
          <a:p>
            <a:r>
              <a:rPr lang="en-US" dirty="0" smtClean="0">
                <a:latin typeface="Arial" pitchFamily="34" charset="0"/>
                <a:cs typeface="Arial" pitchFamily="34" charset="0"/>
              </a:rPr>
              <a:t>Knowledge gaps</a:t>
            </a:r>
          </a:p>
          <a:p>
            <a:r>
              <a:rPr lang="en-US" dirty="0" smtClean="0">
                <a:latin typeface="Arial" pitchFamily="34" charset="0"/>
                <a:cs typeface="Arial" pitchFamily="34" charset="0"/>
              </a:rPr>
              <a:t>Conclusions</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3" name="Title 2"/>
          <p:cNvSpPr>
            <a:spLocks noGrp="1"/>
          </p:cNvSpPr>
          <p:nvPr>
            <p:ph type="title"/>
          </p:nvPr>
        </p:nvSpPr>
        <p:spPr>
          <a:xfrm>
            <a:off x="838200" y="274638"/>
            <a:ext cx="8229600" cy="1143000"/>
          </a:xfrm>
        </p:spPr>
        <p:txBody>
          <a:bodyPr/>
          <a:lstStyle/>
          <a:p>
            <a:r>
              <a:rPr lang="en-US" sz="4400" dirty="0" smtClean="0">
                <a:latin typeface="Arial" pitchFamily="34" charset="0"/>
                <a:cs typeface="Arial" pitchFamily="34" charset="0"/>
              </a:rPr>
              <a:t>TOXIC MIXTURES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Arial" pitchFamily="34" charset="0"/>
                <a:cs typeface="Arial" pitchFamily="34" charset="0"/>
              </a:rPr>
              <a:t>Is there scientific evidence that when organisms are exposed to </a:t>
            </a:r>
            <a:r>
              <a:rPr lang="en-US" sz="2000" dirty="0" smtClean="0">
                <a:latin typeface="Arial" pitchFamily="34" charset="0"/>
                <a:cs typeface="Arial" pitchFamily="34" charset="0"/>
              </a:rPr>
              <a:t>a number </a:t>
            </a:r>
            <a:r>
              <a:rPr lang="en-US" sz="2000" dirty="0">
                <a:latin typeface="Arial" pitchFamily="34" charset="0"/>
                <a:cs typeface="Arial" pitchFamily="34" charset="0"/>
              </a:rPr>
              <a:t>of different chemical substances, </a:t>
            </a:r>
            <a:r>
              <a:rPr lang="en-US" sz="2000" dirty="0" smtClean="0">
                <a:latin typeface="Arial" pitchFamily="34" charset="0"/>
                <a:cs typeface="Arial" pitchFamily="34" charset="0"/>
              </a:rPr>
              <a:t>these substances </a:t>
            </a:r>
            <a:r>
              <a:rPr lang="en-US" sz="2000" dirty="0">
                <a:latin typeface="Arial" pitchFamily="34" charset="0"/>
                <a:cs typeface="Arial" pitchFamily="34" charset="0"/>
              </a:rPr>
              <a:t>may act jointly in </a:t>
            </a:r>
            <a:r>
              <a:rPr lang="en-US" sz="2000" dirty="0" smtClean="0">
                <a:latin typeface="Arial" pitchFamily="34" charset="0"/>
                <a:cs typeface="Arial" pitchFamily="34" charset="0"/>
              </a:rPr>
              <a:t>a way </a:t>
            </a:r>
            <a:r>
              <a:rPr lang="en-US" sz="2000" dirty="0">
                <a:latin typeface="Arial" pitchFamily="34" charset="0"/>
                <a:cs typeface="Arial" pitchFamily="34" charset="0"/>
              </a:rPr>
              <a:t>(addition, antagonism, </a:t>
            </a:r>
            <a:r>
              <a:rPr lang="en-US" sz="2000" dirty="0" err="1">
                <a:latin typeface="Arial" pitchFamily="34" charset="0"/>
                <a:cs typeface="Arial" pitchFamily="34" charset="0"/>
              </a:rPr>
              <a:t>potentiation</a:t>
            </a:r>
            <a:r>
              <a:rPr lang="en-US" sz="2000" dirty="0">
                <a:latin typeface="Arial" pitchFamily="34" charset="0"/>
                <a:cs typeface="Arial" pitchFamily="34" charset="0"/>
              </a:rPr>
              <a:t>, synergies, etc.) that affects the </a:t>
            </a:r>
            <a:r>
              <a:rPr lang="en-US" sz="2000" dirty="0" smtClean="0">
                <a:latin typeface="Arial" pitchFamily="34" charset="0"/>
                <a:cs typeface="Arial" pitchFamily="34" charset="0"/>
              </a:rPr>
              <a:t>overall level </a:t>
            </a:r>
            <a:r>
              <a:rPr lang="en-US" sz="2000" dirty="0">
                <a:latin typeface="Arial" pitchFamily="34" charset="0"/>
                <a:cs typeface="Arial" pitchFamily="34" charset="0"/>
              </a:rPr>
              <a:t>of toxicity</a:t>
            </a:r>
            <a:r>
              <a:rPr lang="en-US" sz="2000" dirty="0" smtClean="0">
                <a:latin typeface="Arial" pitchFamily="34" charset="0"/>
                <a:cs typeface="Arial" pitchFamily="34" charset="0"/>
              </a:rPr>
              <a:t>?</a:t>
            </a:r>
          </a:p>
          <a:p>
            <a:r>
              <a:rPr lang="en-US" sz="2000" dirty="0">
                <a:latin typeface="Arial" pitchFamily="34" charset="0"/>
                <a:cs typeface="Arial" pitchFamily="34" charset="0"/>
              </a:rPr>
              <a:t>Yes, under certain conditions, chemicals will act jointly in a way that the overall level </a:t>
            </a:r>
            <a:r>
              <a:rPr lang="en-US" sz="2000" dirty="0" smtClean="0">
                <a:latin typeface="Arial" pitchFamily="34" charset="0"/>
                <a:cs typeface="Arial" pitchFamily="34" charset="0"/>
              </a:rPr>
              <a:t>of toxicity </a:t>
            </a:r>
            <a:r>
              <a:rPr lang="en-US" sz="2000" dirty="0">
                <a:latin typeface="Arial" pitchFamily="34" charset="0"/>
                <a:cs typeface="Arial" pitchFamily="34" charset="0"/>
              </a:rPr>
              <a:t>is influenced</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Although Several </a:t>
            </a:r>
            <a:r>
              <a:rPr lang="en-US" sz="2000" dirty="0">
                <a:latin typeface="Arial" pitchFamily="34" charset="0"/>
                <a:cs typeface="Arial" pitchFamily="34" charset="0"/>
              </a:rPr>
              <a:t>approaches for the assessment of the mixture effects </a:t>
            </a:r>
            <a:r>
              <a:rPr lang="en-US" sz="2000" dirty="0" smtClean="0">
                <a:latin typeface="Arial" pitchFamily="34" charset="0"/>
                <a:cs typeface="Arial" pitchFamily="34" charset="0"/>
              </a:rPr>
              <a:t>of chemicals </a:t>
            </a:r>
            <a:r>
              <a:rPr lang="en-US" sz="2000" dirty="0">
                <a:latin typeface="Arial" pitchFamily="34" charset="0"/>
                <a:cs typeface="Arial" pitchFamily="34" charset="0"/>
              </a:rPr>
              <a:t>already exist such as dose addition and independent action. </a:t>
            </a:r>
            <a:r>
              <a:rPr lang="en-US" sz="2000" dirty="0" smtClean="0">
                <a:latin typeface="Arial" pitchFamily="34" charset="0"/>
                <a:cs typeface="Arial" pitchFamily="34" charset="0"/>
              </a:rPr>
              <a:t>And have their advantages </a:t>
            </a:r>
            <a:r>
              <a:rPr lang="en-US" sz="2000" dirty="0">
                <a:latin typeface="Arial" pitchFamily="34" charset="0"/>
                <a:cs typeface="Arial" pitchFamily="34" charset="0"/>
              </a:rPr>
              <a:t>and disadvantages of the different </a:t>
            </a:r>
            <a:r>
              <a:rPr lang="en-US" sz="2000" dirty="0" smtClean="0">
                <a:latin typeface="Arial" pitchFamily="34" charset="0"/>
                <a:cs typeface="Arial" pitchFamily="34" charset="0"/>
              </a:rPr>
              <a:t>approaches but still sufficient knowledge is required to assess chemical mixtures in a more detailed way.</a:t>
            </a:r>
            <a:endParaRPr lang="en-US" sz="2000"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Conclusions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1800" dirty="0">
                <a:latin typeface="Arial" pitchFamily="34" charset="0"/>
                <a:cs typeface="Arial" pitchFamily="34" charset="0"/>
              </a:rPr>
              <a:t>Carlson-Lynch H, Price PS, </a:t>
            </a:r>
            <a:r>
              <a:rPr lang="en-US" sz="1800" dirty="0" err="1">
                <a:latin typeface="Arial" pitchFamily="34" charset="0"/>
                <a:cs typeface="Arial" pitchFamily="34" charset="0"/>
              </a:rPr>
              <a:t>Swartout</a:t>
            </a:r>
            <a:r>
              <a:rPr lang="en-US" sz="1800" dirty="0">
                <a:latin typeface="Arial" pitchFamily="34" charset="0"/>
                <a:cs typeface="Arial" pitchFamily="34" charset="0"/>
              </a:rPr>
              <a:t> JC, </a:t>
            </a:r>
            <a:r>
              <a:rPr lang="en-US" sz="1800" dirty="0" err="1">
                <a:latin typeface="Arial" pitchFamily="34" charset="0"/>
                <a:cs typeface="Arial" pitchFamily="34" charset="0"/>
              </a:rPr>
              <a:t>Dourson</a:t>
            </a:r>
            <a:r>
              <a:rPr lang="en-US" sz="1800" dirty="0">
                <a:latin typeface="Arial" pitchFamily="34" charset="0"/>
                <a:cs typeface="Arial" pitchFamily="34" charset="0"/>
              </a:rPr>
              <a:t> ML, Keenan </a:t>
            </a:r>
            <a:r>
              <a:rPr lang="en-US" sz="1800" dirty="0" smtClean="0">
                <a:latin typeface="Arial" pitchFamily="34" charset="0"/>
                <a:cs typeface="Arial" pitchFamily="34" charset="0"/>
              </a:rPr>
              <a:t>RE (1999</a:t>
            </a:r>
            <a:r>
              <a:rPr lang="en-US" sz="1800" dirty="0">
                <a:latin typeface="Arial" pitchFamily="34" charset="0"/>
                <a:cs typeface="Arial" pitchFamily="34" charset="0"/>
              </a:rPr>
              <a:t>). </a:t>
            </a:r>
            <a:r>
              <a:rPr lang="en-US" sz="1800" dirty="0" smtClean="0">
                <a:latin typeface="Arial" pitchFamily="34" charset="0"/>
                <a:cs typeface="Arial" pitchFamily="34" charset="0"/>
              </a:rPr>
              <a:t>Application of </a:t>
            </a:r>
            <a:r>
              <a:rPr lang="en-US" sz="1800" dirty="0">
                <a:latin typeface="Arial" pitchFamily="34" charset="0"/>
                <a:cs typeface="Arial" pitchFamily="34" charset="0"/>
              </a:rPr>
              <a:t>Quantitative Information on the Uncertainty in the </a:t>
            </a:r>
            <a:r>
              <a:rPr lang="en-US" sz="1800" dirty="0" err="1">
                <a:latin typeface="Arial" pitchFamily="34" charset="0"/>
                <a:cs typeface="Arial" pitchFamily="34" charset="0"/>
              </a:rPr>
              <a:t>RfD</a:t>
            </a:r>
            <a:r>
              <a:rPr lang="en-US" sz="1800" dirty="0">
                <a:latin typeface="Arial" pitchFamily="34" charset="0"/>
                <a:cs typeface="Arial" pitchFamily="34" charset="0"/>
              </a:rPr>
              <a:t> to </a:t>
            </a:r>
            <a:r>
              <a:rPr lang="en-US" sz="1800" dirty="0" err="1">
                <a:latin typeface="Arial" pitchFamily="34" charset="0"/>
                <a:cs typeface="Arial" pitchFamily="34" charset="0"/>
              </a:rPr>
              <a:t>Noncarcinogenic</a:t>
            </a:r>
            <a:r>
              <a:rPr lang="en-US" sz="1800" dirty="0">
                <a:latin typeface="Arial" pitchFamily="34" charset="0"/>
                <a:cs typeface="Arial" pitchFamily="34" charset="0"/>
              </a:rPr>
              <a:t> </a:t>
            </a:r>
            <a:r>
              <a:rPr lang="en-US" sz="1800" dirty="0" smtClean="0">
                <a:latin typeface="Arial" pitchFamily="34" charset="0"/>
                <a:cs typeface="Arial" pitchFamily="34" charset="0"/>
              </a:rPr>
              <a:t>Risk Assessments</a:t>
            </a:r>
            <a:r>
              <a:rPr lang="en-US" sz="1800" dirty="0">
                <a:latin typeface="Arial" pitchFamily="34" charset="0"/>
                <a:cs typeface="Arial" pitchFamily="34" charset="0"/>
              </a:rPr>
              <a:t>. Human and Ecological Risk Assessment 5(3), </a:t>
            </a:r>
            <a:r>
              <a:rPr lang="en-US" sz="1800" dirty="0" smtClean="0">
                <a:latin typeface="Arial" pitchFamily="34" charset="0"/>
                <a:cs typeface="Arial" pitchFamily="34" charset="0"/>
              </a:rPr>
              <a:t>527-546.</a:t>
            </a:r>
          </a:p>
          <a:p>
            <a:pPr>
              <a:buNone/>
            </a:pPr>
            <a:r>
              <a:rPr lang="en-US" sz="1800" dirty="0">
                <a:latin typeface="Arial" pitchFamily="34" charset="0"/>
                <a:cs typeface="Arial" pitchFamily="34" charset="0"/>
              </a:rPr>
              <a:t>Charles GD, </a:t>
            </a:r>
            <a:r>
              <a:rPr lang="en-US" sz="1800" dirty="0" err="1">
                <a:latin typeface="Arial" pitchFamily="34" charset="0"/>
                <a:cs typeface="Arial" pitchFamily="34" charset="0"/>
              </a:rPr>
              <a:t>Gennings</a:t>
            </a:r>
            <a:r>
              <a:rPr lang="en-US" sz="1800" dirty="0">
                <a:latin typeface="Arial" pitchFamily="34" charset="0"/>
                <a:cs typeface="Arial" pitchFamily="34" charset="0"/>
              </a:rPr>
              <a:t> C, </a:t>
            </a:r>
            <a:r>
              <a:rPr lang="en-US" sz="1800" dirty="0" err="1">
                <a:latin typeface="Arial" pitchFamily="34" charset="0"/>
                <a:cs typeface="Arial" pitchFamily="34" charset="0"/>
              </a:rPr>
              <a:t>Tornesi</a:t>
            </a:r>
            <a:r>
              <a:rPr lang="en-US" sz="1800" dirty="0">
                <a:latin typeface="Arial" pitchFamily="34" charset="0"/>
                <a:cs typeface="Arial" pitchFamily="34" charset="0"/>
              </a:rPr>
              <a:t> B, Kan HL, </a:t>
            </a:r>
            <a:r>
              <a:rPr lang="en-US" sz="1800" dirty="0" err="1">
                <a:latin typeface="Arial" pitchFamily="34" charset="0"/>
                <a:cs typeface="Arial" pitchFamily="34" charset="0"/>
              </a:rPr>
              <a:t>Zacharewski</a:t>
            </a:r>
            <a:r>
              <a:rPr lang="en-US" sz="1800" dirty="0">
                <a:latin typeface="Arial" pitchFamily="34" charset="0"/>
                <a:cs typeface="Arial" pitchFamily="34" charset="0"/>
              </a:rPr>
              <a:t> TR, </a:t>
            </a:r>
            <a:r>
              <a:rPr lang="en-US" sz="1800" dirty="0" err="1">
                <a:latin typeface="Arial" pitchFamily="34" charset="0"/>
                <a:cs typeface="Arial" pitchFamily="34" charset="0"/>
              </a:rPr>
              <a:t>Bhaskar</a:t>
            </a:r>
            <a:r>
              <a:rPr lang="en-US" sz="1800" dirty="0">
                <a:latin typeface="Arial" pitchFamily="34" charset="0"/>
                <a:cs typeface="Arial" pitchFamily="34" charset="0"/>
              </a:rPr>
              <a:t> </a:t>
            </a:r>
            <a:r>
              <a:rPr lang="en-US" sz="1800" dirty="0" err="1">
                <a:latin typeface="Arial" pitchFamily="34" charset="0"/>
                <a:cs typeface="Arial" pitchFamily="34" charset="0"/>
              </a:rPr>
              <a:t>Gollapudi</a:t>
            </a:r>
            <a:r>
              <a:rPr lang="en-US" sz="1800" dirty="0">
                <a:latin typeface="Arial" pitchFamily="34" charset="0"/>
                <a:cs typeface="Arial" pitchFamily="34" charset="0"/>
              </a:rPr>
              <a:t> </a:t>
            </a:r>
            <a:r>
              <a:rPr lang="en-US" sz="1800" dirty="0" err="1" smtClean="0">
                <a:latin typeface="Arial" pitchFamily="34" charset="0"/>
                <a:cs typeface="Arial" pitchFamily="34" charset="0"/>
              </a:rPr>
              <a:t>B,Carney</a:t>
            </a:r>
            <a:r>
              <a:rPr lang="en-US" sz="1800" dirty="0" smtClean="0">
                <a:latin typeface="Arial" pitchFamily="34" charset="0"/>
                <a:cs typeface="Arial" pitchFamily="34" charset="0"/>
              </a:rPr>
              <a:t> </a:t>
            </a:r>
            <a:r>
              <a:rPr lang="en-US" sz="1800" dirty="0">
                <a:latin typeface="Arial" pitchFamily="34" charset="0"/>
                <a:cs typeface="Arial" pitchFamily="34" charset="0"/>
              </a:rPr>
              <a:t>EW (2007). Analysis of the interaction of </a:t>
            </a:r>
            <a:r>
              <a:rPr lang="en-US" sz="1800" dirty="0" err="1">
                <a:latin typeface="Arial" pitchFamily="34" charset="0"/>
                <a:cs typeface="Arial" pitchFamily="34" charset="0"/>
              </a:rPr>
              <a:t>phytoestrogens</a:t>
            </a:r>
            <a:r>
              <a:rPr lang="en-US" sz="1800" dirty="0">
                <a:latin typeface="Arial" pitchFamily="34" charset="0"/>
                <a:cs typeface="Arial" pitchFamily="34" charset="0"/>
              </a:rPr>
              <a:t> and </a:t>
            </a:r>
            <a:r>
              <a:rPr lang="en-US" sz="1800" dirty="0" smtClean="0">
                <a:latin typeface="Arial" pitchFamily="34" charset="0"/>
                <a:cs typeface="Arial" pitchFamily="34" charset="0"/>
              </a:rPr>
              <a:t>synthetic </a:t>
            </a:r>
            <a:r>
              <a:rPr lang="it-IT" sz="1800" dirty="0" smtClean="0">
                <a:latin typeface="Arial" pitchFamily="34" charset="0"/>
                <a:cs typeface="Arial" pitchFamily="34" charset="0"/>
              </a:rPr>
              <a:t>chemicals</a:t>
            </a:r>
            <a:r>
              <a:rPr lang="it-IT" sz="1800" dirty="0">
                <a:latin typeface="Arial" pitchFamily="34" charset="0"/>
                <a:cs typeface="Arial" pitchFamily="34" charset="0"/>
              </a:rPr>
              <a:t>: an in vitro/in vivo comparison. Toxicol Appl Pharmacol. 218(3), </a:t>
            </a:r>
            <a:r>
              <a:rPr lang="it-IT" sz="1800" dirty="0" smtClean="0">
                <a:latin typeface="Arial" pitchFamily="34" charset="0"/>
                <a:cs typeface="Arial" pitchFamily="34" charset="0"/>
              </a:rPr>
              <a:t>280-288.</a:t>
            </a:r>
          </a:p>
          <a:p>
            <a:pPr>
              <a:buNone/>
            </a:pPr>
            <a:r>
              <a:rPr lang="en-US" sz="1800" dirty="0">
                <a:latin typeface="Arial" pitchFamily="34" charset="0"/>
                <a:cs typeface="Arial" pitchFamily="34" charset="0"/>
              </a:rPr>
              <a:t>Charles GD, </a:t>
            </a:r>
            <a:r>
              <a:rPr lang="en-US" sz="1800" dirty="0" err="1">
                <a:latin typeface="Arial" pitchFamily="34" charset="0"/>
                <a:cs typeface="Arial" pitchFamily="34" charset="0"/>
              </a:rPr>
              <a:t>Gennings</a:t>
            </a:r>
            <a:r>
              <a:rPr lang="en-US" sz="1800" dirty="0">
                <a:latin typeface="Arial" pitchFamily="34" charset="0"/>
                <a:cs typeface="Arial" pitchFamily="34" charset="0"/>
              </a:rPr>
              <a:t> C, </a:t>
            </a:r>
            <a:r>
              <a:rPr lang="en-US" sz="1800" dirty="0" err="1">
                <a:latin typeface="Arial" pitchFamily="34" charset="0"/>
                <a:cs typeface="Arial" pitchFamily="34" charset="0"/>
              </a:rPr>
              <a:t>Zacharewski</a:t>
            </a:r>
            <a:r>
              <a:rPr lang="en-US" sz="1800" dirty="0">
                <a:latin typeface="Arial" pitchFamily="34" charset="0"/>
                <a:cs typeface="Arial" pitchFamily="34" charset="0"/>
              </a:rPr>
              <a:t> TR, </a:t>
            </a:r>
            <a:r>
              <a:rPr lang="en-US" sz="1800" dirty="0" err="1">
                <a:latin typeface="Arial" pitchFamily="34" charset="0"/>
                <a:cs typeface="Arial" pitchFamily="34" charset="0"/>
              </a:rPr>
              <a:t>Gollapudi</a:t>
            </a:r>
            <a:r>
              <a:rPr lang="en-US" sz="1800" dirty="0">
                <a:latin typeface="Arial" pitchFamily="34" charset="0"/>
                <a:cs typeface="Arial" pitchFamily="34" charset="0"/>
              </a:rPr>
              <a:t> BB, Carney EW (2002). </a:t>
            </a:r>
            <a:r>
              <a:rPr lang="en-US" sz="1800" dirty="0" smtClean="0">
                <a:latin typeface="Arial" pitchFamily="34" charset="0"/>
                <a:cs typeface="Arial" pitchFamily="34" charset="0"/>
              </a:rPr>
              <a:t>An approach </a:t>
            </a:r>
            <a:r>
              <a:rPr lang="en-US" sz="1800" dirty="0">
                <a:latin typeface="Arial" pitchFamily="34" charset="0"/>
                <a:cs typeface="Arial" pitchFamily="34" charset="0"/>
              </a:rPr>
              <a:t>for assessing estrogen receptor-mediated interactions in mixtures of </a:t>
            </a:r>
            <a:r>
              <a:rPr lang="en-US" sz="1800" dirty="0" smtClean="0">
                <a:latin typeface="Arial" pitchFamily="34" charset="0"/>
                <a:cs typeface="Arial" pitchFamily="34" charset="0"/>
              </a:rPr>
              <a:t>three chemicals</a:t>
            </a:r>
            <a:r>
              <a:rPr lang="en-US" sz="1800" dirty="0">
                <a:latin typeface="Arial" pitchFamily="34" charset="0"/>
                <a:cs typeface="Arial" pitchFamily="34" charset="0"/>
              </a:rPr>
              <a:t>: A pilot study. </a:t>
            </a:r>
            <a:r>
              <a:rPr lang="en-US" sz="1800" dirty="0" err="1">
                <a:latin typeface="Arial" pitchFamily="34" charset="0"/>
                <a:cs typeface="Arial" pitchFamily="34" charset="0"/>
              </a:rPr>
              <a:t>Toxicol</a:t>
            </a:r>
            <a:r>
              <a:rPr lang="en-US" sz="1800" dirty="0">
                <a:latin typeface="Arial" pitchFamily="34" charset="0"/>
                <a:cs typeface="Arial" pitchFamily="34" charset="0"/>
              </a:rPr>
              <a:t> Sci. 68(2), </a:t>
            </a:r>
            <a:r>
              <a:rPr lang="en-US" sz="1800" dirty="0" smtClean="0">
                <a:latin typeface="Arial" pitchFamily="34" charset="0"/>
                <a:cs typeface="Arial" pitchFamily="34" charset="0"/>
              </a:rPr>
              <a:t>349-360.</a:t>
            </a:r>
          </a:p>
          <a:p>
            <a:pPr>
              <a:buNone/>
            </a:pPr>
            <a:r>
              <a:rPr lang="de-DE" sz="1800" dirty="0">
                <a:latin typeface="Arial" pitchFamily="34" charset="0"/>
                <a:cs typeface="Arial" pitchFamily="34" charset="0"/>
              </a:rPr>
              <a:t>Chen CL, Hsu LI, Chiou HY, Hsueh YM, Chen SY, Wu MM et al. (2004). </a:t>
            </a:r>
            <a:r>
              <a:rPr lang="de-DE" sz="1800" dirty="0" smtClean="0">
                <a:latin typeface="Arial" pitchFamily="34" charset="0"/>
                <a:cs typeface="Arial" pitchFamily="34" charset="0"/>
              </a:rPr>
              <a:t>Ingested </a:t>
            </a:r>
            <a:r>
              <a:rPr lang="en-US" sz="1800" dirty="0" smtClean="0">
                <a:latin typeface="Arial" pitchFamily="34" charset="0"/>
                <a:cs typeface="Arial" pitchFamily="34" charset="0"/>
              </a:rPr>
              <a:t>arsenic</a:t>
            </a:r>
            <a:r>
              <a:rPr lang="en-US" sz="1800" dirty="0">
                <a:latin typeface="Arial" pitchFamily="34" charset="0"/>
                <a:cs typeface="Arial" pitchFamily="34" charset="0"/>
              </a:rPr>
              <a:t>, cigarette smoking, and lung cancer risk: A follow-up study in </a:t>
            </a:r>
            <a:r>
              <a:rPr lang="en-US" sz="1800" dirty="0" err="1" smtClean="0">
                <a:latin typeface="Arial" pitchFamily="34" charset="0"/>
                <a:cs typeface="Arial" pitchFamily="34" charset="0"/>
              </a:rPr>
              <a:t>arseniasisendemic</a:t>
            </a:r>
            <a:r>
              <a:rPr lang="en-US" sz="1800" dirty="0" smtClean="0">
                <a:latin typeface="Arial" pitchFamily="34" charset="0"/>
                <a:cs typeface="Arial" pitchFamily="34" charset="0"/>
              </a:rPr>
              <a:t> areas </a:t>
            </a:r>
            <a:r>
              <a:rPr lang="en-US" sz="1800" dirty="0">
                <a:latin typeface="Arial" pitchFamily="34" charset="0"/>
                <a:cs typeface="Arial" pitchFamily="34" charset="0"/>
              </a:rPr>
              <a:t>in Taiwan. JAMA 292, </a:t>
            </a:r>
            <a:r>
              <a:rPr lang="en-US" sz="1800" dirty="0" smtClean="0">
                <a:latin typeface="Arial" pitchFamily="34" charset="0"/>
                <a:cs typeface="Arial" pitchFamily="34" charset="0"/>
              </a:rPr>
              <a:t>2984-2990.</a:t>
            </a:r>
            <a:endParaRPr lang="en-US" sz="1800"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Altenburger</a:t>
            </a:r>
            <a:r>
              <a:rPr lang="en-US" sz="1800" dirty="0" smtClean="0">
                <a:latin typeface="Arial" pitchFamily="34" charset="0"/>
                <a:cs typeface="Arial" pitchFamily="34" charset="0"/>
              </a:rPr>
              <a:t> </a:t>
            </a:r>
            <a:r>
              <a:rPr lang="en-US" sz="1800" dirty="0">
                <a:latin typeface="Arial" pitchFamily="34" charset="0"/>
                <a:cs typeface="Arial" pitchFamily="34" charset="0"/>
              </a:rPr>
              <a:t>R, </a:t>
            </a:r>
            <a:r>
              <a:rPr lang="en-US" sz="1800" dirty="0" err="1">
                <a:latin typeface="Arial" pitchFamily="34" charset="0"/>
                <a:cs typeface="Arial" pitchFamily="34" charset="0"/>
              </a:rPr>
              <a:t>Boedeker</a:t>
            </a:r>
            <a:r>
              <a:rPr lang="en-US" sz="1800" dirty="0">
                <a:latin typeface="Arial" pitchFamily="34" charset="0"/>
                <a:cs typeface="Arial" pitchFamily="34" charset="0"/>
              </a:rPr>
              <a:t> W, Faust M, </a:t>
            </a:r>
            <a:r>
              <a:rPr lang="en-US" sz="1800" dirty="0" err="1">
                <a:latin typeface="Arial" pitchFamily="34" charset="0"/>
                <a:cs typeface="Arial" pitchFamily="34" charset="0"/>
              </a:rPr>
              <a:t>Grimme</a:t>
            </a:r>
            <a:r>
              <a:rPr lang="en-US" sz="1800" dirty="0">
                <a:latin typeface="Arial" pitchFamily="34" charset="0"/>
                <a:cs typeface="Arial" pitchFamily="34" charset="0"/>
              </a:rPr>
              <a:t> LH (1996). Regulations for </a:t>
            </a:r>
            <a:r>
              <a:rPr lang="en-US" sz="1800" dirty="0" smtClean="0">
                <a:latin typeface="Arial" pitchFamily="34" charset="0"/>
                <a:cs typeface="Arial" pitchFamily="34" charset="0"/>
              </a:rPr>
              <a:t>combined effects </a:t>
            </a:r>
            <a:r>
              <a:rPr lang="en-US" sz="1800" dirty="0">
                <a:latin typeface="Arial" pitchFamily="34" charset="0"/>
                <a:cs typeface="Arial" pitchFamily="34" charset="0"/>
              </a:rPr>
              <a:t>of pollutants: consequences from risk assessment in aquatic toxicology. </a:t>
            </a:r>
            <a:r>
              <a:rPr lang="en-US" sz="1800" dirty="0" err="1" smtClean="0">
                <a:latin typeface="Arial" pitchFamily="34" charset="0"/>
                <a:cs typeface="Arial" pitchFamily="34" charset="0"/>
              </a:rPr>
              <a:t>Foo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Chem</a:t>
            </a:r>
            <a:r>
              <a:rPr lang="en-US" sz="1800" dirty="0" smtClean="0">
                <a:latin typeface="Arial" pitchFamily="34" charset="0"/>
                <a:cs typeface="Arial" pitchFamily="34" charset="0"/>
              </a:rPr>
              <a:t> </a:t>
            </a:r>
            <a:r>
              <a:rPr lang="en-US" sz="1800" dirty="0" err="1">
                <a:latin typeface="Arial" pitchFamily="34" charset="0"/>
                <a:cs typeface="Arial" pitchFamily="34" charset="0"/>
              </a:rPr>
              <a:t>Toxicol</a:t>
            </a:r>
            <a:r>
              <a:rPr lang="en-US" sz="1800" dirty="0">
                <a:latin typeface="Arial" pitchFamily="34" charset="0"/>
                <a:cs typeface="Arial" pitchFamily="34" charset="0"/>
              </a:rPr>
              <a:t> 34, </a:t>
            </a:r>
            <a:r>
              <a:rPr lang="en-US" sz="1800" dirty="0" smtClean="0">
                <a:latin typeface="Arial" pitchFamily="34" charset="0"/>
                <a:cs typeface="Arial" pitchFamily="34" charset="0"/>
              </a:rPr>
              <a:t>1155-1157</a:t>
            </a:r>
          </a:p>
          <a:p>
            <a:pPr>
              <a:buNone/>
            </a:pP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Altenburger</a:t>
            </a:r>
            <a:r>
              <a:rPr lang="en-US" sz="1800" dirty="0" smtClean="0">
                <a:latin typeface="Arial" pitchFamily="34" charset="0"/>
                <a:cs typeface="Arial" pitchFamily="34" charset="0"/>
              </a:rPr>
              <a:t> </a:t>
            </a:r>
            <a:r>
              <a:rPr lang="en-US" sz="1800" dirty="0">
                <a:latin typeface="Arial" pitchFamily="34" charset="0"/>
                <a:cs typeface="Arial" pitchFamily="34" charset="0"/>
              </a:rPr>
              <a:t>R, Walter H, Grote M (2004). What Contributes to the Combined </a:t>
            </a:r>
            <a:r>
              <a:rPr lang="en-US" sz="1800" dirty="0" smtClean="0">
                <a:latin typeface="Arial" pitchFamily="34" charset="0"/>
                <a:cs typeface="Arial" pitchFamily="34" charset="0"/>
              </a:rPr>
              <a:t>Effect of </a:t>
            </a:r>
            <a:r>
              <a:rPr lang="en-US" sz="1800" dirty="0">
                <a:latin typeface="Arial" pitchFamily="34" charset="0"/>
                <a:cs typeface="Arial" pitchFamily="34" charset="0"/>
              </a:rPr>
              <a:t>a Complex Mixture? Environ </a:t>
            </a:r>
            <a:r>
              <a:rPr lang="en-US" sz="1800" dirty="0" err="1">
                <a:latin typeface="Arial" pitchFamily="34" charset="0"/>
                <a:cs typeface="Arial" pitchFamily="34" charset="0"/>
              </a:rPr>
              <a:t>Sci</a:t>
            </a:r>
            <a:r>
              <a:rPr lang="en-US" sz="1800" dirty="0">
                <a:latin typeface="Arial" pitchFamily="34" charset="0"/>
                <a:cs typeface="Arial" pitchFamily="34" charset="0"/>
              </a:rPr>
              <a:t> Technol. 38, </a:t>
            </a:r>
            <a:r>
              <a:rPr lang="en-US" sz="1800" dirty="0" smtClean="0">
                <a:latin typeface="Arial" pitchFamily="34" charset="0"/>
                <a:cs typeface="Arial" pitchFamily="34" charset="0"/>
              </a:rPr>
              <a:t>6353-6362</a:t>
            </a:r>
          </a:p>
          <a:p>
            <a:pPr>
              <a:buNone/>
            </a:pP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Ankley</a:t>
            </a:r>
            <a:r>
              <a:rPr lang="en-US" sz="1800" dirty="0" smtClean="0">
                <a:latin typeface="Arial" pitchFamily="34" charset="0"/>
                <a:cs typeface="Arial" pitchFamily="34" charset="0"/>
              </a:rPr>
              <a:t> </a:t>
            </a:r>
            <a:r>
              <a:rPr lang="en-US" sz="1800" dirty="0">
                <a:latin typeface="Arial" pitchFamily="34" charset="0"/>
                <a:cs typeface="Arial" pitchFamily="34" charset="0"/>
              </a:rPr>
              <a:t>GT, Bennett RS, Erickson RJ et al. (2010) Adverse outcome pathways: </a:t>
            </a:r>
            <a:r>
              <a:rPr lang="en-US" sz="1800" dirty="0" smtClean="0">
                <a:latin typeface="Arial" pitchFamily="34" charset="0"/>
                <a:cs typeface="Arial" pitchFamily="34" charset="0"/>
              </a:rPr>
              <a:t>a conceptual </a:t>
            </a:r>
            <a:r>
              <a:rPr lang="en-US" sz="1800" dirty="0">
                <a:latin typeface="Arial" pitchFamily="34" charset="0"/>
                <a:cs typeface="Arial" pitchFamily="34" charset="0"/>
              </a:rPr>
              <a:t>framework to support </a:t>
            </a:r>
            <a:r>
              <a:rPr lang="en-US" sz="1800" dirty="0" err="1">
                <a:latin typeface="Arial" pitchFamily="34" charset="0"/>
                <a:cs typeface="Arial" pitchFamily="34" charset="0"/>
              </a:rPr>
              <a:t>ecotoxicology</a:t>
            </a:r>
            <a:r>
              <a:rPr lang="en-US" sz="1800" dirty="0">
                <a:latin typeface="Arial" pitchFamily="34" charset="0"/>
                <a:cs typeface="Arial" pitchFamily="34" charset="0"/>
              </a:rPr>
              <a:t> research and risk </a:t>
            </a:r>
            <a:r>
              <a:rPr lang="en-US" sz="1800" dirty="0" smtClean="0">
                <a:latin typeface="Arial" pitchFamily="34" charset="0"/>
                <a:cs typeface="Arial" pitchFamily="34" charset="0"/>
              </a:rPr>
              <a:t>assessment. Environ </a:t>
            </a:r>
            <a:r>
              <a:rPr lang="en-US" sz="1800" dirty="0" err="1">
                <a:latin typeface="Arial" pitchFamily="34" charset="0"/>
                <a:cs typeface="Arial" pitchFamily="34" charset="0"/>
              </a:rPr>
              <a:t>Toxicol</a:t>
            </a:r>
            <a:r>
              <a:rPr lang="en-US" sz="1800" dirty="0">
                <a:latin typeface="Arial" pitchFamily="34" charset="0"/>
                <a:cs typeface="Arial" pitchFamily="34" charset="0"/>
              </a:rPr>
              <a:t> Chem. 2010 Mar;29(3):</a:t>
            </a:r>
            <a:r>
              <a:rPr lang="en-US" sz="1800" dirty="0" smtClean="0">
                <a:latin typeface="Arial" pitchFamily="34" charset="0"/>
                <a:cs typeface="Arial" pitchFamily="34" charset="0"/>
              </a:rPr>
              <a:t>730-41.</a:t>
            </a:r>
            <a:endParaRPr lang="en-US" sz="1800" dirty="0">
              <a:latin typeface="Arial" pitchFamily="34" charset="0"/>
              <a:cs typeface="Arial" pitchFamily="34" charset="0"/>
            </a:endParaRPr>
          </a:p>
          <a:p>
            <a:pPr>
              <a:buNone/>
            </a:pPr>
            <a:r>
              <a:rPr lang="en-US" sz="1800" dirty="0" smtClean="0">
                <a:latin typeface="Arial" pitchFamily="34" charset="0"/>
                <a:cs typeface="Arial" pitchFamily="34" charset="0"/>
              </a:rPr>
              <a:t>	ATSDR </a:t>
            </a:r>
            <a:r>
              <a:rPr lang="en-US" sz="1800" dirty="0">
                <a:latin typeface="Arial" pitchFamily="34" charset="0"/>
                <a:cs typeface="Arial" pitchFamily="34" charset="0"/>
              </a:rPr>
              <a:t>(2004). Guidance Manual for the Assessment of Joint Toxic Action of </a:t>
            </a:r>
            <a:r>
              <a:rPr lang="en-US" sz="1800" dirty="0" smtClean="0">
                <a:latin typeface="Arial" pitchFamily="34" charset="0"/>
                <a:cs typeface="Arial" pitchFamily="34" charset="0"/>
              </a:rPr>
              <a:t>Chemical Mixtures</a:t>
            </a:r>
            <a:r>
              <a:rPr lang="en-US" sz="1800" dirty="0">
                <a:latin typeface="Arial" pitchFamily="34" charset="0"/>
                <a:cs typeface="Arial" pitchFamily="34" charset="0"/>
              </a:rPr>
              <a:t>. US Agency for Toxic Substances and Disease Registry. Division </a:t>
            </a:r>
            <a:r>
              <a:rPr lang="en-US" sz="1800" dirty="0" smtClean="0">
                <a:latin typeface="Arial" pitchFamily="34" charset="0"/>
                <a:cs typeface="Arial" pitchFamily="34" charset="0"/>
              </a:rPr>
              <a:t>of Toxicology</a:t>
            </a:r>
            <a:r>
              <a:rPr lang="en-US" sz="1800" dirty="0">
                <a:latin typeface="Arial" pitchFamily="34" charset="0"/>
                <a:cs typeface="Arial" pitchFamily="34" charset="0"/>
              </a:rPr>
              <a:t>. May </a:t>
            </a:r>
            <a:r>
              <a:rPr lang="en-US" sz="1800" dirty="0" smtClean="0">
                <a:latin typeface="Arial" pitchFamily="34" charset="0"/>
                <a:cs typeface="Arial" pitchFamily="34" charset="0"/>
              </a:rPr>
              <a:t>2004 Bliss </a:t>
            </a:r>
            <a:r>
              <a:rPr lang="en-US" sz="1800" dirty="0">
                <a:latin typeface="Arial" pitchFamily="34" charset="0"/>
                <a:cs typeface="Arial" pitchFamily="34" charset="0"/>
              </a:rPr>
              <a:t>CI (1939). The toxicity of poisons applied jointly. Ann </a:t>
            </a:r>
            <a:r>
              <a:rPr lang="en-US" sz="1800" dirty="0" err="1">
                <a:latin typeface="Arial" pitchFamily="34" charset="0"/>
                <a:cs typeface="Arial" pitchFamily="34" charset="0"/>
              </a:rPr>
              <a:t>Appl</a:t>
            </a:r>
            <a:r>
              <a:rPr lang="en-US" sz="1800" dirty="0">
                <a:latin typeface="Arial" pitchFamily="34" charset="0"/>
                <a:cs typeface="Arial" pitchFamily="34" charset="0"/>
              </a:rPr>
              <a:t> Biol. 26(3), </a:t>
            </a:r>
            <a:r>
              <a:rPr lang="en-US" sz="1800" dirty="0" smtClean="0">
                <a:latin typeface="Arial" pitchFamily="34" charset="0"/>
                <a:cs typeface="Arial" pitchFamily="34" charset="0"/>
              </a:rPr>
              <a:t>585-615.</a:t>
            </a:r>
            <a:endParaRPr lang="en-US" sz="1800" dirty="0">
              <a:latin typeface="Arial" pitchFamily="34" charset="0"/>
              <a:cs typeface="Arial" pitchFamily="34" charset="0"/>
            </a:endParaRPr>
          </a:p>
          <a:p>
            <a:pPr>
              <a:buNone/>
            </a:pP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Boobis</a:t>
            </a:r>
            <a:r>
              <a:rPr lang="en-US" sz="1800" dirty="0" smtClean="0">
                <a:latin typeface="Arial" pitchFamily="34" charset="0"/>
                <a:cs typeface="Arial" pitchFamily="34" charset="0"/>
              </a:rPr>
              <a:t> </a:t>
            </a:r>
            <a:r>
              <a:rPr lang="en-US" sz="1800" dirty="0">
                <a:latin typeface="Arial" pitchFamily="34" charset="0"/>
                <a:cs typeface="Arial" pitchFamily="34" charset="0"/>
              </a:rPr>
              <a:t>AR, </a:t>
            </a:r>
            <a:r>
              <a:rPr lang="en-US" sz="1800" dirty="0" err="1">
                <a:latin typeface="Arial" pitchFamily="34" charset="0"/>
                <a:cs typeface="Arial" pitchFamily="34" charset="0"/>
              </a:rPr>
              <a:t>Ossendorp</a:t>
            </a:r>
            <a:r>
              <a:rPr lang="en-US" sz="1800" dirty="0">
                <a:latin typeface="Arial" pitchFamily="34" charset="0"/>
                <a:cs typeface="Arial" pitchFamily="34" charset="0"/>
              </a:rPr>
              <a:t> BC, </a:t>
            </a:r>
            <a:r>
              <a:rPr lang="en-US" sz="1800" dirty="0" err="1">
                <a:latin typeface="Arial" pitchFamily="34" charset="0"/>
                <a:cs typeface="Arial" pitchFamily="34" charset="0"/>
              </a:rPr>
              <a:t>Banasiak</a:t>
            </a:r>
            <a:r>
              <a:rPr lang="en-US" sz="1800" dirty="0">
                <a:latin typeface="Arial" pitchFamily="34" charset="0"/>
                <a:cs typeface="Arial" pitchFamily="34" charset="0"/>
              </a:rPr>
              <a:t> U, </a:t>
            </a:r>
            <a:r>
              <a:rPr lang="en-US" sz="1800" dirty="0" err="1">
                <a:latin typeface="Arial" pitchFamily="34" charset="0"/>
                <a:cs typeface="Arial" pitchFamily="34" charset="0"/>
              </a:rPr>
              <a:t>Hamey</a:t>
            </a:r>
            <a:r>
              <a:rPr lang="en-US" sz="1800" dirty="0">
                <a:latin typeface="Arial" pitchFamily="34" charset="0"/>
                <a:cs typeface="Arial" pitchFamily="34" charset="0"/>
              </a:rPr>
              <a:t> PY, </a:t>
            </a:r>
            <a:r>
              <a:rPr lang="en-US" sz="1800" dirty="0" err="1">
                <a:latin typeface="Arial" pitchFamily="34" charset="0"/>
                <a:cs typeface="Arial" pitchFamily="34" charset="0"/>
              </a:rPr>
              <a:t>Sebestyen</a:t>
            </a:r>
            <a:r>
              <a:rPr lang="en-US" sz="1800" dirty="0">
                <a:latin typeface="Arial" pitchFamily="34" charset="0"/>
                <a:cs typeface="Arial" pitchFamily="34" charset="0"/>
              </a:rPr>
              <a:t> I, </a:t>
            </a:r>
            <a:r>
              <a:rPr lang="en-US" sz="1800" dirty="0" err="1">
                <a:latin typeface="Arial" pitchFamily="34" charset="0"/>
                <a:cs typeface="Arial" pitchFamily="34" charset="0"/>
              </a:rPr>
              <a:t>Moretto</a:t>
            </a:r>
            <a:r>
              <a:rPr lang="en-US" sz="1800" dirty="0">
                <a:latin typeface="Arial" pitchFamily="34" charset="0"/>
                <a:cs typeface="Arial" pitchFamily="34" charset="0"/>
              </a:rPr>
              <a:t> A (2008</a:t>
            </a:r>
            <a:r>
              <a:rPr lang="en-US" sz="1800" dirty="0" smtClean="0">
                <a:latin typeface="Arial" pitchFamily="34" charset="0"/>
                <a:cs typeface="Arial" pitchFamily="34" charset="0"/>
              </a:rPr>
              <a:t>). Cumulative </a:t>
            </a:r>
            <a:r>
              <a:rPr lang="en-US" sz="1800" dirty="0">
                <a:latin typeface="Arial" pitchFamily="34" charset="0"/>
                <a:cs typeface="Arial" pitchFamily="34" charset="0"/>
              </a:rPr>
              <a:t>risk assessment of pesticide residues in food. </a:t>
            </a:r>
            <a:r>
              <a:rPr lang="en-US" sz="1800" dirty="0" err="1">
                <a:latin typeface="Arial" pitchFamily="34" charset="0"/>
                <a:cs typeface="Arial" pitchFamily="34" charset="0"/>
              </a:rPr>
              <a:t>Toxicol</a:t>
            </a:r>
            <a:r>
              <a:rPr lang="en-US" sz="1800" dirty="0">
                <a:latin typeface="Arial" pitchFamily="34" charset="0"/>
                <a:cs typeface="Arial" pitchFamily="34" charset="0"/>
              </a:rPr>
              <a:t> </a:t>
            </a:r>
            <a:r>
              <a:rPr lang="en-US" sz="1800" dirty="0" err="1">
                <a:latin typeface="Arial" pitchFamily="34" charset="0"/>
                <a:cs typeface="Arial" pitchFamily="34" charset="0"/>
              </a:rPr>
              <a:t>Lett</a:t>
            </a:r>
            <a:r>
              <a:rPr lang="en-US" sz="1800" dirty="0">
                <a:latin typeface="Arial" pitchFamily="34" charset="0"/>
                <a:cs typeface="Arial" pitchFamily="34" charset="0"/>
              </a:rPr>
              <a:t>. 180, </a:t>
            </a:r>
            <a:r>
              <a:rPr lang="en-US" sz="1800" dirty="0" smtClean="0">
                <a:latin typeface="Arial" pitchFamily="34" charset="0"/>
                <a:cs typeface="Arial" pitchFamily="34" charset="0"/>
              </a:rPr>
              <a:t>137-150 </a:t>
            </a:r>
            <a:r>
              <a:rPr lang="en-US" sz="1800" dirty="0" err="1" smtClean="0">
                <a:latin typeface="Arial" pitchFamily="34" charset="0"/>
                <a:cs typeface="Arial" pitchFamily="34" charset="0"/>
              </a:rPr>
              <a:t>Boobis</a:t>
            </a:r>
            <a:r>
              <a:rPr lang="en-US" sz="1800" dirty="0" smtClean="0">
                <a:latin typeface="Arial" pitchFamily="34" charset="0"/>
                <a:cs typeface="Arial" pitchFamily="34" charset="0"/>
              </a:rPr>
              <a:t> </a:t>
            </a:r>
            <a:r>
              <a:rPr lang="en-US" sz="1800" dirty="0">
                <a:latin typeface="Arial" pitchFamily="34" charset="0"/>
                <a:cs typeface="Arial" pitchFamily="34" charset="0"/>
              </a:rPr>
              <a:t>AR, </a:t>
            </a:r>
            <a:r>
              <a:rPr lang="en-US" sz="1800" dirty="0" err="1">
                <a:latin typeface="Arial" pitchFamily="34" charset="0"/>
                <a:cs typeface="Arial" pitchFamily="34" charset="0"/>
              </a:rPr>
              <a:t>Budinsky</a:t>
            </a:r>
            <a:r>
              <a:rPr lang="en-US" sz="1800" dirty="0">
                <a:latin typeface="Arial" pitchFamily="34" charset="0"/>
                <a:cs typeface="Arial" pitchFamily="34" charset="0"/>
              </a:rPr>
              <a:t> R, Collie S, Crofton K, Embry M, </a:t>
            </a:r>
            <a:r>
              <a:rPr lang="en-US" sz="1800" dirty="0" err="1">
                <a:latin typeface="Arial" pitchFamily="34" charset="0"/>
                <a:cs typeface="Arial" pitchFamily="34" charset="0"/>
              </a:rPr>
              <a:t>Felter</a:t>
            </a:r>
            <a:r>
              <a:rPr lang="en-US" sz="1800" dirty="0">
                <a:latin typeface="Arial" pitchFamily="34" charset="0"/>
                <a:cs typeface="Arial" pitchFamily="34" charset="0"/>
              </a:rPr>
              <a:t> S, Hertzberg R, Kopp </a:t>
            </a:r>
            <a:r>
              <a:rPr lang="en-US" sz="1800" dirty="0" smtClean="0">
                <a:latin typeface="Arial" pitchFamily="34" charset="0"/>
                <a:cs typeface="Arial" pitchFamily="34" charset="0"/>
              </a:rPr>
              <a:t>D, </a:t>
            </a:r>
            <a:r>
              <a:rPr lang="en-US" sz="1800" dirty="0" err="1" smtClean="0">
                <a:latin typeface="Arial" pitchFamily="34" charset="0"/>
                <a:cs typeface="Arial" pitchFamily="34" charset="0"/>
              </a:rPr>
              <a:t>Mihlan</a:t>
            </a:r>
            <a:r>
              <a:rPr lang="en-US" sz="1800" dirty="0" smtClean="0">
                <a:latin typeface="Arial" pitchFamily="34" charset="0"/>
                <a:cs typeface="Arial" pitchFamily="34" charset="0"/>
              </a:rPr>
              <a:t> </a:t>
            </a:r>
            <a:r>
              <a:rPr lang="en-US" sz="1800" dirty="0">
                <a:latin typeface="Arial" pitchFamily="34" charset="0"/>
                <a:cs typeface="Arial" pitchFamily="34" charset="0"/>
              </a:rPr>
              <a:t>G, </a:t>
            </a:r>
            <a:r>
              <a:rPr lang="en-US" sz="1800" dirty="0" err="1">
                <a:latin typeface="Arial" pitchFamily="34" charset="0"/>
                <a:cs typeface="Arial" pitchFamily="34" charset="0"/>
              </a:rPr>
              <a:t>Mumtaz</a:t>
            </a:r>
            <a:r>
              <a:rPr lang="en-US" sz="1800" dirty="0">
                <a:latin typeface="Arial" pitchFamily="34" charset="0"/>
                <a:cs typeface="Arial" pitchFamily="34" charset="0"/>
              </a:rPr>
              <a:t> M, Price P, Solomon K, </a:t>
            </a:r>
            <a:r>
              <a:rPr lang="en-US" sz="1800" dirty="0" err="1">
                <a:latin typeface="Arial" pitchFamily="34" charset="0"/>
                <a:cs typeface="Arial" pitchFamily="34" charset="0"/>
              </a:rPr>
              <a:t>Teuschler</a:t>
            </a:r>
            <a:r>
              <a:rPr lang="en-US" sz="1800" dirty="0">
                <a:latin typeface="Arial" pitchFamily="34" charset="0"/>
                <a:cs typeface="Arial" pitchFamily="34" charset="0"/>
              </a:rPr>
              <a:t> L, Yang R, </a:t>
            </a:r>
            <a:r>
              <a:rPr lang="en-US" sz="1800" dirty="0" err="1">
                <a:latin typeface="Arial" pitchFamily="34" charset="0"/>
                <a:cs typeface="Arial" pitchFamily="34" charset="0"/>
              </a:rPr>
              <a:t>Zaleski</a:t>
            </a:r>
            <a:r>
              <a:rPr lang="en-US" sz="1800" dirty="0">
                <a:latin typeface="Arial" pitchFamily="34" charset="0"/>
                <a:cs typeface="Arial" pitchFamily="34" charset="0"/>
              </a:rPr>
              <a:t> R (2011</a:t>
            </a:r>
            <a:r>
              <a:rPr lang="en-US" sz="1800" dirty="0" smtClean="0">
                <a:latin typeface="Arial" pitchFamily="34" charset="0"/>
                <a:cs typeface="Arial" pitchFamily="34" charset="0"/>
              </a:rPr>
              <a:t>).</a:t>
            </a:r>
          </a:p>
          <a:p>
            <a:pPr>
              <a:buNone/>
            </a:pPr>
            <a:r>
              <a:rPr lang="en-US" sz="1800" dirty="0">
                <a:latin typeface="Arial" pitchFamily="34" charset="0"/>
                <a:cs typeface="Arial" pitchFamily="34" charset="0"/>
              </a:rPr>
              <a:t>	</a:t>
            </a:r>
          </a:p>
        </p:txBody>
      </p:sp>
      <p:sp>
        <p:nvSpPr>
          <p:cNvPr id="2" name="Title 1"/>
          <p:cNvSpPr>
            <a:spLocks noGrp="1"/>
          </p:cNvSpPr>
          <p:nvPr>
            <p:ph type="title"/>
          </p:nvPr>
        </p:nvSpPr>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Image.png"/>
          <p:cNvPicPr>
            <a:picLocks noGrp="1" noChangeAspect="1"/>
          </p:cNvPicPr>
          <p:nvPr>
            <p:ph idx="1"/>
          </p:nvPr>
        </p:nvPicPr>
        <p:blipFill>
          <a:blip r:embed="rId2" cstate="print"/>
          <a:stretch>
            <a:fillRect/>
          </a:stretch>
        </p:blipFill>
        <p:spPr>
          <a:xfrm>
            <a:off x="457200" y="2568462"/>
            <a:ext cx="8229600" cy="2351314"/>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b="1" dirty="0" err="1" smtClean="0">
                <a:latin typeface="Arial" pitchFamily="34" charset="0"/>
                <a:cs typeface="Arial" pitchFamily="34" charset="0"/>
              </a:rPr>
              <a:t>Products:</a:t>
            </a:r>
            <a:r>
              <a:rPr lang="en-US" sz="2400" dirty="0" err="1" smtClean="0">
                <a:latin typeface="Arial" pitchFamily="34" charset="0"/>
                <a:cs typeface="Arial" pitchFamily="34" charset="0"/>
              </a:rPr>
              <a:t>Substances</a:t>
            </a:r>
            <a:r>
              <a:rPr lang="en-US" sz="2400" dirty="0" smtClean="0">
                <a:latin typeface="Arial" pitchFamily="34" charset="0"/>
                <a:cs typeface="Arial" pitchFamily="34" charset="0"/>
              </a:rPr>
              <a:t> </a:t>
            </a:r>
            <a:r>
              <a:rPr lang="en-US" sz="2400" dirty="0">
                <a:latin typeface="Arial" pitchFamily="34" charset="0"/>
                <a:cs typeface="Arial" pitchFamily="34" charset="0"/>
              </a:rPr>
              <a:t>that are mixtures themselves </a:t>
            </a:r>
            <a:r>
              <a:rPr lang="en-US" sz="2400" dirty="0" smtClean="0">
                <a:latin typeface="Arial" pitchFamily="34" charset="0"/>
                <a:cs typeface="Arial" pitchFamily="34" charset="0"/>
              </a:rPr>
              <a:t>multi-constituent </a:t>
            </a:r>
            <a:r>
              <a:rPr lang="en-US" sz="2400" dirty="0">
                <a:latin typeface="Arial" pitchFamily="34" charset="0"/>
                <a:cs typeface="Arial" pitchFamily="34" charset="0"/>
              </a:rPr>
              <a:t>substances, MCS; materials of unknown or variable composition, complex reaction products or biological materials, </a:t>
            </a:r>
            <a:r>
              <a:rPr lang="en-US" sz="2400" dirty="0" smtClean="0">
                <a:latin typeface="Arial" pitchFamily="34" charset="0"/>
                <a:cs typeface="Arial" pitchFamily="34" charset="0"/>
              </a:rPr>
              <a:t>UVCB, </a:t>
            </a:r>
            <a:r>
              <a:rPr lang="en-US" sz="2400" dirty="0">
                <a:latin typeface="Arial" pitchFamily="34" charset="0"/>
                <a:cs typeface="Arial" pitchFamily="34" charset="0"/>
              </a:rPr>
              <a:t>Products that contain more than one </a:t>
            </a:r>
            <a:r>
              <a:rPr lang="en-US" sz="2400" dirty="0" smtClean="0">
                <a:latin typeface="Arial" pitchFamily="34" charset="0"/>
                <a:cs typeface="Arial" pitchFamily="34" charset="0"/>
              </a:rPr>
              <a:t>chemical.</a:t>
            </a:r>
          </a:p>
          <a:p>
            <a:r>
              <a:rPr lang="en-US" sz="2400" b="1" dirty="0" err="1" smtClean="0">
                <a:latin typeface="Arial" pitchFamily="34" charset="0"/>
                <a:cs typeface="Arial" pitchFamily="34" charset="0"/>
              </a:rPr>
              <a:t>Emission</a:t>
            </a:r>
            <a:r>
              <a:rPr lang="en-US" sz="2400" dirty="0" err="1" smtClean="0">
                <a:latin typeface="Arial" pitchFamily="34" charset="0"/>
                <a:cs typeface="Arial" pitchFamily="34" charset="0"/>
              </a:rPr>
              <a:t>:Chemicals</a:t>
            </a:r>
            <a:r>
              <a:rPr lang="en-US" sz="2400" dirty="0" smtClean="0">
                <a:latin typeface="Arial" pitchFamily="34" charset="0"/>
                <a:cs typeface="Arial" pitchFamily="34" charset="0"/>
              </a:rPr>
              <a:t> </a:t>
            </a:r>
            <a:r>
              <a:rPr lang="en-US" sz="2400" dirty="0">
                <a:latin typeface="Arial" pitchFamily="34" charset="0"/>
                <a:cs typeface="Arial" pitchFamily="34" charset="0"/>
              </a:rPr>
              <a:t>jointly emitted from production sites, during transport processes, and consumption or recycling </a:t>
            </a:r>
            <a:r>
              <a:rPr lang="en-US" sz="2400" dirty="0" smtClean="0">
                <a:latin typeface="Arial" pitchFamily="34" charset="0"/>
                <a:cs typeface="Arial" pitchFamily="34" charset="0"/>
              </a:rPr>
              <a:t>processes.</a:t>
            </a:r>
          </a:p>
          <a:p>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Imissions:</a:t>
            </a:r>
            <a:r>
              <a:rPr lang="en-US" sz="2400" dirty="0" err="1" smtClean="0">
                <a:latin typeface="Arial" pitchFamily="34" charset="0"/>
                <a:cs typeface="Arial" pitchFamily="34" charset="0"/>
              </a:rPr>
              <a:t>Several</a:t>
            </a:r>
            <a:r>
              <a:rPr lang="en-US" sz="2400" dirty="0" smtClean="0">
                <a:latin typeface="Arial" pitchFamily="34" charset="0"/>
                <a:cs typeface="Arial" pitchFamily="34" charset="0"/>
              </a:rPr>
              <a:t> </a:t>
            </a:r>
            <a:r>
              <a:rPr lang="en-US" sz="2400" dirty="0">
                <a:latin typeface="Arial" pitchFamily="34" charset="0"/>
                <a:cs typeface="Arial" pitchFamily="34" charset="0"/>
              </a:rPr>
              <a:t>chemicals that might occur together in environmental media (water, soil, air), food items, biota and human tissues, as a result of emission from various sources, via multiple pathways.</a:t>
            </a:r>
          </a:p>
          <a:p>
            <a:endParaRPr lang="en-US" sz="2400" dirty="0">
              <a:latin typeface="Arial" pitchFamily="34" charset="0"/>
              <a:cs typeface="Arial" pitchFamily="34" charset="0"/>
            </a:endParaRPr>
          </a:p>
        </p:txBody>
      </p:sp>
      <p:sp>
        <p:nvSpPr>
          <p:cNvPr id="2" name="Title 1"/>
          <p:cNvSpPr>
            <a:spLocks noGrp="1"/>
          </p:cNvSpPr>
          <p:nvPr>
            <p:ph type="title"/>
          </p:nvPr>
        </p:nvSpPr>
        <p:spPr>
          <a:xfrm>
            <a:off x="914400" y="274638"/>
            <a:ext cx="8229600" cy="1143000"/>
          </a:xfrm>
        </p:spPr>
        <p:txBody>
          <a:bodyPr>
            <a:normAutofit/>
          </a:bodyPr>
          <a:lstStyle/>
          <a:p>
            <a:r>
              <a:rPr lang="en-US" sz="3200" dirty="0" smtClean="0">
                <a:latin typeface="Arial" pitchFamily="34" charset="0"/>
                <a:cs typeface="Arial" pitchFamily="34" charset="0"/>
              </a:rPr>
              <a:t>TOXIC MIXTURES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Metals zinc with other metals, such as copper, vanadium, nickel and iron</a:t>
            </a:r>
          </a:p>
          <a:p>
            <a:r>
              <a:rPr lang="en-US" dirty="0" smtClean="0">
                <a:latin typeface="Arial" pitchFamily="34" charset="0"/>
                <a:cs typeface="Arial" pitchFamily="34" charset="0"/>
              </a:rPr>
              <a:t>Dioxins, polychlorinated biphenyls and other chlorinated hydrocarbons</a:t>
            </a:r>
          </a:p>
          <a:p>
            <a:r>
              <a:rPr lang="en-US" dirty="0" smtClean="0">
                <a:latin typeface="Arial" pitchFamily="34" charset="0"/>
                <a:cs typeface="Arial" pitchFamily="34" charset="0"/>
              </a:rPr>
              <a:t>Long chained </a:t>
            </a:r>
            <a:r>
              <a:rPr lang="en-US" dirty="0" err="1" smtClean="0">
                <a:latin typeface="Arial" pitchFamily="34" charset="0"/>
                <a:cs typeface="Arial" pitchFamily="34" charset="0"/>
              </a:rPr>
              <a:t>hydrocarbans</a:t>
            </a:r>
            <a:r>
              <a:rPr lang="en-US" dirty="0" smtClean="0">
                <a:latin typeface="Arial" pitchFamily="34" charset="0"/>
                <a:cs typeface="Arial" pitchFamily="34" charset="0"/>
              </a:rPr>
              <a:t> with aromatic rings</a:t>
            </a:r>
          </a:p>
          <a:p>
            <a:r>
              <a:rPr lang="en-US" dirty="0" smtClean="0">
                <a:latin typeface="Arial" pitchFamily="34" charset="0"/>
                <a:cs typeface="Arial" pitchFamily="34" charset="0"/>
              </a:rPr>
              <a:t>Pesticides, herbicides, fungicides</a:t>
            </a:r>
          </a:p>
          <a:p>
            <a:r>
              <a:rPr lang="en-US" dirty="0" err="1" smtClean="0">
                <a:latin typeface="Arial" pitchFamily="34" charset="0"/>
                <a:cs typeface="Arial" pitchFamily="34" charset="0"/>
              </a:rPr>
              <a:t>Cosmatic</a:t>
            </a:r>
            <a:r>
              <a:rPr lang="en-US" dirty="0" smtClean="0">
                <a:latin typeface="Arial" pitchFamily="34" charset="0"/>
                <a:cs typeface="Arial" pitchFamily="34" charset="0"/>
              </a:rPr>
              <a:t> products etc</a:t>
            </a:r>
          </a:p>
          <a:p>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latin typeface="Arial" pitchFamily="34" charset="0"/>
                <a:cs typeface="Arial" pitchFamily="34" charset="0"/>
              </a:rPr>
              <a:t>Groups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More than 50 years ago, three basic types of action for combinations of chemicals were defined (Bliss 1939, Loewe and </a:t>
            </a:r>
            <a:r>
              <a:rPr lang="en-US" dirty="0" err="1" smtClean="0">
                <a:latin typeface="Arial" pitchFamily="34" charset="0"/>
                <a:cs typeface="Arial" pitchFamily="34" charset="0"/>
              </a:rPr>
              <a:t>Muischnek</a:t>
            </a:r>
            <a:r>
              <a:rPr lang="en-US" dirty="0" smtClean="0">
                <a:latin typeface="Arial" pitchFamily="34" charset="0"/>
                <a:cs typeface="Arial" pitchFamily="34" charset="0"/>
              </a:rPr>
              <a:t> 1926, </a:t>
            </a:r>
            <a:r>
              <a:rPr lang="en-US" dirty="0" err="1" smtClean="0">
                <a:latin typeface="Arial" pitchFamily="34" charset="0"/>
                <a:cs typeface="Arial" pitchFamily="34" charset="0"/>
              </a:rPr>
              <a:t>Plackett</a:t>
            </a:r>
            <a:r>
              <a:rPr lang="en-US" dirty="0" smtClean="0">
                <a:latin typeface="Arial" pitchFamily="34" charset="0"/>
                <a:cs typeface="Arial" pitchFamily="34" charset="0"/>
              </a:rPr>
              <a:t> and Hewlett 1948, </a:t>
            </a:r>
            <a:r>
              <a:rPr lang="en-US" dirty="0" err="1" smtClean="0">
                <a:latin typeface="Arial" pitchFamily="34" charset="0"/>
                <a:cs typeface="Arial" pitchFamily="34" charset="0"/>
              </a:rPr>
              <a:t>Plackett</a:t>
            </a:r>
            <a:r>
              <a:rPr lang="en-US" dirty="0" smtClean="0">
                <a:latin typeface="Arial" pitchFamily="34" charset="0"/>
                <a:cs typeface="Arial" pitchFamily="34" charset="0"/>
              </a:rPr>
              <a:t> and Hewlett 1952):</a:t>
            </a:r>
          </a:p>
        </p:txBody>
      </p:sp>
      <p:sp>
        <p:nvSpPr>
          <p:cNvPr id="2" name="Title 1"/>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General principles of mixture toxicology</a:t>
            </a:r>
            <a:endParaRPr lang="en-US" dirty="0">
              <a:latin typeface="Arial" pitchFamily="34" charset="0"/>
              <a:cs typeface="Arial" pitchFamily="34" charset="0"/>
            </a:endParaRPr>
          </a:p>
        </p:txBody>
      </p:sp>
      <p:sp>
        <p:nvSpPr>
          <p:cNvPr id="4" name="TextBox 3"/>
          <p:cNvSpPr txBox="1"/>
          <p:nvPr/>
        </p:nvSpPr>
        <p:spPr>
          <a:xfrm>
            <a:off x="906362" y="3886200"/>
            <a:ext cx="8045792" cy="1200329"/>
          </a:xfrm>
          <a:prstGeom prst="rect">
            <a:avLst/>
          </a:prstGeom>
          <a:noFill/>
        </p:spPr>
        <p:txBody>
          <a:bodyPr wrap="none" rtlCol="0">
            <a:spAutoFit/>
          </a:bodyPr>
          <a:lstStyle/>
          <a:p>
            <a:r>
              <a:rPr lang="en-US" sz="2400" dirty="0" smtClean="0">
                <a:latin typeface="Arial" pitchFamily="34" charset="0"/>
                <a:cs typeface="Arial" pitchFamily="34" charset="0"/>
              </a:rPr>
              <a:t>1-Dose/concentration addition (similarly acting chemicals)</a:t>
            </a:r>
          </a:p>
          <a:p>
            <a:r>
              <a:rPr lang="en-US" sz="2400" dirty="0" smtClean="0">
                <a:latin typeface="Arial" pitchFamily="34" charset="0"/>
                <a:cs typeface="Arial" pitchFamily="34" charset="0"/>
              </a:rPr>
              <a:t>2- independently acting chemicals </a:t>
            </a:r>
          </a:p>
          <a:p>
            <a:r>
              <a:rPr lang="en-US" sz="2400" dirty="0" smtClean="0">
                <a:latin typeface="Arial" pitchFamily="34" charset="0"/>
                <a:cs typeface="Arial" pitchFamily="34" charset="0"/>
              </a:rPr>
              <a:t>3-Interactions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latin typeface="Arial" pitchFamily="34" charset="0"/>
                <a:cs typeface="Arial" pitchFamily="34" charset="0"/>
              </a:rPr>
              <a:t>D</a:t>
            </a:r>
            <a:r>
              <a:rPr lang="en-US" b="1" dirty="0" smtClean="0">
                <a:latin typeface="Arial" pitchFamily="34" charset="0"/>
                <a:cs typeface="Arial" pitchFamily="34" charset="0"/>
              </a:rPr>
              <a:t>ose/concentration addition (similarly acting chemicals): </a:t>
            </a:r>
            <a:r>
              <a:rPr lang="en-US" dirty="0" smtClean="0">
                <a:latin typeface="Arial" pitchFamily="34" charset="0"/>
                <a:cs typeface="Arial" pitchFamily="34" charset="0"/>
              </a:rPr>
              <a:t>the effects can be estimated directly from the sum of the doses/concentrations, scaled for relative toxicity</a:t>
            </a:r>
          </a:p>
          <a:p>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2" name="Title 1"/>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General principles of mixture toxicology</a:t>
            </a:r>
            <a:endParaRPr lang="en-US" dirty="0">
              <a:latin typeface="Arial" pitchFamily="34" charset="0"/>
              <a:cs typeface="Arial" pitchFamily="34" charset="0"/>
            </a:endParaRPr>
          </a:p>
        </p:txBody>
      </p:sp>
      <p:pic>
        <p:nvPicPr>
          <p:cNvPr id="3079" name="Picture 7"/>
          <p:cNvPicPr>
            <a:picLocks noChangeAspect="1" noChangeArrowheads="1"/>
          </p:cNvPicPr>
          <p:nvPr/>
        </p:nvPicPr>
        <p:blipFill>
          <a:blip r:embed="rId2" cstate="print"/>
          <a:srcRect/>
          <a:stretch>
            <a:fillRect/>
          </a:stretch>
        </p:blipFill>
        <p:spPr bwMode="auto">
          <a:xfrm>
            <a:off x="3262002" y="4067175"/>
            <a:ext cx="1876737"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latin typeface="Arial" pitchFamily="34" charset="0"/>
                <a:cs typeface="Arial" pitchFamily="34" charset="0"/>
              </a:rPr>
              <a:t>Independently acting chemicals: </a:t>
            </a:r>
            <a:r>
              <a:rPr lang="en-US" dirty="0" smtClean="0">
                <a:latin typeface="Arial" pitchFamily="34" charset="0"/>
                <a:cs typeface="Arial" pitchFamily="34" charset="0"/>
              </a:rPr>
              <a:t>the effects can be estimated directly from the probability of responses to the individual components (response addition) or the sum of biological responses (effects addition).</a:t>
            </a:r>
          </a:p>
          <a:p>
            <a:r>
              <a:rPr lang="en-US" dirty="0" err="1" smtClean="0">
                <a:latin typeface="Arial" pitchFamily="34" charset="0"/>
                <a:cs typeface="Arial" pitchFamily="34" charset="0"/>
              </a:rPr>
              <a:t>pM</a:t>
            </a:r>
            <a:r>
              <a:rPr lang="en-US" dirty="0" smtClean="0">
                <a:latin typeface="Arial" pitchFamily="34" charset="0"/>
                <a:cs typeface="Arial" pitchFamily="34" charset="0"/>
              </a:rPr>
              <a:t> = 1 – (1-p1) (1-p2) (1-p3)… (1-pn)</a:t>
            </a:r>
          </a:p>
          <a:p>
            <a:endParaRPr lang="en-US" dirty="0">
              <a:latin typeface="Arial" pitchFamily="34" charset="0"/>
              <a:cs typeface="Arial" pitchFamily="34" charset="0"/>
            </a:endParaRPr>
          </a:p>
        </p:txBody>
      </p:sp>
      <p:sp>
        <p:nvSpPr>
          <p:cNvPr id="2" name="Title 1"/>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General principles of mixture toxicology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b="1" dirty="0" err="1" smtClean="0">
                <a:latin typeface="Arial" pitchFamily="34" charset="0"/>
                <a:cs typeface="Arial" pitchFamily="34" charset="0"/>
              </a:rPr>
              <a:t>Interactions</a:t>
            </a:r>
            <a:r>
              <a:rPr lang="en-US" sz="2400" dirty="0" err="1" smtClean="0">
                <a:latin typeface="Arial" pitchFamily="34" charset="0"/>
                <a:cs typeface="Arial" pitchFamily="34" charset="0"/>
              </a:rPr>
              <a:t>:Interaction</a:t>
            </a:r>
            <a:r>
              <a:rPr lang="en-US" sz="2400" dirty="0" smtClean="0">
                <a:latin typeface="Arial" pitchFamily="34" charset="0"/>
                <a:cs typeface="Arial" pitchFamily="34" charset="0"/>
              </a:rPr>
              <a:t> describes the combined effect of two or more chemicals as stronger (synergistic, potentiating, supra-additive) or weaker (antagonistic, inhibitive, </a:t>
            </a:r>
            <a:r>
              <a:rPr lang="en-US" sz="2400" dirty="0" err="1" smtClean="0">
                <a:latin typeface="Arial" pitchFamily="34" charset="0"/>
                <a:cs typeface="Arial" pitchFamily="34" charset="0"/>
              </a:rPr>
              <a:t>subadditive,infra</a:t>
            </a:r>
            <a:r>
              <a:rPr lang="en-US" sz="2400" dirty="0" smtClean="0">
                <a:latin typeface="Arial" pitchFamily="34" charset="0"/>
                <a:cs typeface="Arial" pitchFamily="34" charset="0"/>
              </a:rPr>
              <a:t>-additive) than would be expected on the basis of dose/concentration addition or response addition. Interactions may therefore vary according to the relative dose levels, the route(s), timing and duration of exposure (including the biological</a:t>
            </a:r>
          </a:p>
          <a:p>
            <a:r>
              <a:rPr lang="en-US" sz="2400" dirty="0" smtClean="0">
                <a:latin typeface="Arial" pitchFamily="34" charset="0"/>
                <a:cs typeface="Arial" pitchFamily="34" charset="0"/>
              </a:rPr>
              <a:t>persistence of the mixture components), and the biological target(s).</a:t>
            </a:r>
            <a:endParaRPr lang="en-US" sz="2400" dirty="0">
              <a:latin typeface="Arial" pitchFamily="34" charset="0"/>
              <a:cs typeface="Arial" pitchFamily="34" charset="0"/>
            </a:endParaRPr>
          </a:p>
        </p:txBody>
      </p:sp>
      <p:sp>
        <p:nvSpPr>
          <p:cNvPr id="3" name="Title 2"/>
          <p:cNvSpPr>
            <a:spLocks noGrp="1"/>
          </p:cNvSpPr>
          <p:nvPr>
            <p:ph type="title"/>
          </p:nvPr>
        </p:nvSpPr>
        <p:spPr>
          <a:xfrm>
            <a:off x="914400" y="274638"/>
            <a:ext cx="8229600" cy="1143000"/>
          </a:xfrm>
        </p:spPr>
        <p:txBody>
          <a:bodyPr>
            <a:normAutofit fontScale="90000"/>
          </a:bodyPr>
          <a:lstStyle/>
          <a:p>
            <a:r>
              <a:rPr lang="en-US" dirty="0" smtClean="0">
                <a:latin typeface="Arial" pitchFamily="34" charset="0"/>
                <a:cs typeface="Arial" pitchFamily="34" charset="0"/>
              </a:rPr>
              <a:t>General principles of mixture toxicology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err="1">
                <a:latin typeface="Arial" pitchFamily="34" charset="0"/>
                <a:cs typeface="Arial" pitchFamily="34" charset="0"/>
              </a:rPr>
              <a:t>Toxicokinetic</a:t>
            </a:r>
            <a:r>
              <a:rPr lang="en-US" b="1" dirty="0">
                <a:latin typeface="Arial" pitchFamily="34" charset="0"/>
                <a:cs typeface="Arial" pitchFamily="34" charset="0"/>
              </a:rPr>
              <a:t> interactions</a:t>
            </a:r>
            <a:r>
              <a:rPr lang="en-US" dirty="0">
                <a:latin typeface="Arial" pitchFamily="34" charset="0"/>
                <a:cs typeface="Arial" pitchFamily="34" charset="0"/>
              </a:rPr>
              <a:t>; these are a common cause of deviations </a:t>
            </a:r>
            <a:r>
              <a:rPr lang="en-US" dirty="0" smtClean="0">
                <a:latin typeface="Arial" pitchFamily="34" charset="0"/>
                <a:cs typeface="Arial" pitchFamily="34" charset="0"/>
              </a:rPr>
              <a:t>from </a:t>
            </a:r>
            <a:r>
              <a:rPr lang="en-US" dirty="0" err="1" smtClean="0">
                <a:latin typeface="Arial" pitchFamily="34" charset="0"/>
                <a:cs typeface="Arial" pitchFamily="34" charset="0"/>
              </a:rPr>
              <a:t>additivity</a:t>
            </a:r>
            <a:r>
              <a:rPr lang="en-US" dirty="0">
                <a:latin typeface="Arial" pitchFamily="34" charset="0"/>
                <a:cs typeface="Arial" pitchFamily="34" charset="0"/>
              </a:rPr>
              <a:t>. Examples are chemicals modifying the absorption of others </a:t>
            </a:r>
            <a:r>
              <a:rPr lang="en-US" dirty="0" smtClean="0">
                <a:latin typeface="Arial" pitchFamily="34" charset="0"/>
                <a:cs typeface="Arial" pitchFamily="34" charset="0"/>
              </a:rPr>
              <a:t>e.g</a:t>
            </a:r>
            <a:r>
              <a:rPr lang="en-US" dirty="0">
                <a:latin typeface="Arial" pitchFamily="34" charset="0"/>
                <a:cs typeface="Arial" pitchFamily="34" charset="0"/>
              </a:rPr>
              <a:t>., </a:t>
            </a:r>
            <a:r>
              <a:rPr lang="en-US" dirty="0" smtClean="0">
                <a:latin typeface="Arial" pitchFamily="34" charset="0"/>
                <a:cs typeface="Arial" pitchFamily="34" charset="0"/>
              </a:rPr>
              <a:t>skin penetration </a:t>
            </a:r>
            <a:r>
              <a:rPr lang="en-US" dirty="0">
                <a:latin typeface="Arial" pitchFamily="34" charset="0"/>
                <a:cs typeface="Arial" pitchFamily="34" charset="0"/>
              </a:rPr>
              <a:t>enhancing substances in </a:t>
            </a:r>
            <a:r>
              <a:rPr lang="en-US" dirty="0" smtClean="0">
                <a:latin typeface="Arial" pitchFamily="34" charset="0"/>
                <a:cs typeface="Arial" pitchFamily="34" charset="0"/>
              </a:rPr>
              <a:t>cosmetics.</a:t>
            </a:r>
          </a:p>
          <a:p>
            <a:r>
              <a:rPr lang="en-US" dirty="0" smtClean="0">
                <a:latin typeface="Arial" pitchFamily="34" charset="0"/>
                <a:cs typeface="Arial" pitchFamily="34" charset="0"/>
              </a:rPr>
              <a:t> </a:t>
            </a:r>
            <a:r>
              <a:rPr lang="en-US" b="1" dirty="0">
                <a:latin typeface="Arial" pitchFamily="34" charset="0"/>
                <a:cs typeface="Arial" pitchFamily="34" charset="0"/>
              </a:rPr>
              <a:t>Metabolic interactions</a:t>
            </a:r>
            <a:r>
              <a:rPr lang="en-US" dirty="0">
                <a:latin typeface="Arial" pitchFamily="34" charset="0"/>
                <a:cs typeface="Arial" pitchFamily="34" charset="0"/>
              </a:rPr>
              <a:t>: chemicals modifying the metabolism of other </a:t>
            </a:r>
            <a:r>
              <a:rPr lang="en-US" dirty="0" smtClean="0">
                <a:latin typeface="Arial" pitchFamily="34" charset="0"/>
                <a:cs typeface="Arial" pitchFamily="34" charset="0"/>
              </a:rPr>
              <a:t>mixture components</a:t>
            </a:r>
            <a:r>
              <a:rPr lang="en-US" dirty="0">
                <a:latin typeface="Arial" pitchFamily="34" charset="0"/>
                <a:cs typeface="Arial" pitchFamily="34" charset="0"/>
              </a:rPr>
              <a:t>.</a:t>
            </a:r>
            <a:endParaRPr lang="en-US" dirty="0" smtClean="0">
              <a:latin typeface="Arial" pitchFamily="34" charset="0"/>
              <a:cs typeface="Arial" pitchFamily="34" charset="0"/>
            </a:endParaRPr>
          </a:p>
          <a:p>
            <a:r>
              <a:rPr lang="en-US" b="1" dirty="0" err="1" smtClean="0">
                <a:latin typeface="Arial" pitchFamily="34" charset="0"/>
                <a:cs typeface="Arial" pitchFamily="34" charset="0"/>
              </a:rPr>
              <a:t>Toxicodynamic</a:t>
            </a:r>
            <a:r>
              <a:rPr lang="en-US" b="1" dirty="0" smtClean="0">
                <a:latin typeface="Arial" pitchFamily="34" charset="0"/>
                <a:cs typeface="Arial" pitchFamily="34" charset="0"/>
              </a:rPr>
              <a:t> </a:t>
            </a:r>
            <a:r>
              <a:rPr lang="en-US" b="1" dirty="0">
                <a:latin typeface="Arial" pitchFamily="34" charset="0"/>
                <a:cs typeface="Arial" pitchFamily="34" charset="0"/>
              </a:rPr>
              <a:t>interactions</a:t>
            </a:r>
            <a:r>
              <a:rPr lang="en-US" dirty="0">
                <a:latin typeface="Arial" pitchFamily="34" charset="0"/>
                <a:cs typeface="Arial" pitchFamily="34" charset="0"/>
              </a:rPr>
              <a:t>: interactions between the biological </a:t>
            </a:r>
            <a:r>
              <a:rPr lang="en-US" dirty="0" smtClean="0">
                <a:latin typeface="Arial" pitchFamily="34" charset="0"/>
                <a:cs typeface="Arial" pitchFamily="34" charset="0"/>
              </a:rPr>
              <a:t>responses resulting </a:t>
            </a:r>
            <a:r>
              <a:rPr lang="en-US" dirty="0">
                <a:latin typeface="Arial" pitchFamily="34" charset="0"/>
                <a:cs typeface="Arial" pitchFamily="34" charset="0"/>
              </a:rPr>
              <a:t>from exposure to the individual chemicals, for example resulting from </a:t>
            </a:r>
            <a:r>
              <a:rPr lang="en-US" dirty="0" smtClean="0">
                <a:latin typeface="Arial" pitchFamily="34" charset="0"/>
                <a:cs typeface="Arial" pitchFamily="34" charset="0"/>
              </a:rPr>
              <a:t>similar targets </a:t>
            </a:r>
            <a:r>
              <a:rPr lang="en-US" dirty="0">
                <a:latin typeface="Arial" pitchFamily="34" charset="0"/>
                <a:cs typeface="Arial" pitchFamily="34" charset="0"/>
              </a:rPr>
              <a:t>(e.g., </a:t>
            </a:r>
            <a:r>
              <a:rPr lang="en-US" dirty="0" err="1">
                <a:latin typeface="Arial" pitchFamily="34" charset="0"/>
                <a:cs typeface="Arial" pitchFamily="34" charset="0"/>
              </a:rPr>
              <a:t>ligand</a:t>
            </a:r>
            <a:r>
              <a:rPr lang="en-US" dirty="0">
                <a:latin typeface="Arial" pitchFamily="34" charset="0"/>
                <a:cs typeface="Arial" pitchFamily="34" charset="0"/>
              </a:rPr>
              <a:t>-receptor interaction</a:t>
            </a:r>
            <a:r>
              <a:rPr lang="en-US" dirty="0" smtClean="0">
                <a:latin typeface="Arial" pitchFamily="34" charset="0"/>
                <a:cs typeface="Arial" pitchFamily="34" charset="0"/>
              </a:rPr>
              <a:t>)</a:t>
            </a:r>
          </a:p>
          <a:p>
            <a:r>
              <a:rPr lang="en-US" dirty="0" err="1">
                <a:latin typeface="Arial" pitchFamily="34" charset="0"/>
                <a:cs typeface="Arial" pitchFamily="34" charset="0"/>
              </a:rPr>
              <a:t>Kortenkamp</a:t>
            </a:r>
            <a:r>
              <a:rPr lang="en-US" dirty="0">
                <a:latin typeface="Arial" pitchFamily="34" charset="0"/>
                <a:cs typeface="Arial" pitchFamily="34" charset="0"/>
              </a:rPr>
              <a:t> </a:t>
            </a:r>
            <a:r>
              <a:rPr lang="en-US" i="1" dirty="0">
                <a:latin typeface="Arial" pitchFamily="34" charset="0"/>
                <a:cs typeface="Arial" pitchFamily="34" charset="0"/>
              </a:rPr>
              <a:t>et al. (2009)</a:t>
            </a:r>
            <a:endParaRPr lang="en-US" dirty="0">
              <a:latin typeface="Arial" pitchFamily="34" charset="0"/>
              <a:cs typeface="Arial" pitchFamily="34" charset="0"/>
            </a:endParaRPr>
          </a:p>
        </p:txBody>
      </p:sp>
      <p:sp>
        <p:nvSpPr>
          <p:cNvPr id="2" name="Title 1"/>
          <p:cNvSpPr>
            <a:spLocks noGrp="1"/>
          </p:cNvSpPr>
          <p:nvPr>
            <p:ph type="title"/>
          </p:nvPr>
        </p:nvSpPr>
        <p:spPr>
          <a:xfrm>
            <a:off x="762000" y="274638"/>
            <a:ext cx="8229600" cy="1143000"/>
          </a:xfrm>
        </p:spPr>
        <p:txBody>
          <a:bodyPr>
            <a:normAutofit fontScale="90000"/>
          </a:bodyPr>
          <a:lstStyle/>
          <a:p>
            <a:r>
              <a:rPr lang="en-US" dirty="0" smtClean="0">
                <a:latin typeface="Arial" pitchFamily="34" charset="0"/>
                <a:cs typeface="Arial" pitchFamily="34" charset="0"/>
              </a:rPr>
              <a:t>General principles of mixture toxicology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4238</TotalTime>
  <Words>1586</Words>
  <Application>Microsoft Office PowerPoint</Application>
  <PresentationFormat>On-screen Show (4:3)</PresentationFormat>
  <Paragraphs>96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Toxic Mixtures</vt:lpstr>
      <vt:lpstr>TOXIC MIXTURES</vt:lpstr>
      <vt:lpstr>TOXIC MIXTURES  </vt:lpstr>
      <vt:lpstr>Groups</vt:lpstr>
      <vt:lpstr>General principles of mixture toxicology</vt:lpstr>
      <vt:lpstr>General principles of mixture toxicology</vt:lpstr>
      <vt:lpstr>General principles of mixture toxicology</vt:lpstr>
      <vt:lpstr>General principles of mixture toxicology</vt:lpstr>
      <vt:lpstr>General principles of mixture toxicology</vt:lpstr>
      <vt:lpstr>General principles of mixture toxicology</vt:lpstr>
      <vt:lpstr>Modern approach for assessing toxic mixtures</vt:lpstr>
      <vt:lpstr>Modern approach for assessing toxic mixtures</vt:lpstr>
      <vt:lpstr>Modern approach for assessing toxic mixtures</vt:lpstr>
      <vt:lpstr>Modern approach for assessing toxic mixtures</vt:lpstr>
      <vt:lpstr>Modern approach for assessing toxic mixtures</vt:lpstr>
      <vt:lpstr>Methodology </vt:lpstr>
      <vt:lpstr>Methodology</vt:lpstr>
      <vt:lpstr>Knowledge gaps</vt:lpstr>
      <vt:lpstr>Knowledge gaps</vt:lpstr>
      <vt:lpstr>Conclusions</vt:lpstr>
      <vt:lpstr>References</vt:lpstr>
      <vt:lpstr>References</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mirza yawer</dc:creator>
  <cp:lastModifiedBy>yawer</cp:lastModifiedBy>
  <cp:revision>50</cp:revision>
  <dcterms:created xsi:type="dcterms:W3CDTF">2017-05-26T10:19:36Z</dcterms:created>
  <dcterms:modified xsi:type="dcterms:W3CDTF">2017-06-02T12:07:17Z</dcterms:modified>
</cp:coreProperties>
</file>