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53"/>
  </p:notesMasterIdLst>
  <p:handoutMasterIdLst>
    <p:handoutMasterId r:id="rId54"/>
  </p:handoutMasterIdLst>
  <p:sldIdLst>
    <p:sldId id="1040" r:id="rId2"/>
    <p:sldId id="1091" r:id="rId3"/>
    <p:sldId id="938" r:id="rId4"/>
    <p:sldId id="852" r:id="rId5"/>
    <p:sldId id="1057" r:id="rId6"/>
    <p:sldId id="1059" r:id="rId7"/>
    <p:sldId id="1060" r:id="rId8"/>
    <p:sldId id="1062" r:id="rId9"/>
    <p:sldId id="1063" r:id="rId10"/>
    <p:sldId id="1064" r:id="rId11"/>
    <p:sldId id="1065" r:id="rId12"/>
    <p:sldId id="1066" r:id="rId13"/>
    <p:sldId id="1069" r:id="rId14"/>
    <p:sldId id="1092" r:id="rId15"/>
    <p:sldId id="1093" r:id="rId16"/>
    <p:sldId id="994" r:id="rId17"/>
    <p:sldId id="1088" r:id="rId18"/>
    <p:sldId id="1042" r:id="rId19"/>
    <p:sldId id="1043" r:id="rId20"/>
    <p:sldId id="1044" r:id="rId21"/>
    <p:sldId id="1045" r:id="rId22"/>
    <p:sldId id="1046" r:id="rId23"/>
    <p:sldId id="1047" r:id="rId24"/>
    <p:sldId id="1048" r:id="rId25"/>
    <p:sldId id="1049" r:id="rId26"/>
    <p:sldId id="1050" r:id="rId27"/>
    <p:sldId id="1071" r:id="rId28"/>
    <p:sldId id="1094" r:id="rId29"/>
    <p:sldId id="1095" r:id="rId30"/>
    <p:sldId id="1074" r:id="rId31"/>
    <p:sldId id="1096" r:id="rId32"/>
    <p:sldId id="1097" r:id="rId33"/>
    <p:sldId id="1098" r:id="rId34"/>
    <p:sldId id="1024" r:id="rId35"/>
    <p:sldId id="1025" r:id="rId36"/>
    <p:sldId id="1026" r:id="rId37"/>
    <p:sldId id="1027" r:id="rId38"/>
    <p:sldId id="1028" r:id="rId39"/>
    <p:sldId id="1029" r:id="rId40"/>
    <p:sldId id="1032" r:id="rId41"/>
    <p:sldId id="1033" r:id="rId42"/>
    <p:sldId id="1034" r:id="rId43"/>
    <p:sldId id="1035" r:id="rId44"/>
    <p:sldId id="1036" r:id="rId45"/>
    <p:sldId id="1038" r:id="rId46"/>
    <p:sldId id="1039" r:id="rId47"/>
    <p:sldId id="1037" r:id="rId48"/>
    <p:sldId id="902" r:id="rId49"/>
    <p:sldId id="954" r:id="rId50"/>
    <p:sldId id="1051" r:id="rId51"/>
    <p:sldId id="1052" r:id="rId52"/>
  </p:sldIdLst>
  <p:sldSz cx="9144000" cy="6858000" type="screen4x3"/>
  <p:notesSz cx="6761163" cy="99425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b="1" kern="1200">
        <a:solidFill>
          <a:srgbClr val="FFFF99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E"/>
    <a:srgbClr val="F99107"/>
    <a:srgbClr val="F46C76"/>
    <a:srgbClr val="EFB511"/>
    <a:srgbClr val="EF2D3B"/>
    <a:srgbClr val="FFFFFF"/>
    <a:srgbClr val="FFFFCC"/>
    <a:srgbClr val="FFFF99"/>
    <a:srgbClr val="31CF4B"/>
    <a:srgbClr val="F7A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70" autoAdjust="0"/>
    <p:restoredTop sz="88585" autoAdjust="0"/>
  </p:normalViewPr>
  <p:slideViewPr>
    <p:cSldViewPr>
      <p:cViewPr>
        <p:scale>
          <a:sx n="110" d="100"/>
          <a:sy n="110" d="100"/>
        </p:scale>
        <p:origin x="-38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3132"/>
        <p:guide pos="2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LAR%20V&#221;STAVA\CHMI%20dodatek%2004-09-09\Panel_5_podkl_data_nov&#23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ONZA\PRACOVN&#205;%20na%20PC\BID\EU%20T&amp;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200" dirty="0" smtClean="0"/>
              <a:t>Podíly GHG emisí </a:t>
            </a:r>
            <a:r>
              <a:rPr lang="cs-CZ" sz="1200" dirty="0" err="1" smtClean="0"/>
              <a:t>Annex</a:t>
            </a:r>
            <a:r>
              <a:rPr lang="cs-CZ" sz="1200" dirty="0" smtClean="0"/>
              <a:t> I a non-</a:t>
            </a:r>
            <a:r>
              <a:rPr lang="cs-CZ" sz="1200" dirty="0" err="1" smtClean="0"/>
              <a:t>Annex</a:t>
            </a:r>
            <a:r>
              <a:rPr lang="cs-CZ" sz="1200" baseline="0" dirty="0" smtClean="0"/>
              <a:t> I (%)</a:t>
            </a:r>
            <a:endParaRPr lang="cs-CZ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262006866976462"/>
          <c:y val="0.12786462282233199"/>
          <c:w val="0.82481694957322649"/>
          <c:h val="0.639293787182712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'Panel 5'!$A$26</c:f>
              <c:strCache>
                <c:ptCount val="1"/>
                <c:pt idx="0">
                  <c:v>Annex I</c:v>
                </c:pt>
              </c:strCache>
            </c:strRef>
          </c:tx>
          <c:invertIfNegative val="0"/>
          <c:cat>
            <c:numRef>
              <c:f>'Panel 5'!$B$25:$I$25</c:f>
              <c:numCache>
                <c:formatCode>General</c:formatCode>
                <c:ptCount val="8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2010</c:v>
                </c:pt>
                <c:pt idx="6">
                  <c:v>2015</c:v>
                </c:pt>
                <c:pt idx="7">
                  <c:v>2025</c:v>
                </c:pt>
              </c:numCache>
            </c:numRef>
          </c:cat>
          <c:val>
            <c:numRef>
              <c:f>'Panel 5'!$B$26:$I$26</c:f>
              <c:numCache>
                <c:formatCode>General</c:formatCode>
                <c:ptCount val="8"/>
                <c:pt idx="0">
                  <c:v>75</c:v>
                </c:pt>
                <c:pt idx="1">
                  <c:v>70</c:v>
                </c:pt>
                <c:pt idx="2">
                  <c:v>64</c:v>
                </c:pt>
                <c:pt idx="3">
                  <c:v>57</c:v>
                </c:pt>
                <c:pt idx="4">
                  <c:v>50</c:v>
                </c:pt>
                <c:pt idx="5">
                  <c:v>46</c:v>
                </c:pt>
                <c:pt idx="6">
                  <c:v>37</c:v>
                </c:pt>
                <c:pt idx="7">
                  <c:v>25</c:v>
                </c:pt>
              </c:numCache>
            </c:numRef>
          </c:val>
        </c:ser>
        <c:ser>
          <c:idx val="1"/>
          <c:order val="1"/>
          <c:tx>
            <c:strRef>
              <c:f>'Panel 5'!$A$27</c:f>
              <c:strCache>
                <c:ptCount val="1"/>
                <c:pt idx="0">
                  <c:v>non - Annex I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'Panel 5'!$B$25:$I$25</c:f>
              <c:numCache>
                <c:formatCode>General</c:formatCode>
                <c:ptCount val="8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2010</c:v>
                </c:pt>
                <c:pt idx="6">
                  <c:v>2015</c:v>
                </c:pt>
                <c:pt idx="7">
                  <c:v>2025</c:v>
                </c:pt>
              </c:numCache>
            </c:numRef>
          </c:cat>
          <c:val>
            <c:numRef>
              <c:f>'Panel 5'!$B$27:$I$27</c:f>
              <c:numCache>
                <c:formatCode>General</c:formatCode>
                <c:ptCount val="8"/>
                <c:pt idx="0">
                  <c:v>25</c:v>
                </c:pt>
                <c:pt idx="1">
                  <c:v>30</c:v>
                </c:pt>
                <c:pt idx="2">
                  <c:v>36</c:v>
                </c:pt>
                <c:pt idx="3">
                  <c:v>43</c:v>
                </c:pt>
                <c:pt idx="4">
                  <c:v>50</c:v>
                </c:pt>
                <c:pt idx="5">
                  <c:v>54</c:v>
                </c:pt>
                <c:pt idx="6">
                  <c:v>63</c:v>
                </c:pt>
                <c:pt idx="7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45664"/>
        <c:axId val="80547200"/>
      </c:barChart>
      <c:catAx>
        <c:axId val="8054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cs-CZ"/>
          </a:p>
        </c:txPr>
        <c:crossAx val="80547200"/>
        <c:crosses val="autoZero"/>
        <c:auto val="1"/>
        <c:lblAlgn val="ctr"/>
        <c:lblOffset val="100"/>
        <c:noMultiLvlLbl val="0"/>
      </c:catAx>
      <c:valAx>
        <c:axId val="80547200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5456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2"/>
      </a:solidFill>
    </a:ln>
  </c:spPr>
  <c:txPr>
    <a:bodyPr/>
    <a:lstStyle/>
    <a:p>
      <a:pPr>
        <a:defRPr sz="1200">
          <a:solidFill>
            <a:schemeClr val="tx2"/>
          </a:solidFill>
          <a:latin typeface="Calibri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200" noProof="0" dirty="0" smtClean="0"/>
              <a:t>Podíly států na GHG emisích </a:t>
            </a:r>
            <a:r>
              <a:rPr lang="cs-CZ" sz="1200" noProof="0" dirty="0" err="1" smtClean="0"/>
              <a:t>Annex</a:t>
            </a:r>
            <a:r>
              <a:rPr lang="cs-CZ" sz="1200" noProof="0" dirty="0" smtClean="0"/>
              <a:t> I (%) </a:t>
            </a:r>
            <a:endParaRPr lang="cs-CZ" sz="1200" noProof="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'An I emise'!$X$3:$X$12</c:f>
              <c:strCache>
                <c:ptCount val="10"/>
                <c:pt idx="0">
                  <c:v>United States</c:v>
                </c:pt>
                <c:pt idx="1">
                  <c:v>Russian Federation</c:v>
                </c:pt>
                <c:pt idx="2">
                  <c:v>Japan</c:v>
                </c:pt>
                <c:pt idx="3">
                  <c:v>Germany</c:v>
                </c:pt>
                <c:pt idx="4">
                  <c:v>Canada</c:v>
                </c:pt>
                <c:pt idx="5">
                  <c:v>United Kingdom</c:v>
                </c:pt>
                <c:pt idx="6">
                  <c:v>Italy</c:v>
                </c:pt>
                <c:pt idx="7">
                  <c:v>Australia</c:v>
                </c:pt>
                <c:pt idx="8">
                  <c:v>France</c:v>
                </c:pt>
                <c:pt idx="9">
                  <c:v>Spain</c:v>
                </c:pt>
              </c:strCache>
            </c:strRef>
          </c:cat>
          <c:val>
            <c:numRef>
              <c:f>'An I emise'!$Y$3:$Y$12</c:f>
              <c:numCache>
                <c:formatCode>0.0</c:formatCode>
                <c:ptCount val="10"/>
                <c:pt idx="0">
                  <c:v>39.239850165599577</c:v>
                </c:pt>
                <c:pt idx="1">
                  <c:v>12.106922253031493</c:v>
                </c:pt>
                <c:pt idx="2">
                  <c:v>7.587498756183348</c:v>
                </c:pt>
                <c:pt idx="3">
                  <c:v>5.2788631256806822</c:v>
                </c:pt>
                <c:pt idx="4">
                  <c:v>4.1245423015506226</c:v>
                </c:pt>
                <c:pt idx="5">
                  <c:v>3.5350577475931457</c:v>
                </c:pt>
                <c:pt idx="6">
                  <c:v>3.0519447696411071</c:v>
                </c:pt>
                <c:pt idx="7">
                  <c:v>2.9879399516002412</c:v>
                </c:pt>
                <c:pt idx="8">
                  <c:v>2.9580876064448183</c:v>
                </c:pt>
                <c:pt idx="9">
                  <c:v>2.4421326434909592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0578432"/>
        <c:axId val="80579968"/>
      </c:barChart>
      <c:catAx>
        <c:axId val="80578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cs-CZ"/>
          </a:p>
        </c:txPr>
        <c:crossAx val="80579968"/>
        <c:crosses val="autoZero"/>
        <c:auto val="1"/>
        <c:lblAlgn val="ctr"/>
        <c:lblOffset val="100"/>
        <c:noMultiLvlLbl val="0"/>
      </c:catAx>
      <c:valAx>
        <c:axId val="80579968"/>
        <c:scaling>
          <c:orientation val="minMax"/>
          <c:max val="4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80578432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/>
    </a:solidFill>
    <a:ln>
      <a:solidFill>
        <a:schemeClr val="tx2"/>
      </a:solidFill>
    </a:ln>
  </c:spPr>
  <c:txPr>
    <a:bodyPr/>
    <a:lstStyle/>
    <a:p>
      <a:pPr>
        <a:defRPr sz="1200">
          <a:solidFill>
            <a:schemeClr val="tx2"/>
          </a:solidFill>
          <a:latin typeface="Calibri" pitchFamily="34" charset="0"/>
        </a:defRPr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4D666-FC92-4C43-9758-849076977E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C498216-C9BA-4723-ACA5-41873CDEBE10}">
      <dgm:prSet custT="1"/>
      <dgm:spPr>
        <a:solidFill>
          <a:schemeClr val="bg2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Klimatický systém a jeho změny</a:t>
          </a:r>
          <a:endParaRPr lang="en-US" sz="2400" b="1" i="0" noProof="0" dirty="0" smtClean="0">
            <a:solidFill>
              <a:schemeClr val="tx2"/>
            </a:solidFill>
            <a:latin typeface="Calibri" pitchFamily="34" charset="0"/>
          </a:endParaRPr>
        </a:p>
      </dgm:t>
    </dgm:pt>
    <dgm:pt modelId="{6BFD8286-79B6-44F9-B151-E6728FB83EFD}" type="parTrans" cxnId="{FAAED5A1-4BF4-4DE7-9408-A78E9CB5892C}">
      <dgm:prSet/>
      <dgm:spPr/>
      <dgm:t>
        <a:bodyPr/>
        <a:lstStyle/>
        <a:p>
          <a:endParaRPr lang="en-US" sz="2400" noProof="0"/>
        </a:p>
      </dgm:t>
    </dgm:pt>
    <dgm:pt modelId="{6004A983-D137-4527-B149-63780AF84116}" type="sibTrans" cxnId="{FAAED5A1-4BF4-4DE7-9408-A78E9CB5892C}">
      <dgm:prSet/>
      <dgm:spPr/>
      <dgm:t>
        <a:bodyPr/>
        <a:lstStyle/>
        <a:p>
          <a:endParaRPr lang="en-US" sz="2400" noProof="0"/>
        </a:p>
      </dgm:t>
    </dgm:pt>
    <dgm:pt modelId="{96C6A4F8-C81B-41A6-BBBB-5B9430AC7F5D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IPCC AR5 a AR6</a:t>
          </a:r>
          <a:endParaRPr lang="en-US" sz="2400" b="1" i="0" noProof="0" dirty="0">
            <a:solidFill>
              <a:schemeClr val="tx2"/>
            </a:solidFill>
            <a:latin typeface="Calibri" pitchFamily="34" charset="0"/>
          </a:endParaRPr>
        </a:p>
      </dgm:t>
    </dgm:pt>
    <dgm:pt modelId="{DA2D8069-DA20-40E9-BC2F-2FCB6CDF8C3A}" type="parTrans" cxnId="{4C1213D9-F96C-4C90-B973-B431F6C3BA08}">
      <dgm:prSet/>
      <dgm:spPr/>
      <dgm:t>
        <a:bodyPr/>
        <a:lstStyle/>
        <a:p>
          <a:endParaRPr lang="en-US" sz="2400" noProof="0"/>
        </a:p>
      </dgm:t>
    </dgm:pt>
    <dgm:pt modelId="{88EB0686-8818-4C80-88A2-443A4BEB26DC}" type="sibTrans" cxnId="{4C1213D9-F96C-4C90-B973-B431F6C3BA08}">
      <dgm:prSet/>
      <dgm:spPr/>
      <dgm:t>
        <a:bodyPr/>
        <a:lstStyle/>
        <a:p>
          <a:endParaRPr lang="en-US" sz="2400" noProof="0"/>
        </a:p>
      </dgm:t>
    </dgm:pt>
    <dgm:pt modelId="{5C8AA841-3EDC-4D10-81D1-C72BB802A154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Pařížská dohoda</a:t>
          </a:r>
          <a:endParaRPr lang="en-US" sz="2400" b="1" i="0" noProof="0" dirty="0">
            <a:solidFill>
              <a:schemeClr val="tx2"/>
            </a:solidFill>
            <a:latin typeface="Calibri" pitchFamily="34" charset="0"/>
          </a:endParaRPr>
        </a:p>
      </dgm:t>
    </dgm:pt>
    <dgm:pt modelId="{794CC9AD-D924-4647-85DD-5652B2E5C0CE}" type="parTrans" cxnId="{4D6D0C67-62F9-4932-B2CD-68D26A126CB8}">
      <dgm:prSet/>
      <dgm:spPr/>
      <dgm:t>
        <a:bodyPr/>
        <a:lstStyle/>
        <a:p>
          <a:endParaRPr lang="en-US" sz="2400" noProof="0"/>
        </a:p>
      </dgm:t>
    </dgm:pt>
    <dgm:pt modelId="{02D817BE-2FB1-4219-9EB2-81E2051F5E4B}" type="sibTrans" cxnId="{4D6D0C67-62F9-4932-B2CD-68D26A126CB8}">
      <dgm:prSet/>
      <dgm:spPr/>
      <dgm:t>
        <a:bodyPr/>
        <a:lstStyle/>
        <a:p>
          <a:endParaRPr lang="en-US" sz="2400" noProof="0"/>
        </a:p>
      </dgm:t>
    </dgm:pt>
    <dgm:pt modelId="{D772890E-6412-4DD6-91AA-BB7907CF063A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Adaptace a mitigace</a:t>
          </a:r>
          <a:endParaRPr lang="en-US" sz="2400" b="1" i="0" noProof="0" dirty="0">
            <a:solidFill>
              <a:schemeClr val="tx2"/>
            </a:solidFill>
            <a:latin typeface="Calibri" pitchFamily="34" charset="0"/>
          </a:endParaRPr>
        </a:p>
      </dgm:t>
    </dgm:pt>
    <dgm:pt modelId="{F13CACE4-FE19-4EB3-B7D0-C9F2FACB8C6C}" type="parTrans" cxnId="{2F0D84A8-76E7-40B3-92DC-61196C89DD7A}">
      <dgm:prSet/>
      <dgm:spPr/>
      <dgm:t>
        <a:bodyPr/>
        <a:lstStyle/>
        <a:p>
          <a:endParaRPr lang="en-US" sz="2400" noProof="0"/>
        </a:p>
      </dgm:t>
    </dgm:pt>
    <dgm:pt modelId="{DE8D1013-7DBF-44B0-B827-1190FD5720F0}" type="sibTrans" cxnId="{2F0D84A8-76E7-40B3-92DC-61196C89DD7A}">
      <dgm:prSet/>
      <dgm:spPr/>
      <dgm:t>
        <a:bodyPr/>
        <a:lstStyle/>
        <a:p>
          <a:endParaRPr lang="en-US" sz="2400" noProof="0"/>
        </a:p>
      </dgm:t>
    </dgm:pt>
    <dgm:pt modelId="{C51EB84E-3EB4-409E-B641-E5C8056B60F7}">
      <dgm:prSet custT="1"/>
      <dgm:spPr>
        <a:solidFill>
          <a:schemeClr val="bg2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Projekce vývoje klimatu</a:t>
          </a:r>
          <a:endParaRPr lang="en-US" sz="2400" b="1" i="0" noProof="0" dirty="0" smtClean="0">
            <a:solidFill>
              <a:schemeClr val="tx2"/>
            </a:solidFill>
            <a:latin typeface="Calibri" pitchFamily="34" charset="0"/>
          </a:endParaRPr>
        </a:p>
      </dgm:t>
    </dgm:pt>
    <dgm:pt modelId="{9136924F-4842-49E6-957E-950843AC7587}" type="parTrans" cxnId="{6F0E7102-5911-4917-9563-4958F0F00F2B}">
      <dgm:prSet/>
      <dgm:spPr/>
      <dgm:t>
        <a:bodyPr/>
        <a:lstStyle/>
        <a:p>
          <a:endParaRPr lang="cs-CZ"/>
        </a:p>
      </dgm:t>
    </dgm:pt>
    <dgm:pt modelId="{313EEE40-5616-46BB-AD8A-46E6CFBFBCBB}" type="sibTrans" cxnId="{6F0E7102-5911-4917-9563-4958F0F00F2B}">
      <dgm:prSet/>
      <dgm:spPr/>
      <dgm:t>
        <a:bodyPr/>
        <a:lstStyle/>
        <a:p>
          <a:endParaRPr lang="cs-CZ"/>
        </a:p>
      </dgm:t>
    </dgm:pt>
    <dgm:pt modelId="{1887B326-F434-4B48-AA59-4BCE47F0A52E}">
      <dgm:prSet custT="1"/>
      <dgm:spPr>
        <a:solidFill>
          <a:schemeClr val="bg2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IPCC a Kjótský protokol</a:t>
          </a:r>
          <a:endParaRPr lang="en-US" sz="2400" b="1" i="0" noProof="0" dirty="0" smtClean="0">
            <a:solidFill>
              <a:schemeClr val="tx2"/>
            </a:solidFill>
            <a:latin typeface="Calibri" pitchFamily="34" charset="0"/>
          </a:endParaRPr>
        </a:p>
      </dgm:t>
    </dgm:pt>
    <dgm:pt modelId="{9CAE9F4E-54BE-41F8-B0DA-88BFE6385823}" type="parTrans" cxnId="{79170987-DB47-4757-BFF6-6D9E7F8BBFF5}">
      <dgm:prSet/>
      <dgm:spPr/>
      <dgm:t>
        <a:bodyPr/>
        <a:lstStyle/>
        <a:p>
          <a:endParaRPr lang="cs-CZ"/>
        </a:p>
      </dgm:t>
    </dgm:pt>
    <dgm:pt modelId="{491408AD-56B3-4850-9DF7-9B8EF30BBDD5}" type="sibTrans" cxnId="{79170987-DB47-4757-BFF6-6D9E7F8BBFF5}">
      <dgm:prSet/>
      <dgm:spPr/>
      <dgm:t>
        <a:bodyPr/>
        <a:lstStyle/>
        <a:p>
          <a:endParaRPr lang="cs-CZ"/>
        </a:p>
      </dgm:t>
    </dgm:pt>
    <dgm:pt modelId="{12495717-86BF-403F-9F29-6F0A044A432C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Klimatický záznam ČR</a:t>
          </a:r>
          <a:endParaRPr lang="en-US" sz="2400" b="1" i="0" noProof="0" dirty="0">
            <a:solidFill>
              <a:schemeClr val="tx2"/>
            </a:solidFill>
            <a:latin typeface="Calibri" pitchFamily="34" charset="0"/>
          </a:endParaRPr>
        </a:p>
      </dgm:t>
    </dgm:pt>
    <dgm:pt modelId="{5EF41D2B-1B27-4FA2-88DF-ED79AA7F6640}" type="parTrans" cxnId="{E25740EF-A3E1-49C2-9200-FF0BFA4839B4}">
      <dgm:prSet/>
      <dgm:spPr/>
      <dgm:t>
        <a:bodyPr/>
        <a:lstStyle/>
        <a:p>
          <a:endParaRPr lang="cs-CZ"/>
        </a:p>
      </dgm:t>
    </dgm:pt>
    <dgm:pt modelId="{517372B5-FB21-464D-A84F-620CD2F004FC}" type="sibTrans" cxnId="{E25740EF-A3E1-49C2-9200-FF0BFA4839B4}">
      <dgm:prSet/>
      <dgm:spPr/>
      <dgm:t>
        <a:bodyPr/>
        <a:lstStyle/>
        <a:p>
          <a:endParaRPr lang="cs-CZ"/>
        </a:p>
      </dgm:t>
    </dgm:pt>
    <dgm:pt modelId="{CD562762-7E7B-4A8A-8791-380E841C076F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cs-CZ" sz="2400" b="1" i="0" noProof="0" dirty="0" smtClean="0">
              <a:solidFill>
                <a:schemeClr val="tx2"/>
              </a:solidFill>
              <a:latin typeface="Calibri" pitchFamily="34" charset="0"/>
            </a:rPr>
            <a:t>Extrémy klimatu u nás</a:t>
          </a:r>
          <a:endParaRPr lang="en-US" sz="2400" b="1" i="0" noProof="0" dirty="0">
            <a:solidFill>
              <a:schemeClr val="tx2"/>
            </a:solidFill>
            <a:latin typeface="Calibri" pitchFamily="34" charset="0"/>
          </a:endParaRPr>
        </a:p>
      </dgm:t>
    </dgm:pt>
    <dgm:pt modelId="{F75A0D2E-25B2-438D-9A4C-829542124B5A}" type="parTrans" cxnId="{198EFF75-0D16-4652-9FC8-F48203C29DCF}">
      <dgm:prSet/>
      <dgm:spPr/>
      <dgm:t>
        <a:bodyPr/>
        <a:lstStyle/>
        <a:p>
          <a:endParaRPr lang="cs-CZ"/>
        </a:p>
      </dgm:t>
    </dgm:pt>
    <dgm:pt modelId="{91642C69-29B5-492C-9C06-9CECB8D34D53}" type="sibTrans" cxnId="{198EFF75-0D16-4652-9FC8-F48203C29DCF}">
      <dgm:prSet/>
      <dgm:spPr/>
      <dgm:t>
        <a:bodyPr/>
        <a:lstStyle/>
        <a:p>
          <a:endParaRPr lang="cs-CZ"/>
        </a:p>
      </dgm:t>
    </dgm:pt>
    <dgm:pt modelId="{FF92F4C6-35A1-4F70-A0F6-9829382B7467}" type="pres">
      <dgm:prSet presAssocID="{3044D666-FC92-4C43-9758-849076977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FCABC9C-F0D3-407C-8919-B3C086386F6B}" type="pres">
      <dgm:prSet presAssocID="{0C498216-C9BA-4723-ACA5-41873CDEBE10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001E42F-CDA0-4996-BABF-79AB3B9783EA}" type="pres">
      <dgm:prSet presAssocID="{6004A983-D137-4527-B149-63780AF84116}" presName="spacer" presStyleCnt="0"/>
      <dgm:spPr/>
    </dgm:pt>
    <dgm:pt modelId="{E1425D25-8838-4917-AE8C-79216C0FF7C2}" type="pres">
      <dgm:prSet presAssocID="{C51EB84E-3EB4-409E-B641-E5C8056B60F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F95ECE-2EC2-4853-9F67-643C25EA2AF3}" type="pres">
      <dgm:prSet presAssocID="{313EEE40-5616-46BB-AD8A-46E6CFBFBCBB}" presName="spacer" presStyleCnt="0"/>
      <dgm:spPr/>
    </dgm:pt>
    <dgm:pt modelId="{27FC6ADA-83DD-412B-B20A-904DF1B16B0B}" type="pres">
      <dgm:prSet presAssocID="{1887B326-F434-4B48-AA59-4BCE47F0A52E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7F1A802-29A9-48C6-A33F-A51AFE0384A2}" type="pres">
      <dgm:prSet presAssocID="{491408AD-56B3-4850-9DF7-9B8EF30BBDD5}" presName="spacer" presStyleCnt="0"/>
      <dgm:spPr/>
    </dgm:pt>
    <dgm:pt modelId="{451AC0C9-1439-4B05-B9D7-C90F06D7A853}" type="pres">
      <dgm:prSet presAssocID="{96C6A4F8-C81B-41A6-BBBB-5B9430AC7F5D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8079465-3EAC-4F22-BEAF-FC91038DA45A}" type="pres">
      <dgm:prSet presAssocID="{88EB0686-8818-4C80-88A2-443A4BEB26DC}" presName="spacer" presStyleCnt="0"/>
      <dgm:spPr/>
    </dgm:pt>
    <dgm:pt modelId="{6DA8A6D5-B800-42AD-98B8-866C91991DB3}" type="pres">
      <dgm:prSet presAssocID="{5C8AA841-3EDC-4D10-81D1-C72BB802A15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361114-A7DD-4F78-AF45-38B2B1F68F45}" type="pres">
      <dgm:prSet presAssocID="{02D817BE-2FB1-4219-9EB2-81E2051F5E4B}" presName="spacer" presStyleCnt="0"/>
      <dgm:spPr/>
    </dgm:pt>
    <dgm:pt modelId="{BA5C3FFD-F701-4DC9-96CA-3F8360FE88C9}" type="pres">
      <dgm:prSet presAssocID="{D772890E-6412-4DD6-91AA-BB7907CF063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F422945-AEA6-42CF-AAD4-D3963C0DF873}" type="pres">
      <dgm:prSet presAssocID="{DE8D1013-7DBF-44B0-B827-1190FD5720F0}" presName="spacer" presStyleCnt="0"/>
      <dgm:spPr/>
    </dgm:pt>
    <dgm:pt modelId="{121A63F9-7BA8-4E9B-B4F7-147D05B7EB3C}" type="pres">
      <dgm:prSet presAssocID="{12495717-86BF-403F-9F29-6F0A044A432C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6354EE1-1DDD-42B8-960D-09E66C22A0F7}" type="pres">
      <dgm:prSet presAssocID="{517372B5-FB21-464D-A84F-620CD2F004FC}" presName="spacer" presStyleCnt="0"/>
      <dgm:spPr/>
    </dgm:pt>
    <dgm:pt modelId="{A891F6E5-1B96-45BE-B077-1539472E4797}" type="pres">
      <dgm:prSet presAssocID="{CD562762-7E7B-4A8A-8791-380E841C076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B9DD5BD-0606-4398-BE9A-F5F070897878}" type="presOf" srcId="{1887B326-F434-4B48-AA59-4BCE47F0A52E}" destId="{27FC6ADA-83DD-412B-B20A-904DF1B16B0B}" srcOrd="0" destOrd="0" presId="urn:microsoft.com/office/officeart/2005/8/layout/vList2"/>
    <dgm:cxn modelId="{4B1D013B-A8F0-4FF4-933E-98020F1CEC6E}" type="presOf" srcId="{3044D666-FC92-4C43-9758-849076977E48}" destId="{FF92F4C6-35A1-4F70-A0F6-9829382B7467}" srcOrd="0" destOrd="0" presId="urn:microsoft.com/office/officeart/2005/8/layout/vList2"/>
    <dgm:cxn modelId="{DF0F6E0C-BD06-429A-A62C-DBF26D19C05F}" type="presOf" srcId="{12495717-86BF-403F-9F29-6F0A044A432C}" destId="{121A63F9-7BA8-4E9B-B4F7-147D05B7EB3C}" srcOrd="0" destOrd="0" presId="urn:microsoft.com/office/officeart/2005/8/layout/vList2"/>
    <dgm:cxn modelId="{668A07F3-3A12-401D-847B-30D5EF6B5E5F}" type="presOf" srcId="{0C498216-C9BA-4723-ACA5-41873CDEBE10}" destId="{4FCABC9C-F0D3-407C-8919-B3C086386F6B}" srcOrd="0" destOrd="0" presId="urn:microsoft.com/office/officeart/2005/8/layout/vList2"/>
    <dgm:cxn modelId="{2F0D84A8-76E7-40B3-92DC-61196C89DD7A}" srcId="{3044D666-FC92-4C43-9758-849076977E48}" destId="{D772890E-6412-4DD6-91AA-BB7907CF063A}" srcOrd="5" destOrd="0" parTransId="{F13CACE4-FE19-4EB3-B7D0-C9F2FACB8C6C}" sibTransId="{DE8D1013-7DBF-44B0-B827-1190FD5720F0}"/>
    <dgm:cxn modelId="{79170987-DB47-4757-BFF6-6D9E7F8BBFF5}" srcId="{3044D666-FC92-4C43-9758-849076977E48}" destId="{1887B326-F434-4B48-AA59-4BCE47F0A52E}" srcOrd="2" destOrd="0" parTransId="{9CAE9F4E-54BE-41F8-B0DA-88BFE6385823}" sibTransId="{491408AD-56B3-4850-9DF7-9B8EF30BBDD5}"/>
    <dgm:cxn modelId="{198EFF75-0D16-4652-9FC8-F48203C29DCF}" srcId="{3044D666-FC92-4C43-9758-849076977E48}" destId="{CD562762-7E7B-4A8A-8791-380E841C076F}" srcOrd="7" destOrd="0" parTransId="{F75A0D2E-25B2-438D-9A4C-829542124B5A}" sibTransId="{91642C69-29B5-492C-9C06-9CECB8D34D53}"/>
    <dgm:cxn modelId="{6F0E7102-5911-4917-9563-4958F0F00F2B}" srcId="{3044D666-FC92-4C43-9758-849076977E48}" destId="{C51EB84E-3EB4-409E-B641-E5C8056B60F7}" srcOrd="1" destOrd="0" parTransId="{9136924F-4842-49E6-957E-950843AC7587}" sibTransId="{313EEE40-5616-46BB-AD8A-46E6CFBFBCBB}"/>
    <dgm:cxn modelId="{FAAED5A1-4BF4-4DE7-9408-A78E9CB5892C}" srcId="{3044D666-FC92-4C43-9758-849076977E48}" destId="{0C498216-C9BA-4723-ACA5-41873CDEBE10}" srcOrd="0" destOrd="0" parTransId="{6BFD8286-79B6-44F9-B151-E6728FB83EFD}" sibTransId="{6004A983-D137-4527-B149-63780AF84116}"/>
    <dgm:cxn modelId="{E25740EF-A3E1-49C2-9200-FF0BFA4839B4}" srcId="{3044D666-FC92-4C43-9758-849076977E48}" destId="{12495717-86BF-403F-9F29-6F0A044A432C}" srcOrd="6" destOrd="0" parTransId="{5EF41D2B-1B27-4FA2-88DF-ED79AA7F6640}" sibTransId="{517372B5-FB21-464D-A84F-620CD2F004FC}"/>
    <dgm:cxn modelId="{4D6D0C67-62F9-4932-B2CD-68D26A126CB8}" srcId="{3044D666-FC92-4C43-9758-849076977E48}" destId="{5C8AA841-3EDC-4D10-81D1-C72BB802A154}" srcOrd="4" destOrd="0" parTransId="{794CC9AD-D924-4647-85DD-5652B2E5C0CE}" sibTransId="{02D817BE-2FB1-4219-9EB2-81E2051F5E4B}"/>
    <dgm:cxn modelId="{4C1213D9-F96C-4C90-B973-B431F6C3BA08}" srcId="{3044D666-FC92-4C43-9758-849076977E48}" destId="{96C6A4F8-C81B-41A6-BBBB-5B9430AC7F5D}" srcOrd="3" destOrd="0" parTransId="{DA2D8069-DA20-40E9-BC2F-2FCB6CDF8C3A}" sibTransId="{88EB0686-8818-4C80-88A2-443A4BEB26DC}"/>
    <dgm:cxn modelId="{3D14FB7B-CF6C-4E2A-9127-A0F948F3EAC1}" type="presOf" srcId="{96C6A4F8-C81B-41A6-BBBB-5B9430AC7F5D}" destId="{451AC0C9-1439-4B05-B9D7-C90F06D7A853}" srcOrd="0" destOrd="0" presId="urn:microsoft.com/office/officeart/2005/8/layout/vList2"/>
    <dgm:cxn modelId="{A89DE9E2-8752-4C3F-AAFC-8D8E0E098855}" type="presOf" srcId="{CD562762-7E7B-4A8A-8791-380E841C076F}" destId="{A891F6E5-1B96-45BE-B077-1539472E4797}" srcOrd="0" destOrd="0" presId="urn:microsoft.com/office/officeart/2005/8/layout/vList2"/>
    <dgm:cxn modelId="{70D43BCC-1D4C-4006-813F-9ECE48C05619}" type="presOf" srcId="{5C8AA841-3EDC-4D10-81D1-C72BB802A154}" destId="{6DA8A6D5-B800-42AD-98B8-866C91991DB3}" srcOrd="0" destOrd="0" presId="urn:microsoft.com/office/officeart/2005/8/layout/vList2"/>
    <dgm:cxn modelId="{3F04CDFA-A99D-4B05-BC34-095F74494149}" type="presOf" srcId="{D772890E-6412-4DD6-91AA-BB7907CF063A}" destId="{BA5C3FFD-F701-4DC9-96CA-3F8360FE88C9}" srcOrd="0" destOrd="0" presId="urn:microsoft.com/office/officeart/2005/8/layout/vList2"/>
    <dgm:cxn modelId="{C2E08EFA-0CD3-4286-84C0-24F1655F35D1}" type="presOf" srcId="{C51EB84E-3EB4-409E-B641-E5C8056B60F7}" destId="{E1425D25-8838-4917-AE8C-79216C0FF7C2}" srcOrd="0" destOrd="0" presId="urn:microsoft.com/office/officeart/2005/8/layout/vList2"/>
    <dgm:cxn modelId="{6FCA0B77-2BF2-4DBB-A08A-3B2EEC2BF48A}" type="presParOf" srcId="{FF92F4C6-35A1-4F70-A0F6-9829382B7467}" destId="{4FCABC9C-F0D3-407C-8919-B3C086386F6B}" srcOrd="0" destOrd="0" presId="urn:microsoft.com/office/officeart/2005/8/layout/vList2"/>
    <dgm:cxn modelId="{0F3E7713-FB97-486D-A11C-763D46348F92}" type="presParOf" srcId="{FF92F4C6-35A1-4F70-A0F6-9829382B7467}" destId="{8001E42F-CDA0-4996-BABF-79AB3B9783EA}" srcOrd="1" destOrd="0" presId="urn:microsoft.com/office/officeart/2005/8/layout/vList2"/>
    <dgm:cxn modelId="{4C695787-AE55-4C05-8887-D0F17DD4E6FA}" type="presParOf" srcId="{FF92F4C6-35A1-4F70-A0F6-9829382B7467}" destId="{E1425D25-8838-4917-AE8C-79216C0FF7C2}" srcOrd="2" destOrd="0" presId="urn:microsoft.com/office/officeart/2005/8/layout/vList2"/>
    <dgm:cxn modelId="{4CEF5692-D33F-414D-BDC2-749E8A5121F9}" type="presParOf" srcId="{FF92F4C6-35A1-4F70-A0F6-9829382B7467}" destId="{2CF95ECE-2EC2-4853-9F67-643C25EA2AF3}" srcOrd="3" destOrd="0" presId="urn:microsoft.com/office/officeart/2005/8/layout/vList2"/>
    <dgm:cxn modelId="{A527B6F8-F8C0-4D37-8170-A3F1A310BCD2}" type="presParOf" srcId="{FF92F4C6-35A1-4F70-A0F6-9829382B7467}" destId="{27FC6ADA-83DD-412B-B20A-904DF1B16B0B}" srcOrd="4" destOrd="0" presId="urn:microsoft.com/office/officeart/2005/8/layout/vList2"/>
    <dgm:cxn modelId="{589DE235-ADE8-4A3C-A4A3-F3C7F2879638}" type="presParOf" srcId="{FF92F4C6-35A1-4F70-A0F6-9829382B7467}" destId="{17F1A802-29A9-48C6-A33F-A51AFE0384A2}" srcOrd="5" destOrd="0" presId="urn:microsoft.com/office/officeart/2005/8/layout/vList2"/>
    <dgm:cxn modelId="{8F3A933B-B4D6-4FFB-82E4-A5AF2F1A65F6}" type="presParOf" srcId="{FF92F4C6-35A1-4F70-A0F6-9829382B7467}" destId="{451AC0C9-1439-4B05-B9D7-C90F06D7A853}" srcOrd="6" destOrd="0" presId="urn:microsoft.com/office/officeart/2005/8/layout/vList2"/>
    <dgm:cxn modelId="{A3532D4D-564B-40E1-B906-F9046913946B}" type="presParOf" srcId="{FF92F4C6-35A1-4F70-A0F6-9829382B7467}" destId="{98079465-3EAC-4F22-BEAF-FC91038DA45A}" srcOrd="7" destOrd="0" presId="urn:microsoft.com/office/officeart/2005/8/layout/vList2"/>
    <dgm:cxn modelId="{25786503-44DB-4516-9760-E5CC7791219B}" type="presParOf" srcId="{FF92F4C6-35A1-4F70-A0F6-9829382B7467}" destId="{6DA8A6D5-B800-42AD-98B8-866C91991DB3}" srcOrd="8" destOrd="0" presId="urn:microsoft.com/office/officeart/2005/8/layout/vList2"/>
    <dgm:cxn modelId="{5CB024CD-E359-4AE6-83B3-5EF37C286EAD}" type="presParOf" srcId="{FF92F4C6-35A1-4F70-A0F6-9829382B7467}" destId="{A1361114-A7DD-4F78-AF45-38B2B1F68F45}" srcOrd="9" destOrd="0" presId="urn:microsoft.com/office/officeart/2005/8/layout/vList2"/>
    <dgm:cxn modelId="{8E19EEB0-0A2F-4C9E-B05C-27D99E0F258B}" type="presParOf" srcId="{FF92F4C6-35A1-4F70-A0F6-9829382B7467}" destId="{BA5C3FFD-F701-4DC9-96CA-3F8360FE88C9}" srcOrd="10" destOrd="0" presId="urn:microsoft.com/office/officeart/2005/8/layout/vList2"/>
    <dgm:cxn modelId="{56427B35-8B8B-4F7C-BA5A-383B3D8ADE59}" type="presParOf" srcId="{FF92F4C6-35A1-4F70-A0F6-9829382B7467}" destId="{9F422945-AEA6-42CF-AAD4-D3963C0DF873}" srcOrd="11" destOrd="0" presId="urn:microsoft.com/office/officeart/2005/8/layout/vList2"/>
    <dgm:cxn modelId="{B9FEA9D1-2AD4-4EF7-B228-50410ABCFC0D}" type="presParOf" srcId="{FF92F4C6-35A1-4F70-A0F6-9829382B7467}" destId="{121A63F9-7BA8-4E9B-B4F7-147D05B7EB3C}" srcOrd="12" destOrd="0" presId="urn:microsoft.com/office/officeart/2005/8/layout/vList2"/>
    <dgm:cxn modelId="{16705475-EF3B-4562-B700-1B7FA08E74A7}" type="presParOf" srcId="{FF92F4C6-35A1-4F70-A0F6-9829382B7467}" destId="{E6354EE1-1DDD-42B8-960D-09E66C22A0F7}" srcOrd="13" destOrd="0" presId="urn:microsoft.com/office/officeart/2005/8/layout/vList2"/>
    <dgm:cxn modelId="{7318F51C-C1D4-460E-BB4A-F5FCA497DD6B}" type="presParOf" srcId="{FF92F4C6-35A1-4F70-A0F6-9829382B7467}" destId="{A891F6E5-1B96-45BE-B077-1539472E4797}" srcOrd="14" destOrd="0" presId="urn:microsoft.com/office/officeart/2005/8/layout/vList2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5E190F-8B53-4D55-BF56-98F7057F050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A4B40AB-D8ED-4318-B363-B30654DEDCE0}">
      <dgm:prSet phldrT="[Text]" custT="1"/>
      <dgm:spPr/>
      <dgm:t>
        <a:bodyPr/>
        <a:lstStyle/>
        <a:p>
          <a:pPr algn="ctr"/>
          <a:r>
            <a:rPr lang="cs-CZ" sz="2800" b="1" i="0" cap="none" baseline="0" dirty="0" smtClean="0">
              <a:solidFill>
                <a:schemeClr val="bg1"/>
              </a:solidFill>
              <a:latin typeface="Calibri" pitchFamily="34" charset="0"/>
            </a:rPr>
            <a:t>(1) </a:t>
          </a:r>
          <a:r>
            <a:rPr lang="cs-CZ" sz="2800" b="1" i="0" cap="small" baseline="0" dirty="0" smtClean="0">
              <a:solidFill>
                <a:schemeClr val="bg1"/>
              </a:solidFill>
              <a:latin typeface="Calibri" pitchFamily="34" charset="0"/>
            </a:rPr>
            <a:t>Modelový </a:t>
          </a:r>
          <a:r>
            <a:rPr lang="cs-CZ" sz="2800" b="1" cap="small" baseline="0" dirty="0" smtClean="0">
              <a:solidFill>
                <a:schemeClr val="bg1"/>
              </a:solidFill>
              <a:latin typeface="Calibri" pitchFamily="34" charset="0"/>
            </a:rPr>
            <a:t>popis klimatického systému</a:t>
          </a:r>
          <a:endParaRPr lang="cs-CZ" sz="2800" b="1" i="1" cap="none" baseline="0" dirty="0">
            <a:solidFill>
              <a:schemeClr val="bg1"/>
            </a:solidFill>
            <a:latin typeface="Calibri" pitchFamily="34" charset="0"/>
          </a:endParaRPr>
        </a:p>
      </dgm:t>
    </dgm:pt>
    <dgm:pt modelId="{8904D282-24EB-4346-B13E-797DD2CA5E0E}" type="parTrans" cxnId="{D0D18A40-C81C-4714-93F6-7706F40BAB8E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86D430F9-6BC7-4377-9751-3F6BBB67C3B6}" type="sibTrans" cxnId="{D0D18A40-C81C-4714-93F6-7706F40BAB8E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B8B405BA-A61E-4998-8493-F25D96AD8EE5}">
      <dgm:prSet phldrT="[Text]" custT="1"/>
      <dgm:spPr/>
      <dgm:t>
        <a:bodyPr/>
        <a:lstStyle/>
        <a:p>
          <a:pPr algn="ctr"/>
          <a:r>
            <a:rPr lang="cs-CZ" sz="1600" b="1" dirty="0">
              <a:solidFill>
                <a:schemeClr val="tx2"/>
              </a:solidFill>
              <a:latin typeface="Calibri" pitchFamily="34" charset="0"/>
            </a:rPr>
            <a:t>složky systému</a:t>
          </a:r>
        </a:p>
      </dgm:t>
    </dgm:pt>
    <dgm:pt modelId="{9424B15E-3A5D-4776-9618-1B214F540C8A}" type="parTrans" cxnId="{F3192819-4E11-4D5F-A685-55B8FE04FD07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681CE00C-E8D0-4C2B-9F31-F8D094783606}" type="sibTrans" cxnId="{F3192819-4E11-4D5F-A685-55B8FE04FD07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0B528A96-7211-467F-9AE4-C03F8718FDD9}">
      <dgm:prSet phldrT="[Text]" custT="1"/>
      <dgm:spPr/>
      <dgm:t>
        <a:bodyPr/>
        <a:lstStyle/>
        <a:p>
          <a:pPr algn="ctr"/>
          <a:r>
            <a:rPr lang="cs-CZ" sz="1600" b="1" dirty="0">
              <a:solidFill>
                <a:schemeClr val="tx2"/>
              </a:solidFill>
              <a:latin typeface="Calibri" pitchFamily="34" charset="0"/>
            </a:rPr>
            <a:t>zpětné </a:t>
          </a:r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vazby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9D5A81E5-1A97-4753-B99B-BE798B13C7E8}" type="parTrans" cxnId="{E86019E4-F99D-484C-AF01-F6B5A6B07DFF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140FA255-B326-4E70-B401-4BA3BF3CEF70}" type="sibTrans" cxnId="{E86019E4-F99D-484C-AF01-F6B5A6B07DFF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3C8B3BFE-3AA1-4164-9DD1-F84025D61B80}">
      <dgm:prSet phldrT="[Text]" custT="1"/>
      <dgm:spPr/>
      <dgm:t>
        <a:bodyPr/>
        <a:lstStyle/>
        <a:p>
          <a:pPr algn="ctr"/>
          <a:r>
            <a:rPr lang="cs-CZ" sz="2800" b="1" i="0" cap="none" baseline="0" dirty="0" smtClean="0">
              <a:solidFill>
                <a:schemeClr val="bg1"/>
              </a:solidFill>
              <a:latin typeface="Calibri" pitchFamily="34" charset="0"/>
            </a:rPr>
            <a:t>(2)</a:t>
          </a:r>
          <a:r>
            <a:rPr lang="cs-CZ" sz="2800" b="0" i="0" cap="none" baseline="0" dirty="0" smtClean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cs-CZ" sz="2800" b="1" cap="small" baseline="0" dirty="0" smtClean="0">
              <a:solidFill>
                <a:schemeClr val="bg1"/>
              </a:solidFill>
              <a:latin typeface="Calibri" pitchFamily="34" charset="0"/>
            </a:rPr>
            <a:t>Modelový </a:t>
          </a:r>
          <a:r>
            <a:rPr lang="cs-CZ" sz="2800" b="1" cap="small" baseline="0" dirty="0">
              <a:solidFill>
                <a:schemeClr val="bg1"/>
              </a:solidFill>
              <a:latin typeface="Calibri" pitchFamily="34" charset="0"/>
            </a:rPr>
            <a:t>popis vývoje </a:t>
          </a:r>
          <a:r>
            <a:rPr lang="cs-CZ" sz="2800" b="1" cap="small" baseline="0" dirty="0" smtClean="0">
              <a:solidFill>
                <a:schemeClr val="bg1"/>
              </a:solidFill>
              <a:latin typeface="Calibri" pitchFamily="34" charset="0"/>
            </a:rPr>
            <a:t>světa</a:t>
          </a:r>
          <a:endParaRPr lang="cs-CZ" sz="2800" b="1" i="1" cap="small" baseline="0" dirty="0">
            <a:solidFill>
              <a:schemeClr val="bg1"/>
            </a:solidFill>
            <a:latin typeface="Calibri" pitchFamily="34" charset="0"/>
          </a:endParaRPr>
        </a:p>
      </dgm:t>
    </dgm:pt>
    <dgm:pt modelId="{DC90B7E8-97DC-4606-A9FE-45AD7F7BA91F}" type="parTrans" cxnId="{39F510CA-2108-4DC0-8FDE-8F521CF9C141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BC238483-BCC1-4424-AF88-3471A55FD0E9}" type="sibTrans" cxnId="{39F510CA-2108-4DC0-8FDE-8F521CF9C141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C883EA47-18F7-4565-8330-5246667C0A36}">
      <dgm:prSet phldrT="[Text]" custT="1"/>
      <dgm:spPr/>
      <dgm:t>
        <a:bodyPr/>
        <a:lstStyle/>
        <a:p>
          <a:pPr algn="ctr"/>
          <a:r>
            <a:rPr lang="cs-CZ" sz="1600" b="1" dirty="0">
              <a:solidFill>
                <a:schemeClr val="tx2"/>
              </a:solidFill>
              <a:latin typeface="Calibri" pitchFamily="34" charset="0"/>
            </a:rPr>
            <a:t>makroekonomika</a:t>
          </a:r>
        </a:p>
      </dgm:t>
    </dgm:pt>
    <dgm:pt modelId="{29839E6F-6EE2-42CB-96C9-7D8910DE6D48}" type="parTrans" cxnId="{269E7462-8C41-4DE7-9C07-8F6E7CE552DD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DFCAE01E-5B9A-439B-9C66-204ADF7BB42B}" type="sibTrans" cxnId="{269E7462-8C41-4DE7-9C07-8F6E7CE552DD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B2B62207-F499-49BE-9B88-36D038B7F607}">
      <dgm:prSet phldrT="[Text]" custT="1"/>
      <dgm:spPr/>
      <dgm:t>
        <a:bodyPr/>
        <a:lstStyle/>
        <a:p>
          <a:pPr algn="ctr"/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technologie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080F175D-BC0C-4AA9-A282-E693514AC7F3}" type="parTrans" cxnId="{23500700-AF59-499E-9061-A2C036834515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3E006427-BBC4-4D18-9862-0D0042EAAB5B}" type="sibTrans" cxnId="{23500700-AF59-499E-9061-A2C036834515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676E73E5-E3CE-4C35-B695-93EF4827724A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cs-CZ" sz="2800" b="1" i="0" cap="none" baseline="0" dirty="0" smtClean="0">
              <a:solidFill>
                <a:schemeClr val="bg1"/>
              </a:solidFill>
              <a:latin typeface="Calibri" pitchFamily="34" charset="0"/>
            </a:rPr>
            <a:t>(3)</a:t>
          </a:r>
          <a:r>
            <a:rPr lang="cs-CZ" sz="2800" b="1" i="1" cap="none" baseline="0" dirty="0" smtClean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cs-CZ" sz="2800" b="1" cap="small" baseline="0" dirty="0" smtClean="0">
              <a:solidFill>
                <a:schemeClr val="bg1"/>
              </a:solidFill>
              <a:latin typeface="Calibri" pitchFamily="34" charset="0"/>
            </a:rPr>
            <a:t>Projekce </a:t>
          </a:r>
          <a:r>
            <a:rPr lang="cs-CZ" sz="2800" b="1" cap="small" baseline="0" dirty="0">
              <a:solidFill>
                <a:schemeClr val="bg1"/>
              </a:solidFill>
              <a:latin typeface="Calibri" pitchFamily="34" charset="0"/>
            </a:rPr>
            <a:t>vývoje </a:t>
          </a:r>
          <a:r>
            <a:rPr lang="cs-CZ" sz="2800" b="1" cap="small" baseline="0" dirty="0" smtClean="0">
              <a:solidFill>
                <a:schemeClr val="bg1"/>
              </a:solidFill>
              <a:latin typeface="Calibri" pitchFamily="34" charset="0"/>
            </a:rPr>
            <a:t>klimatu ve scénářích</a:t>
          </a:r>
          <a:endParaRPr lang="cs-CZ" sz="2800" b="1" i="1" cap="small" baseline="0" dirty="0">
            <a:solidFill>
              <a:schemeClr val="bg1"/>
            </a:solidFill>
            <a:latin typeface="Calibri" pitchFamily="34" charset="0"/>
          </a:endParaRPr>
        </a:p>
      </dgm:t>
    </dgm:pt>
    <dgm:pt modelId="{48C873BD-0583-421A-8AB9-915F2401D99C}" type="parTrans" cxnId="{30E921B9-5481-4DB9-A6B7-7C7DFFEA7024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BC9BA46A-A9DB-454F-BB5E-26E077508B03}" type="sibTrans" cxnId="{30E921B9-5481-4DB9-A6B7-7C7DFFEA7024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1DE769DE-57EF-4323-8AA1-E02207560486}">
      <dgm:prSet phldrT="[Text]" custT="1"/>
      <dgm:spPr>
        <a:solidFill>
          <a:srgbClr val="FFFF99"/>
        </a:solidFill>
      </dgm:spPr>
      <dgm:t>
        <a:bodyPr/>
        <a:lstStyle/>
        <a:p>
          <a:pPr algn="ctr"/>
          <a:r>
            <a:rPr lang="cs-CZ" sz="2400" b="1" dirty="0">
              <a:solidFill>
                <a:schemeClr val="tx2"/>
              </a:solidFill>
              <a:latin typeface="Calibri" pitchFamily="34" charset="0"/>
            </a:rPr>
            <a:t>dolní odhad</a:t>
          </a:r>
        </a:p>
      </dgm:t>
    </dgm:pt>
    <dgm:pt modelId="{2CC04C29-F269-48B5-A401-C1577E1BCC7F}" type="parTrans" cxnId="{0956276D-6578-4597-BA5A-1D13CDD81E3C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372F954D-2755-4D52-8E2B-7650CF335D8D}" type="sibTrans" cxnId="{0956276D-6578-4597-BA5A-1D13CDD81E3C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F1659C0F-4DA2-48E9-AEAC-27B2BE372E87}">
      <dgm:prSet phldrT="[Text]" custT="1"/>
      <dgm:spPr>
        <a:solidFill>
          <a:srgbClr val="F46C76"/>
        </a:solidFill>
      </dgm:spPr>
      <dgm:t>
        <a:bodyPr/>
        <a:lstStyle/>
        <a:p>
          <a:pPr algn="ctr"/>
          <a:r>
            <a:rPr lang="cs-CZ" sz="2400" b="1" dirty="0">
              <a:solidFill>
                <a:schemeClr val="tx2"/>
              </a:solidFill>
              <a:latin typeface="Calibri" pitchFamily="34" charset="0"/>
            </a:rPr>
            <a:t>horní odhad</a:t>
          </a:r>
        </a:p>
      </dgm:t>
    </dgm:pt>
    <dgm:pt modelId="{FFD552F3-A6C0-4973-89A9-CB8D776FE861}" type="parTrans" cxnId="{1CA30F82-0D2E-4A45-973C-79A412B8416D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7063DE95-6D8D-42F7-BD5C-CE772BB7819A}" type="sibTrans" cxnId="{1CA30F82-0D2E-4A45-973C-79A412B8416D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FED9306D-6FC0-4A2F-8B05-3BB3D40D5EFA}">
      <dgm:prSet custT="1"/>
      <dgm:spPr/>
      <dgm:t>
        <a:bodyPr/>
        <a:lstStyle/>
        <a:p>
          <a:pPr algn="ctr"/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procesy ve složkách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F74655DA-E9D5-4FF9-801F-C8040E072DF6}" type="parTrans" cxnId="{8E02449C-887A-44A4-A7E3-F986F0B4131C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61DCF3F4-00D4-477F-A104-36F078BF370C}" type="sibTrans" cxnId="{8E02449C-887A-44A4-A7E3-F986F0B4131C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2982CA7B-E54F-4072-8205-65C92FF577B0}">
      <dgm:prSet custT="1"/>
      <dgm:spPr/>
      <dgm:t>
        <a:bodyPr/>
        <a:lstStyle/>
        <a:p>
          <a:pPr algn="ctr"/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energetika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D1073A6F-D158-4347-959C-ADE2BD4B76C2}" type="parTrans" cxnId="{8E5BC72D-A049-4DE2-951F-332FA4185820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74262AFB-4C5E-4879-A46A-FDE547339EBD}" type="sibTrans" cxnId="{8E5BC72D-A049-4DE2-951F-332FA4185820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808CA2A2-72CA-4D97-B152-DB50108C57B3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cs-CZ" sz="2400" b="1" dirty="0">
              <a:solidFill>
                <a:schemeClr val="tx2"/>
              </a:solidFill>
              <a:latin typeface="Calibri" pitchFamily="34" charset="0"/>
            </a:rPr>
            <a:t>nejlepší odhad</a:t>
          </a:r>
        </a:p>
      </dgm:t>
    </dgm:pt>
    <dgm:pt modelId="{56BD9D1E-200D-4720-971C-95EE3ED8993A}" type="parTrans" cxnId="{D6E54F46-DB0D-48A5-B2CE-385695009A36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3924494C-990E-4C28-8605-E313A42391DE}" type="sibTrans" cxnId="{D6E54F46-DB0D-48A5-B2CE-385695009A36}">
      <dgm:prSet/>
      <dgm:spPr/>
      <dgm:t>
        <a:bodyPr/>
        <a:lstStyle/>
        <a:p>
          <a:pPr algn="ctr"/>
          <a:endParaRPr lang="cs-CZ">
            <a:latin typeface="Comic Sans MS" pitchFamily="66" charset="0"/>
          </a:endParaRPr>
        </a:p>
      </dgm:t>
    </dgm:pt>
    <dgm:pt modelId="{F0118DC0-4CF1-4DAC-961A-BFEE8E83DE89}">
      <dgm:prSet custT="1"/>
      <dgm:spPr/>
      <dgm:t>
        <a:bodyPr/>
        <a:lstStyle/>
        <a:p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surovinové zdroje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6E3BE4AE-C2DA-4F69-8B54-5297A47398EE}" type="parTrans" cxnId="{63854928-02F4-4EFE-A846-7F4AED978E2E}">
      <dgm:prSet/>
      <dgm:spPr/>
      <dgm:t>
        <a:bodyPr/>
        <a:lstStyle/>
        <a:p>
          <a:endParaRPr lang="cs-CZ">
            <a:latin typeface="Comic Sans MS" pitchFamily="66" charset="0"/>
          </a:endParaRPr>
        </a:p>
      </dgm:t>
    </dgm:pt>
    <dgm:pt modelId="{31D1DF9A-3039-4FD5-8B49-20B7533D5888}" type="sibTrans" cxnId="{63854928-02F4-4EFE-A846-7F4AED978E2E}">
      <dgm:prSet/>
      <dgm:spPr/>
      <dgm:t>
        <a:bodyPr/>
        <a:lstStyle/>
        <a:p>
          <a:endParaRPr lang="cs-CZ">
            <a:latin typeface="Comic Sans MS" pitchFamily="66" charset="0"/>
          </a:endParaRPr>
        </a:p>
      </dgm:t>
    </dgm:pt>
    <dgm:pt modelId="{5B453B0C-E772-47B4-82A6-9E2810B51DD1}">
      <dgm:prSet phldrT="[Text]" custT="1"/>
      <dgm:spPr/>
      <dgm:t>
        <a:bodyPr/>
        <a:lstStyle/>
        <a:p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populační vývoj</a:t>
          </a:r>
          <a:endParaRPr lang="cs-CZ" sz="1600" b="1" dirty="0">
            <a:solidFill>
              <a:schemeClr val="tx2"/>
            </a:solidFill>
            <a:latin typeface="Calibri" pitchFamily="34" charset="0"/>
          </a:endParaRPr>
        </a:p>
      </dgm:t>
    </dgm:pt>
    <dgm:pt modelId="{205F72C3-7D7C-4AF5-B3E9-33C95AAF224F}" type="parTrans" cxnId="{02F5951B-C658-4FCD-B9CE-5290A10FEDB6}">
      <dgm:prSet/>
      <dgm:spPr/>
      <dgm:t>
        <a:bodyPr/>
        <a:lstStyle/>
        <a:p>
          <a:endParaRPr lang="cs-CZ"/>
        </a:p>
      </dgm:t>
    </dgm:pt>
    <dgm:pt modelId="{0A906319-42AB-4B43-9CDB-F96EE6076353}" type="sibTrans" cxnId="{02F5951B-C658-4FCD-B9CE-5290A10FEDB6}">
      <dgm:prSet/>
      <dgm:spPr/>
      <dgm:t>
        <a:bodyPr/>
        <a:lstStyle/>
        <a:p>
          <a:endParaRPr lang="cs-CZ"/>
        </a:p>
      </dgm:t>
    </dgm:pt>
    <dgm:pt modelId="{B0F44977-EB68-47F9-9CD5-250345D38499}">
      <dgm:prSet custT="1"/>
      <dgm:spPr/>
      <dgm:t>
        <a:bodyPr/>
        <a:lstStyle/>
        <a:p>
          <a:r>
            <a:rPr lang="cs-CZ" sz="1600" b="1" dirty="0" smtClean="0">
              <a:solidFill>
                <a:schemeClr val="tx2"/>
              </a:solidFill>
              <a:latin typeface="Calibri" pitchFamily="34" charset="0"/>
            </a:rPr>
            <a:t>chemismus</a:t>
          </a:r>
          <a:endParaRPr lang="cs-CZ" sz="1600" b="1" dirty="0">
            <a:latin typeface="Calibri" pitchFamily="34" charset="0"/>
          </a:endParaRPr>
        </a:p>
      </dgm:t>
    </dgm:pt>
    <dgm:pt modelId="{CACAA701-2A56-4FAA-B447-73CA08885DD6}" type="parTrans" cxnId="{59BF16CC-1071-4F2C-8237-B1068BDB5256}">
      <dgm:prSet/>
      <dgm:spPr/>
      <dgm:t>
        <a:bodyPr/>
        <a:lstStyle/>
        <a:p>
          <a:endParaRPr lang="cs-CZ"/>
        </a:p>
      </dgm:t>
    </dgm:pt>
    <dgm:pt modelId="{7DEE5A78-83E4-4807-AC1E-2D70B64919F8}" type="sibTrans" cxnId="{59BF16CC-1071-4F2C-8237-B1068BDB5256}">
      <dgm:prSet/>
      <dgm:spPr/>
      <dgm:t>
        <a:bodyPr/>
        <a:lstStyle/>
        <a:p>
          <a:endParaRPr lang="cs-CZ"/>
        </a:p>
      </dgm:t>
    </dgm:pt>
    <dgm:pt modelId="{E0851FE7-ECD3-44EC-9E50-D5CFF8643245}" type="pres">
      <dgm:prSet presAssocID="{C05E190F-8B53-4D55-BF56-98F7057F05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7AF8BD5-DE98-44E6-8E36-1192EE68EB19}" type="pres">
      <dgm:prSet presAssocID="{676E73E5-E3CE-4C35-B695-93EF4827724A}" presName="boxAndChildren" presStyleCnt="0"/>
      <dgm:spPr/>
    </dgm:pt>
    <dgm:pt modelId="{C7A5BE8F-7917-4480-89A4-02B5863B52D7}" type="pres">
      <dgm:prSet presAssocID="{676E73E5-E3CE-4C35-B695-93EF4827724A}" presName="parentTextBox" presStyleLbl="node1" presStyleIdx="0" presStyleCnt="3"/>
      <dgm:spPr/>
      <dgm:t>
        <a:bodyPr/>
        <a:lstStyle/>
        <a:p>
          <a:endParaRPr lang="cs-CZ"/>
        </a:p>
      </dgm:t>
    </dgm:pt>
    <dgm:pt modelId="{F93142E2-0D73-47B0-97C3-F62A3BE75ED8}" type="pres">
      <dgm:prSet presAssocID="{676E73E5-E3CE-4C35-B695-93EF4827724A}" presName="entireBox" presStyleLbl="node1" presStyleIdx="0" presStyleCnt="3"/>
      <dgm:spPr/>
      <dgm:t>
        <a:bodyPr/>
        <a:lstStyle/>
        <a:p>
          <a:endParaRPr lang="cs-CZ"/>
        </a:p>
      </dgm:t>
    </dgm:pt>
    <dgm:pt modelId="{666258AD-8558-4A14-A8FA-26A9A5C01DA1}" type="pres">
      <dgm:prSet presAssocID="{676E73E5-E3CE-4C35-B695-93EF4827724A}" presName="descendantBox" presStyleCnt="0"/>
      <dgm:spPr/>
    </dgm:pt>
    <dgm:pt modelId="{0F58AEED-7099-410C-9113-3BF82E82253E}" type="pres">
      <dgm:prSet presAssocID="{1DE769DE-57EF-4323-8AA1-E02207560486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E7B115D-7E20-4AF4-9F5A-57E9D9AB97B2}" type="pres">
      <dgm:prSet presAssocID="{808CA2A2-72CA-4D97-B152-DB50108C57B3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5D2EEB-AF34-480C-A6A0-3F0EF1CD112A}" type="pres">
      <dgm:prSet presAssocID="{F1659C0F-4DA2-48E9-AEAC-27B2BE372E87}" presName="childTextBox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DC3DECF-2F9B-4451-8FCC-E7C67028A91B}" type="pres">
      <dgm:prSet presAssocID="{BC238483-BCC1-4424-AF88-3471A55FD0E9}" presName="sp" presStyleCnt="0"/>
      <dgm:spPr/>
    </dgm:pt>
    <dgm:pt modelId="{3752A8AE-38C0-420C-826B-FB8CD9794745}" type="pres">
      <dgm:prSet presAssocID="{3C8B3BFE-3AA1-4164-9DD1-F84025D61B80}" presName="arrowAndChildren" presStyleCnt="0"/>
      <dgm:spPr/>
    </dgm:pt>
    <dgm:pt modelId="{756BDF0E-29A2-4B4B-A98E-948824162142}" type="pres">
      <dgm:prSet presAssocID="{3C8B3BFE-3AA1-4164-9DD1-F84025D61B80}" presName="parentTextArrow" presStyleLbl="node1" presStyleIdx="0" presStyleCnt="3"/>
      <dgm:spPr/>
      <dgm:t>
        <a:bodyPr/>
        <a:lstStyle/>
        <a:p>
          <a:endParaRPr lang="cs-CZ"/>
        </a:p>
      </dgm:t>
    </dgm:pt>
    <dgm:pt modelId="{3D25E150-40F4-4434-89E4-F7CFD00FD18F}" type="pres">
      <dgm:prSet presAssocID="{3C8B3BFE-3AA1-4164-9DD1-F84025D61B80}" presName="arrow" presStyleLbl="node1" presStyleIdx="1" presStyleCnt="3"/>
      <dgm:spPr/>
      <dgm:t>
        <a:bodyPr/>
        <a:lstStyle/>
        <a:p>
          <a:endParaRPr lang="cs-CZ"/>
        </a:p>
      </dgm:t>
    </dgm:pt>
    <dgm:pt modelId="{6266B7CF-B335-4C09-9DBF-515AD238CAA0}" type="pres">
      <dgm:prSet presAssocID="{3C8B3BFE-3AA1-4164-9DD1-F84025D61B80}" presName="descendantArrow" presStyleCnt="0"/>
      <dgm:spPr/>
    </dgm:pt>
    <dgm:pt modelId="{105572BB-CACE-45A8-909F-05CD0D779992}" type="pres">
      <dgm:prSet presAssocID="{C883EA47-18F7-4565-8330-5246667C0A36}" presName="childTextArrow" presStyleLbl="fgAccFollowNode1" presStyleIdx="3" presStyleCnt="12" custScaleX="11516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1C80AD-3D35-4FC9-B739-59A46B056FAB}" type="pres">
      <dgm:prSet presAssocID="{F0118DC0-4CF1-4DAC-961A-BFEE8E83DE89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135DE27-87D4-47BA-B894-ACB8228E71A9}" type="pres">
      <dgm:prSet presAssocID="{2982CA7B-E54F-4072-8205-65C92FF577B0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A31B3B-ECE2-41E7-9E82-F27AA1FA2CC6}" type="pres">
      <dgm:prSet presAssocID="{B2B62207-F499-49BE-9B88-36D038B7F607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4A4A55-645B-46F6-880F-A80F25B521BB}" type="pres">
      <dgm:prSet presAssocID="{5B453B0C-E772-47B4-82A6-9E2810B51DD1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980AF8-7FE2-441B-8E59-CF35679F62FD}" type="pres">
      <dgm:prSet presAssocID="{86D430F9-6BC7-4377-9751-3F6BBB67C3B6}" presName="sp" presStyleCnt="0"/>
      <dgm:spPr/>
    </dgm:pt>
    <dgm:pt modelId="{E0459042-4AC9-4638-87E3-ED998736E24A}" type="pres">
      <dgm:prSet presAssocID="{5A4B40AB-D8ED-4318-B363-B30654DEDCE0}" presName="arrowAndChildren" presStyleCnt="0"/>
      <dgm:spPr/>
    </dgm:pt>
    <dgm:pt modelId="{F5349F52-6452-47FF-9C2B-978B5182E98E}" type="pres">
      <dgm:prSet presAssocID="{5A4B40AB-D8ED-4318-B363-B30654DEDCE0}" presName="parentTextArrow" presStyleLbl="node1" presStyleIdx="1" presStyleCnt="3"/>
      <dgm:spPr/>
      <dgm:t>
        <a:bodyPr/>
        <a:lstStyle/>
        <a:p>
          <a:endParaRPr lang="cs-CZ"/>
        </a:p>
      </dgm:t>
    </dgm:pt>
    <dgm:pt modelId="{40BBF053-1254-44A4-844F-66E1AB97BAFC}" type="pres">
      <dgm:prSet presAssocID="{5A4B40AB-D8ED-4318-B363-B30654DEDCE0}" presName="arrow" presStyleLbl="node1" presStyleIdx="2" presStyleCnt="3" custLinFactNeighborX="0" custLinFactNeighborY="-46"/>
      <dgm:spPr/>
      <dgm:t>
        <a:bodyPr/>
        <a:lstStyle/>
        <a:p>
          <a:endParaRPr lang="cs-CZ"/>
        </a:p>
      </dgm:t>
    </dgm:pt>
    <dgm:pt modelId="{E91F0A00-1544-4DBA-843F-BD039E2036C6}" type="pres">
      <dgm:prSet presAssocID="{5A4B40AB-D8ED-4318-B363-B30654DEDCE0}" presName="descendantArrow" presStyleCnt="0"/>
      <dgm:spPr/>
    </dgm:pt>
    <dgm:pt modelId="{2A9AB6E1-34A8-4439-BEEF-C43F756F7586}" type="pres">
      <dgm:prSet presAssocID="{B8B405BA-A61E-4998-8493-F25D96AD8EE5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8D00667-193B-43A7-88C5-ED5C7E67A320}" type="pres">
      <dgm:prSet presAssocID="{FED9306D-6FC0-4A2F-8B05-3BB3D40D5EFA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AC702E-1722-4D02-892E-E5593886EA2C}" type="pres">
      <dgm:prSet presAssocID="{0B528A96-7211-467F-9AE4-C03F8718FDD9}" presName="childTextArrow" presStyleLbl="f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E596EAE-3926-4DE6-8FB6-33B511DC0AD2}" type="pres">
      <dgm:prSet presAssocID="{B0F44977-EB68-47F9-9CD5-250345D38499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E5BC72D-A049-4DE2-951F-332FA4185820}" srcId="{3C8B3BFE-3AA1-4164-9DD1-F84025D61B80}" destId="{2982CA7B-E54F-4072-8205-65C92FF577B0}" srcOrd="2" destOrd="0" parTransId="{D1073A6F-D158-4347-959C-ADE2BD4B76C2}" sibTransId="{74262AFB-4C5E-4879-A46A-FDE547339EBD}"/>
    <dgm:cxn modelId="{69401EAB-4E6C-4C48-A32B-07A810BCBC81}" type="presOf" srcId="{FED9306D-6FC0-4A2F-8B05-3BB3D40D5EFA}" destId="{F8D00667-193B-43A7-88C5-ED5C7E67A320}" srcOrd="0" destOrd="0" presId="urn:microsoft.com/office/officeart/2005/8/layout/process4"/>
    <dgm:cxn modelId="{5FE3F378-3439-4829-A941-AD04F17F17D1}" type="presOf" srcId="{B0F44977-EB68-47F9-9CD5-250345D38499}" destId="{BE596EAE-3926-4DE6-8FB6-33B511DC0AD2}" srcOrd="0" destOrd="0" presId="urn:microsoft.com/office/officeart/2005/8/layout/process4"/>
    <dgm:cxn modelId="{3169415B-1901-41ED-BE53-3C98EEABA5CA}" type="presOf" srcId="{B2B62207-F499-49BE-9B88-36D038B7F607}" destId="{7BA31B3B-ECE2-41E7-9E82-F27AA1FA2CC6}" srcOrd="0" destOrd="0" presId="urn:microsoft.com/office/officeart/2005/8/layout/process4"/>
    <dgm:cxn modelId="{4A03B96B-0FB2-41DE-A329-C908E088E9C8}" type="presOf" srcId="{B8B405BA-A61E-4998-8493-F25D96AD8EE5}" destId="{2A9AB6E1-34A8-4439-BEEF-C43F756F7586}" srcOrd="0" destOrd="0" presId="urn:microsoft.com/office/officeart/2005/8/layout/process4"/>
    <dgm:cxn modelId="{0956276D-6578-4597-BA5A-1D13CDD81E3C}" srcId="{676E73E5-E3CE-4C35-B695-93EF4827724A}" destId="{1DE769DE-57EF-4323-8AA1-E02207560486}" srcOrd="0" destOrd="0" parTransId="{2CC04C29-F269-48B5-A401-C1577E1BCC7F}" sibTransId="{372F954D-2755-4D52-8E2B-7650CF335D8D}"/>
    <dgm:cxn modelId="{F3192819-4E11-4D5F-A685-55B8FE04FD07}" srcId="{5A4B40AB-D8ED-4318-B363-B30654DEDCE0}" destId="{B8B405BA-A61E-4998-8493-F25D96AD8EE5}" srcOrd="0" destOrd="0" parTransId="{9424B15E-3A5D-4776-9618-1B214F540C8A}" sibTransId="{681CE00C-E8D0-4C2B-9F31-F8D094783606}"/>
    <dgm:cxn modelId="{F6C94543-737B-407F-A5CB-7930264A3CD3}" type="presOf" srcId="{1DE769DE-57EF-4323-8AA1-E02207560486}" destId="{0F58AEED-7099-410C-9113-3BF82E82253E}" srcOrd="0" destOrd="0" presId="urn:microsoft.com/office/officeart/2005/8/layout/process4"/>
    <dgm:cxn modelId="{D711147A-AEEC-4491-8E80-08E8E5A1A6E7}" type="presOf" srcId="{5A4B40AB-D8ED-4318-B363-B30654DEDCE0}" destId="{40BBF053-1254-44A4-844F-66E1AB97BAFC}" srcOrd="1" destOrd="0" presId="urn:microsoft.com/office/officeart/2005/8/layout/process4"/>
    <dgm:cxn modelId="{BD821455-CFC8-443D-83A6-6AE5C7376F4F}" type="presOf" srcId="{0B528A96-7211-467F-9AE4-C03F8718FDD9}" destId="{16AC702E-1722-4D02-892E-E5593886EA2C}" srcOrd="0" destOrd="0" presId="urn:microsoft.com/office/officeart/2005/8/layout/process4"/>
    <dgm:cxn modelId="{23500700-AF59-499E-9061-A2C036834515}" srcId="{3C8B3BFE-3AA1-4164-9DD1-F84025D61B80}" destId="{B2B62207-F499-49BE-9B88-36D038B7F607}" srcOrd="3" destOrd="0" parTransId="{080F175D-BC0C-4AA9-A282-E693514AC7F3}" sibTransId="{3E006427-BBC4-4D18-9862-0D0042EAAB5B}"/>
    <dgm:cxn modelId="{D0D18A40-C81C-4714-93F6-7706F40BAB8E}" srcId="{C05E190F-8B53-4D55-BF56-98F7057F0502}" destId="{5A4B40AB-D8ED-4318-B363-B30654DEDCE0}" srcOrd="0" destOrd="0" parTransId="{8904D282-24EB-4346-B13E-797DD2CA5E0E}" sibTransId="{86D430F9-6BC7-4377-9751-3F6BBB67C3B6}"/>
    <dgm:cxn modelId="{63854928-02F4-4EFE-A846-7F4AED978E2E}" srcId="{3C8B3BFE-3AA1-4164-9DD1-F84025D61B80}" destId="{F0118DC0-4CF1-4DAC-961A-BFEE8E83DE89}" srcOrd="1" destOrd="0" parTransId="{6E3BE4AE-C2DA-4F69-8B54-5297A47398EE}" sibTransId="{31D1DF9A-3039-4FD5-8B49-20B7533D5888}"/>
    <dgm:cxn modelId="{D6E54F46-DB0D-48A5-B2CE-385695009A36}" srcId="{676E73E5-E3CE-4C35-B695-93EF4827724A}" destId="{808CA2A2-72CA-4D97-B152-DB50108C57B3}" srcOrd="1" destOrd="0" parTransId="{56BD9D1E-200D-4720-971C-95EE3ED8993A}" sibTransId="{3924494C-990E-4C28-8605-E313A42391DE}"/>
    <dgm:cxn modelId="{269E7462-8C41-4DE7-9C07-8F6E7CE552DD}" srcId="{3C8B3BFE-3AA1-4164-9DD1-F84025D61B80}" destId="{C883EA47-18F7-4565-8330-5246667C0A36}" srcOrd="0" destOrd="0" parTransId="{29839E6F-6EE2-42CB-96C9-7D8910DE6D48}" sibTransId="{DFCAE01E-5B9A-439B-9C66-204ADF7BB42B}"/>
    <dgm:cxn modelId="{E07529B8-F36E-40CB-ACFF-E75414550C60}" type="presOf" srcId="{C883EA47-18F7-4565-8330-5246667C0A36}" destId="{105572BB-CACE-45A8-909F-05CD0D779992}" srcOrd="0" destOrd="0" presId="urn:microsoft.com/office/officeart/2005/8/layout/process4"/>
    <dgm:cxn modelId="{30790D9E-B300-4837-9B8E-7870D6D11A3D}" type="presOf" srcId="{3C8B3BFE-3AA1-4164-9DD1-F84025D61B80}" destId="{3D25E150-40F4-4434-89E4-F7CFD00FD18F}" srcOrd="1" destOrd="0" presId="urn:microsoft.com/office/officeart/2005/8/layout/process4"/>
    <dgm:cxn modelId="{A0C7F926-E860-41D4-A4A4-699624FC80BF}" type="presOf" srcId="{808CA2A2-72CA-4D97-B152-DB50108C57B3}" destId="{2E7B115D-7E20-4AF4-9F5A-57E9D9AB97B2}" srcOrd="0" destOrd="0" presId="urn:microsoft.com/office/officeart/2005/8/layout/process4"/>
    <dgm:cxn modelId="{39F510CA-2108-4DC0-8FDE-8F521CF9C141}" srcId="{C05E190F-8B53-4D55-BF56-98F7057F0502}" destId="{3C8B3BFE-3AA1-4164-9DD1-F84025D61B80}" srcOrd="1" destOrd="0" parTransId="{DC90B7E8-97DC-4606-A9FE-45AD7F7BA91F}" sibTransId="{BC238483-BCC1-4424-AF88-3471A55FD0E9}"/>
    <dgm:cxn modelId="{B922ED61-88D7-480D-B534-DE71D1C8F266}" type="presOf" srcId="{F1659C0F-4DA2-48E9-AEAC-27B2BE372E87}" destId="{DD5D2EEB-AF34-480C-A6A0-3F0EF1CD112A}" srcOrd="0" destOrd="0" presId="urn:microsoft.com/office/officeart/2005/8/layout/process4"/>
    <dgm:cxn modelId="{8E02449C-887A-44A4-A7E3-F986F0B4131C}" srcId="{5A4B40AB-D8ED-4318-B363-B30654DEDCE0}" destId="{FED9306D-6FC0-4A2F-8B05-3BB3D40D5EFA}" srcOrd="1" destOrd="0" parTransId="{F74655DA-E9D5-4FF9-801F-C8040E072DF6}" sibTransId="{61DCF3F4-00D4-477F-A104-36F078BF370C}"/>
    <dgm:cxn modelId="{73DBF1EE-38DD-463C-8E65-C4BEECF4ECD9}" type="presOf" srcId="{676E73E5-E3CE-4C35-B695-93EF4827724A}" destId="{C7A5BE8F-7917-4480-89A4-02B5863B52D7}" srcOrd="0" destOrd="0" presId="urn:microsoft.com/office/officeart/2005/8/layout/process4"/>
    <dgm:cxn modelId="{02F5951B-C658-4FCD-B9CE-5290A10FEDB6}" srcId="{3C8B3BFE-3AA1-4164-9DD1-F84025D61B80}" destId="{5B453B0C-E772-47B4-82A6-9E2810B51DD1}" srcOrd="4" destOrd="0" parTransId="{205F72C3-7D7C-4AF5-B3E9-33C95AAF224F}" sibTransId="{0A906319-42AB-4B43-9CDB-F96EE6076353}"/>
    <dgm:cxn modelId="{7210E28C-490B-4FDD-9333-D4DC0BE25489}" type="presOf" srcId="{676E73E5-E3CE-4C35-B695-93EF4827724A}" destId="{F93142E2-0D73-47B0-97C3-F62A3BE75ED8}" srcOrd="1" destOrd="0" presId="urn:microsoft.com/office/officeart/2005/8/layout/process4"/>
    <dgm:cxn modelId="{1CDEEC68-9CCE-41A0-9BAD-38F12E438AFE}" type="presOf" srcId="{3C8B3BFE-3AA1-4164-9DD1-F84025D61B80}" destId="{756BDF0E-29A2-4B4B-A98E-948824162142}" srcOrd="0" destOrd="0" presId="urn:microsoft.com/office/officeart/2005/8/layout/process4"/>
    <dgm:cxn modelId="{30E921B9-5481-4DB9-A6B7-7C7DFFEA7024}" srcId="{C05E190F-8B53-4D55-BF56-98F7057F0502}" destId="{676E73E5-E3CE-4C35-B695-93EF4827724A}" srcOrd="2" destOrd="0" parTransId="{48C873BD-0583-421A-8AB9-915F2401D99C}" sibTransId="{BC9BA46A-A9DB-454F-BB5E-26E077508B03}"/>
    <dgm:cxn modelId="{62A2B0E1-6322-4472-8756-7BE0E755D4E8}" type="presOf" srcId="{5A4B40AB-D8ED-4318-B363-B30654DEDCE0}" destId="{F5349F52-6452-47FF-9C2B-978B5182E98E}" srcOrd="0" destOrd="0" presId="urn:microsoft.com/office/officeart/2005/8/layout/process4"/>
    <dgm:cxn modelId="{1CA30F82-0D2E-4A45-973C-79A412B8416D}" srcId="{676E73E5-E3CE-4C35-B695-93EF4827724A}" destId="{F1659C0F-4DA2-48E9-AEAC-27B2BE372E87}" srcOrd="2" destOrd="0" parTransId="{FFD552F3-A6C0-4973-89A9-CB8D776FE861}" sibTransId="{7063DE95-6D8D-42F7-BD5C-CE772BB7819A}"/>
    <dgm:cxn modelId="{077760C8-CBBA-48D1-801F-6CC463C3168E}" type="presOf" srcId="{5B453B0C-E772-47B4-82A6-9E2810B51DD1}" destId="{1C4A4A55-645B-46F6-880F-A80F25B521BB}" srcOrd="0" destOrd="0" presId="urn:microsoft.com/office/officeart/2005/8/layout/process4"/>
    <dgm:cxn modelId="{F75B3478-9B60-4027-A80D-7E2B7854A69A}" type="presOf" srcId="{C05E190F-8B53-4D55-BF56-98F7057F0502}" destId="{E0851FE7-ECD3-44EC-9E50-D5CFF8643245}" srcOrd="0" destOrd="0" presId="urn:microsoft.com/office/officeart/2005/8/layout/process4"/>
    <dgm:cxn modelId="{E0E1355A-E659-4CE5-8F63-32E04EC68778}" type="presOf" srcId="{2982CA7B-E54F-4072-8205-65C92FF577B0}" destId="{F135DE27-87D4-47BA-B894-ACB8228E71A9}" srcOrd="0" destOrd="0" presId="urn:microsoft.com/office/officeart/2005/8/layout/process4"/>
    <dgm:cxn modelId="{E86019E4-F99D-484C-AF01-F6B5A6B07DFF}" srcId="{5A4B40AB-D8ED-4318-B363-B30654DEDCE0}" destId="{0B528A96-7211-467F-9AE4-C03F8718FDD9}" srcOrd="2" destOrd="0" parTransId="{9D5A81E5-1A97-4753-B99B-BE798B13C7E8}" sibTransId="{140FA255-B326-4E70-B401-4BA3BF3CEF70}"/>
    <dgm:cxn modelId="{7855763D-CF1E-40FE-A501-F4B23BF671F9}" type="presOf" srcId="{F0118DC0-4CF1-4DAC-961A-BFEE8E83DE89}" destId="{B31C80AD-3D35-4FC9-B739-59A46B056FAB}" srcOrd="0" destOrd="0" presId="urn:microsoft.com/office/officeart/2005/8/layout/process4"/>
    <dgm:cxn modelId="{59BF16CC-1071-4F2C-8237-B1068BDB5256}" srcId="{5A4B40AB-D8ED-4318-B363-B30654DEDCE0}" destId="{B0F44977-EB68-47F9-9CD5-250345D38499}" srcOrd="3" destOrd="0" parTransId="{CACAA701-2A56-4FAA-B447-73CA08885DD6}" sibTransId="{7DEE5A78-83E4-4807-AC1E-2D70B64919F8}"/>
    <dgm:cxn modelId="{3C8A5DA3-0348-4C18-A23F-0729B1A37A80}" type="presParOf" srcId="{E0851FE7-ECD3-44EC-9E50-D5CFF8643245}" destId="{C7AF8BD5-DE98-44E6-8E36-1192EE68EB19}" srcOrd="0" destOrd="0" presId="urn:microsoft.com/office/officeart/2005/8/layout/process4"/>
    <dgm:cxn modelId="{D2AE52F5-7CFE-4F89-A868-87370BEF7763}" type="presParOf" srcId="{C7AF8BD5-DE98-44E6-8E36-1192EE68EB19}" destId="{C7A5BE8F-7917-4480-89A4-02B5863B52D7}" srcOrd="0" destOrd="0" presId="urn:microsoft.com/office/officeart/2005/8/layout/process4"/>
    <dgm:cxn modelId="{A73FD6E3-1118-4CC0-AC5F-6F432F05A407}" type="presParOf" srcId="{C7AF8BD5-DE98-44E6-8E36-1192EE68EB19}" destId="{F93142E2-0D73-47B0-97C3-F62A3BE75ED8}" srcOrd="1" destOrd="0" presId="urn:microsoft.com/office/officeart/2005/8/layout/process4"/>
    <dgm:cxn modelId="{D78FFB7B-9E72-407E-9400-0ADB7538383D}" type="presParOf" srcId="{C7AF8BD5-DE98-44E6-8E36-1192EE68EB19}" destId="{666258AD-8558-4A14-A8FA-26A9A5C01DA1}" srcOrd="2" destOrd="0" presId="urn:microsoft.com/office/officeart/2005/8/layout/process4"/>
    <dgm:cxn modelId="{09B106A3-C291-4377-B3B2-4D06FE74F9C6}" type="presParOf" srcId="{666258AD-8558-4A14-A8FA-26A9A5C01DA1}" destId="{0F58AEED-7099-410C-9113-3BF82E82253E}" srcOrd="0" destOrd="0" presId="urn:microsoft.com/office/officeart/2005/8/layout/process4"/>
    <dgm:cxn modelId="{05E2EEE6-DED3-4B0D-98DB-DE5272678545}" type="presParOf" srcId="{666258AD-8558-4A14-A8FA-26A9A5C01DA1}" destId="{2E7B115D-7E20-4AF4-9F5A-57E9D9AB97B2}" srcOrd="1" destOrd="0" presId="urn:microsoft.com/office/officeart/2005/8/layout/process4"/>
    <dgm:cxn modelId="{214719DE-37A2-4C13-9834-5F556BB5024C}" type="presParOf" srcId="{666258AD-8558-4A14-A8FA-26A9A5C01DA1}" destId="{DD5D2EEB-AF34-480C-A6A0-3F0EF1CD112A}" srcOrd="2" destOrd="0" presId="urn:microsoft.com/office/officeart/2005/8/layout/process4"/>
    <dgm:cxn modelId="{07AF6FE6-86AF-45CD-83D1-2E724826BB4C}" type="presParOf" srcId="{E0851FE7-ECD3-44EC-9E50-D5CFF8643245}" destId="{BDC3DECF-2F9B-4451-8FCC-E7C67028A91B}" srcOrd="1" destOrd="0" presId="urn:microsoft.com/office/officeart/2005/8/layout/process4"/>
    <dgm:cxn modelId="{55EC0AD7-9F70-40FB-A100-5EEDB14032B5}" type="presParOf" srcId="{E0851FE7-ECD3-44EC-9E50-D5CFF8643245}" destId="{3752A8AE-38C0-420C-826B-FB8CD9794745}" srcOrd="2" destOrd="0" presId="urn:microsoft.com/office/officeart/2005/8/layout/process4"/>
    <dgm:cxn modelId="{7605AD50-C273-4B34-A643-4343CA163DAA}" type="presParOf" srcId="{3752A8AE-38C0-420C-826B-FB8CD9794745}" destId="{756BDF0E-29A2-4B4B-A98E-948824162142}" srcOrd="0" destOrd="0" presId="urn:microsoft.com/office/officeart/2005/8/layout/process4"/>
    <dgm:cxn modelId="{4777968E-DC88-4C39-9420-B6E5B0FCC53E}" type="presParOf" srcId="{3752A8AE-38C0-420C-826B-FB8CD9794745}" destId="{3D25E150-40F4-4434-89E4-F7CFD00FD18F}" srcOrd="1" destOrd="0" presId="urn:microsoft.com/office/officeart/2005/8/layout/process4"/>
    <dgm:cxn modelId="{29C9FFDB-E378-4E26-86DA-42611BB8E7E7}" type="presParOf" srcId="{3752A8AE-38C0-420C-826B-FB8CD9794745}" destId="{6266B7CF-B335-4C09-9DBF-515AD238CAA0}" srcOrd="2" destOrd="0" presId="urn:microsoft.com/office/officeart/2005/8/layout/process4"/>
    <dgm:cxn modelId="{D6717B6E-C3B2-4438-9C75-B95AFD216886}" type="presParOf" srcId="{6266B7CF-B335-4C09-9DBF-515AD238CAA0}" destId="{105572BB-CACE-45A8-909F-05CD0D779992}" srcOrd="0" destOrd="0" presId="urn:microsoft.com/office/officeart/2005/8/layout/process4"/>
    <dgm:cxn modelId="{4ACD6B3A-809C-43F5-A5AB-39B0499DBD8E}" type="presParOf" srcId="{6266B7CF-B335-4C09-9DBF-515AD238CAA0}" destId="{B31C80AD-3D35-4FC9-B739-59A46B056FAB}" srcOrd="1" destOrd="0" presId="urn:microsoft.com/office/officeart/2005/8/layout/process4"/>
    <dgm:cxn modelId="{BF91498C-4919-4969-A285-879448466E78}" type="presParOf" srcId="{6266B7CF-B335-4C09-9DBF-515AD238CAA0}" destId="{F135DE27-87D4-47BA-B894-ACB8228E71A9}" srcOrd="2" destOrd="0" presId="urn:microsoft.com/office/officeart/2005/8/layout/process4"/>
    <dgm:cxn modelId="{4100B4D3-ED3C-4A36-BB82-B2A1D11BF170}" type="presParOf" srcId="{6266B7CF-B335-4C09-9DBF-515AD238CAA0}" destId="{7BA31B3B-ECE2-41E7-9E82-F27AA1FA2CC6}" srcOrd="3" destOrd="0" presId="urn:microsoft.com/office/officeart/2005/8/layout/process4"/>
    <dgm:cxn modelId="{54ACACDB-FC56-4AB0-95B2-40147E9739A2}" type="presParOf" srcId="{6266B7CF-B335-4C09-9DBF-515AD238CAA0}" destId="{1C4A4A55-645B-46F6-880F-A80F25B521BB}" srcOrd="4" destOrd="0" presId="urn:microsoft.com/office/officeart/2005/8/layout/process4"/>
    <dgm:cxn modelId="{4EB1509C-9403-45DA-B426-06C460D1BBA1}" type="presParOf" srcId="{E0851FE7-ECD3-44EC-9E50-D5CFF8643245}" destId="{F7980AF8-7FE2-441B-8E59-CF35679F62FD}" srcOrd="3" destOrd="0" presId="urn:microsoft.com/office/officeart/2005/8/layout/process4"/>
    <dgm:cxn modelId="{A8A30838-7605-4A99-94A7-5DC3449F483C}" type="presParOf" srcId="{E0851FE7-ECD3-44EC-9E50-D5CFF8643245}" destId="{E0459042-4AC9-4638-87E3-ED998736E24A}" srcOrd="4" destOrd="0" presId="urn:microsoft.com/office/officeart/2005/8/layout/process4"/>
    <dgm:cxn modelId="{7340833A-B213-4424-B970-C28A5E6886FC}" type="presParOf" srcId="{E0459042-4AC9-4638-87E3-ED998736E24A}" destId="{F5349F52-6452-47FF-9C2B-978B5182E98E}" srcOrd="0" destOrd="0" presId="urn:microsoft.com/office/officeart/2005/8/layout/process4"/>
    <dgm:cxn modelId="{21710BFF-3584-4F06-B585-FDD11752D5B1}" type="presParOf" srcId="{E0459042-4AC9-4638-87E3-ED998736E24A}" destId="{40BBF053-1254-44A4-844F-66E1AB97BAFC}" srcOrd="1" destOrd="0" presId="urn:microsoft.com/office/officeart/2005/8/layout/process4"/>
    <dgm:cxn modelId="{74D7E78C-8002-4498-B9FD-2B249013576F}" type="presParOf" srcId="{E0459042-4AC9-4638-87E3-ED998736E24A}" destId="{E91F0A00-1544-4DBA-843F-BD039E2036C6}" srcOrd="2" destOrd="0" presId="urn:microsoft.com/office/officeart/2005/8/layout/process4"/>
    <dgm:cxn modelId="{C53D3D9E-70C5-40A0-98E6-97E785F3A944}" type="presParOf" srcId="{E91F0A00-1544-4DBA-843F-BD039E2036C6}" destId="{2A9AB6E1-34A8-4439-BEEF-C43F756F7586}" srcOrd="0" destOrd="0" presId="urn:microsoft.com/office/officeart/2005/8/layout/process4"/>
    <dgm:cxn modelId="{0371BED9-A704-40D8-848E-B6D67B79080C}" type="presParOf" srcId="{E91F0A00-1544-4DBA-843F-BD039E2036C6}" destId="{F8D00667-193B-43A7-88C5-ED5C7E67A320}" srcOrd="1" destOrd="0" presId="urn:microsoft.com/office/officeart/2005/8/layout/process4"/>
    <dgm:cxn modelId="{BF846A91-45C8-4CD7-8766-828062A23368}" type="presParOf" srcId="{E91F0A00-1544-4DBA-843F-BD039E2036C6}" destId="{16AC702E-1722-4D02-892E-E5593886EA2C}" srcOrd="2" destOrd="0" presId="urn:microsoft.com/office/officeart/2005/8/layout/process4"/>
    <dgm:cxn modelId="{20A58ADE-8354-4813-AA0B-1A37267F51A8}" type="presParOf" srcId="{E91F0A00-1544-4DBA-843F-BD039E2036C6}" destId="{BE596EAE-3926-4DE6-8FB6-33B511DC0AD2}" srcOrd="3" destOrd="0" presId="urn:microsoft.com/office/officeart/2005/8/layout/process4"/>
  </dgm:cxnLst>
  <dgm:bg>
    <a:noFill/>
  </dgm:bg>
  <dgm:whole>
    <a:ln w="63500">
      <a:solidFill>
        <a:schemeClr val="accent1">
          <a:tint val="40000"/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ABC9C-F0D3-407C-8919-B3C086386F6B}">
      <dsp:nvSpPr>
        <dsp:cNvPr id="0" name=""/>
        <dsp:cNvSpPr/>
      </dsp:nvSpPr>
      <dsp:spPr>
        <a:xfrm>
          <a:off x="0" y="1849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Klimatický systém a jeho změny</a:t>
          </a:r>
          <a:endParaRPr lang="en-US" sz="2400" b="1" i="0" kern="1200" noProof="0" dirty="0" smtClean="0">
            <a:solidFill>
              <a:schemeClr val="tx2"/>
            </a:solidFill>
            <a:latin typeface="Calibri" pitchFamily="34" charset="0"/>
          </a:endParaRPr>
        </a:p>
      </dsp:txBody>
      <dsp:txXfrm>
        <a:off x="21559" y="23408"/>
        <a:ext cx="7493050" cy="398524"/>
      </dsp:txXfrm>
    </dsp:sp>
    <dsp:sp modelId="{E1425D25-8838-4917-AE8C-79216C0FF7C2}">
      <dsp:nvSpPr>
        <dsp:cNvPr id="0" name=""/>
        <dsp:cNvSpPr/>
      </dsp:nvSpPr>
      <dsp:spPr>
        <a:xfrm>
          <a:off x="0" y="454389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Projekce vývoje klimatu</a:t>
          </a:r>
          <a:endParaRPr lang="en-US" sz="2400" b="1" i="0" kern="1200" noProof="0" dirty="0" smtClean="0">
            <a:solidFill>
              <a:schemeClr val="tx2"/>
            </a:solidFill>
            <a:latin typeface="Calibri" pitchFamily="34" charset="0"/>
          </a:endParaRPr>
        </a:p>
      </dsp:txBody>
      <dsp:txXfrm>
        <a:off x="21559" y="475948"/>
        <a:ext cx="7493050" cy="398524"/>
      </dsp:txXfrm>
    </dsp:sp>
    <dsp:sp modelId="{27FC6ADA-83DD-412B-B20A-904DF1B16B0B}">
      <dsp:nvSpPr>
        <dsp:cNvPr id="0" name=""/>
        <dsp:cNvSpPr/>
      </dsp:nvSpPr>
      <dsp:spPr>
        <a:xfrm>
          <a:off x="0" y="906930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IPCC a Kjótský protokol</a:t>
          </a:r>
          <a:endParaRPr lang="en-US" sz="2400" b="1" i="0" kern="1200" noProof="0" dirty="0" smtClean="0">
            <a:solidFill>
              <a:schemeClr val="tx2"/>
            </a:solidFill>
            <a:latin typeface="Calibri" pitchFamily="34" charset="0"/>
          </a:endParaRPr>
        </a:p>
      </dsp:txBody>
      <dsp:txXfrm>
        <a:off x="21559" y="928489"/>
        <a:ext cx="7493050" cy="398524"/>
      </dsp:txXfrm>
    </dsp:sp>
    <dsp:sp modelId="{451AC0C9-1439-4B05-B9D7-C90F06D7A853}">
      <dsp:nvSpPr>
        <dsp:cNvPr id="0" name=""/>
        <dsp:cNvSpPr/>
      </dsp:nvSpPr>
      <dsp:spPr>
        <a:xfrm>
          <a:off x="0" y="1359471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IPCC AR5 a AR6</a:t>
          </a:r>
          <a:endParaRPr lang="en-US" sz="2400" b="1" i="0" kern="1200" noProof="0" dirty="0">
            <a:solidFill>
              <a:schemeClr val="tx2"/>
            </a:solidFill>
            <a:latin typeface="Calibri" pitchFamily="34" charset="0"/>
          </a:endParaRPr>
        </a:p>
      </dsp:txBody>
      <dsp:txXfrm>
        <a:off x="21559" y="1381030"/>
        <a:ext cx="7493050" cy="398524"/>
      </dsp:txXfrm>
    </dsp:sp>
    <dsp:sp modelId="{6DA8A6D5-B800-42AD-98B8-866C91991DB3}">
      <dsp:nvSpPr>
        <dsp:cNvPr id="0" name=""/>
        <dsp:cNvSpPr/>
      </dsp:nvSpPr>
      <dsp:spPr>
        <a:xfrm>
          <a:off x="0" y="1812011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Pařížská dohoda</a:t>
          </a:r>
          <a:endParaRPr lang="en-US" sz="2400" b="1" i="0" kern="1200" noProof="0" dirty="0">
            <a:solidFill>
              <a:schemeClr val="tx2"/>
            </a:solidFill>
            <a:latin typeface="Calibri" pitchFamily="34" charset="0"/>
          </a:endParaRPr>
        </a:p>
      </dsp:txBody>
      <dsp:txXfrm>
        <a:off x="21559" y="1833570"/>
        <a:ext cx="7493050" cy="398524"/>
      </dsp:txXfrm>
    </dsp:sp>
    <dsp:sp modelId="{BA5C3FFD-F701-4DC9-96CA-3F8360FE88C9}">
      <dsp:nvSpPr>
        <dsp:cNvPr id="0" name=""/>
        <dsp:cNvSpPr/>
      </dsp:nvSpPr>
      <dsp:spPr>
        <a:xfrm>
          <a:off x="0" y="2264552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Adaptace a mitigace</a:t>
          </a:r>
          <a:endParaRPr lang="en-US" sz="2400" b="1" i="0" kern="1200" noProof="0" dirty="0">
            <a:solidFill>
              <a:schemeClr val="tx2"/>
            </a:solidFill>
            <a:latin typeface="Calibri" pitchFamily="34" charset="0"/>
          </a:endParaRPr>
        </a:p>
      </dsp:txBody>
      <dsp:txXfrm>
        <a:off x="21559" y="2286111"/>
        <a:ext cx="7493050" cy="398524"/>
      </dsp:txXfrm>
    </dsp:sp>
    <dsp:sp modelId="{121A63F9-7BA8-4E9B-B4F7-147D05B7EB3C}">
      <dsp:nvSpPr>
        <dsp:cNvPr id="0" name=""/>
        <dsp:cNvSpPr/>
      </dsp:nvSpPr>
      <dsp:spPr>
        <a:xfrm>
          <a:off x="0" y="2717092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Klimatický záznam ČR</a:t>
          </a:r>
          <a:endParaRPr lang="en-US" sz="2400" b="1" i="0" kern="1200" noProof="0" dirty="0">
            <a:solidFill>
              <a:schemeClr val="tx2"/>
            </a:solidFill>
            <a:latin typeface="Calibri" pitchFamily="34" charset="0"/>
          </a:endParaRPr>
        </a:p>
      </dsp:txBody>
      <dsp:txXfrm>
        <a:off x="21559" y="2738651"/>
        <a:ext cx="7493050" cy="398524"/>
      </dsp:txXfrm>
    </dsp:sp>
    <dsp:sp modelId="{A891F6E5-1B96-45BE-B077-1539472E4797}">
      <dsp:nvSpPr>
        <dsp:cNvPr id="0" name=""/>
        <dsp:cNvSpPr/>
      </dsp:nvSpPr>
      <dsp:spPr>
        <a:xfrm>
          <a:off x="0" y="3169633"/>
          <a:ext cx="7536168" cy="441642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i="0" kern="1200" noProof="0" dirty="0" smtClean="0">
              <a:solidFill>
                <a:schemeClr val="tx2"/>
              </a:solidFill>
              <a:latin typeface="Calibri" pitchFamily="34" charset="0"/>
            </a:rPr>
            <a:t>Extrémy klimatu u nás</a:t>
          </a:r>
          <a:endParaRPr lang="en-US" sz="2400" b="1" i="0" kern="1200" noProof="0" dirty="0">
            <a:solidFill>
              <a:schemeClr val="tx2"/>
            </a:solidFill>
            <a:latin typeface="Calibri" pitchFamily="34" charset="0"/>
          </a:endParaRPr>
        </a:p>
      </dsp:txBody>
      <dsp:txXfrm>
        <a:off x="21559" y="3191192"/>
        <a:ext cx="7493050" cy="398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142E2-0D73-47B0-97C3-F62A3BE75ED8}">
      <dsp:nvSpPr>
        <dsp:cNvPr id="0" name=""/>
        <dsp:cNvSpPr/>
      </dsp:nvSpPr>
      <dsp:spPr>
        <a:xfrm>
          <a:off x="0" y="3463143"/>
          <a:ext cx="8617068" cy="1136681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i="0" kern="1200" cap="none" baseline="0" dirty="0" smtClean="0">
              <a:solidFill>
                <a:schemeClr val="bg1"/>
              </a:solidFill>
              <a:latin typeface="Calibri" pitchFamily="34" charset="0"/>
            </a:rPr>
            <a:t>(3)</a:t>
          </a:r>
          <a:r>
            <a:rPr lang="cs-CZ" sz="2800" b="1" i="1" kern="1200" cap="none" baseline="0" dirty="0" smtClean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cs-CZ" sz="2800" b="1" kern="1200" cap="small" baseline="0" dirty="0" smtClean="0">
              <a:solidFill>
                <a:schemeClr val="bg1"/>
              </a:solidFill>
              <a:latin typeface="Calibri" pitchFamily="34" charset="0"/>
            </a:rPr>
            <a:t>Projekce </a:t>
          </a:r>
          <a:r>
            <a:rPr lang="cs-CZ" sz="2800" b="1" kern="1200" cap="small" baseline="0" dirty="0">
              <a:solidFill>
                <a:schemeClr val="bg1"/>
              </a:solidFill>
              <a:latin typeface="Calibri" pitchFamily="34" charset="0"/>
            </a:rPr>
            <a:t>vývoje </a:t>
          </a:r>
          <a:r>
            <a:rPr lang="cs-CZ" sz="2800" b="1" kern="1200" cap="small" baseline="0" dirty="0" smtClean="0">
              <a:solidFill>
                <a:schemeClr val="bg1"/>
              </a:solidFill>
              <a:latin typeface="Calibri" pitchFamily="34" charset="0"/>
            </a:rPr>
            <a:t>klimatu ve scénářích</a:t>
          </a:r>
          <a:endParaRPr lang="cs-CZ" sz="2800" b="1" i="1" kern="1200" cap="small" baseline="0" dirty="0">
            <a:solidFill>
              <a:schemeClr val="bg1"/>
            </a:solidFill>
            <a:latin typeface="Calibri" pitchFamily="34" charset="0"/>
          </a:endParaRPr>
        </a:p>
      </dsp:txBody>
      <dsp:txXfrm>
        <a:off x="0" y="3463143"/>
        <a:ext cx="8617068" cy="613807"/>
      </dsp:txXfrm>
    </dsp:sp>
    <dsp:sp modelId="{0F58AEED-7099-410C-9113-3BF82E82253E}">
      <dsp:nvSpPr>
        <dsp:cNvPr id="0" name=""/>
        <dsp:cNvSpPr/>
      </dsp:nvSpPr>
      <dsp:spPr>
        <a:xfrm>
          <a:off x="4207" y="4054217"/>
          <a:ext cx="2869550" cy="522873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>
              <a:solidFill>
                <a:schemeClr val="tx2"/>
              </a:solidFill>
              <a:latin typeface="Calibri" pitchFamily="34" charset="0"/>
            </a:rPr>
            <a:t>dolní odhad</a:t>
          </a:r>
        </a:p>
      </dsp:txBody>
      <dsp:txXfrm>
        <a:off x="4207" y="4054217"/>
        <a:ext cx="2869550" cy="522873"/>
      </dsp:txXfrm>
    </dsp:sp>
    <dsp:sp modelId="{2E7B115D-7E20-4AF4-9F5A-57E9D9AB97B2}">
      <dsp:nvSpPr>
        <dsp:cNvPr id="0" name=""/>
        <dsp:cNvSpPr/>
      </dsp:nvSpPr>
      <dsp:spPr>
        <a:xfrm>
          <a:off x="2873758" y="4054217"/>
          <a:ext cx="2869550" cy="522873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>
              <a:solidFill>
                <a:schemeClr val="tx2"/>
              </a:solidFill>
              <a:latin typeface="Calibri" pitchFamily="34" charset="0"/>
            </a:rPr>
            <a:t>nejlepší odhad</a:t>
          </a:r>
        </a:p>
      </dsp:txBody>
      <dsp:txXfrm>
        <a:off x="2873758" y="4054217"/>
        <a:ext cx="2869550" cy="522873"/>
      </dsp:txXfrm>
    </dsp:sp>
    <dsp:sp modelId="{DD5D2EEB-AF34-480C-A6A0-3F0EF1CD112A}">
      <dsp:nvSpPr>
        <dsp:cNvPr id="0" name=""/>
        <dsp:cNvSpPr/>
      </dsp:nvSpPr>
      <dsp:spPr>
        <a:xfrm>
          <a:off x="5743309" y="4054217"/>
          <a:ext cx="2869550" cy="522873"/>
        </a:xfrm>
        <a:prstGeom prst="rect">
          <a:avLst/>
        </a:prstGeom>
        <a:solidFill>
          <a:srgbClr val="F46C76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>
              <a:solidFill>
                <a:schemeClr val="tx2"/>
              </a:solidFill>
              <a:latin typeface="Calibri" pitchFamily="34" charset="0"/>
            </a:rPr>
            <a:t>horní odhad</a:t>
          </a:r>
        </a:p>
      </dsp:txBody>
      <dsp:txXfrm>
        <a:off x="5743309" y="4054217"/>
        <a:ext cx="2869550" cy="522873"/>
      </dsp:txXfrm>
    </dsp:sp>
    <dsp:sp modelId="{3D25E150-40F4-4434-89E4-F7CFD00FD18F}">
      <dsp:nvSpPr>
        <dsp:cNvPr id="0" name=""/>
        <dsp:cNvSpPr/>
      </dsp:nvSpPr>
      <dsp:spPr>
        <a:xfrm rot="10800000">
          <a:off x="0" y="1731978"/>
          <a:ext cx="8617068" cy="17482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i="0" kern="1200" cap="none" baseline="0" dirty="0" smtClean="0">
              <a:solidFill>
                <a:schemeClr val="bg1"/>
              </a:solidFill>
              <a:latin typeface="Calibri" pitchFamily="34" charset="0"/>
            </a:rPr>
            <a:t>(2)</a:t>
          </a:r>
          <a:r>
            <a:rPr lang="cs-CZ" sz="2800" b="0" i="0" kern="1200" cap="none" baseline="0" dirty="0" smtClean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cs-CZ" sz="2800" b="1" kern="1200" cap="small" baseline="0" dirty="0" smtClean="0">
              <a:solidFill>
                <a:schemeClr val="bg1"/>
              </a:solidFill>
              <a:latin typeface="Calibri" pitchFamily="34" charset="0"/>
            </a:rPr>
            <a:t>Modelový </a:t>
          </a:r>
          <a:r>
            <a:rPr lang="cs-CZ" sz="2800" b="1" kern="1200" cap="small" baseline="0" dirty="0">
              <a:solidFill>
                <a:schemeClr val="bg1"/>
              </a:solidFill>
              <a:latin typeface="Calibri" pitchFamily="34" charset="0"/>
            </a:rPr>
            <a:t>popis vývoje </a:t>
          </a:r>
          <a:r>
            <a:rPr lang="cs-CZ" sz="2800" b="1" kern="1200" cap="small" baseline="0" dirty="0" smtClean="0">
              <a:solidFill>
                <a:schemeClr val="bg1"/>
              </a:solidFill>
              <a:latin typeface="Calibri" pitchFamily="34" charset="0"/>
            </a:rPr>
            <a:t>světa</a:t>
          </a:r>
          <a:endParaRPr lang="cs-CZ" sz="2800" b="1" i="1" kern="1200" cap="small" baseline="0" dirty="0">
            <a:solidFill>
              <a:schemeClr val="bg1"/>
            </a:solidFill>
            <a:latin typeface="Calibri" pitchFamily="34" charset="0"/>
          </a:endParaRPr>
        </a:p>
      </dsp:txBody>
      <dsp:txXfrm rot="-10800000">
        <a:off x="0" y="1731978"/>
        <a:ext cx="8617068" cy="613623"/>
      </dsp:txXfrm>
    </dsp:sp>
    <dsp:sp modelId="{105572BB-CACE-45A8-909F-05CD0D779992}">
      <dsp:nvSpPr>
        <dsp:cNvPr id="0" name=""/>
        <dsp:cNvSpPr/>
      </dsp:nvSpPr>
      <dsp:spPr>
        <a:xfrm>
          <a:off x="427" y="2345602"/>
          <a:ext cx="1926204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>
              <a:solidFill>
                <a:schemeClr val="tx2"/>
              </a:solidFill>
              <a:latin typeface="Calibri" pitchFamily="34" charset="0"/>
            </a:rPr>
            <a:t>makroekonomika</a:t>
          </a:r>
        </a:p>
      </dsp:txBody>
      <dsp:txXfrm>
        <a:off x="427" y="2345602"/>
        <a:ext cx="1926204" cy="522716"/>
      </dsp:txXfrm>
    </dsp:sp>
    <dsp:sp modelId="{B31C80AD-3D35-4FC9-B739-59A46B056FAB}">
      <dsp:nvSpPr>
        <dsp:cNvPr id="0" name=""/>
        <dsp:cNvSpPr/>
      </dsp:nvSpPr>
      <dsp:spPr>
        <a:xfrm>
          <a:off x="1926631" y="2345602"/>
          <a:ext cx="1672502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surovinové zdroje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1926631" y="2345602"/>
        <a:ext cx="1672502" cy="522716"/>
      </dsp:txXfrm>
    </dsp:sp>
    <dsp:sp modelId="{F135DE27-87D4-47BA-B894-ACB8228E71A9}">
      <dsp:nvSpPr>
        <dsp:cNvPr id="0" name=""/>
        <dsp:cNvSpPr/>
      </dsp:nvSpPr>
      <dsp:spPr>
        <a:xfrm>
          <a:off x="3599133" y="2345602"/>
          <a:ext cx="1672502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energetika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3599133" y="2345602"/>
        <a:ext cx="1672502" cy="522716"/>
      </dsp:txXfrm>
    </dsp:sp>
    <dsp:sp modelId="{7BA31B3B-ECE2-41E7-9E82-F27AA1FA2CC6}">
      <dsp:nvSpPr>
        <dsp:cNvPr id="0" name=""/>
        <dsp:cNvSpPr/>
      </dsp:nvSpPr>
      <dsp:spPr>
        <a:xfrm>
          <a:off x="5271636" y="2345602"/>
          <a:ext cx="1672502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technologie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5271636" y="2345602"/>
        <a:ext cx="1672502" cy="522716"/>
      </dsp:txXfrm>
    </dsp:sp>
    <dsp:sp modelId="{1C4A4A55-645B-46F6-880F-A80F25B521BB}">
      <dsp:nvSpPr>
        <dsp:cNvPr id="0" name=""/>
        <dsp:cNvSpPr/>
      </dsp:nvSpPr>
      <dsp:spPr>
        <a:xfrm>
          <a:off x="6944138" y="2345602"/>
          <a:ext cx="1672502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populační vývoj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6944138" y="2345602"/>
        <a:ext cx="1672502" cy="522716"/>
      </dsp:txXfrm>
    </dsp:sp>
    <dsp:sp modelId="{40BBF053-1254-44A4-844F-66E1AB97BAFC}">
      <dsp:nvSpPr>
        <dsp:cNvPr id="0" name=""/>
        <dsp:cNvSpPr/>
      </dsp:nvSpPr>
      <dsp:spPr>
        <a:xfrm rot="10800000">
          <a:off x="0" y="9"/>
          <a:ext cx="8617068" cy="174821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i="0" kern="1200" cap="none" baseline="0" dirty="0" smtClean="0">
              <a:solidFill>
                <a:schemeClr val="bg1"/>
              </a:solidFill>
              <a:latin typeface="Calibri" pitchFamily="34" charset="0"/>
            </a:rPr>
            <a:t>(1) </a:t>
          </a:r>
          <a:r>
            <a:rPr lang="cs-CZ" sz="2800" b="1" i="0" kern="1200" cap="small" baseline="0" dirty="0" smtClean="0">
              <a:solidFill>
                <a:schemeClr val="bg1"/>
              </a:solidFill>
              <a:latin typeface="Calibri" pitchFamily="34" charset="0"/>
            </a:rPr>
            <a:t>Modelový </a:t>
          </a:r>
          <a:r>
            <a:rPr lang="cs-CZ" sz="2800" b="1" kern="1200" cap="small" baseline="0" dirty="0" smtClean="0">
              <a:solidFill>
                <a:schemeClr val="bg1"/>
              </a:solidFill>
              <a:latin typeface="Calibri" pitchFamily="34" charset="0"/>
            </a:rPr>
            <a:t>popis klimatického systému</a:t>
          </a:r>
          <a:endParaRPr lang="cs-CZ" sz="2800" b="1" i="1" kern="1200" cap="none" baseline="0" dirty="0">
            <a:solidFill>
              <a:schemeClr val="bg1"/>
            </a:solidFill>
            <a:latin typeface="Calibri" pitchFamily="34" charset="0"/>
          </a:endParaRPr>
        </a:p>
      </dsp:txBody>
      <dsp:txXfrm rot="-10800000">
        <a:off x="0" y="9"/>
        <a:ext cx="8617068" cy="613623"/>
      </dsp:txXfrm>
    </dsp:sp>
    <dsp:sp modelId="{2A9AB6E1-34A8-4439-BEEF-C43F756F7586}">
      <dsp:nvSpPr>
        <dsp:cNvPr id="0" name=""/>
        <dsp:cNvSpPr/>
      </dsp:nvSpPr>
      <dsp:spPr>
        <a:xfrm>
          <a:off x="0" y="614436"/>
          <a:ext cx="2154266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>
              <a:solidFill>
                <a:schemeClr val="tx2"/>
              </a:solidFill>
              <a:latin typeface="Calibri" pitchFamily="34" charset="0"/>
            </a:rPr>
            <a:t>složky systému</a:t>
          </a:r>
        </a:p>
      </dsp:txBody>
      <dsp:txXfrm>
        <a:off x="0" y="614436"/>
        <a:ext cx="2154266" cy="522716"/>
      </dsp:txXfrm>
    </dsp:sp>
    <dsp:sp modelId="{F8D00667-193B-43A7-88C5-ED5C7E67A320}">
      <dsp:nvSpPr>
        <dsp:cNvPr id="0" name=""/>
        <dsp:cNvSpPr/>
      </dsp:nvSpPr>
      <dsp:spPr>
        <a:xfrm>
          <a:off x="2154267" y="614436"/>
          <a:ext cx="2154266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procesy ve složkách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2154267" y="614436"/>
        <a:ext cx="2154266" cy="522716"/>
      </dsp:txXfrm>
    </dsp:sp>
    <dsp:sp modelId="{16AC702E-1722-4D02-892E-E5593886EA2C}">
      <dsp:nvSpPr>
        <dsp:cNvPr id="0" name=""/>
        <dsp:cNvSpPr/>
      </dsp:nvSpPr>
      <dsp:spPr>
        <a:xfrm>
          <a:off x="4308534" y="614436"/>
          <a:ext cx="2154266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>
              <a:solidFill>
                <a:schemeClr val="tx2"/>
              </a:solidFill>
              <a:latin typeface="Calibri" pitchFamily="34" charset="0"/>
            </a:rPr>
            <a:t>zpětné </a:t>
          </a: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vazby</a:t>
          </a:r>
          <a:endParaRPr lang="cs-CZ" sz="1600" b="1" kern="1200" dirty="0">
            <a:solidFill>
              <a:schemeClr val="tx2"/>
            </a:solidFill>
            <a:latin typeface="Calibri" pitchFamily="34" charset="0"/>
          </a:endParaRPr>
        </a:p>
      </dsp:txBody>
      <dsp:txXfrm>
        <a:off x="4308534" y="614436"/>
        <a:ext cx="2154266" cy="522716"/>
      </dsp:txXfrm>
    </dsp:sp>
    <dsp:sp modelId="{BE596EAE-3926-4DE6-8FB6-33B511DC0AD2}">
      <dsp:nvSpPr>
        <dsp:cNvPr id="0" name=""/>
        <dsp:cNvSpPr/>
      </dsp:nvSpPr>
      <dsp:spPr>
        <a:xfrm>
          <a:off x="6462800" y="614436"/>
          <a:ext cx="2154266" cy="5227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tx2"/>
              </a:solidFill>
              <a:latin typeface="Calibri" pitchFamily="34" charset="0"/>
            </a:rPr>
            <a:t>chemismus</a:t>
          </a:r>
          <a:endParaRPr lang="cs-CZ" sz="1600" b="1" kern="1200" dirty="0">
            <a:latin typeface="Calibri" pitchFamily="34" charset="0"/>
          </a:endParaRPr>
        </a:p>
      </dsp:txBody>
      <dsp:txXfrm>
        <a:off x="6462800" y="614436"/>
        <a:ext cx="2154266" cy="522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14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023" y="0"/>
            <a:ext cx="292914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911"/>
            <a:ext cx="2929140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023" y="9444911"/>
            <a:ext cx="2929140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83F730F-ABBF-4AA0-827C-220FAEF3BC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66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14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023" y="0"/>
            <a:ext cx="292914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274" y="4723251"/>
            <a:ext cx="4958616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911"/>
            <a:ext cx="2929140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023" y="9444911"/>
            <a:ext cx="2929140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44553F5-3024-499B-8AC0-B7DD0AF129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1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B5FB8E-EC01-415C-BA1C-DDA214223241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95350" y="746125"/>
            <a:ext cx="4970463" cy="37274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7615C-2CCE-4E9C-867A-E3D510F6715F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7615C-2CCE-4E9C-867A-E3D510F6715F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4553F5-3024-499B-8AC0-B7DD0AF1299C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E491E-80A6-4233-AEDE-78DE920C529C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646251-E118-4381-9D71-0D601A421246}" type="slidenum">
              <a:rPr lang="cs-CZ" smtClean="0"/>
              <a:pPr>
                <a:defRPr/>
              </a:pPr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88F69-A516-457A-B2A8-AD3E0F679A8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6DD95A-B86D-4D1F-A293-912E8BB43EBF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0C71C-ECF3-4A03-8D80-4937E2361C76}" type="slidenum">
              <a:rPr lang="cs-CZ" smtClean="0">
                <a:cs typeface="Arial" pitchFamily="34" charset="0"/>
              </a:rPr>
              <a:pPr/>
              <a:t>4</a:t>
            </a:fld>
            <a:endParaRPr lang="cs-CZ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ECE3F-2EA9-4889-9FB1-5C9A4C90BF54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810BBF-157A-4AA2-84AC-5F71A1DD5CA0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7615C-2CCE-4E9C-867A-E3D510F6715F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46334A-AD5C-4D16-8AC9-00D12E7FA7CF}" type="slidenum">
              <a:rPr lang="cs-CZ" smtClean="0"/>
              <a:pPr>
                <a:defRPr/>
              </a:pPr>
              <a:t>8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53D0C4-602A-4A36-9061-4D279DF073B9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4553F5-3024-499B-8AC0-B7DD0AF1299C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84996" name="Zástupný symbol pro číslo snímku 3"/>
          <p:cNvSpPr txBox="1">
            <a:spLocks noGrp="1"/>
          </p:cNvSpPr>
          <p:nvPr/>
        </p:nvSpPr>
        <p:spPr bwMode="auto">
          <a:xfrm>
            <a:off x="3832024" y="9444912"/>
            <a:ext cx="2929140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5" tIns="46013" rIns="92025" bIns="46013" anchor="b"/>
          <a:lstStyle/>
          <a:p>
            <a:pPr algn="r"/>
            <a:fld id="{2AE2724C-28E0-4474-91E7-F34BF63AAD2A}" type="slidenum">
              <a:rPr lang="cs-CZ" sz="1200" b="0">
                <a:solidFill>
                  <a:schemeClr val="tx1"/>
                </a:solidFill>
              </a:rPr>
              <a:pPr algn="r"/>
              <a:t>12</a:t>
            </a:fld>
            <a:endParaRPr lang="cs-CZ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3E86B-88A5-4ABB-870E-000BAF10D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CBD17-560E-46D6-82E2-E1BA8065F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170-B2FE-4E16-A58B-7AD234FD4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17C1F-FEC7-49B8-80C2-6B7A1B0A5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297C-3829-4545-97B9-F12A3955A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F759D-2008-4167-9A49-B3D6359E1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6140-0955-442D-AEBB-B9D1FF0D5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52D7-A8FE-4B89-BDE4-E279737FE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CE7E-7AD9-4490-A7FD-460E975F8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7C87F-0E7F-489E-A49E-50823A9BF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3861-0C0C-4E1F-B765-32FBB05C3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39FE914C-4BA0-4380-9037-B37DF2653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15" r:id="rId2"/>
    <p:sldLayoutId id="2147483924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5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omic Sans MS" pitchFamily="66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5.wmf"/><Relationship Id="rId4" Type="http://schemas.openxmlformats.org/officeDocument/2006/relationships/image" Target="../media/image41.png"/><Relationship Id="rId9" Type="http://schemas.openxmlformats.org/officeDocument/2006/relationships/image" Target="../media/image44.wmf"/><Relationship Id="rId1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wmf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11560" y="3933056"/>
            <a:ext cx="8136903" cy="1908212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cs-CZ" sz="2200" b="1" dirty="0" smtClean="0">
              <a:solidFill>
                <a:srgbClr val="FFFF99"/>
              </a:solidFill>
              <a:latin typeface="Calibri" pitchFamily="34" charset="0"/>
            </a:endParaRPr>
          </a:p>
          <a:p>
            <a:pPr marL="0" indent="0" algn="ctr" eaLnBrk="1" fontAlgn="auto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RNDr. Radim Tolasz, </a:t>
            </a:r>
            <a:r>
              <a:rPr lang="cs-CZ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Ph.D</a:t>
            </a:r>
            <a:r>
              <a:rPr lang="cs-CZ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.</a:t>
            </a:r>
          </a:p>
          <a:p>
            <a:pPr marL="0" indent="0" algn="ctr" eaLnBrk="1" fontAlgn="auto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cs-CZ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  <a:p>
            <a:pPr marL="0" indent="0" algn="ctr" eaLnBrk="1" fontAlgn="auto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cs-CZ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Český hydrometeorologický ústav</a:t>
            </a: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215516" y="1088740"/>
            <a:ext cx="87489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Oteplení o 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1,5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nebo 2 stupně Celsia? </a:t>
            </a:r>
            <a:endParaRPr lang="cs-CZ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Fakta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mýty kolem klimatické změny</a:t>
            </a:r>
          </a:p>
        </p:txBody>
      </p:sp>
    </p:spTree>
    <p:extLst>
      <p:ext uri="{BB962C8B-B14F-4D97-AF65-F5344CB8AC3E}">
        <p14:creationId xmlns:p14="http://schemas.microsoft.com/office/powerpoint/2010/main" val="4606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 bwMode="auto">
          <a:xfrm>
            <a:off x="592083" y="434934"/>
            <a:ext cx="8288451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cs-CZ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Modelové projekce</a:t>
            </a:r>
            <a:endParaRPr lang="cs-CZ" sz="44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265747" y="3429000"/>
            <a:ext cx="3687814" cy="3282948"/>
          </a:xfrm>
          <a:prstGeom prst="rect">
            <a:avLst/>
          </a:prstGeom>
        </p:spPr>
        <p:txBody>
          <a:bodyPr/>
          <a:lstStyle/>
          <a:p>
            <a:pPr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</a:pPr>
            <a:r>
              <a:rPr lang="cs-CZ" sz="1800" b="0" dirty="0" smtClean="0">
                <a:solidFill>
                  <a:schemeClr val="tx2"/>
                </a:solidFill>
                <a:latin typeface="Calibri" pitchFamily="34" charset="0"/>
              </a:rPr>
              <a:t>ČHMÚ: </a:t>
            </a:r>
            <a:r>
              <a:rPr lang="cs-CZ" sz="1800" i="1" dirty="0" smtClean="0">
                <a:solidFill>
                  <a:schemeClr val="tx2"/>
                </a:solidFill>
                <a:latin typeface="Calibri" pitchFamily="34" charset="0"/>
              </a:rPr>
              <a:t>ALADIN </a:t>
            </a:r>
            <a:r>
              <a:rPr lang="cs-CZ" sz="1800" i="1" dirty="0">
                <a:solidFill>
                  <a:schemeClr val="tx2"/>
                </a:solidFill>
                <a:latin typeface="Calibri" pitchFamily="34" charset="0"/>
              </a:rPr>
              <a:t>– </a:t>
            </a:r>
            <a:r>
              <a:rPr lang="cs-CZ" sz="1800" i="1" dirty="0" smtClean="0">
                <a:solidFill>
                  <a:schemeClr val="tx2"/>
                </a:solidFill>
                <a:latin typeface="Calibri" pitchFamily="34" charset="0"/>
              </a:rPr>
              <a:t>CLIMATE/CZ</a:t>
            </a:r>
            <a:r>
              <a:rPr lang="cs-CZ" sz="2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1800" b="0" i="1" dirty="0" smtClean="0">
                <a:solidFill>
                  <a:schemeClr val="tx2"/>
                </a:solidFill>
                <a:latin typeface="Calibri" pitchFamily="34" charset="0"/>
              </a:rPr>
              <a:t>(CGM ARPÉGE-CLIMATE)</a:t>
            </a:r>
            <a:endParaRPr lang="en-US" sz="1800" b="0" i="1" dirty="0">
              <a:solidFill>
                <a:schemeClr val="tx2"/>
              </a:solidFill>
              <a:latin typeface="Calibri" pitchFamily="34" charset="0"/>
            </a:endParaRP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krok 25 km </a:t>
            </a:r>
            <a:r>
              <a:rPr lang="cs-CZ" sz="1600" b="0" i="1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(a méně</a:t>
            </a:r>
            <a:r>
              <a:rPr lang="cs-CZ" sz="1600" b="0" i="1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)</a:t>
            </a:r>
            <a:endParaRPr lang="cs-CZ" sz="1600" b="0" i="1" dirty="0" smtClean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topografie</a:t>
            </a: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statistický </a:t>
            </a:r>
            <a:r>
              <a:rPr lang="cs-CZ" sz="1600" b="0" dirty="0" err="1" smtClean="0">
                <a:solidFill>
                  <a:schemeClr val="tx2"/>
                </a:solidFill>
                <a:latin typeface="Calibri" pitchFamily="34" charset="0"/>
                <a:cs typeface="+mn-cs"/>
              </a:rPr>
              <a:t>downscalling</a:t>
            </a:r>
            <a:endParaRPr lang="cs-CZ" sz="1600" b="0" dirty="0" smtClean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validace (data </a:t>
            </a:r>
            <a:r>
              <a:rPr kumimoji="0" lang="cs-CZ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1961-1990)</a:t>
            </a: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teplota, srážky, max. + min. teploty, vlhkost, vítr, globální záření</a:t>
            </a:r>
          </a:p>
          <a:p>
            <a:pPr marL="468000" lvl="1" indent="-360000"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porovnání = projekty ENSEMBLES, PRUDENCE, CECILIA</a:t>
            </a:r>
          </a:p>
          <a:p>
            <a:pPr eaLnBrk="0" hangingPunct="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5000"/>
            </a:pPr>
            <a:r>
              <a:rPr lang="cs-CZ" sz="18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EUROCORDEX</a:t>
            </a:r>
            <a:endParaRPr lang="cs-CZ" sz="2400" b="0" dirty="0" smtClean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marL="997200" lvl="1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endParaRPr kumimoji="0" lang="cs-CZ" sz="1800" b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302260" y="1384272"/>
            <a:ext cx="3659175" cy="1935189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360000" marR="0" lvl="0" indent="-3600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q"/>
              <a:tabLst/>
              <a:defRPr/>
            </a:pPr>
            <a:r>
              <a:rPr lang="cs-CZ" sz="22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výběr scénáře SRES 2000</a:t>
            </a:r>
          </a:p>
          <a:p>
            <a:pPr marL="360000" marR="0" lvl="0" indent="-3600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q"/>
              <a:tabLst/>
              <a:defRPr/>
            </a:pPr>
            <a:r>
              <a:rPr lang="cs-CZ" sz="22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výběr období</a:t>
            </a:r>
          </a:p>
          <a:p>
            <a:pPr marL="360000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q"/>
              <a:defRPr/>
            </a:pP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GCM (krok </a:t>
            </a:r>
            <a:r>
              <a:rPr lang="cs-CZ" sz="2400" dirty="0" smtClean="0">
                <a:solidFill>
                  <a:schemeClr val="tx2"/>
                </a:solidFill>
              </a:rPr>
              <a:t>~ 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300 km)</a:t>
            </a:r>
          </a:p>
          <a:p>
            <a:pPr marL="360000" lvl="0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q"/>
              <a:defRPr/>
            </a:pPr>
            <a:r>
              <a:rPr kumimoji="0" lang="cs-CZ" sz="22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GCM/RCM (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</a:rPr>
              <a:t>krok </a:t>
            </a:r>
            <a:r>
              <a:rPr lang="cs-CZ" sz="2400" dirty="0" smtClean="0">
                <a:solidFill>
                  <a:schemeClr val="tx2"/>
                </a:solidFill>
              </a:rPr>
              <a:t>~ </a:t>
            </a:r>
            <a:r>
              <a:rPr kumimoji="0" lang="cs-CZ" sz="22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75 km)</a:t>
            </a:r>
          </a:p>
          <a:p>
            <a:pPr marL="360000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q"/>
              <a:defRPr/>
            </a:pP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RCM (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</a:rPr>
              <a:t>krok pod 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25 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km)</a:t>
            </a:r>
          </a:p>
          <a:p>
            <a:pPr marL="360000" lvl="1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</a:pPr>
            <a:endParaRPr kumimoji="0" lang="cs-CZ" sz="1800" b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0000" lvl="1" indent="-360000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endParaRPr kumimoji="0" lang="cs-CZ" sz="1800" b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" name="Skupina 24"/>
          <p:cNvGrpSpPr/>
          <p:nvPr/>
        </p:nvGrpSpPr>
        <p:grpSpPr>
          <a:xfrm>
            <a:off x="373005" y="1420785"/>
            <a:ext cx="4819716" cy="4426383"/>
            <a:chOff x="373005" y="1238220"/>
            <a:chExt cx="4819716" cy="4426383"/>
          </a:xfrm>
        </p:grpSpPr>
        <p:grpSp>
          <p:nvGrpSpPr>
            <p:cNvPr id="3" name="Skupina 6"/>
            <p:cNvGrpSpPr/>
            <p:nvPr/>
          </p:nvGrpSpPr>
          <p:grpSpPr>
            <a:xfrm>
              <a:off x="592083" y="1566837"/>
              <a:ext cx="4343400" cy="1317627"/>
              <a:chOff x="263466" y="2004993"/>
              <a:chExt cx="4343400" cy="1317627"/>
            </a:xfrm>
          </p:grpSpPr>
          <p:pic>
            <p:nvPicPr>
              <p:cNvPr id="13824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3466" y="2151045"/>
                <a:ext cx="4343400" cy="1171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824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3726" y="2004993"/>
                <a:ext cx="2838450" cy="17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8" name="Obdélník 17"/>
            <p:cNvSpPr/>
            <p:nvPr/>
          </p:nvSpPr>
          <p:spPr>
            <a:xfrm>
              <a:off x="2381220" y="1238220"/>
              <a:ext cx="6848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400" b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latin typeface="Calibri" pitchFamily="34" charset="0"/>
                  <a:cs typeface="Arial" charset="0"/>
                </a:rPr>
                <a:t>A1B</a:t>
              </a:r>
            </a:p>
          </p:txBody>
        </p:sp>
        <p:grpSp>
          <p:nvGrpSpPr>
            <p:cNvPr id="4" name="Skupina 23"/>
            <p:cNvGrpSpPr/>
            <p:nvPr/>
          </p:nvGrpSpPr>
          <p:grpSpPr>
            <a:xfrm>
              <a:off x="373005" y="3100383"/>
              <a:ext cx="4819716" cy="1235411"/>
              <a:chOff x="373005" y="3100383"/>
              <a:chExt cx="4819716" cy="123541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3005" y="3100383"/>
                <a:ext cx="4819716" cy="1235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Obdélník 18"/>
              <p:cNvSpPr/>
              <p:nvPr/>
            </p:nvSpPr>
            <p:spPr bwMode="auto">
              <a:xfrm>
                <a:off x="2855889" y="3209922"/>
                <a:ext cx="462023" cy="163267"/>
              </a:xfrm>
              <a:prstGeom prst="rect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sz="700" dirty="0">
                    <a:solidFill>
                      <a:schemeClr val="tx2"/>
                    </a:solidFill>
                    <a:latin typeface="Calibri" pitchFamily="34" charset="0"/>
                  </a:rPr>
                  <a:t>zima</a:t>
                </a:r>
              </a:p>
            </p:txBody>
          </p:sp>
          <p:sp>
            <p:nvSpPr>
              <p:cNvPr id="20" name="Obdélník 19"/>
              <p:cNvSpPr/>
              <p:nvPr/>
            </p:nvSpPr>
            <p:spPr bwMode="auto">
              <a:xfrm>
                <a:off x="4243383" y="3209922"/>
                <a:ext cx="478957" cy="166687"/>
              </a:xfrm>
              <a:prstGeom prst="rect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sz="700" dirty="0">
                    <a:solidFill>
                      <a:schemeClr val="tx2"/>
                    </a:solidFill>
                    <a:latin typeface="Calibri" pitchFamily="34" charset="0"/>
                  </a:rPr>
                  <a:t>léto</a:t>
                </a:r>
              </a:p>
            </p:txBody>
          </p:sp>
          <p:sp>
            <p:nvSpPr>
              <p:cNvPr id="21" name="Obdélník 20"/>
              <p:cNvSpPr/>
              <p:nvPr/>
            </p:nvSpPr>
            <p:spPr bwMode="auto">
              <a:xfrm>
                <a:off x="1395369" y="3209922"/>
                <a:ext cx="478957" cy="166687"/>
              </a:xfrm>
              <a:prstGeom prst="rect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cs-CZ" sz="700" dirty="0" smtClean="0">
                    <a:solidFill>
                      <a:schemeClr val="tx2"/>
                    </a:solidFill>
                    <a:latin typeface="Calibri" pitchFamily="34" charset="0"/>
                  </a:rPr>
                  <a:t>rok</a:t>
                </a:r>
                <a:endParaRPr lang="cs-CZ" sz="7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4187" y="4524390"/>
              <a:ext cx="1800000" cy="112606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19376" y="4524390"/>
              <a:ext cx="1800000" cy="114021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979" y="654012"/>
            <a:ext cx="8496360" cy="741357"/>
          </a:xfrm>
        </p:spPr>
        <p:txBody>
          <a:bodyPr>
            <a:no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Schéma vývoje </a:t>
            </a:r>
            <a:r>
              <a:rPr lang="cs-CZ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GCMs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176291" y="1639863"/>
          <a:ext cx="6788341" cy="3730682"/>
        </p:xfrm>
        <a:graphic>
          <a:graphicData uri="http://schemas.openxmlformats.org/drawingml/2006/table">
            <a:tbl>
              <a:tblPr/>
              <a:tblGrid>
                <a:gridCol w="336359"/>
                <a:gridCol w="911722"/>
                <a:gridCol w="1126316"/>
                <a:gridCol w="1140993"/>
                <a:gridCol w="1134158"/>
                <a:gridCol w="1084895"/>
                <a:gridCol w="1053898"/>
              </a:tblGrid>
              <a:tr h="425114">
                <a:tc rowSpan="10"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b="1" i="0" dirty="0">
                          <a:solidFill>
                            <a:srgbClr val="FF0000"/>
                          </a:solidFill>
                          <a:latin typeface="Calibri" pitchFamily="34" charset="0"/>
                          <a:ea typeface="Arial Unicode MS"/>
                          <a:cs typeface="Times New Roman"/>
                        </a:rPr>
                        <a:t>přidávání složek do modelů</a:t>
                      </a:r>
                      <a:endParaRPr lang="cs-CZ" sz="1800" i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70. léta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80. léta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90. léta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(1. polovina)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90. léta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(2. polovina)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přelom 20. a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21.století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současnost</a:t>
                      </a:r>
                      <a:endParaRPr lang="cs-CZ" sz="1400" dirty="0">
                        <a:solidFill>
                          <a:schemeClr val="tx2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37656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atmosféra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  zemský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povrch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  zemský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povrch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  zemský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povrch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 zemský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povrch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zemský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povrch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oceány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, ledové plochy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oceány, ledové plochy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oceány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, ledové plochy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oceány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, ledové plochy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síranové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částice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síranové částice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síranové částice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ostatní aerosoly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>
                          <a:latin typeface="Calibri" pitchFamily="34" charset="0"/>
                          <a:ea typeface="Times New Roman"/>
                          <a:cs typeface="Times New Roman"/>
                        </a:rPr>
                        <a:t>ostatní aerosoly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 uhlíkový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cyklus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uhlíkový </a:t>
                      </a: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cyklus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3767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vegetace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3778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atmosférická chemie</a:t>
                      </a: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</a:tr>
              <a:tr h="2834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zvyšování podrobnosti</a:t>
                      </a:r>
                      <a:r>
                        <a:rPr lang="cs-CZ" sz="1800" b="1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 modelů</a:t>
                      </a:r>
                      <a:endParaRPr lang="cs-CZ" sz="180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26914" marR="26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Šipka doprava se zářezem 4"/>
          <p:cNvSpPr/>
          <p:nvPr/>
        </p:nvSpPr>
        <p:spPr>
          <a:xfrm>
            <a:off x="1577934" y="5400702"/>
            <a:ext cx="6353262" cy="401643"/>
          </a:xfrm>
          <a:prstGeom prst="notchedRightArrow">
            <a:avLst>
              <a:gd name="adj1" fmla="val 50000"/>
              <a:gd name="adj2" fmla="val 208607"/>
            </a:avLst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se zářezem 5"/>
          <p:cNvSpPr/>
          <p:nvPr/>
        </p:nvSpPr>
        <p:spPr>
          <a:xfrm rot="5400000">
            <a:off x="-704130" y="3191668"/>
            <a:ext cx="3213145" cy="328616"/>
          </a:xfrm>
          <a:prstGeom prst="notchedRightArrow">
            <a:avLst>
              <a:gd name="adj1" fmla="val 50000"/>
              <a:gd name="adj2" fmla="val 208607"/>
            </a:avLst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49317" y="5838858"/>
            <a:ext cx="66088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Výrazn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é kvalitativní změny v poznání jednotlivých „složek“</a:t>
            </a:r>
            <a:endParaRPr kumimoji="0" lang="en-US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774648" y="434934"/>
            <a:ext cx="7850295" cy="1143000"/>
          </a:xfrm>
        </p:spPr>
        <p:txBody>
          <a:bodyPr/>
          <a:lstStyle/>
          <a:p>
            <a:pPr algn="ctr" eaLnBrk="1" hangingPunct="1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Projekce změn globální teploty</a:t>
            </a:r>
          </a:p>
        </p:txBody>
      </p:sp>
      <p:sp>
        <p:nvSpPr>
          <p:cNvPr id="32818" name="Rectangle 1030"/>
          <p:cNvSpPr>
            <a:spLocks noChangeArrowheads="1"/>
          </p:cNvSpPr>
          <p:nvPr/>
        </p:nvSpPr>
        <p:spPr bwMode="auto">
          <a:xfrm>
            <a:off x="811161" y="4962546"/>
            <a:ext cx="2994067" cy="11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>
              <a:lnSpc>
                <a:spcPct val="80000"/>
              </a:lnSpc>
              <a:spcBef>
                <a:spcPct val="20000"/>
              </a:spcBef>
              <a:spcAft>
                <a:spcPts val="200"/>
              </a:spcAft>
              <a:buClr>
                <a:schemeClr val="tx2"/>
              </a:buClr>
            </a:pPr>
            <a:r>
              <a:rPr lang="cs-CZ" sz="1800" dirty="0">
                <a:solidFill>
                  <a:schemeClr val="tx2"/>
                </a:solidFill>
                <a:latin typeface="Calibri" pitchFamily="34" charset="0"/>
              </a:rPr>
              <a:t>do r. 2030 minimální závislost na volbě scénáře</a:t>
            </a:r>
          </a:p>
          <a:p>
            <a:pPr indent="-342900">
              <a:lnSpc>
                <a:spcPct val="80000"/>
              </a:lnSpc>
              <a:spcBef>
                <a:spcPct val="20000"/>
              </a:spcBef>
              <a:spcAft>
                <a:spcPts val="200"/>
              </a:spcAft>
              <a:buClr>
                <a:schemeClr val="tx2"/>
              </a:buClr>
            </a:pPr>
            <a:endParaRPr lang="cs-CZ" sz="1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indent="-342900">
              <a:lnSpc>
                <a:spcPct val="80000"/>
              </a:lnSpc>
              <a:spcBef>
                <a:spcPct val="20000"/>
              </a:spcBef>
              <a:spcAft>
                <a:spcPts val="200"/>
              </a:spcAft>
              <a:buClr>
                <a:schemeClr val="tx2"/>
              </a:buClr>
            </a:pP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</a:rPr>
              <a:t>nárůst teploty </a:t>
            </a:r>
            <a:r>
              <a:rPr lang="en-US" sz="1800" dirty="0" smtClean="0">
                <a:solidFill>
                  <a:schemeClr val="tx2"/>
                </a:solidFill>
                <a:latin typeface="Symbol" pitchFamily="18" charset="2"/>
              </a:rPr>
              <a:t>» </a:t>
            </a: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</a:rPr>
              <a:t>0,2</a:t>
            </a:r>
            <a:r>
              <a:rPr lang="cs-CZ" sz="1800" baseline="30000" dirty="0" smtClean="0">
                <a:solidFill>
                  <a:schemeClr val="tx2"/>
                </a:solidFill>
                <a:latin typeface="Calibri" pitchFamily="34" charset="0"/>
              </a:rPr>
              <a:t>o</a:t>
            </a: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</a:rPr>
              <a:t>C/10 </a:t>
            </a:r>
            <a:r>
              <a:rPr lang="cs-CZ" sz="1800" dirty="0">
                <a:solidFill>
                  <a:schemeClr val="tx2"/>
                </a:solidFill>
                <a:latin typeface="Calibri" pitchFamily="34" charset="0"/>
              </a:rPr>
              <a:t>let  </a:t>
            </a:r>
          </a:p>
        </p:txBody>
      </p:sp>
      <p:grpSp>
        <p:nvGrpSpPr>
          <p:cNvPr id="2" name="Skupina 17"/>
          <p:cNvGrpSpPr/>
          <p:nvPr/>
        </p:nvGrpSpPr>
        <p:grpSpPr>
          <a:xfrm>
            <a:off x="665109" y="1895454"/>
            <a:ext cx="3286169" cy="2623254"/>
            <a:chOff x="446031" y="3063870"/>
            <a:chExt cx="3286169" cy="2623254"/>
          </a:xfrm>
        </p:grpSpPr>
        <p:grpSp>
          <p:nvGrpSpPr>
            <p:cNvPr id="3" name="Skupina 11"/>
            <p:cNvGrpSpPr/>
            <p:nvPr/>
          </p:nvGrpSpPr>
          <p:grpSpPr>
            <a:xfrm>
              <a:off x="446031" y="3063870"/>
              <a:ext cx="3286169" cy="2623254"/>
              <a:chOff x="446031" y="1822428"/>
              <a:chExt cx="5440387" cy="3752850"/>
            </a:xfrm>
          </p:grpSpPr>
          <p:pic>
            <p:nvPicPr>
              <p:cNvPr id="32772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6031" y="1822428"/>
                <a:ext cx="5440387" cy="3752850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</p:pic>
          <p:sp>
            <p:nvSpPr>
              <p:cNvPr id="9" name="Elipsa 8"/>
              <p:cNvSpPr/>
              <p:nvPr/>
            </p:nvSpPr>
            <p:spPr>
              <a:xfrm rot="19334732">
                <a:off x="3017342" y="3294975"/>
                <a:ext cx="2007996" cy="975443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3045328" y="4904341"/>
                <a:ext cx="974054" cy="3522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00" dirty="0" smtClean="0">
                    <a:solidFill>
                      <a:schemeClr val="tx2"/>
                    </a:solidFill>
                    <a:latin typeface="Calibri" pitchFamily="34" charset="0"/>
                  </a:rPr>
                  <a:t>2030</a:t>
                </a:r>
                <a:endParaRPr lang="cs-CZ" sz="1000" dirty="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 rot="5400000">
              <a:off x="1943857" y="4961753"/>
              <a:ext cx="58421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Skupina 28"/>
          <p:cNvGrpSpPr/>
          <p:nvPr/>
        </p:nvGrpSpPr>
        <p:grpSpPr>
          <a:xfrm>
            <a:off x="4389435" y="1968480"/>
            <a:ext cx="4137435" cy="3979917"/>
            <a:chOff x="4462461" y="2333610"/>
            <a:chExt cx="4137435" cy="3548551"/>
          </a:xfrm>
        </p:grpSpPr>
        <p:grpSp>
          <p:nvGrpSpPr>
            <p:cNvPr id="5" name="Skupina 18"/>
            <p:cNvGrpSpPr>
              <a:grpSpLocks noChangeAspect="1"/>
            </p:cNvGrpSpPr>
            <p:nvPr/>
          </p:nvGrpSpPr>
          <p:grpSpPr>
            <a:xfrm>
              <a:off x="5025610" y="2333610"/>
              <a:ext cx="3574286" cy="3548551"/>
              <a:chOff x="2563785" y="1530324"/>
              <a:chExt cx="5075306" cy="5038764"/>
            </a:xfrm>
          </p:grpSpPr>
          <p:pic>
            <p:nvPicPr>
              <p:cNvPr id="20" name="Obrázek 7" descr="Pretel_Klima_obr.3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3785" y="1822428"/>
                <a:ext cx="4564096" cy="4746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Šipka doprava se zářezem 23"/>
              <p:cNvSpPr/>
              <p:nvPr/>
            </p:nvSpPr>
            <p:spPr>
              <a:xfrm rot="5400000">
                <a:off x="6034058" y="3941720"/>
                <a:ext cx="2994066" cy="216000"/>
              </a:xfrm>
              <a:prstGeom prst="notchedRightArrow">
                <a:avLst>
                  <a:gd name="adj1" fmla="val 50000"/>
                  <a:gd name="adj2" fmla="val 208607"/>
                </a:avLst>
              </a:prstGeom>
              <a:gradFill>
                <a:gsLst>
                  <a:gs pos="0">
                    <a:srgbClr val="FFF200">
                      <a:alpha val="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Šipka doprava se zářezem 24"/>
              <p:cNvSpPr/>
              <p:nvPr/>
            </p:nvSpPr>
            <p:spPr>
              <a:xfrm>
                <a:off x="3367071" y="1530324"/>
                <a:ext cx="3103605" cy="216000"/>
              </a:xfrm>
              <a:prstGeom prst="notchedRightArrow">
                <a:avLst>
                  <a:gd name="adj1" fmla="val 50000"/>
                  <a:gd name="adj2" fmla="val 208607"/>
                </a:avLst>
              </a:prstGeom>
              <a:gradFill>
                <a:gsLst>
                  <a:gs pos="0">
                    <a:srgbClr val="FFF200">
                      <a:alpha val="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6" name="TextovéPole 25"/>
            <p:cNvSpPr txBox="1"/>
            <p:nvPr/>
          </p:nvSpPr>
          <p:spPr>
            <a:xfrm>
              <a:off x="4572000" y="2954331"/>
              <a:ext cx="584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tx2"/>
                  </a:solidFill>
                  <a:latin typeface="Calibri" pitchFamily="34" charset="0"/>
                </a:rPr>
                <a:t>B1</a:t>
              </a:r>
              <a:endParaRPr lang="cs-CZ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4462461" y="3903669"/>
              <a:ext cx="693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tx2"/>
                  </a:solidFill>
                  <a:latin typeface="Calibri" pitchFamily="34" charset="0"/>
                </a:rPr>
                <a:t>A1B</a:t>
              </a:r>
              <a:endParaRPr lang="cs-CZ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572000" y="4816494"/>
              <a:ext cx="584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tx2"/>
                  </a:solidFill>
                  <a:latin typeface="Calibri" pitchFamily="34" charset="0"/>
                </a:rPr>
                <a:t>A2</a:t>
              </a:r>
              <a:endParaRPr lang="cs-CZ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083" y="188641"/>
            <a:ext cx="7966135" cy="648072"/>
          </a:xfrm>
        </p:spPr>
        <p:txBody>
          <a:bodyPr/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IPCC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109" y="800708"/>
            <a:ext cx="7996347" cy="6057292"/>
          </a:xfrm>
        </p:spPr>
        <p:txBody>
          <a:bodyPr/>
          <a:lstStyle/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Valné shromáždění OSN (1989)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založení IPCC 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(1989) – WMO a UNEP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Rámcová úmluva OSN o ochraně klimatu (1992)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  <a:latin typeface="Calibri" pitchFamily="34" charset="0"/>
              </a:rPr>
              <a:t>FAR (1990), SAR (1995), TAR (2001)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Kjótský protokol - 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vstup v platnost (2005) a prodloužen do 2020 (v Dauhá 2012, COP18)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  <a:latin typeface="Calibri" pitchFamily="34" charset="0"/>
              </a:rPr>
              <a:t>AR4 (2007)</a:t>
            </a:r>
            <a:endParaRPr lang="cs-CZ" sz="2000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Calibri" pitchFamily="34" charset="0"/>
              </a:rPr>
              <a:t>důsledkem krachu „Kodaně 2009“ (COP15) je také politické a </a:t>
            </a:r>
            <a:r>
              <a:rPr lang="cs-CZ" sz="1600" dirty="0" err="1">
                <a:solidFill>
                  <a:schemeClr val="tx2"/>
                </a:solidFill>
                <a:latin typeface="Calibri" pitchFamily="34" charset="0"/>
              </a:rPr>
              <a:t>pseudo</a:t>
            </a:r>
            <a:r>
              <a:rPr lang="cs-CZ" sz="1600" dirty="0">
                <a:solidFill>
                  <a:schemeClr val="tx2"/>
                </a:solidFill>
                <a:latin typeface="Calibri" pitchFamily="34" charset="0"/>
              </a:rPr>
              <a:t>-vědecké zpochybňování vážnosti dokumentu 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(některé faktické chyby či nejasnosti v IPCC AR4, podezření ze střetu zájmů předsedy IPCC </a:t>
            </a:r>
            <a:r>
              <a:rPr lang="cs-CZ" sz="1600" i="1" dirty="0" err="1">
                <a:solidFill>
                  <a:schemeClr val="tx2"/>
                </a:solidFill>
                <a:latin typeface="Calibri" pitchFamily="34" charset="0"/>
              </a:rPr>
              <a:t>Pachauriho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, atp</a:t>
            </a:r>
            <a:r>
              <a:rPr lang="cs-CZ" sz="1600" i="1" dirty="0" smtClean="0">
                <a:solidFill>
                  <a:schemeClr val="tx2"/>
                </a:solidFill>
                <a:latin typeface="Calibri" pitchFamily="34" charset="0"/>
              </a:rPr>
              <a:t>.). 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Problém „klimatu“ se stal politickým </a:t>
            </a:r>
            <a:r>
              <a:rPr lang="cs-CZ" sz="1600" i="1" dirty="0" smtClean="0">
                <a:solidFill>
                  <a:schemeClr val="tx2"/>
                </a:solidFill>
                <a:latin typeface="Calibri" pitchFamily="34" charset="0"/>
              </a:rPr>
              <a:t>tématem, „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klima“ se stává také politickým </a:t>
            </a:r>
            <a:r>
              <a:rPr lang="cs-CZ" sz="1600" i="1" dirty="0" smtClean="0">
                <a:solidFill>
                  <a:schemeClr val="tx2"/>
                </a:solidFill>
                <a:latin typeface="Calibri" pitchFamily="34" charset="0"/>
              </a:rPr>
              <a:t>byznysem, ambiciózní 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redukční cíle a katastrofické scénáře vs. negace problému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IPCC </a:t>
            </a:r>
            <a:r>
              <a:rPr lang="cs-CZ" sz="2000" b="1" dirty="0">
                <a:solidFill>
                  <a:schemeClr val="tx2"/>
                </a:solidFill>
                <a:latin typeface="Calibri" pitchFamily="34" charset="0"/>
              </a:rPr>
              <a:t>AR5 (září 2013 - říjen 2014)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  <a:latin typeface="Calibri" pitchFamily="34" charset="0"/>
              </a:rPr>
              <a:t>Pařížská dohoda (2015)</a:t>
            </a:r>
          </a:p>
          <a:p>
            <a:pPr lvl="1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  <a:latin typeface="Calibri" pitchFamily="34" charset="0"/>
              </a:rPr>
              <a:t>Dobrovolné </a:t>
            </a: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závazky a kontrolní mechanismy v 5letých cyklech od 2023</a:t>
            </a:r>
            <a:endParaRPr lang="cs-CZ" sz="160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IPCC AR6 (plán 2021)</a:t>
            </a:r>
          </a:p>
          <a:p>
            <a:pPr lvl="1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IPCC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Special 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Report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on Climate Change and Oceans and the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Cryosphere</a:t>
            </a: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 (09/2019)</a:t>
            </a:r>
            <a:endParaRPr lang="cs-CZ" sz="1600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IPCC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Special 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Report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on climate change, desertification, land degradation, sustainable land management, food security, and greenhouse gas fluxes in terrestrial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ecosystems</a:t>
            </a: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 (09/2019)</a:t>
            </a:r>
            <a:endParaRPr lang="cs-CZ" sz="16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40" y="3933056"/>
            <a:ext cx="4955679" cy="29163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pPr lvl="0"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Snižování GHG emisí a globální efektivita Kjótského protokolu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" y="1264313"/>
            <a:ext cx="5647305" cy="36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5570" y="1822428"/>
            <a:ext cx="8251938" cy="1314469"/>
          </a:xfrm>
        </p:spPr>
        <p:txBody>
          <a:bodyPr/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2"/>
                </a:solidFill>
                <a:latin typeface="Calibri" pitchFamily="34" charset="0"/>
              </a:rPr>
              <a:t>s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větové emise CO</a:t>
            </a:r>
            <a:r>
              <a:rPr lang="cs-CZ" sz="20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 od r. 1990 vzrostly o 36 %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mise CO</a:t>
            </a:r>
            <a:r>
              <a:rPr lang="cs-CZ" sz="20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v </a:t>
            </a:r>
            <a:r>
              <a:rPr lang="cs-CZ" sz="2000" u="sng" dirty="0" smtClean="0">
                <a:solidFill>
                  <a:schemeClr val="tx2"/>
                </a:solidFill>
                <a:latin typeface="Calibri" pitchFamily="34" charset="0"/>
              </a:rPr>
              <a:t>ekonomicky vyspělých státech (</a:t>
            </a:r>
            <a:r>
              <a:rPr lang="cs-CZ" sz="2000" u="sng" dirty="0" err="1" smtClean="0">
                <a:solidFill>
                  <a:schemeClr val="tx2"/>
                </a:solidFill>
                <a:latin typeface="Calibri" pitchFamily="34" charset="0"/>
              </a:rPr>
              <a:t>Annex</a:t>
            </a:r>
            <a:r>
              <a:rPr lang="cs-CZ" sz="2000" u="sng" dirty="0" smtClean="0">
                <a:solidFill>
                  <a:schemeClr val="tx2"/>
                </a:solidFill>
                <a:latin typeface="Calibri" pitchFamily="34" charset="0"/>
              </a:rPr>
              <a:t> I)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vzrostly o 1,6 %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2"/>
                </a:solidFill>
                <a:latin typeface="Calibri" pitchFamily="34" charset="0"/>
              </a:rPr>
              <a:t>e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mise CO</a:t>
            </a:r>
            <a:r>
              <a:rPr lang="cs-CZ" sz="2000" b="1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v </a:t>
            </a:r>
            <a:r>
              <a:rPr lang="cs-CZ" sz="2000" u="sng" dirty="0" smtClean="0">
                <a:solidFill>
                  <a:schemeClr val="tx2"/>
                </a:solidFill>
                <a:latin typeface="Calibri" pitchFamily="34" charset="0"/>
              </a:rPr>
              <a:t>rozvojových státech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 (non-</a:t>
            </a:r>
            <a:r>
              <a:rPr lang="cs-CZ" sz="2000" dirty="0" err="1" smtClean="0">
                <a:solidFill>
                  <a:schemeClr val="tx2"/>
                </a:solidFill>
                <a:latin typeface="Calibri" pitchFamily="34" charset="0"/>
              </a:rPr>
              <a:t>Annex</a:t>
            </a: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 I) </a:t>
            </a:r>
            <a:r>
              <a:rPr lang="cs-CZ" sz="2000" b="1" dirty="0" smtClean="0">
                <a:solidFill>
                  <a:schemeClr val="tx2"/>
                </a:solidFill>
                <a:latin typeface="Calibri" pitchFamily="34" charset="0"/>
              </a:rPr>
              <a:t>vzrostly o 110 %</a:t>
            </a:r>
          </a:p>
        </p:txBody>
      </p:sp>
      <p:graphicFrame>
        <p:nvGraphicFramePr>
          <p:cNvPr id="6" name="Graf 5"/>
          <p:cNvGraphicFramePr>
            <a:graphicFrameLocks noChangeAspect="1"/>
          </p:cNvGraphicFramePr>
          <p:nvPr/>
        </p:nvGraphicFramePr>
        <p:xfrm>
          <a:off x="628596" y="3173409"/>
          <a:ext cx="4351260" cy="2957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Nadpis 1"/>
          <p:cNvSpPr txBox="1">
            <a:spLocks/>
          </p:cNvSpPr>
          <p:nvPr/>
        </p:nvSpPr>
        <p:spPr bwMode="auto">
          <a:xfrm>
            <a:off x="482544" y="617499"/>
            <a:ext cx="84345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Snižování GHG emisí a globální efektivita Kjótského protokolu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11" name="Graf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494244"/>
              </p:ext>
            </p:extLst>
          </p:nvPr>
        </p:nvGraphicFramePr>
        <p:xfrm>
          <a:off x="5083182" y="3173409"/>
          <a:ext cx="3651300" cy="2957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91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rganiza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821" y="1047961"/>
            <a:ext cx="3901675" cy="2741079"/>
          </a:xfrm>
          <a:prstGeom prst="rect">
            <a:avLst/>
          </a:prstGeom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70592" y="2060848"/>
            <a:ext cx="3797352" cy="167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shrnutí 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„per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reviewed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literature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 „+ </a:t>
            </a:r>
            <a:r>
              <a:rPr lang="cs-CZ" i="1" u="sng" dirty="0" smtClean="0">
                <a:solidFill>
                  <a:schemeClr val="tx2"/>
                </a:solidFill>
                <a:latin typeface="Calibri" pitchFamily="34" charset="0"/>
              </a:rPr>
              <a:t>„</a:t>
            </a:r>
            <a:r>
              <a:rPr lang="cs-CZ" i="1" u="sng" dirty="0" err="1" smtClean="0">
                <a:solidFill>
                  <a:schemeClr val="tx2"/>
                </a:solidFill>
                <a:latin typeface="Calibri" pitchFamily="34" charset="0"/>
              </a:rPr>
              <a:t>gray</a:t>
            </a:r>
            <a:r>
              <a:rPr lang="cs-CZ" i="1" u="sng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i="1" u="sng" dirty="0" err="1" smtClean="0">
                <a:solidFill>
                  <a:schemeClr val="tx2"/>
                </a:solidFill>
                <a:latin typeface="Calibri" pitchFamily="34" charset="0"/>
              </a:rPr>
              <a:t>literature</a:t>
            </a:r>
            <a:r>
              <a:rPr lang="cs-CZ" i="1" u="sng" dirty="0" smtClean="0">
                <a:solidFill>
                  <a:schemeClr val="tx2"/>
                </a:solidFill>
                <a:latin typeface="Calibri" pitchFamily="34" charset="0"/>
              </a:rPr>
              <a:t>“ </a:t>
            </a:r>
            <a:endParaRPr lang="cs-CZ" b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výsledky: 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„…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policy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relevant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but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 not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policy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i="1" dirty="0" err="1" smtClean="0">
                <a:solidFill>
                  <a:schemeClr val="tx2"/>
                </a:solidFill>
                <a:latin typeface="Calibri" pitchFamily="34" charset="0"/>
              </a:rPr>
              <a:t>prescriptive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…“</a:t>
            </a:r>
            <a:endParaRPr lang="cs-CZ" sz="2400" b="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" name="Obrázek 10" descr="Téma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060" y="3940182"/>
            <a:ext cx="3898954" cy="26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43508" y="1268759"/>
            <a:ext cx="5328591" cy="71081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latin typeface="Calibri" pitchFamily="34" charset="0"/>
              </a:rPr>
              <a:t>IPCC AR5 2013/2014</a:t>
            </a:r>
            <a:endParaRPr lang="cs-CZ" sz="4800" dirty="0">
              <a:latin typeface="Calibri" pitchFamily="34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337509" y="4905164"/>
            <a:ext cx="4162483" cy="69374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80000"/>
            </a:pPr>
            <a:r>
              <a:rPr lang="cs-CZ" sz="4400" dirty="0" smtClean="0">
                <a:solidFill>
                  <a:srgbClr val="FF0000"/>
                </a:solidFill>
                <a:latin typeface="Calibri" pitchFamily="34" charset="0"/>
              </a:rPr>
              <a:t>REPORT</a:t>
            </a:r>
            <a:r>
              <a:rPr lang="cs-CZ" sz="36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3200" dirty="0" smtClean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cs-CZ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3000" dirty="0" smtClean="0">
                <a:solidFill>
                  <a:srgbClr val="FF0000"/>
                </a:solidFill>
                <a:latin typeface="Calibri" pitchFamily="34" charset="0"/>
              </a:rPr>
              <a:t>TS </a:t>
            </a:r>
            <a:r>
              <a:rPr lang="cs-CZ" sz="3600" dirty="0" smtClean="0">
                <a:solidFill>
                  <a:srgbClr val="FF0000"/>
                </a:solidFill>
                <a:latin typeface="Calibri" pitchFamily="34" charset="0"/>
              </a:rPr>
              <a:t>- </a:t>
            </a:r>
            <a:r>
              <a:rPr lang="cs-CZ" dirty="0" smtClean="0">
                <a:solidFill>
                  <a:srgbClr val="FF0000"/>
                </a:solidFill>
                <a:latin typeface="Calibri" pitchFamily="34" charset="0"/>
              </a:rPr>
              <a:t>SPM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Pct val="80000"/>
            </a:pPr>
            <a:r>
              <a:rPr lang="cs-CZ" sz="2400" b="0" i="1" dirty="0" smtClean="0">
                <a:latin typeface="Calibri" pitchFamily="34" charset="0"/>
              </a:rPr>
              <a:t>	</a:t>
            </a:r>
            <a:endParaRPr lang="cs-CZ" sz="2400" b="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4644"/>
            <a:ext cx="8229600" cy="635918"/>
          </a:xfrm>
        </p:spPr>
        <p:txBody>
          <a:bodyPr/>
          <a:lstStyle/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Závěrečná jednání pracovních skupin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5" y="1475308"/>
            <a:ext cx="5177573" cy="3141824"/>
          </a:xfrm>
        </p:spPr>
        <p:txBody>
          <a:bodyPr/>
          <a:lstStyle/>
          <a:p>
            <a:r>
              <a:rPr lang="cs-CZ" sz="2000" dirty="0" smtClean="0"/>
              <a:t>WGI –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Physical</a:t>
            </a:r>
            <a:r>
              <a:rPr lang="cs-CZ" sz="2000" dirty="0" smtClean="0"/>
              <a:t> Science </a:t>
            </a:r>
            <a:r>
              <a:rPr lang="cs-CZ" sz="2000" dirty="0" err="1" smtClean="0"/>
              <a:t>Basis</a:t>
            </a:r>
            <a:endParaRPr lang="cs-CZ" sz="2000" dirty="0"/>
          </a:p>
          <a:p>
            <a:pPr lvl="1"/>
            <a:r>
              <a:rPr lang="cs-CZ" sz="1600" dirty="0" smtClean="0"/>
              <a:t>Stockholm, 23. – 27. září 2013</a:t>
            </a:r>
          </a:p>
          <a:p>
            <a:r>
              <a:rPr lang="cs-CZ" sz="2000" dirty="0" smtClean="0"/>
              <a:t>WGII – </a:t>
            </a:r>
            <a:r>
              <a:rPr lang="cs-CZ" sz="2000" dirty="0" err="1" smtClean="0"/>
              <a:t>Climate</a:t>
            </a:r>
            <a:r>
              <a:rPr lang="cs-CZ" sz="2000" dirty="0" smtClean="0"/>
              <a:t> </a:t>
            </a:r>
            <a:r>
              <a:rPr lang="cs-CZ" sz="2000" dirty="0" err="1" smtClean="0"/>
              <a:t>Change</a:t>
            </a:r>
            <a:r>
              <a:rPr lang="cs-CZ" sz="2000" dirty="0" smtClean="0"/>
              <a:t>, </a:t>
            </a:r>
            <a:r>
              <a:rPr lang="cs-CZ" sz="2000" dirty="0" err="1" smtClean="0"/>
              <a:t>Impacts</a:t>
            </a:r>
            <a:r>
              <a:rPr lang="cs-CZ" sz="2000" dirty="0" smtClean="0"/>
              <a:t>,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</a:t>
            </a:r>
            <a:r>
              <a:rPr lang="cs-CZ" sz="2000" dirty="0" err="1" smtClean="0"/>
              <a:t>Adaptation</a:t>
            </a:r>
            <a:r>
              <a:rPr lang="cs-CZ" sz="2000" dirty="0" smtClean="0"/>
              <a:t> and Vulnerability</a:t>
            </a:r>
          </a:p>
          <a:p>
            <a:pPr lvl="1"/>
            <a:r>
              <a:rPr lang="cs-CZ" sz="1600" dirty="0"/>
              <a:t>Jokohama, 24. – 29. březen 2014</a:t>
            </a:r>
          </a:p>
          <a:p>
            <a:r>
              <a:rPr lang="cs-CZ" sz="2000" dirty="0" smtClean="0"/>
              <a:t>WGIII – </a:t>
            </a:r>
            <a:r>
              <a:rPr lang="cs-CZ" sz="2000" dirty="0" err="1" smtClean="0"/>
              <a:t>Mitigation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Climate</a:t>
            </a:r>
            <a:r>
              <a:rPr lang="cs-CZ" sz="2000" dirty="0" smtClean="0"/>
              <a:t> </a:t>
            </a:r>
            <a:r>
              <a:rPr lang="cs-CZ" sz="2000" dirty="0" err="1" smtClean="0"/>
              <a:t>Change</a:t>
            </a:r>
            <a:endParaRPr lang="cs-CZ" sz="2000" dirty="0" smtClean="0"/>
          </a:p>
          <a:p>
            <a:pPr lvl="1"/>
            <a:r>
              <a:rPr lang="cs-CZ" sz="1600" dirty="0"/>
              <a:t>Berlín, 7. – 12. duben 2014</a:t>
            </a:r>
          </a:p>
          <a:p>
            <a:r>
              <a:rPr lang="cs-CZ" sz="2000" dirty="0" err="1" smtClean="0"/>
              <a:t>Syntesis</a:t>
            </a:r>
            <a:r>
              <a:rPr lang="cs-CZ" sz="2000" dirty="0" smtClean="0"/>
              <a:t> Report</a:t>
            </a:r>
          </a:p>
          <a:p>
            <a:pPr lvl="1"/>
            <a:r>
              <a:rPr lang="cs-CZ" sz="1600" dirty="0"/>
              <a:t>Kodaň, 27. – 31. říjen 2014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890038"/>
            <a:ext cx="3704791" cy="1923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73016"/>
            <a:ext cx="5495656" cy="32849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44724"/>
            <a:ext cx="4140460" cy="23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168860"/>
          </a:xfrm>
        </p:spPr>
        <p:txBody>
          <a:bodyPr/>
          <a:lstStyle/>
          <a:p>
            <a:pPr algn="ctr"/>
            <a:r>
              <a:rPr lang="cs-CZ" sz="2400" dirty="0" smtClean="0"/>
              <a:t>Každé z posledních tří desetiletí bylo na zemském povrchu postupně teplejší než kterékoli předchozí desetiletí od roku 1850. Na severní polokouli bylo období 1983-2012 </a:t>
            </a:r>
            <a:r>
              <a:rPr lang="cs-CZ" sz="2400" i="1" dirty="0" smtClean="0"/>
              <a:t>pravděpodobně</a:t>
            </a:r>
            <a:r>
              <a:rPr lang="cs-CZ" sz="2400" dirty="0" smtClean="0"/>
              <a:t> nejteplejším třicetiletým obdobím za posledních 1400 let (</a:t>
            </a:r>
            <a:r>
              <a:rPr lang="cs-CZ" sz="2400" i="1" dirty="0" smtClean="0"/>
              <a:t>střední spolehlivost</a:t>
            </a:r>
            <a:r>
              <a:rPr lang="cs-CZ" sz="2400" dirty="0" smtClean="0"/>
              <a:t>). </a:t>
            </a:r>
            <a:r>
              <a:rPr lang="cs-CZ" sz="2400" dirty="0" smtClean="0">
                <a:solidFill>
                  <a:srgbClr val="FF0000"/>
                </a:solidFill>
              </a:rPr>
              <a:t>{2.4, 5.3}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 descr="SPM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276872"/>
            <a:ext cx="4371357" cy="4581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8784976" cy="2520280"/>
          </a:xfrm>
        </p:spPr>
        <p:txBody>
          <a:bodyPr/>
          <a:lstStyle/>
          <a:p>
            <a:pPr algn="ctr"/>
            <a:r>
              <a:rPr lang="cs-CZ" sz="2400" dirty="0" smtClean="0"/>
              <a:t>Oteplení oceánu dominuje nárůst energie uložené v klimatickém systému, což představuje více než 90 % energie akumulované mezi lety 1971 a 2010 (</a:t>
            </a:r>
            <a:r>
              <a:rPr lang="cs-CZ" sz="2400" i="1" dirty="0" smtClean="0"/>
              <a:t>vysoká pravděpodobnost</a:t>
            </a:r>
            <a:r>
              <a:rPr lang="cs-CZ" sz="2400" dirty="0" smtClean="0"/>
              <a:t>). Je </a:t>
            </a:r>
            <a:r>
              <a:rPr lang="cs-CZ" sz="2400" i="1" dirty="0" smtClean="0"/>
              <a:t>prakticky jisté</a:t>
            </a:r>
            <a:r>
              <a:rPr lang="cs-CZ" sz="2400" dirty="0" smtClean="0"/>
              <a:t>, že se svrchní vrstva oceánu (0-700 m) od roku 1971 do roku 2010 oteplila. </a:t>
            </a:r>
            <a:r>
              <a:rPr lang="cs-CZ" sz="2400" dirty="0" smtClean="0">
                <a:solidFill>
                  <a:srgbClr val="FF0000"/>
                </a:solidFill>
              </a:rPr>
              <a:t>{3.2, box 3.1}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 descr="SPM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068960"/>
            <a:ext cx="7104395" cy="37084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88224" y="4221088"/>
            <a:ext cx="231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1971-2010</a:t>
            </a:r>
          </a:p>
          <a:p>
            <a:endParaRPr lang="cs-CZ" sz="2400" i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cs-CZ" sz="24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+17 x 10</a:t>
            </a:r>
            <a:r>
              <a:rPr lang="cs-CZ" sz="2400" i="1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</a:t>
            </a:r>
            <a:r>
              <a:rPr lang="cs-CZ" sz="24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J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436563" y="1112962"/>
            <a:ext cx="8528050" cy="566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ČHMÚ od roku 1986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Absolvent MU </a:t>
            </a:r>
            <a:r>
              <a:rPr lang="cs-CZ" altLang="cs-CZ" sz="2000" b="0" dirty="0" smtClean="0">
                <a:solidFill>
                  <a:schemeClr val="accent2">
                    <a:lumMod val="75000"/>
                  </a:schemeClr>
                </a:solidFill>
              </a:rPr>
              <a:t>Brno</a:t>
            </a:r>
          </a:p>
          <a:p>
            <a:pPr eaLnBrk="1" hangingPunct="1"/>
            <a:r>
              <a:rPr lang="cs-CZ" altLang="cs-CZ" sz="2000" b="0" dirty="0" smtClean="0">
                <a:solidFill>
                  <a:schemeClr val="accent2">
                    <a:lumMod val="75000"/>
                  </a:schemeClr>
                </a:solidFill>
              </a:rPr>
              <a:t>Diplomová </a:t>
            </a:r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práce 1987 „Režim plavenin v povodí Odry“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Praxe na pobočce v Ostravě v meteorologii, klimatologii, hydrologii i čistotě ovzduší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Doktorská práce 2007 „Databázové zpracování klimatologických dat“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Autor a spoluautor (např. Atlas podnebí Česka)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2003 – 2011 </a:t>
            </a:r>
            <a:r>
              <a:rPr lang="cs-CZ" altLang="cs-CZ" sz="2000" b="0" dirty="0" smtClean="0">
                <a:solidFill>
                  <a:schemeClr val="accent2">
                    <a:lumMod val="75000"/>
                  </a:schemeClr>
                </a:solidFill>
              </a:rPr>
              <a:t>náměstek </a:t>
            </a:r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ředitele ČHMÚ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2012 – dosud vedoucí Oddělení klimatické změny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Spoluautor aplikace CLIDATA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Expert WMO pro klimatologická data a databáze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Zástupce ČR v IPCC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Zástupce ČR v GEO/GEOSS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Zástupce ČR v IBCS</a:t>
            </a:r>
          </a:p>
          <a:p>
            <a:pPr eaLnBrk="1" hangingPunct="1"/>
            <a:r>
              <a:rPr lang="cs-CZ" altLang="cs-CZ" sz="2000" b="0" dirty="0">
                <a:solidFill>
                  <a:schemeClr val="accent2">
                    <a:lumMod val="75000"/>
                  </a:schemeClr>
                </a:solidFill>
              </a:rPr>
              <a:t>Externí výuka na OU od 1988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75556" y="332656"/>
            <a:ext cx="8094225" cy="72008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CV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2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8784976" cy="2016224"/>
          </a:xfrm>
        </p:spPr>
        <p:txBody>
          <a:bodyPr/>
          <a:lstStyle/>
          <a:p>
            <a:pPr algn="ctr"/>
            <a:r>
              <a:rPr lang="cs-CZ" sz="2400" dirty="0" smtClean="0"/>
              <a:t>V posledních dvou desetiletích se zmenšuje objem grónského a antarktického ledového příkrovu, ledovce dále ustupují téměř na celém světě a arktický mořský led a rozsah jarní sněhové pokrývky na severní polokouli se dále zmenšuje (</a:t>
            </a:r>
            <a:r>
              <a:rPr lang="cs-CZ" sz="2400" i="1" dirty="0" smtClean="0"/>
              <a:t>vysoká pravděpodobnost</a:t>
            </a:r>
            <a:r>
              <a:rPr lang="cs-CZ" sz="2400" dirty="0" smtClean="0"/>
              <a:t>) </a:t>
            </a:r>
            <a:r>
              <a:rPr lang="cs-CZ" sz="2400" dirty="0" smtClean="0">
                <a:solidFill>
                  <a:srgbClr val="FF0000"/>
                </a:solidFill>
              </a:rPr>
              <a:t>{4.2-4.7}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 descr="SPM3a3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00" y="2150219"/>
            <a:ext cx="4104456" cy="46271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35996" y="4329100"/>
            <a:ext cx="4140460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Průměrný roční rozsah</a:t>
            </a:r>
          </a:p>
          <a:p>
            <a:pPr algn="ctr" eaLnBrk="0" hangingPunct="0"/>
            <a:r>
              <a:rPr lang="cs-CZ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antarktického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mořského ledu</a:t>
            </a:r>
          </a:p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 v období let 1979 až 2012</a:t>
            </a:r>
          </a:p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zvyšoval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rychlostí 1,2 až 1,8 %</a:t>
            </a:r>
          </a:p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 dekádu (rozsah 0,13 až 0,20 milionu km</a:t>
            </a:r>
            <a:r>
              <a:rPr lang="cs-CZ" b="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za dekádu)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499992" y="2348880"/>
            <a:ext cx="41404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Průměrný roční rozsah </a:t>
            </a:r>
            <a:r>
              <a:rPr lang="cs-CZ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arktického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mořského ledu se v období let</a:t>
            </a:r>
          </a:p>
          <a:p>
            <a:pPr algn="ctr" eaLnBrk="0" hangingPunct="0"/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1979-2012 </a:t>
            </a:r>
            <a:r>
              <a:rPr lang="cs-CZ" b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snižoval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rychlostí 3,5 až 4,1 % za dekádu (rozsah 0,45 až 0,51 milionu km</a:t>
            </a:r>
            <a:r>
              <a:rPr lang="cs-CZ" b="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cs-CZ" b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za dekádu)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511274" y="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tx2"/>
                </a:solidFill>
                <a:latin typeface="Calibri" pitchFamily="34" charset="0"/>
              </a:rPr>
              <a:t>20/50</a:t>
            </a:r>
            <a:endParaRPr lang="cs-CZ" sz="1400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2007096"/>
          </a:xfrm>
        </p:spPr>
        <p:txBody>
          <a:bodyPr/>
          <a:lstStyle/>
          <a:p>
            <a:pPr algn="ctr"/>
            <a:r>
              <a:rPr lang="cs-CZ" sz="2400" dirty="0" smtClean="0"/>
              <a:t>Rychlost vzestupu výšky mořské hladiny od poloviny 19. století byla vyšší než průměrná rychlost v průběhu předchozích dvou tisíciletí (vysoká pravděpodobnost). V období let 1901-2010 vzrostla průměrná globální výška hladiny moře o 0,19 [0,17 až 0,21] m. </a:t>
            </a:r>
            <a:r>
              <a:rPr lang="cs-CZ" sz="2400" dirty="0" smtClean="0">
                <a:solidFill>
                  <a:srgbClr val="FF0000"/>
                </a:solidFill>
              </a:rPr>
              <a:t>{3.7, 5.6, 13.2}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4" name="Obrázek 3" descr="SPM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815258"/>
            <a:ext cx="6173062" cy="345805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904148" y="3050954"/>
            <a:ext cx="32398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Průměrná rychlost zvyšování průměrné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globální výšky hladiny moře byla</a:t>
            </a:r>
          </a:p>
          <a:p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 období let 1901 až 2010</a:t>
            </a:r>
          </a:p>
          <a:p>
            <a:r>
              <a:rPr lang="cs-CZ" sz="1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1,7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[1,5 až 1,9] mm.rok</a:t>
            </a:r>
            <a:r>
              <a:rPr lang="cs-CZ" sz="180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-1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 období let 1971 až 2010</a:t>
            </a:r>
          </a:p>
          <a:p>
            <a:r>
              <a:rPr lang="cs-CZ" sz="1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2,0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[1,7 až 2,3] mm.rok</a:t>
            </a:r>
            <a:r>
              <a:rPr lang="cs-CZ" sz="180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-1</a:t>
            </a:r>
          </a:p>
          <a:p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v období let 1993 až 2010 </a:t>
            </a:r>
            <a:r>
              <a:rPr lang="cs-CZ" sz="1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3,2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[2,8 až 3,6] mm.rok</a:t>
            </a:r>
            <a:r>
              <a:rPr lang="cs-CZ" sz="180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-1</a:t>
            </a:r>
            <a:r>
              <a:rPr lang="cs-CZ" sz="1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540" y="0"/>
            <a:ext cx="8229600" cy="3032956"/>
          </a:xfrm>
        </p:spPr>
        <p:txBody>
          <a:bodyPr/>
          <a:lstStyle/>
          <a:p>
            <a:pPr algn="ctr"/>
            <a:r>
              <a:rPr lang="cs-CZ" sz="2400" dirty="0" smtClean="0"/>
              <a:t>Atmosférické koncentrace oxidu uhličitého, metanu a oxidů dusíku se za posledních minimálně 800 000 let zvýšily na nebývalou úroveň. Koncentrace 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se od preindustriálních dob zvýšily o 40 %, primárně v důsledku emisí z fosilních paliv a sekundárně v důsledku čistých emisí ze změn využívání půdy. Oceán absorboval zhruba 30 % emitovaného antropogenního oxidu uhličitého, což způsobuje jeho okyselování. </a:t>
            </a:r>
            <a:r>
              <a:rPr lang="cs-CZ" sz="2400" dirty="0" smtClean="0">
                <a:solidFill>
                  <a:srgbClr val="FF0000"/>
                </a:solidFill>
              </a:rPr>
              <a:t>{2.2, 3.8, 5.2, 6.2, 6.3}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 descr="SPM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4429744" cy="2467320"/>
          </a:xfrm>
          <a:prstGeom prst="rect">
            <a:avLst/>
          </a:prstGeom>
        </p:spPr>
      </p:pic>
      <p:pic>
        <p:nvPicPr>
          <p:cNvPr id="5" name="Obrázek 4" descr="SPM4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5098" y="3284984"/>
            <a:ext cx="4848902" cy="318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850"/>
          </a:xfrm>
        </p:spPr>
        <p:txBody>
          <a:bodyPr/>
          <a:lstStyle/>
          <a:p>
            <a:pPr algn="ctr"/>
            <a:r>
              <a:rPr lang="cs-CZ" sz="2400" dirty="0" smtClean="0"/>
              <a:t>Celkové radiační působení je kladné a vede k nárůstu energie v klimatickém systému. Největší příspěvek k celkovému </a:t>
            </a:r>
            <a:r>
              <a:rPr lang="cs-CZ" sz="2400" b="1" dirty="0" smtClean="0"/>
              <a:t>radiačnímu působení </a:t>
            </a:r>
            <a:r>
              <a:rPr lang="cs-CZ" sz="2400" dirty="0" smtClean="0"/>
              <a:t>je způsoben zvýšením atmosférické koncentrace 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od roku 1750. </a:t>
            </a:r>
            <a:r>
              <a:rPr lang="cs-CZ" sz="2400" dirty="0" smtClean="0">
                <a:solidFill>
                  <a:srgbClr val="FF0000"/>
                </a:solidFill>
              </a:rPr>
              <a:t>{3.2, box 3.1, 8.3, 8.5}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" name="Obrázek 4" descr="SPM5-up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17" y="1826822"/>
            <a:ext cx="4332048" cy="29851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64" y="3753036"/>
            <a:ext cx="4568927" cy="31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183123"/>
              </p:ext>
            </p:extLst>
          </p:nvPr>
        </p:nvGraphicFramePr>
        <p:xfrm>
          <a:off x="359532" y="5157192"/>
          <a:ext cx="37541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2710036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RCP2.6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Strong</a:t>
                      </a:r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mitigation</a:t>
                      </a:r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scenario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RCP4.5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Medium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low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RCP6.0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Medium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high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RCP8.5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Highest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24644"/>
            <a:ext cx="8712968" cy="2331132"/>
          </a:xfrm>
        </p:spPr>
        <p:txBody>
          <a:bodyPr/>
          <a:lstStyle/>
          <a:p>
            <a:pPr algn="ctr"/>
            <a:r>
              <a:rPr lang="cs-CZ" sz="2400" dirty="0" smtClean="0"/>
              <a:t>V oteplování atmosféry a oceánu, ve změnách globálního koloběhu vody, v nižším množství sněhu a ledu, ve vzestupu průměrné výšky hladiny moře a ve změnách některých klimatických extrémů byl zjištěn vliv člověka. Od doby zpracování hodnotící zprávy AR4 je tento důkaz silnější. </a:t>
            </a:r>
            <a:r>
              <a:rPr lang="cs-CZ" sz="2400" dirty="0" smtClean="0">
                <a:solidFill>
                  <a:srgbClr val="FF0000"/>
                </a:solidFill>
              </a:rPr>
              <a:t>{10.3-10.6, 10.9}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4" name="Obrázek 3" descr="SPM6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573" y="2843696"/>
            <a:ext cx="7544854" cy="310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8620"/>
            <a:ext cx="8784976" cy="1587202"/>
          </a:xfrm>
        </p:spPr>
        <p:txBody>
          <a:bodyPr/>
          <a:lstStyle/>
          <a:p>
            <a:pPr algn="ctr"/>
            <a:r>
              <a:rPr lang="cs-CZ" sz="2400" dirty="0" smtClean="0"/>
              <a:t>Pokračující emise skleníkových plynů způsobí další oteplení a změny ve všech složkách klimatického systému. Omezení klimatické změny bude vyžadovat podstatné a trvalé snižování emisí skleníkových plynů. </a:t>
            </a:r>
            <a:r>
              <a:rPr lang="cs-CZ" sz="2400" dirty="0" smtClean="0">
                <a:solidFill>
                  <a:srgbClr val="FF0000"/>
                </a:solidFill>
              </a:rPr>
              <a:t>{6, 11, 12, 13, 14}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4" name="Obrázek 3" descr="SPM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628800"/>
            <a:ext cx="5405668" cy="2628292"/>
          </a:xfrm>
          <a:prstGeom prst="rect">
            <a:avLst/>
          </a:prstGeom>
        </p:spPr>
      </p:pic>
      <p:pic>
        <p:nvPicPr>
          <p:cNvPr id="5" name="Obrázek 4" descr="SPM7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" y="4401108"/>
            <a:ext cx="4320480" cy="2262245"/>
          </a:xfrm>
          <a:prstGeom prst="rect">
            <a:avLst/>
          </a:prstGeom>
        </p:spPr>
      </p:pic>
      <p:pic>
        <p:nvPicPr>
          <p:cNvPr id="6" name="Obrázek 5" descr="SPM7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717" y="4401108"/>
            <a:ext cx="4806791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784976" cy="3059832"/>
          </a:xfrm>
        </p:spPr>
        <p:txBody>
          <a:bodyPr/>
          <a:lstStyle/>
          <a:p>
            <a:r>
              <a:rPr lang="cs-CZ" sz="2400" dirty="0" smtClean="0"/>
              <a:t>Změna globální povrchové teploty na konci 21. století pravděpodobně překročí 1,5°C v porovnání s obdobím let 1850 až 1900 podle všech scénářů RCP s výjimkou RCP2.6. Podle scénáře RCP6.0 a RCP8.5 pravděpodobně překročí 2°C. Oteplování bude pokračovat i po roce 2100 podle všech scénářů RCP s výjimkou RCP2.6. Oteplování bude i nadále vykazovat variabilitu mezi jednotlivými roky a dekádami a nebude stejné ve všech oblastech. </a:t>
            </a:r>
            <a:r>
              <a:rPr lang="cs-CZ" sz="2400" dirty="0" smtClean="0">
                <a:solidFill>
                  <a:srgbClr val="FF0000"/>
                </a:solidFill>
              </a:rPr>
              <a:t>{11.3, 12.3, 12.4, 14.8}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 descr="SPM8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8" y="3248980"/>
            <a:ext cx="8834314" cy="3582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665109" y="215856"/>
            <a:ext cx="7886809" cy="985851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Dopady změn klimatického systému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Skupina 17"/>
          <p:cNvGrpSpPr/>
          <p:nvPr/>
        </p:nvGrpSpPr>
        <p:grpSpPr>
          <a:xfrm>
            <a:off x="555570" y="1165195"/>
            <a:ext cx="7923321" cy="5692806"/>
            <a:chOff x="774648" y="1128681"/>
            <a:chExt cx="7558191" cy="5264154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648" y="1128681"/>
              <a:ext cx="7558191" cy="5264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ovéPole 5"/>
            <p:cNvSpPr txBox="1"/>
            <p:nvPr/>
          </p:nvSpPr>
          <p:spPr>
            <a:xfrm>
              <a:off x="811161" y="1822428"/>
              <a:ext cx="12779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ŘÍČNÍ TOKY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162142" y="1493811"/>
              <a:ext cx="146052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SNĚHOVÁ POKRÝVKA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944212" y="1500081"/>
              <a:ext cx="1950501" cy="2363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VÝROBA ENERGIE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813442" y="1329972"/>
              <a:ext cx="146052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POVODNĚ, ZÁPLAVY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288568" y="2437072"/>
              <a:ext cx="10223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ZEMĚDĚLSTVÍ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213107" y="2269330"/>
              <a:ext cx="734824" cy="2348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SUCHA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835805" y="5400702"/>
              <a:ext cx="12779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PODZEMNÍ VODY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43626" y="5892568"/>
              <a:ext cx="1277955" cy="226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ZDROJE PITNÉ VODY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469003" y="5959665"/>
              <a:ext cx="1399665" cy="2348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KVALITA VODY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139321" y="4986758"/>
              <a:ext cx="12779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POBŘEŽNÍ ZÓNY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74648" y="4853007"/>
              <a:ext cx="14240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 smtClean="0">
                  <a:solidFill>
                    <a:schemeClr val="tx2"/>
                  </a:solidFill>
                  <a:latin typeface="Calibri" pitchFamily="34" charset="0"/>
                </a:rPr>
                <a:t>PŘÍRODNÍ PROSTŘEDÍ</a:t>
              </a:r>
              <a:endParaRPr lang="cs-CZ" sz="1000" dirty="0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8188" y="5080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Pařížská dohoda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74648" y="1340768"/>
            <a:ext cx="7667676" cy="4405176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12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. 12. 2015 odsouhlasilo Pařížskou dohodu 195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států (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COP21)</a:t>
            </a:r>
            <a:endParaRPr lang="cs-CZ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22. 4. 2016 </a:t>
            </a: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uložení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Dohody </a:t>
            </a: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v New Yorku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a zahájení podepisování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5. 10. 2016 ratifikace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Dohody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Radou Evropy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4. 11. 2016 vstup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Dohody 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v platnost (min 55 zemí s min 55 % emisí)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ČR zatím neratifikovalo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endParaRPr lang="cs-CZ" sz="24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8188" y="188640"/>
            <a:ext cx="7772400" cy="144016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cs-CZ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Mitigační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opatření</a:t>
            </a:r>
          </a:p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Pařížská dohoda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3508" y="1628800"/>
            <a:ext cx="8892988" cy="4968552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dlouhodobý cíl: </a:t>
            </a:r>
            <a:r>
              <a:rPr lang="cs-CZ" sz="2400" b="0" dirty="0">
                <a:solidFill>
                  <a:schemeClr val="tx2"/>
                </a:solidFill>
                <a:latin typeface="Calibri" pitchFamily="34" charset="0"/>
              </a:rPr>
              <a:t>vlády se dohodly, že udrží nárůst průměrné globální teploty výrazně pod 2°C ve srovnání s úrovní před průmyslovou revolucí a budou pokračovat v úsilí udržet ji pod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1,5°C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</a:rPr>
              <a:t>IPCC </a:t>
            </a:r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</a:rPr>
              <a:t>Special 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Report </a:t>
            </a:r>
            <a:r>
              <a:rPr lang="en-US" sz="2200" b="0" dirty="0">
                <a:solidFill>
                  <a:schemeClr val="tx2"/>
                </a:solidFill>
                <a:latin typeface="Calibri" pitchFamily="34" charset="0"/>
              </a:rPr>
              <a:t>on the impacts of global warming of 1.5°C above pre-industrial levels and related global greenhouse gas emission </a:t>
            </a:r>
            <a:r>
              <a:rPr lang="en-US" sz="2200" b="0" dirty="0" smtClean="0">
                <a:solidFill>
                  <a:schemeClr val="tx2"/>
                </a:solidFill>
                <a:latin typeface="Calibri" pitchFamily="34" charset="0"/>
              </a:rPr>
              <a:t>pathways</a:t>
            </a:r>
            <a:r>
              <a:rPr lang="cs-CZ" sz="2200" b="0" dirty="0" smtClean="0">
                <a:solidFill>
                  <a:schemeClr val="tx2"/>
                </a:solidFill>
                <a:latin typeface="Calibri" pitchFamily="34" charset="0"/>
              </a:rPr>
              <a:t> (09/2018)</a:t>
            </a:r>
            <a:endParaRPr lang="cs-CZ" sz="2200" b="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příspěvky: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země </a:t>
            </a:r>
            <a:r>
              <a:rPr lang="cs-CZ" sz="2400" b="0" dirty="0">
                <a:solidFill>
                  <a:schemeClr val="tx2"/>
                </a:solidFill>
                <a:latin typeface="Calibri" pitchFamily="34" charset="0"/>
              </a:rPr>
              <a:t>předložily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národní </a:t>
            </a:r>
            <a:r>
              <a:rPr lang="cs-CZ" sz="2400" b="0" dirty="0">
                <a:solidFill>
                  <a:schemeClr val="tx2"/>
                </a:solidFill>
                <a:latin typeface="Calibri" pitchFamily="34" charset="0"/>
              </a:rPr>
              <a:t>akční plány v oblasti klimatu zaměřené na snížení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emisí</a:t>
            </a:r>
            <a:endParaRPr lang="cs-CZ" sz="2400" b="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ambice: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každých </a:t>
            </a:r>
            <a:r>
              <a:rPr lang="cs-CZ" sz="2400" b="0" dirty="0">
                <a:solidFill>
                  <a:schemeClr val="tx2"/>
                </a:solidFill>
                <a:latin typeface="Calibri" pitchFamily="34" charset="0"/>
              </a:rPr>
              <a:t>5 let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informace a kontrola</a:t>
            </a:r>
            <a:endParaRPr lang="cs-CZ" sz="2400" b="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solidarita</a:t>
            </a:r>
            <a:r>
              <a:rPr lang="cs-CZ" sz="2400" dirty="0">
                <a:solidFill>
                  <a:schemeClr val="tx2"/>
                </a:solidFill>
                <a:latin typeface="Calibri" pitchFamily="34" charset="0"/>
              </a:rPr>
              <a:t>: </a:t>
            </a:r>
            <a:r>
              <a:rPr lang="cs-CZ" sz="2400" b="0" dirty="0">
                <a:solidFill>
                  <a:schemeClr val="tx2"/>
                </a:solidFill>
                <a:latin typeface="Calibri" pitchFamily="34" charset="0"/>
              </a:rPr>
              <a:t>EU a další rozvinuté země budou i nadále poskytovat finanční prostředky na opatření v oblasti klimatu, aby rozvojovým zemím pomohly snížit emise a také budovat odolnost vůči dopadům změny 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klimatu (Green </a:t>
            </a:r>
            <a:r>
              <a:rPr lang="cs-CZ" sz="2400" b="0" dirty="0" err="1" smtClean="0">
                <a:solidFill>
                  <a:schemeClr val="tx2"/>
                </a:solidFill>
                <a:latin typeface="Calibri" pitchFamily="34" charset="0"/>
              </a:rPr>
              <a:t>Climate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b="0" dirty="0" err="1" smtClean="0">
                <a:solidFill>
                  <a:schemeClr val="tx2"/>
                </a:solidFill>
                <a:latin typeface="Calibri" pitchFamily="34" charset="0"/>
              </a:rPr>
              <a:t>Fund</a:t>
            </a:r>
            <a:r>
              <a:rPr lang="cs-CZ" sz="2400" b="0" dirty="0" smtClean="0">
                <a:solidFill>
                  <a:schemeClr val="tx2"/>
                </a:solidFill>
                <a:latin typeface="Calibri" pitchFamily="34" charset="0"/>
              </a:rPr>
              <a:t> – GCF)</a:t>
            </a:r>
            <a:endParaRPr lang="cs-CZ" sz="2400" b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22" y="980728"/>
            <a:ext cx="8094225" cy="72008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Témata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56987290"/>
              </p:ext>
            </p:extLst>
          </p:nvPr>
        </p:nvGraphicFramePr>
        <p:xfrm>
          <a:off x="993726" y="2204864"/>
          <a:ext cx="7536169" cy="361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508000"/>
            <a:ext cx="7772400" cy="544736"/>
          </a:xfrm>
        </p:spPr>
        <p:txBody>
          <a:bodyPr/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Adapta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č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ní opat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ř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ení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58420" y="1376772"/>
            <a:ext cx="8676964" cy="37211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soubor možných přizpůsobení přírodního nebo antropogenního systému probíhající nebo předpokládané změně klimatu a jejím dopadům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adaptační kapacity jsou závislé na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míře klimatického rizika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na lokálních, národních, regionálních podmínkách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2"/>
                </a:solidFill>
                <a:latin typeface="Calibri" pitchFamily="34" charset="0"/>
              </a:rPr>
              <a:t>politických a ekonomických omezeních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adaptační opatření = nejvhodnější reakce na velkou setrvačnost klimatického systému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511274" y="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cs-CZ" sz="1400" i="1" dirty="0" smtClean="0">
                <a:solidFill>
                  <a:schemeClr val="tx2"/>
                </a:solidFill>
                <a:latin typeface="Calibri" pitchFamily="34" charset="0"/>
              </a:rPr>
              <a:t>0/50</a:t>
            </a:r>
            <a:endParaRPr lang="cs-CZ" sz="1400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03548" y="368764"/>
            <a:ext cx="8126524" cy="8279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Adaptace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&amp;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Mitigace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75556" y="1871460"/>
            <a:ext cx="7920880" cy="3321735"/>
            <a:chOff x="755576" y="2492896"/>
            <a:chExt cx="7914088" cy="3744416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11" y="2626831"/>
              <a:ext cx="7866853" cy="3610481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755576" y="2492896"/>
              <a:ext cx="43204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1055440" y="6309320"/>
            <a:ext cx="1248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IPCC AR5 WGI CZ</a:t>
            </a:r>
            <a:endParaRPr lang="cs-CZ" sz="1200" i="1" dirty="0"/>
          </a:p>
        </p:txBody>
      </p:sp>
      <p:sp>
        <p:nvSpPr>
          <p:cNvPr id="10" name="Ovál 9"/>
          <p:cNvSpPr/>
          <p:nvPr/>
        </p:nvSpPr>
        <p:spPr>
          <a:xfrm>
            <a:off x="3587806" y="3429000"/>
            <a:ext cx="1311604" cy="80041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192180" y="2275414"/>
            <a:ext cx="810109" cy="2081087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6381328"/>
            <a:ext cx="663272" cy="4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39128" y="332656"/>
            <a:ext cx="8522568" cy="7560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Zeleň v krajských městech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53959" y="6104329"/>
            <a:ext cx="1336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smtClean="0">
                <a:solidFill>
                  <a:schemeClr val="tx1"/>
                </a:solidFill>
              </a:rPr>
              <a:t>Urban Atlas, EEA</a:t>
            </a:r>
            <a:endParaRPr lang="cs-CZ" sz="1200" i="1" dirty="0">
              <a:solidFill>
                <a:schemeClr val="tx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6381328"/>
            <a:ext cx="663272" cy="4629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20788"/>
            <a:ext cx="834048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39552" y="296652"/>
            <a:ext cx="8280412" cy="70609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Změna klimatu a zdraví obyvatel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333908" y="1160749"/>
            <a:ext cx="8558572" cy="33123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b="1" dirty="0">
                <a:solidFill>
                  <a:schemeClr val="tx2"/>
                </a:solidFill>
                <a:latin typeface="Calibri" pitchFamily="34" charset="0"/>
              </a:rPr>
              <a:t>WHO upozorňuje na problémy hlavně v chudých oblastech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  <a:latin typeface="Calibri" pitchFamily="34" charset="0"/>
              </a:rPr>
              <a:t>dostupnost lékařské péče, přístup k čisté vodě a nezávadným potravinám, ochrana před extrémními výkyvy počasí a znečištěným ovzduším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400" b="1" dirty="0">
                <a:solidFill>
                  <a:schemeClr val="tx2"/>
                </a:solidFill>
                <a:latin typeface="Calibri" pitchFamily="34" charset="0"/>
              </a:rPr>
              <a:t>Evropa a Česko?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  <a:latin typeface="Calibri" pitchFamily="34" charset="0"/>
              </a:rPr>
              <a:t>vlny horka, sezónní rozložení alergenních pylů, šíření infekčních chorob přenášených klíšťaty a komáry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r>
              <a:rPr lang="cs-CZ" sz="2000" dirty="0">
                <a:solidFill>
                  <a:schemeClr val="tx2"/>
                </a:solidFill>
                <a:latin typeface="Calibri" pitchFamily="34" charset="0"/>
              </a:rPr>
              <a:t>úzká souvislost se znečištěným ovzduším</a:t>
            </a: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4567587"/>
            <a:ext cx="8676964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N. Myers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(2002):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Environmental refugees: a growing phenomenon of the 21st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century. Philosophical Transactions of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the Royal Society of London, Biological Sciences 357 (1420)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. </a:t>
            </a:r>
          </a:p>
          <a:p>
            <a:pPr lvl="1"/>
            <a:endParaRPr lang="cs-CZ" b="0" dirty="0">
              <a:solidFill>
                <a:schemeClr val="tx2"/>
              </a:solidFill>
              <a:latin typeface="Calibri" pitchFamily="34" charset="0"/>
              <a:cs typeface="+mn-cs"/>
            </a:endParaRPr>
          </a:p>
          <a:p>
            <a:pPr lvl="1" algn="ctr"/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„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změna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životního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prostředí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donutí 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opustit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domovy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Calibri" pitchFamily="34" charset="0"/>
                <a:cs typeface="+mn-cs"/>
              </a:rPr>
              <a:t>až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50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miliónů lidí“</a:t>
            </a:r>
            <a:r>
              <a:rPr lang="en-US" b="0" dirty="0">
                <a:solidFill>
                  <a:schemeClr val="tx2"/>
                </a:solidFill>
                <a:latin typeface="Calibri" pitchFamily="34" charset="0"/>
                <a:cs typeface="+mn-cs"/>
              </a:rPr>
              <a:t> </a:t>
            </a:r>
            <a:endParaRPr lang="cs-CZ" b="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6381328"/>
            <a:ext cx="663272" cy="4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92083" y="0"/>
            <a:ext cx="8305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Klimatický záznam ČR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28596" y="1968480"/>
            <a:ext cx="8032750" cy="3943385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25 profesionálních, 170 klimatologických a 700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srážkoměrných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stanic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Nejstarší </a:t>
            </a:r>
            <a:r>
              <a:rPr lang="cs-CZ" sz="2400" dirty="0" err="1" smtClean="0">
                <a:solidFill>
                  <a:schemeClr val="tx2"/>
                </a:solidFill>
                <a:latin typeface="Calibri" pitchFamily="34" charset="0"/>
                <a:cs typeface="+mn-cs"/>
              </a:rPr>
              <a:t>Praha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-Klementinum (1775)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Dnes z</a:t>
            </a:r>
            <a:r>
              <a:rPr kumimoji="0" lang="cs-CZ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velké části automatizováno, data v intervalu 10 minut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Kontrola a uložení dat, výpočet charakteristik v databázi CLIDATA</a:t>
            </a: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389"/>
            <a:ext cx="9139971" cy="543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419100" y="1160748"/>
            <a:ext cx="83058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Mění se klima? Zvyšuje se extremita klimatu? Nebo nám jenom globalizovaný svět zprostředkovává informace rychleji a možná i přesněji než v minulosti? </a:t>
            </a:r>
            <a:endParaRPr kumimoji="0" lang="cs-CZ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Povodeň 1997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87524" y="1016732"/>
            <a:ext cx="2304256" cy="1728192"/>
            <a:chOff x="504453" y="576411"/>
            <a:chExt cx="2304256" cy="1728192"/>
          </a:xfrm>
        </p:grpSpPr>
        <p:sp>
          <p:nvSpPr>
            <p:cNvPr id="5" name="Zaoblený obdélník 4"/>
            <p:cNvSpPr/>
            <p:nvPr/>
          </p:nvSpPr>
          <p:spPr>
            <a:xfrm>
              <a:off x="504453" y="576411"/>
              <a:ext cx="2304256" cy="1728192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6" name="Object 5"/>
            <p:cNvGraphicFramePr>
              <a:graphicFrameLocks noGrp="1"/>
            </p:cNvGraphicFramePr>
            <p:nvPr>
              <p:ph sz="half" idx="4294967295"/>
            </p:nvPr>
          </p:nvGraphicFramePr>
          <p:xfrm>
            <a:off x="720725" y="720725"/>
            <a:ext cx="1944688" cy="1439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0" r:id="rId3" imgW="5414634" imgH="3609756" progId="">
                    <p:embed/>
                  </p:oleObj>
                </mc:Choice>
                <mc:Fallback>
                  <p:oleObj r:id="rId3" imgW="5414634" imgH="3609756" progId="">
                    <p:embed/>
                    <p:pic>
                      <p:nvPicPr>
                        <p:cNvPr id="0" name="Picture 53"/>
                        <p:cNvPicPr>
                          <a:picLocks noGrp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725" y="720725"/>
                          <a:ext cx="1944688" cy="1439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Skupina 6"/>
          <p:cNvGrpSpPr/>
          <p:nvPr/>
        </p:nvGrpSpPr>
        <p:grpSpPr>
          <a:xfrm>
            <a:off x="323528" y="4761148"/>
            <a:ext cx="2304256" cy="1728192"/>
            <a:chOff x="1656581" y="2304603"/>
            <a:chExt cx="2304256" cy="1728192"/>
          </a:xfrm>
        </p:grpSpPr>
        <p:sp>
          <p:nvSpPr>
            <p:cNvPr id="8" name="Zaoblený obdélník 7"/>
            <p:cNvSpPr/>
            <p:nvPr/>
          </p:nvSpPr>
          <p:spPr>
            <a:xfrm>
              <a:off x="1656581" y="2304603"/>
              <a:ext cx="2304256" cy="1728192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9" name="Object 7"/>
            <p:cNvGraphicFramePr>
              <a:graphicFrameLocks noGrp="1"/>
            </p:cNvGraphicFramePr>
            <p:nvPr>
              <p:ph sz="quarter" idx="4294967295"/>
            </p:nvPr>
          </p:nvGraphicFramePr>
          <p:xfrm>
            <a:off x="1800225" y="2447925"/>
            <a:ext cx="1982788" cy="1439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" r:id="rId5" imgW="4524390" imgH="3195122" progId="">
                    <p:embed/>
                  </p:oleObj>
                </mc:Choice>
                <mc:Fallback>
                  <p:oleObj r:id="rId5" imgW="4524390" imgH="3195122" progId="">
                    <p:embed/>
                    <p:pic>
                      <p:nvPicPr>
                        <p:cNvPr id="0" name="Picture 54"/>
                        <p:cNvPicPr>
                          <a:picLocks noGrp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0225" y="2447925"/>
                          <a:ext cx="1982788" cy="1439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Skupina 9"/>
          <p:cNvGrpSpPr/>
          <p:nvPr/>
        </p:nvGrpSpPr>
        <p:grpSpPr>
          <a:xfrm>
            <a:off x="287524" y="2852936"/>
            <a:ext cx="2376264" cy="1800200"/>
            <a:chOff x="3024733" y="432395"/>
            <a:chExt cx="2376264" cy="1800200"/>
          </a:xfrm>
        </p:grpSpPr>
        <p:sp>
          <p:nvSpPr>
            <p:cNvPr id="11" name="Zaoblený obdélník 10"/>
            <p:cNvSpPr/>
            <p:nvPr/>
          </p:nvSpPr>
          <p:spPr>
            <a:xfrm>
              <a:off x="3024733" y="432395"/>
              <a:ext cx="2376264" cy="18002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12" name="Object 10"/>
            <p:cNvGraphicFramePr>
              <a:graphicFrameLocks noGrp="1"/>
            </p:cNvGraphicFramePr>
            <p:nvPr>
              <p:ph sz="quarter" idx="4294967295"/>
            </p:nvPr>
          </p:nvGraphicFramePr>
          <p:xfrm>
            <a:off x="3240757" y="648419"/>
            <a:ext cx="1941512" cy="1439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" r:id="rId7" imgW="4536585" imgH="3157467" progId="">
                    <p:embed/>
                  </p:oleObj>
                </mc:Choice>
                <mc:Fallback>
                  <p:oleObj r:id="rId7" imgW="4536585" imgH="3157467" progId="">
                    <p:embed/>
                    <p:pic>
                      <p:nvPicPr>
                        <p:cNvPr id="0" name="Picture 55"/>
                        <p:cNvPicPr>
                          <a:picLocks noGrp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757" y="648419"/>
                          <a:ext cx="1941512" cy="1439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186370" y="1987754"/>
            <a:ext cx="174567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Červencový srážkový normál</a:t>
            </a:r>
          </a:p>
          <a:p>
            <a:pPr algn="ctr"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1961 </a:t>
            </a:r>
            <a:r>
              <a:rPr lang="cs-CZ" sz="900" b="1" i="1" dirty="0" smtClean="0">
                <a:solidFill>
                  <a:srgbClr val="002060"/>
                </a:solidFill>
                <a:latin typeface="Comic Sans MS" pitchFamily="66" charset="0"/>
              </a:rPr>
              <a:t>– 1990 [mm</a:t>
            </a:r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]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860032" y="1977820"/>
            <a:ext cx="180979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Úhrn srážek v červenci 1997</a:t>
            </a:r>
          </a:p>
          <a:p>
            <a:pPr algn="ctr"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4.7. - 8.7</a:t>
            </a:r>
            <a:r>
              <a:rPr lang="cs-CZ" sz="900" b="1" i="1" dirty="0" smtClean="0">
                <a:solidFill>
                  <a:srgbClr val="002060"/>
                </a:solidFill>
                <a:latin typeface="Comic Sans MS" pitchFamily="66" charset="0"/>
              </a:rPr>
              <a:t>. [</a:t>
            </a:r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mm]</a:t>
            </a:r>
          </a:p>
        </p:txBody>
      </p:sp>
      <p:pic>
        <p:nvPicPr>
          <p:cNvPr id="15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0625" y="2347522"/>
            <a:ext cx="3529607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4078437"/>
            <a:ext cx="3672408" cy="143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347864" y="3846962"/>
            <a:ext cx="1413849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100-</a:t>
            </a:r>
            <a:r>
              <a:rPr lang="cs-CZ" sz="900" b="1" i="1" dirty="0" err="1">
                <a:solidFill>
                  <a:srgbClr val="002060"/>
                </a:solidFill>
                <a:latin typeface="Comic Sans MS" pitchFamily="66" charset="0"/>
              </a:rPr>
              <a:t>letá</a:t>
            </a:r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 srážka [mm]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004048" y="3846962"/>
            <a:ext cx="1598194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6.7. [% 100 </a:t>
            </a:r>
            <a:r>
              <a:rPr lang="cs-CZ" sz="900" b="1" i="1" dirty="0" err="1">
                <a:solidFill>
                  <a:srgbClr val="002060"/>
                </a:solidFill>
                <a:latin typeface="Comic Sans MS" pitchFamily="66" charset="0"/>
              </a:rPr>
              <a:t>leté</a:t>
            </a:r>
            <a:r>
              <a:rPr lang="cs-CZ" sz="900" b="1" i="1" dirty="0">
                <a:solidFill>
                  <a:srgbClr val="002060"/>
                </a:solidFill>
                <a:latin typeface="Comic Sans MS" pitchFamily="66" charset="0"/>
              </a:rPr>
              <a:t> srážky]</a:t>
            </a:r>
          </a:p>
        </p:txBody>
      </p:sp>
      <p:pic>
        <p:nvPicPr>
          <p:cNvPr id="19" name="Picture 9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72300" y="1556792"/>
            <a:ext cx="1441542" cy="93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72301" y="2708920"/>
            <a:ext cx="1440162" cy="93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72301" y="3861048"/>
            <a:ext cx="1440162" cy="93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72300" y="4941168"/>
            <a:ext cx="1440161" cy="93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Povodeň 2002</a:t>
            </a:r>
          </a:p>
        </p:txBody>
      </p:sp>
      <p:pic>
        <p:nvPicPr>
          <p:cNvPr id="5" name="Obrázek 4" descr="Obr. 3.4. 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564" y="2960948"/>
            <a:ext cx="2103438" cy="15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animcer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70" y="4760676"/>
            <a:ext cx="2370138" cy="194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animsumy_oper24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2908300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PICT5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80000">
            <a:off x="3090072" y="4222471"/>
            <a:ext cx="2159983" cy="162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37" descr="F:\Dokumenty\Povodne\Povoden-8-2002\Fotografie\Elleder\pov2002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20000">
            <a:off x="6207749" y="1515752"/>
            <a:ext cx="2177634" cy="140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 descr="DSC023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-1200000">
            <a:off x="3963088" y="1372710"/>
            <a:ext cx="1620440" cy="216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 descr="IMG_18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60000">
            <a:off x="6423773" y="4001857"/>
            <a:ext cx="2208157" cy="1656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4Prasily_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7450987" cy="5590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Povodeň 2006</a:t>
            </a:r>
          </a:p>
        </p:txBody>
      </p:sp>
      <p:pic>
        <p:nvPicPr>
          <p:cNvPr id="6" name="Picture 13" descr="A060313_TOM_KARLUVMOST_BEZKAR_V_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16732"/>
            <a:ext cx="2141537" cy="33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0" descr="kalamita_velenice1_max_vnah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00" y="4797152"/>
            <a:ext cx="2667000" cy="200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1940" y="3397845"/>
            <a:ext cx="4572000" cy="2911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40" y="288882"/>
            <a:ext cx="8807450" cy="1344612"/>
          </a:xfrm>
        </p:spPr>
        <p:txBody>
          <a:bodyPr/>
          <a:lstStyle/>
          <a:p>
            <a:pPr algn="ctr" eaLnBrk="1" hangingPunct="1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Klimatický systém a jeho změny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99979" y="1931967"/>
            <a:ext cx="2921000" cy="397991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složitý fyzikální systém</a:t>
            </a: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</a:rPr>
              <a:t>atmosféra</a:t>
            </a: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</a:rPr>
              <a:t>oceán</a:t>
            </a: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1600" b="0" dirty="0" err="1" smtClean="0">
                <a:solidFill>
                  <a:schemeClr val="tx2"/>
                </a:solidFill>
                <a:latin typeface="Calibri" pitchFamily="34" charset="0"/>
              </a:rPr>
              <a:t>kryosféra</a:t>
            </a:r>
            <a:endParaRPr lang="cs-CZ" sz="16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</a:rPr>
              <a:t>litosféra</a:t>
            </a: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cs-CZ" sz="1600" dirty="0" smtClean="0">
                <a:solidFill>
                  <a:schemeClr val="tx2"/>
                </a:solidFill>
                <a:latin typeface="Calibri" pitchFamily="34" charset="0"/>
              </a:rPr>
              <a:t>b</a:t>
            </a: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</a:rPr>
              <a:t>iosféra</a:t>
            </a:r>
          </a:p>
          <a:p>
            <a:pPr marL="742950" lvl="1" indent="-285750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§"/>
            </a:pPr>
            <a:endParaRPr lang="cs-CZ" sz="16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změny ve složkách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sz="2400" b="1" dirty="0" smtClean="0">
                <a:solidFill>
                  <a:schemeClr val="tx2"/>
                </a:solidFill>
                <a:latin typeface="Calibri" pitchFamily="34" charset="0"/>
              </a:rPr>
              <a:t>vazby mezi složkami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sz="2400" b="1" u="sng" dirty="0" smtClean="0">
                <a:solidFill>
                  <a:schemeClr val="tx2"/>
                </a:solidFill>
                <a:latin typeface="Calibri" pitchFamily="34" charset="0"/>
              </a:rPr>
              <a:t>zpětné vazby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0558" y="1931967"/>
            <a:ext cx="5002281" cy="39479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07275" y="6004247"/>
            <a:ext cx="4729221" cy="77312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cs-CZ" sz="2000" b="1" dirty="0" smtClean="0">
                <a:solidFill>
                  <a:srgbClr val="FFFF00"/>
                </a:solidFill>
                <a:latin typeface="Calibri" pitchFamily="34" charset="0"/>
              </a:rPr>
              <a:t>POČASÍ</a:t>
            </a:r>
            <a:r>
              <a:rPr lang="cs-CZ" sz="2000" dirty="0" smtClean="0">
                <a:solidFill>
                  <a:srgbClr val="FFFF00"/>
                </a:solidFill>
                <a:latin typeface="Calibri" pitchFamily="34" charset="0"/>
              </a:rPr>
              <a:t> = </a:t>
            </a:r>
            <a:r>
              <a:rPr lang="cs-CZ" sz="2000" b="0" dirty="0" smtClean="0">
                <a:solidFill>
                  <a:srgbClr val="FFFF00"/>
                </a:solidFill>
                <a:latin typeface="Calibri" pitchFamily="34" charset="0"/>
              </a:rPr>
              <a:t>okamžitý </a:t>
            </a:r>
            <a:r>
              <a:rPr lang="cs-CZ" sz="2000" b="0" dirty="0">
                <a:solidFill>
                  <a:srgbClr val="FFFF00"/>
                </a:solidFill>
                <a:latin typeface="Calibri" pitchFamily="34" charset="0"/>
              </a:rPr>
              <a:t>stav </a:t>
            </a:r>
            <a:r>
              <a:rPr lang="cs-CZ" sz="2000" b="0" dirty="0" smtClean="0">
                <a:solidFill>
                  <a:srgbClr val="FFFF00"/>
                </a:solidFill>
                <a:latin typeface="Calibri" pitchFamily="34" charset="0"/>
              </a:rPr>
              <a:t>atmosféry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cs-CZ" sz="2000" b="1" dirty="0" smtClean="0">
                <a:solidFill>
                  <a:srgbClr val="FFFF00"/>
                </a:solidFill>
                <a:latin typeface="Calibri" pitchFamily="34" charset="0"/>
              </a:rPr>
              <a:t>KLIMA</a:t>
            </a:r>
            <a:r>
              <a:rPr lang="cs-CZ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sz="2000" b="0" dirty="0" smtClean="0">
                <a:solidFill>
                  <a:srgbClr val="FFFF00"/>
                </a:solidFill>
                <a:latin typeface="Calibri" pitchFamily="34" charset="0"/>
              </a:rPr>
              <a:t>= charakteristické (průměrné) počasí</a:t>
            </a:r>
            <a:endParaRPr lang="cs-CZ" sz="2000" b="0" dirty="0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FF99"/>
              </a:buClr>
              <a:buFont typeface="Wingdings" pitchFamily="2" charset="2"/>
              <a:buNone/>
            </a:pPr>
            <a:r>
              <a:rPr lang="cs-CZ" sz="1600" dirty="0">
                <a:solidFill>
                  <a:srgbClr val="FFFF00"/>
                </a:solidFill>
                <a:latin typeface="Calibri" pitchFamily="34" charset="0"/>
              </a:rPr>
              <a:t>    </a:t>
            </a:r>
            <a:endParaRPr lang="cs-CZ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620713"/>
            <a:ext cx="402113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32040" y="-27383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Emma – 1. 3. 2008</a:t>
            </a:r>
            <a:endParaRPr lang="en-US" sz="3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9388" y="10361"/>
            <a:ext cx="41045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Kyrill</a:t>
            </a:r>
            <a:r>
              <a:rPr lang="cs-CZ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 – 19. 1. 2007</a:t>
            </a:r>
            <a:endParaRPr lang="en-US" sz="4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744913"/>
            <a:ext cx="403225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 descr="MSG_20070119-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20713"/>
            <a:ext cx="4025900" cy="3019425"/>
          </a:xfrm>
          <a:prstGeom prst="rect">
            <a:avLst/>
          </a:prstGeom>
          <a:noFill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771900"/>
            <a:ext cx="3995737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8511274" y="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cs-CZ" sz="1400" i="1" dirty="0" smtClean="0">
                <a:solidFill>
                  <a:schemeClr val="tx2"/>
                </a:solidFill>
                <a:latin typeface="Calibri" pitchFamily="34" charset="0"/>
              </a:rPr>
              <a:t>0/50</a:t>
            </a:r>
            <a:endParaRPr lang="cs-CZ" sz="1400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05762" y="1160748"/>
          <a:ext cx="6732475" cy="541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PHOTO-PAINT" r:id="rId3" imgW="6314934" imgH="5077978" progId="CorelPhotoPaint.Image.12">
                  <p:embed/>
                </p:oleObj>
              </mc:Choice>
              <mc:Fallback>
                <p:oleObj name="PHOTO-PAINT" r:id="rId3" imgW="6314934" imgH="5077978" progId="CorelPhotoPaint.Image.12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762" y="1160748"/>
                        <a:ext cx="6732475" cy="5413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Přívalové povodně 2009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5736" y="4770438"/>
            <a:ext cx="2772528" cy="208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56" y="1232756"/>
            <a:ext cx="8363312" cy="486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SPA, červen a červenec 2009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1156" y="6099687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22. 6. - 5. 7. 2009 nejdelší souvislé období s východní cyklonální situací (</a:t>
            </a:r>
            <a:r>
              <a:rPr lang="cs-CZ" sz="1600" b="0" dirty="0" err="1" smtClean="0">
                <a:solidFill>
                  <a:schemeClr val="tx2"/>
                </a:solidFill>
                <a:latin typeface="Calibri" pitchFamily="34" charset="0"/>
                <a:cs typeface="+mn-cs"/>
              </a:rPr>
              <a:t>Ec</a:t>
            </a: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) za 70 let podle </a:t>
            </a:r>
            <a:r>
              <a:rPr lang="cs-CZ" sz="1600" b="0" dirty="0" err="1" smtClean="0">
                <a:solidFill>
                  <a:schemeClr val="tx2"/>
                </a:solidFill>
                <a:latin typeface="Calibri" pitchFamily="34" charset="0"/>
                <a:cs typeface="+mn-cs"/>
              </a:rPr>
              <a:t>Brádkovy</a:t>
            </a:r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 klasifikace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Povodeň, květen 2010</a:t>
            </a:r>
          </a:p>
        </p:txBody>
      </p:sp>
      <p:pic>
        <p:nvPicPr>
          <p:cNvPr id="5" name="Obrázek 4" descr="rad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588" y="1088740"/>
            <a:ext cx="7869683" cy="558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00815-1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4028" y="3794819"/>
            <a:ext cx="3960440" cy="298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DSC05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08" y="1260140"/>
            <a:ext cx="230425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DSC05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53" y="3951439"/>
            <a:ext cx="3767911" cy="282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862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Kroupy, srpen 2010</a:t>
            </a:r>
          </a:p>
        </p:txBody>
      </p:sp>
      <p:pic>
        <p:nvPicPr>
          <p:cNvPr id="8" name="Obrázek 7" descr="pix1281937373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53798" y="1268760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pix1281960521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3214" y="1268760"/>
            <a:ext cx="326920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0628"/>
            <a:ext cx="8305800" cy="8280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Horké vlny 2012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2716"/>
            <a:ext cx="4068452" cy="28790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868144" y="1916831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počet </a:t>
            </a:r>
            <a:r>
              <a:rPr lang="cs-CZ" sz="1800" dirty="0">
                <a:solidFill>
                  <a:schemeClr val="tx2"/>
                </a:solidFill>
                <a:latin typeface="Calibri" pitchFamily="34" charset="0"/>
                <a:cs typeface="+mn-cs"/>
              </a:rPr>
              <a:t>tropických </a:t>
            </a: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dní až 38, průměr 1991-2010 je 15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horká vlna na přelomu června a července zakončena intenzívními bouřkami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2"/>
                </a:solidFill>
                <a:latin typeface="Calibri" pitchFamily="34" charset="0"/>
                <a:cs typeface="+mn-cs"/>
              </a:rPr>
              <a:t>20. srpna 2012 na stanici Dobřichovice ve středních Čechách naměřena teplota +40,4 °</a:t>
            </a: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  <a:cs typeface="+mn-cs"/>
              </a:rPr>
              <a:t>C</a:t>
            </a:r>
          </a:p>
          <a:p>
            <a:pPr marL="285750" indent="-285750">
              <a:buFontTx/>
              <a:buChar char="-"/>
            </a:pPr>
            <a:endParaRPr lang="cs-CZ" sz="1800" dirty="0">
              <a:solidFill>
                <a:schemeClr val="tx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923834"/>
            <a:ext cx="4032448" cy="28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096" y="0"/>
            <a:ext cx="8305800" cy="6120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Podivný rok 2013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59302"/>
            <a:ext cx="3744416" cy="2544886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4535996" y="812539"/>
            <a:ext cx="4104456" cy="2904493"/>
            <a:chOff x="4535996" y="812539"/>
            <a:chExt cx="4104456" cy="290449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96" y="812539"/>
              <a:ext cx="4104456" cy="2904493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6907876" y="1232756"/>
              <a:ext cx="1495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chemeClr val="tx2"/>
                  </a:solidFill>
                  <a:latin typeface="Calibri" pitchFamily="34" charset="0"/>
                  <a:cs typeface="+mn-cs"/>
                </a:rPr>
                <a:t>2. </a:t>
              </a:r>
              <a:r>
                <a:rPr lang="cs-CZ" sz="1400" dirty="0">
                  <a:solidFill>
                    <a:schemeClr val="tx2"/>
                  </a:solidFill>
                  <a:latin typeface="Calibri" pitchFamily="34" charset="0"/>
                  <a:cs typeface="+mn-cs"/>
                </a:rPr>
                <a:t>– </a:t>
              </a:r>
              <a:r>
                <a:rPr lang="cs-CZ" sz="1400" dirty="0" smtClean="0">
                  <a:solidFill>
                    <a:schemeClr val="tx2"/>
                  </a:solidFill>
                  <a:latin typeface="Calibri" pitchFamily="34" charset="0"/>
                  <a:cs typeface="+mn-cs"/>
                </a:rPr>
                <a:t>9. </a:t>
              </a:r>
              <a:r>
                <a:rPr lang="cs-CZ" sz="1400" dirty="0">
                  <a:solidFill>
                    <a:schemeClr val="tx2"/>
                  </a:solidFill>
                  <a:latin typeface="Calibri" pitchFamily="34" charset="0"/>
                  <a:cs typeface="+mn-cs"/>
                </a:rPr>
                <a:t>srpna 2013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51520" y="1124744"/>
            <a:ext cx="3744416" cy="2106235"/>
            <a:chOff x="251520" y="1124744"/>
            <a:chExt cx="3744416" cy="210623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124744"/>
              <a:ext cx="3744416" cy="2106235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1376650" y="1160748"/>
              <a:ext cx="1199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solidFill>
                    <a:srgbClr val="FFFFFF"/>
                  </a:solidFill>
                  <a:latin typeface="Calibri" pitchFamily="34" charset="0"/>
                  <a:cs typeface="+mn-cs"/>
                </a:rPr>
                <a:t>31. </a:t>
              </a:r>
              <a:r>
                <a:rPr lang="cs-CZ" sz="1200" dirty="0" smtClean="0">
                  <a:solidFill>
                    <a:srgbClr val="FFFFFF"/>
                  </a:solidFill>
                  <a:latin typeface="Calibri" pitchFamily="34" charset="0"/>
                  <a:cs typeface="+mn-cs"/>
                </a:rPr>
                <a:t>března </a:t>
              </a:r>
              <a:r>
                <a:rPr lang="cs-CZ" sz="1200" dirty="0">
                  <a:solidFill>
                    <a:srgbClr val="FFFFFF"/>
                  </a:solidFill>
                  <a:latin typeface="Calibri" pitchFamily="34" charset="0"/>
                  <a:cs typeface="+mn-cs"/>
                </a:rPr>
                <a:t>2013</a:t>
              </a:r>
            </a:p>
          </p:txBody>
        </p:sp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42" y="3501008"/>
            <a:ext cx="4683563" cy="30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419100" y="1160748"/>
            <a:ext cx="83058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Ve 20. století jsme informace o extrémním počasí spojovali se suchem v africkém </a:t>
            </a:r>
            <a:r>
              <a:rPr lang="cs-CZ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Sahelu</a:t>
            </a:r>
            <a:r>
              <a:rPr lang="cs-CZ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, povodněmi v Indii a lesními požáry v Kalifornii. Dnes vidíme extrémní počasí v bezprostředním okolí. Počasí a podnebí se mění.</a:t>
            </a:r>
            <a:endParaRPr kumimoji="0" lang="cs-CZ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 idx="4294967295"/>
          </p:nvPr>
        </p:nvSpPr>
        <p:spPr>
          <a:xfrm>
            <a:off x="482544" y="325395"/>
            <a:ext cx="7959725" cy="949297"/>
          </a:xfrm>
        </p:spPr>
        <p:txBody>
          <a:bodyPr/>
          <a:lstStyle/>
          <a:p>
            <a:pPr algn="ctr" eaLnBrk="1" hangingPunct="1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Několik slov na závěr…</a:t>
            </a:r>
            <a:endParaRPr lang="cs-CZ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2545" y="1493812"/>
            <a:ext cx="8251938" cy="4527612"/>
          </a:xfrm>
        </p:spPr>
        <p:txBody>
          <a:bodyPr/>
          <a:lstStyle/>
          <a:p>
            <a:pPr marL="360000" indent="-360000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200" b="1" dirty="0" smtClean="0">
                <a:solidFill>
                  <a:schemeClr val="tx2"/>
                </a:solidFill>
                <a:latin typeface="Calibri" pitchFamily="34" charset="0"/>
              </a:rPr>
              <a:t>Klimatická změna je realita současnosti s globálními důsledky</a:t>
            </a:r>
          </a:p>
          <a:p>
            <a:pPr marL="360000" indent="-360000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200" b="1" dirty="0" smtClean="0">
                <a:solidFill>
                  <a:schemeClr val="tx2"/>
                </a:solidFill>
                <a:latin typeface="Calibri" pitchFamily="34" charset="0"/>
              </a:rPr>
              <a:t>Podíl člověka na změnách a jejich důsledcích je zřejmý, ale těžko kvantifikovatelný</a:t>
            </a:r>
            <a:endParaRPr lang="cs-CZ" sz="22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60000" indent="-360000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200" b="1" dirty="0" smtClean="0">
                <a:solidFill>
                  <a:schemeClr val="tx2"/>
                </a:solidFill>
                <a:latin typeface="Calibri" pitchFamily="34" charset="0"/>
              </a:rPr>
              <a:t>Globální teplota vzrůstá, hlavním problémem jsou však narůstající extremita projevů počasí a rychle rostoucí teplota a </a:t>
            </a:r>
            <a:r>
              <a:rPr lang="cs-CZ" sz="2200" b="1" smtClean="0">
                <a:solidFill>
                  <a:schemeClr val="tx2"/>
                </a:solidFill>
                <a:latin typeface="Calibri" pitchFamily="34" charset="0"/>
              </a:rPr>
              <a:t>kyselost oceánů</a:t>
            </a:r>
            <a:endParaRPr lang="cs-CZ" sz="22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60000" indent="-360000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200" b="1" dirty="0" smtClean="0">
                <a:solidFill>
                  <a:schemeClr val="tx2"/>
                </a:solidFill>
                <a:latin typeface="Calibri" pitchFamily="34" charset="0"/>
              </a:rPr>
              <a:t>Specifiky regionálních a lokálních dopadů</a:t>
            </a:r>
          </a:p>
          <a:p>
            <a:pPr marL="360000" indent="-360000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altLang="ja-JP" sz="2200" b="1" dirty="0" smtClean="0">
                <a:solidFill>
                  <a:schemeClr val="tx2"/>
                </a:solidFill>
                <a:latin typeface="Calibri" pitchFamily="34" charset="0"/>
              </a:rPr>
              <a:t>Klimatická strategie</a:t>
            </a:r>
          </a:p>
          <a:p>
            <a:pPr marL="792000" lvl="2" indent="-360000" eaLnBrk="1" hangingPunct="1">
              <a:lnSpc>
                <a:spcPct val="90000"/>
              </a:lnSpc>
              <a:buClr>
                <a:schemeClr val="tx2"/>
              </a:buClr>
              <a:buSzPct val="80000"/>
              <a:buFont typeface="Arial" pitchFamily="34" charset="0"/>
              <a:buChar char="•"/>
            </a:pP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</a:rPr>
              <a:t>vyváženost opatření na snižování emisí a adaptačních opatření,</a:t>
            </a:r>
          </a:p>
          <a:p>
            <a:pPr marL="792000" lvl="2" indent="-360000" eaLnBrk="1" hangingPunct="1">
              <a:lnSpc>
                <a:spcPct val="90000"/>
              </a:lnSpc>
              <a:buClr>
                <a:schemeClr val="tx2"/>
              </a:buClr>
              <a:buSzPct val="80000"/>
              <a:buFont typeface="Arial" pitchFamily="34" charset="0"/>
              <a:buChar char="•"/>
            </a:pPr>
            <a:r>
              <a:rPr lang="cs-CZ" sz="1800" dirty="0" smtClean="0">
                <a:solidFill>
                  <a:schemeClr val="tx2"/>
                </a:solidFill>
                <a:latin typeface="Calibri" pitchFamily="34" charset="0"/>
              </a:rPr>
              <a:t>ekonomické a energetické souvislosti</a:t>
            </a:r>
          </a:p>
          <a:p>
            <a:pPr marL="792000" lvl="2" indent="-360000" eaLnBrk="1" hangingPunct="1">
              <a:lnSpc>
                <a:spcPct val="90000"/>
              </a:lnSpc>
              <a:buClr>
                <a:schemeClr val="tx2"/>
              </a:buClr>
              <a:buSzPct val="80000"/>
              <a:buFont typeface="Arial" pitchFamily="34" charset="0"/>
              <a:buChar char="•"/>
            </a:pPr>
            <a:r>
              <a:rPr lang="cs-CZ" altLang="ja-JP" sz="1800" dirty="0" smtClean="0">
                <a:solidFill>
                  <a:schemeClr val="tx2"/>
                </a:solidFill>
                <a:latin typeface="Calibri" pitchFamily="34" charset="0"/>
              </a:rPr>
              <a:t>podpora vědy, výzkumu a vývoje nových technologií</a:t>
            </a:r>
          </a:p>
          <a:p>
            <a:pPr marL="360000" indent="-36000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cs-CZ" sz="2200" b="1" dirty="0" smtClean="0">
                <a:solidFill>
                  <a:schemeClr val="tx2"/>
                </a:solidFill>
                <a:latin typeface="Calibri" pitchFamily="34" charset="0"/>
              </a:rPr>
              <a:t>Adaptační opatření jsou nejúčinnějším a nejrychlejším způsobem reakce na probíhající změny a jejich důsledky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altLang="ja-JP" sz="18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622662" y="3684591"/>
            <a:ext cx="445458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Děkuji za pozornost</a:t>
            </a:r>
          </a:p>
          <a:p>
            <a:pPr algn="ctr"/>
            <a:endParaRPr lang="cs-CZ" sz="1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cs-CZ" sz="1600" b="0" dirty="0" smtClean="0">
                <a:solidFill>
                  <a:schemeClr val="tx2"/>
                </a:solidFill>
                <a:latin typeface="Calibri" pitchFamily="34" charset="0"/>
              </a:rPr>
              <a:t>RNDr. Radim Tolasz, Ph.D.</a:t>
            </a:r>
            <a:endParaRPr lang="cs-CZ" sz="1600" b="0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cs-CZ" sz="1400" b="0" dirty="0" smtClean="0">
                <a:solidFill>
                  <a:schemeClr val="tx2"/>
                </a:solidFill>
                <a:latin typeface="Calibri" pitchFamily="34" charset="0"/>
              </a:rPr>
              <a:t>Český hydrometeorologický ústav</a:t>
            </a:r>
          </a:p>
          <a:p>
            <a:pPr algn="ctr"/>
            <a:r>
              <a:rPr lang="cs-CZ" sz="1200" b="0" dirty="0" smtClean="0">
                <a:solidFill>
                  <a:schemeClr val="tx2"/>
                </a:solidFill>
                <a:latin typeface="Calibri" pitchFamily="34" charset="0"/>
              </a:rPr>
              <a:t>ÚMK  - OKZ</a:t>
            </a:r>
          </a:p>
          <a:p>
            <a:pPr algn="ctr"/>
            <a:r>
              <a:rPr lang="cs-CZ" sz="1400" b="0" dirty="0" smtClean="0">
                <a:solidFill>
                  <a:schemeClr val="tx2"/>
                </a:solidFill>
                <a:latin typeface="Calibri" pitchFamily="34" charset="0"/>
              </a:rPr>
              <a:t>Na </a:t>
            </a:r>
            <a:r>
              <a:rPr lang="cs-CZ" sz="1400" b="0" dirty="0">
                <a:solidFill>
                  <a:schemeClr val="tx2"/>
                </a:solidFill>
                <a:latin typeface="Calibri" pitchFamily="34" charset="0"/>
              </a:rPr>
              <a:t>Šabatce </a:t>
            </a:r>
            <a:r>
              <a:rPr lang="cs-CZ" sz="1400" b="0" dirty="0" smtClean="0">
                <a:solidFill>
                  <a:schemeClr val="tx2"/>
                </a:solidFill>
                <a:latin typeface="Calibri" pitchFamily="34" charset="0"/>
              </a:rPr>
              <a:t>17, 143 </a:t>
            </a:r>
            <a:r>
              <a:rPr lang="cs-CZ" sz="1400" b="0" dirty="0">
                <a:solidFill>
                  <a:schemeClr val="tx2"/>
                </a:solidFill>
                <a:latin typeface="Calibri" pitchFamily="34" charset="0"/>
              </a:rPr>
              <a:t>06 Praha </a:t>
            </a:r>
            <a:r>
              <a:rPr lang="cs-CZ" sz="1400" b="0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</a:p>
          <a:p>
            <a:pPr algn="ctr"/>
            <a:r>
              <a:rPr lang="cs-CZ" sz="1400" b="0" i="1" dirty="0" err="1" smtClean="0">
                <a:solidFill>
                  <a:schemeClr val="tx2"/>
                </a:solidFill>
                <a:latin typeface="Calibri" pitchFamily="34" charset="0"/>
              </a:rPr>
              <a:t>radim.tolasz</a:t>
            </a:r>
            <a:r>
              <a:rPr lang="en-US" sz="1400" b="0" i="1" dirty="0" smtClean="0">
                <a:solidFill>
                  <a:schemeClr val="tx2"/>
                </a:solidFill>
                <a:latin typeface="Calibri" pitchFamily="34" charset="0"/>
              </a:rPr>
              <a:t>@</a:t>
            </a:r>
            <a:r>
              <a:rPr lang="en-US" sz="1400" b="0" i="1" dirty="0" err="1" smtClean="0">
                <a:solidFill>
                  <a:schemeClr val="tx2"/>
                </a:solidFill>
                <a:latin typeface="Calibri" pitchFamily="34" charset="0"/>
              </a:rPr>
              <a:t>chmi.cz</a:t>
            </a:r>
            <a:endParaRPr lang="cs-CZ" sz="1400" b="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22" y="1055655"/>
            <a:ext cx="2154267" cy="432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3038454" y="946116"/>
            <a:ext cx="576905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err="1" smtClean="0">
                <a:solidFill>
                  <a:schemeClr val="tx2"/>
                </a:solidFill>
                <a:latin typeface="Calibri" pitchFamily="34" charset="0"/>
              </a:rPr>
              <a:t>Perikles</a:t>
            </a:r>
            <a:r>
              <a:rPr lang="cs-CZ" sz="2400" dirty="0" smtClean="0">
                <a:solidFill>
                  <a:schemeClr val="tx2"/>
                </a:solidFill>
                <a:latin typeface="Calibri" pitchFamily="34" charset="0"/>
              </a:rPr>
              <a:t> (493-429 př.n.l.)</a:t>
            </a:r>
          </a:p>
          <a:p>
            <a:endParaRPr lang="cs-CZ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cs-CZ" sz="2400" i="1" dirty="0" smtClean="0">
                <a:solidFill>
                  <a:schemeClr val="tx2"/>
                </a:solidFill>
                <a:latin typeface="Calibri" pitchFamily="34" charset="0"/>
              </a:rPr>
              <a:t>„Není důležité budoucnost předpovídat , </a:t>
            </a:r>
          </a:p>
          <a:p>
            <a:pPr algn="ctr"/>
            <a:r>
              <a:rPr lang="cs-CZ" sz="2400" i="1" dirty="0" smtClean="0">
                <a:solidFill>
                  <a:schemeClr val="tx2"/>
                </a:solidFill>
                <a:latin typeface="Calibri" pitchFamily="34" charset="0"/>
              </a:rPr>
              <a:t>ale je třeba se na ni připravit…“</a:t>
            </a:r>
          </a:p>
          <a:p>
            <a:endParaRPr lang="cs-CZ" dirty="0" smtClean="0">
              <a:solidFill>
                <a:schemeClr val="tx2"/>
              </a:solidFill>
              <a:latin typeface="Calibri" pitchFamily="34" charset="0"/>
            </a:endParaRPr>
          </a:p>
          <a:p>
            <a:endParaRPr lang="cs-CZ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82544" y="434934"/>
            <a:ext cx="83058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Skleníkový </a:t>
            </a: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efekt a 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jeho zesilování </a:t>
            </a:r>
          </a:p>
        </p:txBody>
      </p:sp>
      <p:sp>
        <p:nvSpPr>
          <p:cNvPr id="9220" name="Rectangle 1028"/>
          <p:cNvSpPr>
            <a:spLocks noChangeArrowheads="1"/>
          </p:cNvSpPr>
          <p:nvPr/>
        </p:nvSpPr>
        <p:spPr bwMode="auto">
          <a:xfrm>
            <a:off x="107504" y="2041506"/>
            <a:ext cx="3906890" cy="39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atmosféra a zemský povrch pohlcuje a odráží sluneční záření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dlouhovlnné vyzařování Země 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bez skleníkových plynů </a:t>
            </a:r>
          </a:p>
          <a:p>
            <a:pPr marL="1371600" lvl="2" indent="-457200">
              <a:spcBef>
                <a:spcPct val="20000"/>
              </a:spcBef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 T </a:t>
            </a:r>
            <a:r>
              <a:rPr lang="cs-CZ" dirty="0">
                <a:solidFill>
                  <a:schemeClr val="tx2"/>
                </a:solidFill>
                <a:latin typeface="Symbol" pitchFamily="18" charset="2"/>
              </a:rPr>
              <a:t>~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 -18 </a:t>
            </a:r>
            <a:r>
              <a:rPr lang="cs-CZ" baseline="30000" dirty="0">
                <a:solidFill>
                  <a:schemeClr val="tx2"/>
                </a:solidFill>
                <a:latin typeface="Calibri" pitchFamily="34" charset="0"/>
              </a:rPr>
              <a:t>o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C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působení 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přirozeného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 množství skleníkových plynů 	</a:t>
            </a:r>
            <a:endParaRPr lang="cs-CZ" b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</a:pP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	</a:t>
            </a:r>
            <a:r>
              <a:rPr lang="cs-CZ" b="0" dirty="0" smtClean="0">
                <a:solidFill>
                  <a:schemeClr val="tx2"/>
                </a:solidFill>
                <a:latin typeface="Calibri" pitchFamily="34" charset="0"/>
              </a:rPr>
              <a:t>	</a:t>
            </a:r>
            <a:r>
              <a:rPr lang="cs-CZ" dirty="0" smtClean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T </a:t>
            </a:r>
            <a:r>
              <a:rPr lang="cs-CZ" dirty="0">
                <a:solidFill>
                  <a:schemeClr val="tx2"/>
                </a:solidFill>
                <a:latin typeface="Symbol" pitchFamily="18" charset="2"/>
              </a:rPr>
              <a:t>~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 15 </a:t>
            </a:r>
            <a:r>
              <a:rPr lang="cs-CZ" baseline="30000" dirty="0">
                <a:solidFill>
                  <a:schemeClr val="tx2"/>
                </a:solidFill>
                <a:latin typeface="Calibri" pitchFamily="34" charset="0"/>
              </a:rPr>
              <a:t>o</a:t>
            </a: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C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antropogenní</a:t>
            </a:r>
            <a:r>
              <a:rPr lang="cs-CZ" b="0" dirty="0">
                <a:solidFill>
                  <a:schemeClr val="tx2"/>
                </a:solidFill>
                <a:latin typeface="Calibri" pitchFamily="34" charset="0"/>
              </a:rPr>
              <a:t> skleníkové plyny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Calibri" pitchFamily="34" charset="0"/>
              </a:rPr>
              <a:t>		</a:t>
            </a:r>
            <a:r>
              <a:rPr lang="cs-CZ" sz="3200" dirty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T 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</a:rPr>
              <a:t>&gt; 0</a:t>
            </a:r>
            <a:endParaRPr lang="cs-CZ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780928"/>
            <a:ext cx="5095875" cy="39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kepti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732" y="186240"/>
            <a:ext cx="5040560" cy="651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kepticsvRealists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59016"/>
            <a:ext cx="8613402" cy="587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570" y="361908"/>
            <a:ext cx="8305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Změna teploty a srážek v Evropě </a:t>
            </a:r>
            <a:b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cs-CZ" sz="2000" i="1" dirty="0" smtClean="0">
                <a:latin typeface="Calibri" pitchFamily="34" charset="0"/>
              </a:rPr>
              <a:t>(1976-2006)</a:t>
            </a:r>
            <a:endParaRPr lang="cs-CZ" sz="2000" i="1" dirty="0">
              <a:latin typeface="Calibri" pitchFamily="34" charset="0"/>
            </a:endParaRPr>
          </a:p>
        </p:txBody>
      </p:sp>
      <p:grpSp>
        <p:nvGrpSpPr>
          <p:cNvPr id="3" name="Skupina 9"/>
          <p:cNvGrpSpPr>
            <a:grpSpLocks/>
          </p:cNvGrpSpPr>
          <p:nvPr/>
        </p:nvGrpSpPr>
        <p:grpSpPr bwMode="auto">
          <a:xfrm>
            <a:off x="1650960" y="1566837"/>
            <a:ext cx="6572340" cy="2555910"/>
            <a:chOff x="299979" y="1639863"/>
            <a:chExt cx="8607162" cy="3502068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979" y="1980345"/>
              <a:ext cx="8607162" cy="260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005" y="4633929"/>
              <a:ext cx="8341928" cy="508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TextovéPole 6"/>
            <p:cNvSpPr txBox="1">
              <a:spLocks noChangeArrowheads="1"/>
            </p:cNvSpPr>
            <p:nvPr/>
          </p:nvSpPr>
          <p:spPr bwMode="auto">
            <a:xfrm>
              <a:off x="1668741" y="1639863"/>
              <a:ext cx="591613" cy="45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tx2"/>
                  </a:solidFill>
                  <a:latin typeface="Calibri" pitchFamily="34" charset="0"/>
                </a:rPr>
                <a:t>rok</a:t>
              </a:r>
            </a:p>
          </p:txBody>
        </p:sp>
        <p:sp>
          <p:nvSpPr>
            <p:cNvPr id="16393" name="TextovéPole 7"/>
            <p:cNvSpPr txBox="1">
              <a:spLocks noChangeArrowheads="1"/>
            </p:cNvSpPr>
            <p:nvPr/>
          </p:nvSpPr>
          <p:spPr bwMode="auto">
            <a:xfrm>
              <a:off x="4443729" y="1676375"/>
              <a:ext cx="743908" cy="45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tx2"/>
                  </a:solidFill>
                  <a:latin typeface="Calibri" pitchFamily="34" charset="0"/>
                </a:rPr>
                <a:t>zima</a:t>
              </a:r>
            </a:p>
          </p:txBody>
        </p:sp>
        <p:sp>
          <p:nvSpPr>
            <p:cNvPr id="16394" name="TextovéPole 8"/>
            <p:cNvSpPr txBox="1">
              <a:spLocks noChangeArrowheads="1"/>
            </p:cNvSpPr>
            <p:nvPr/>
          </p:nvSpPr>
          <p:spPr bwMode="auto">
            <a:xfrm>
              <a:off x="7218718" y="1676375"/>
              <a:ext cx="655832" cy="45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chemeClr val="tx2"/>
                  </a:solidFill>
                  <a:latin typeface="Calibri" pitchFamily="34" charset="0"/>
                </a:rPr>
                <a:t>léto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1480" y="4341825"/>
            <a:ext cx="3359196" cy="21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6"/>
          <p:cNvSpPr txBox="1">
            <a:spLocks noChangeArrowheads="1"/>
          </p:cNvSpPr>
          <p:nvPr/>
        </p:nvSpPr>
        <p:spPr bwMode="auto">
          <a:xfrm>
            <a:off x="4572000" y="4086234"/>
            <a:ext cx="426652" cy="30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Calibri" pitchFamily="34" charset="0"/>
              </a:rPr>
              <a:t>rok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5109" y="2443149"/>
            <a:ext cx="94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teplota</a:t>
            </a:r>
            <a:endParaRPr lang="cs-CZ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89116" y="5108598"/>
            <a:ext cx="94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srážky</a:t>
            </a:r>
            <a:endParaRPr lang="cs-CZ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548" y="80628"/>
            <a:ext cx="8305800" cy="864096"/>
          </a:xfrm>
        </p:spPr>
        <p:txBody>
          <a:bodyPr>
            <a:noAutofit/>
          </a:bodyPr>
          <a:lstStyle/>
          <a:p>
            <a:pPr marL="273050" lvl="0" indent="-273050" algn="ctr">
              <a:spcBef>
                <a:spcPct val="20000"/>
              </a:spcBef>
            </a:pPr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Teploty a srážky v ČR 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cs-CZ" sz="1800" i="1" dirty="0" smtClean="0">
                <a:latin typeface="Calibri" pitchFamily="34" charset="0"/>
              </a:rPr>
              <a:t>1775/1805 – 2014 (</a:t>
            </a:r>
            <a:r>
              <a:rPr lang="en-US" sz="1800" i="1" dirty="0" err="1" smtClean="0">
                <a:latin typeface="Calibri" pitchFamily="34" charset="0"/>
              </a:rPr>
              <a:t>Pra</a:t>
            </a:r>
            <a:r>
              <a:rPr lang="cs-CZ" sz="1800" i="1" dirty="0" smtClean="0">
                <a:latin typeface="Calibri" pitchFamily="34" charset="0"/>
              </a:rPr>
              <a:t>ha</a:t>
            </a:r>
            <a:r>
              <a:rPr lang="en-US" sz="1800" i="1" dirty="0" smtClean="0">
                <a:latin typeface="Calibri" pitchFamily="34" charset="0"/>
              </a:rPr>
              <a:t> – </a:t>
            </a:r>
            <a:r>
              <a:rPr lang="en-US" sz="1800" i="1" dirty="0" err="1" smtClean="0">
                <a:latin typeface="Calibri" pitchFamily="34" charset="0"/>
              </a:rPr>
              <a:t>Klementinum</a:t>
            </a:r>
            <a:r>
              <a:rPr lang="cs-CZ" sz="1800" i="1" dirty="0" smtClean="0">
                <a:latin typeface="Calibri" pitchFamily="34" charset="0"/>
              </a:rPr>
              <a:t>)</a:t>
            </a:r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4724"/>
            <a:ext cx="8820980" cy="28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2" y="3903918"/>
            <a:ext cx="8813632" cy="2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99979" y="1493811"/>
          <a:ext cx="8617068" cy="460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Nadpis 1"/>
          <p:cNvSpPr txBox="1">
            <a:spLocks/>
          </p:cNvSpPr>
          <p:nvPr/>
        </p:nvSpPr>
        <p:spPr>
          <a:xfrm>
            <a:off x="1066800" y="617538"/>
            <a:ext cx="7339013" cy="8763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4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Projekce vývoje klimatu</a:t>
            </a:r>
            <a:endParaRPr lang="cs-CZ" sz="4400" b="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409518" y="544473"/>
            <a:ext cx="8069373" cy="741357"/>
          </a:xfrm>
        </p:spPr>
        <p:txBody>
          <a:bodyPr/>
          <a:lstStyle/>
          <a:p>
            <a:pPr algn="ctr" eaLnBrk="1" hangingPunct="1"/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Klimatické scénáře</a:t>
            </a:r>
            <a:endParaRPr lang="cs-CZ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9940" name="Zástupný symbol pro obsah 2"/>
          <p:cNvSpPr txBox="1">
            <a:spLocks/>
          </p:cNvSpPr>
          <p:nvPr/>
        </p:nvSpPr>
        <p:spPr bwMode="auto">
          <a:xfrm>
            <a:off x="665109" y="1457298"/>
            <a:ext cx="7740756" cy="17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pravděpodobné vyjádření budoucího klimatu pro explicitní využití v závislosti na emisních scénářích </a:t>
            </a:r>
            <a:r>
              <a:rPr lang="cs-CZ" i="1" dirty="0" smtClean="0">
                <a:solidFill>
                  <a:schemeClr val="tx2"/>
                </a:solidFill>
                <a:latin typeface="Calibri" pitchFamily="34" charset="0"/>
              </a:rPr>
              <a:t>– </a:t>
            </a:r>
            <a:r>
              <a:rPr lang="cs-CZ" i="1" dirty="0" smtClean="0">
                <a:solidFill>
                  <a:srgbClr val="FF0000"/>
                </a:solidFill>
                <a:latin typeface="Calibri" pitchFamily="34" charset="0"/>
              </a:rPr>
              <a:t>NEJDE O PŘEDPOVĚĎ !!!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klíčové proměnné </a:t>
            </a:r>
            <a:r>
              <a:rPr lang="cs-CZ" b="0" i="1" dirty="0" smtClean="0">
                <a:solidFill>
                  <a:schemeClr val="tx2"/>
                </a:solidFill>
                <a:latin typeface="Calibri" pitchFamily="34" charset="0"/>
              </a:rPr>
              <a:t>(teplota, TMAX, TMIN, srážky, sluneční záření, vlhkost, vítr,…)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tx2"/>
                </a:solidFill>
                <a:latin typeface="Calibri" pitchFamily="34" charset="0"/>
              </a:rPr>
              <a:t>prostorové a časové rozlišení </a:t>
            </a:r>
            <a:r>
              <a:rPr lang="cs-CZ" b="0" dirty="0" smtClean="0">
                <a:solidFill>
                  <a:schemeClr val="tx2"/>
                </a:solidFill>
                <a:latin typeface="Calibri" pitchFamily="34" charset="0"/>
              </a:rPr>
              <a:t>proměnných a konzistence komponent</a:t>
            </a:r>
            <a:endParaRPr lang="cs-CZ" sz="24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</a:pPr>
            <a:endParaRPr lang="cs-CZ" sz="2800" b="0" i="1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5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258352"/>
              </p:ext>
            </p:extLst>
          </p:nvPr>
        </p:nvGraphicFramePr>
        <p:xfrm>
          <a:off x="153953" y="3753036"/>
          <a:ext cx="4965713" cy="2468880"/>
        </p:xfrm>
        <a:graphic>
          <a:graphicData uri="http://schemas.openxmlformats.org/drawingml/2006/table">
            <a:tbl>
              <a:tblPr/>
              <a:tblGrid>
                <a:gridCol w="511127"/>
                <a:gridCol w="445458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rychlý růst ekonomiky a vývoj nových technologií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A1FI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intenzivní využívání fosilních paliv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A1T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bez fosilních paliv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A1B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vyvážené využívání všech zdrojů energie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heterogenní svět, silný populační nárůst, přetrvávající regionální ekonomické rozdíly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postupující globalizace, rychlý rozvoj informačních technologií, služeb, zavádění nových technologií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důraz na udržitelný rozvoj, podpora regionálních ekonomik, různorodost technologických změn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43508" y="3308584"/>
            <a:ext cx="3797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solidFill>
                  <a:schemeClr val="tx2"/>
                </a:solidFill>
                <a:latin typeface="Calibri" pitchFamily="34" charset="0"/>
              </a:rPr>
              <a:t>Vývojové emisní scénáře IPCC SRES (2000):</a:t>
            </a:r>
            <a:endParaRPr lang="cs-CZ" sz="16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915855" y="3317172"/>
            <a:ext cx="422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solidFill>
                  <a:schemeClr val="tx2"/>
                </a:solidFill>
                <a:latin typeface="Calibri" pitchFamily="34" charset="0"/>
              </a:rPr>
              <a:t>Representative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1600" i="1" dirty="0" err="1">
                <a:solidFill>
                  <a:schemeClr val="tx2"/>
                </a:solidFill>
                <a:latin typeface="Calibri" pitchFamily="34" charset="0"/>
              </a:rPr>
              <a:t>Concentration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1600" i="1" dirty="0" err="1">
                <a:solidFill>
                  <a:schemeClr val="tx2"/>
                </a:solidFill>
                <a:latin typeface="Calibri" pitchFamily="34" charset="0"/>
              </a:rPr>
              <a:t>Pathways</a:t>
            </a:r>
            <a:r>
              <a:rPr lang="cs-CZ" sz="1600" i="1" dirty="0">
                <a:solidFill>
                  <a:schemeClr val="tx2"/>
                </a:solidFill>
                <a:latin typeface="Calibri" pitchFamily="34" charset="0"/>
              </a:rPr>
              <a:t> (</a:t>
            </a:r>
            <a:r>
              <a:rPr lang="cs-CZ" sz="1600" i="1" dirty="0" err="1">
                <a:solidFill>
                  <a:schemeClr val="tx2"/>
                </a:solidFill>
                <a:latin typeface="Calibri" pitchFamily="34" charset="0"/>
              </a:rPr>
              <a:t>RCPs</a:t>
            </a:r>
            <a:r>
              <a:rPr lang="cs-CZ" sz="1600" i="1" dirty="0" smtClean="0">
                <a:solidFill>
                  <a:schemeClr val="tx2"/>
                </a:solidFill>
                <a:latin typeface="Calibri" pitchFamily="34" charset="0"/>
              </a:rPr>
              <a:t>):</a:t>
            </a:r>
            <a:endParaRPr lang="cs-CZ" sz="16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29009"/>
              </p:ext>
            </p:extLst>
          </p:nvPr>
        </p:nvGraphicFramePr>
        <p:xfrm>
          <a:off x="5246340" y="3753036"/>
          <a:ext cx="37541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2710036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RCP2.6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Strong</a:t>
                      </a:r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mitigation</a:t>
                      </a:r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scenario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RCP4.5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Medium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low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RCP6.0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Medium </a:t>
                      </a:r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high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RCP8.5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cs-CZ" sz="16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Highest</a:t>
                      </a:r>
                      <a:endParaRPr kumimoji="0" lang="cs-CZ" sz="16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lastní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15262</TotalTime>
  <Words>2166</Words>
  <Application>Microsoft Office PowerPoint</Application>
  <PresentationFormat>Předvádění na obrazovce (4:3)</PresentationFormat>
  <Paragraphs>353</Paragraphs>
  <Slides>51</Slides>
  <Notes>16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3" baseType="lpstr">
      <vt:lpstr>Tok</vt:lpstr>
      <vt:lpstr>PHOTO-PAINT</vt:lpstr>
      <vt:lpstr>Prezentace aplikace PowerPoint</vt:lpstr>
      <vt:lpstr>CV</vt:lpstr>
      <vt:lpstr>Témata</vt:lpstr>
      <vt:lpstr>Klimatický systém a jeho změny</vt:lpstr>
      <vt:lpstr>Skleníkový efekt a jeho zesilování </vt:lpstr>
      <vt:lpstr>Změna teploty a srážek v Evropě  (1976-2006)</vt:lpstr>
      <vt:lpstr>Teploty a srážky v ČR   1775/1805 – 2014 (Praha – Klementinum)</vt:lpstr>
      <vt:lpstr>Prezentace aplikace PowerPoint</vt:lpstr>
      <vt:lpstr>Klimatické scénáře</vt:lpstr>
      <vt:lpstr>Prezentace aplikace PowerPoint</vt:lpstr>
      <vt:lpstr>Schéma vývoje GCMs</vt:lpstr>
      <vt:lpstr>Projekce změn globální teploty</vt:lpstr>
      <vt:lpstr>IPCC</vt:lpstr>
      <vt:lpstr>Snižování GHG emisí a globální efektivita Kjótského protokolu</vt:lpstr>
      <vt:lpstr>Prezentace aplikace PowerPoint</vt:lpstr>
      <vt:lpstr>IPCC AR5 2013/2014</vt:lpstr>
      <vt:lpstr>Závěrečná jednání pracovních skupin</vt:lpstr>
      <vt:lpstr>Každé z posledních tří desetiletí bylo na zemském povrchu postupně teplejší než kterékoli předchozí desetiletí od roku 1850. Na severní polokouli bylo období 1983-2012 pravděpodobně nejteplejším třicetiletým obdobím za posledních 1400 let (střední spolehlivost). {2.4, 5.3}</vt:lpstr>
      <vt:lpstr>Oteplení oceánu dominuje nárůst energie uložené v klimatickém systému, což představuje více než 90 % energie akumulované mezi lety 1971 a 2010 (vysoká pravděpodobnost). Je prakticky jisté, že se svrchní vrstva oceánu (0-700 m) od roku 1971 do roku 2010 oteplila. {3.2, box 3.1}</vt:lpstr>
      <vt:lpstr>V posledních dvou desetiletích se zmenšuje objem grónského a antarktického ledového příkrovu, ledovce dále ustupují téměř na celém světě a arktický mořský led a rozsah jarní sněhové pokrývky na severní polokouli se dále zmenšuje (vysoká pravděpodobnost) {4.2-4.7} </vt:lpstr>
      <vt:lpstr>Rychlost vzestupu výšky mořské hladiny od poloviny 19. století byla vyšší než průměrná rychlost v průběhu předchozích dvou tisíciletí (vysoká pravděpodobnost). V období let 1901-2010 vzrostla průměrná globální výška hladiny moře o 0,19 [0,17 až 0,21] m. {3.7, 5.6, 13.2} </vt:lpstr>
      <vt:lpstr>Atmosférické koncentrace oxidu uhličitého, metanu a oxidů dusíku se za posledních minimálně 800 000 let zvýšily na nebývalou úroveň. Koncentrace CO2 se od preindustriálních dob zvýšily o 40 %, primárně v důsledku emisí z fosilních paliv a sekundárně v důsledku čistých emisí ze změn využívání půdy. Oceán absorboval zhruba 30 % emitovaného antropogenního oxidu uhličitého, což způsobuje jeho okyselování. {2.2, 3.8, 5.2, 6.2, 6.3} </vt:lpstr>
      <vt:lpstr>Celkové radiační působení je kladné a vede k nárůstu energie v klimatickém systému. Největší příspěvek k celkovému radiačnímu působení je způsoben zvýšením atmosférické koncentrace CO2 od roku 1750. {3.2, box 3.1, 8.3, 8.5} </vt:lpstr>
      <vt:lpstr>V oteplování atmosféry a oceánu, ve změnách globálního koloběhu vody, v nižším množství sněhu a ledu, ve vzestupu průměrné výšky hladiny moře a ve změnách některých klimatických extrémů byl zjištěn vliv člověka. Od doby zpracování hodnotící zprávy AR4 je tento důkaz silnější. {10.3-10.6, 10.9} </vt:lpstr>
      <vt:lpstr>Pokračující emise skleníkových plynů způsobí další oteplení a změny ve všech složkách klimatického systému. Omezení klimatické změny bude vyžadovat podstatné a trvalé snižování emisí skleníkových plynů. {6, 11, 12, 13, 14} </vt:lpstr>
      <vt:lpstr>Změna globální povrchové teploty na konci 21. století pravděpodobně překročí 1,5°C v porovnání s obdobím let 1850 až 1900 podle všech scénářů RCP s výjimkou RCP2.6. Podle scénáře RCP6.0 a RCP8.5 pravděpodobně překročí 2°C. Oteplování bude pokračovat i po roce 2100 podle všech scénářů RCP s výjimkou RCP2.6. Oteplování bude i nadále vykazovat variabilitu mezi jednotlivými roky a dekádami a nebude stejné ve všech oblastech. {11.3, 12.3, 12.4, 14.8}</vt:lpstr>
      <vt:lpstr>Dopady změn klimatického systému</vt:lpstr>
      <vt:lpstr>Prezentace aplikace PowerPoint</vt:lpstr>
      <vt:lpstr>Prezentace aplikace PowerPoint</vt:lpstr>
      <vt:lpstr>Adaptační opatření</vt:lpstr>
      <vt:lpstr>Adaptace &amp; Mitigace</vt:lpstr>
      <vt:lpstr>Zeleň v krajských městech</vt:lpstr>
      <vt:lpstr>Změna klimatu a zdraví obyvatel</vt:lpstr>
      <vt:lpstr>Klimatický záznam ČR</vt:lpstr>
      <vt:lpstr>Prezentace aplikace PowerPoint</vt:lpstr>
      <vt:lpstr>Prezentace aplikace PowerPoint</vt:lpstr>
      <vt:lpstr>Povodeň 1997</vt:lpstr>
      <vt:lpstr>Povodeň 2002</vt:lpstr>
      <vt:lpstr>Povodeň 2006</vt:lpstr>
      <vt:lpstr>Prezentace aplikace PowerPoint</vt:lpstr>
      <vt:lpstr>Přívalové povodně 2009</vt:lpstr>
      <vt:lpstr>SPA, červen a červenec 2009</vt:lpstr>
      <vt:lpstr>Povodeň, květen 2010</vt:lpstr>
      <vt:lpstr>Kroupy, srpen 2010</vt:lpstr>
      <vt:lpstr>Horké vlny 2012</vt:lpstr>
      <vt:lpstr>Podivný rok 2013</vt:lpstr>
      <vt:lpstr>Prezentace aplikace PowerPoint</vt:lpstr>
      <vt:lpstr>Několik slov na závěr…</vt:lpstr>
      <vt:lpstr>Prezentace aplikace PowerPoint</vt:lpstr>
      <vt:lpstr>Prezentace aplikace PowerPoint</vt:lpstr>
      <vt:lpstr>Prezentace aplikace PowerPoint</vt:lpstr>
    </vt:vector>
  </TitlesOfParts>
  <Company>ČHMÚ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Pretel</dc:creator>
  <cp:lastModifiedBy>Radim Tolasz</cp:lastModifiedBy>
  <cp:revision>1787</cp:revision>
  <cp:lastPrinted>2013-09-02T04:28:43Z</cp:lastPrinted>
  <dcterms:created xsi:type="dcterms:W3CDTF">2004-02-10T11:51:03Z</dcterms:created>
  <dcterms:modified xsi:type="dcterms:W3CDTF">2017-04-19T10:10:36Z</dcterms:modified>
</cp:coreProperties>
</file>