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70" r:id="rId5"/>
    <p:sldId id="258" r:id="rId6"/>
    <p:sldId id="273" r:id="rId7"/>
    <p:sldId id="271" r:id="rId8"/>
    <p:sldId id="261" r:id="rId9"/>
    <p:sldId id="272" r:id="rId10"/>
    <p:sldId id="276" r:id="rId11"/>
    <p:sldId id="262" r:id="rId12"/>
    <p:sldId id="274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75816FA-874A-4ED2-B47A-F2AD16F66C88}" type="datetimeFigureOut">
              <a:rPr lang="cs-CZ" smtClean="0"/>
              <a:t>9. 2. 2017</a:t>
            </a:fld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B2F211F-CD14-4D5F-A5A1-C6D69A6DB5FB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816FA-874A-4ED2-B47A-F2AD16F66C88}" type="datetimeFigureOut">
              <a:rPr lang="cs-CZ" smtClean="0"/>
              <a:t>9. 2. 2017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F211F-CD14-4D5F-A5A1-C6D69A6DB5F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816FA-874A-4ED2-B47A-F2AD16F66C88}" type="datetimeFigureOut">
              <a:rPr lang="cs-CZ" smtClean="0"/>
              <a:t>9. 2. 2017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B2F211F-CD14-4D5F-A5A1-C6D69A6DB5F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816FA-874A-4ED2-B47A-F2AD16F66C88}" type="datetimeFigureOut">
              <a:rPr lang="cs-CZ" smtClean="0"/>
              <a:t>9. 2. 2017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F211F-CD14-4D5F-A5A1-C6D69A6DB5F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75816FA-874A-4ED2-B47A-F2AD16F66C88}" type="datetimeFigureOut">
              <a:rPr lang="cs-CZ" smtClean="0"/>
              <a:t>9. 2. 2017</a:t>
            </a:fld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B2F211F-CD14-4D5F-A5A1-C6D69A6DB5F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816FA-874A-4ED2-B47A-F2AD16F66C88}" type="datetimeFigureOut">
              <a:rPr lang="cs-CZ" smtClean="0"/>
              <a:t>9. 2. 2017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F211F-CD14-4D5F-A5A1-C6D69A6DB5F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816FA-874A-4ED2-B47A-F2AD16F66C88}" type="datetimeFigureOut">
              <a:rPr lang="cs-CZ" smtClean="0"/>
              <a:t>9. 2. 2017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F211F-CD14-4D5F-A5A1-C6D69A6DB5FB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816FA-874A-4ED2-B47A-F2AD16F66C88}" type="datetimeFigureOut">
              <a:rPr lang="cs-CZ" smtClean="0"/>
              <a:t>9. 2. 2017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F211F-CD14-4D5F-A5A1-C6D69A6DB5FB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816FA-874A-4ED2-B47A-F2AD16F66C88}" type="datetimeFigureOut">
              <a:rPr lang="cs-CZ" smtClean="0"/>
              <a:t>9. 2. 2017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F211F-CD14-4D5F-A5A1-C6D69A6DB5F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816FA-874A-4ED2-B47A-F2AD16F66C88}" type="datetimeFigureOut">
              <a:rPr lang="cs-CZ" smtClean="0"/>
              <a:t>9. 2. 2017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B2F211F-CD14-4D5F-A5A1-C6D69A6DB5F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816FA-874A-4ED2-B47A-F2AD16F66C88}" type="datetimeFigureOut">
              <a:rPr lang="cs-CZ" smtClean="0"/>
              <a:t>9. 2. 2017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F211F-CD14-4D5F-A5A1-C6D69A6DB5FB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175816FA-874A-4ED2-B47A-F2AD16F66C88}" type="datetimeFigureOut">
              <a:rPr lang="cs-CZ" smtClean="0"/>
              <a:t>9. 2. 2017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DB2F211F-CD14-4D5F-A5A1-C6D69A6DB5F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Společná zemědělská politika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986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Nové nastavení </a:t>
            </a:r>
            <a:r>
              <a:rPr lang="cs-CZ" dirty="0"/>
              <a:t>SZP zároveň umožňuje členským státům větší míru rozhodování o zacílení finančních prostředků, včetně přesunu mezi pilíři pro přímé platby a program rozvoje </a:t>
            </a:r>
            <a:r>
              <a:rPr lang="cs-CZ" dirty="0" smtClean="0"/>
              <a:t>venkova</a:t>
            </a:r>
          </a:p>
          <a:p>
            <a:pPr lvl="1"/>
            <a:r>
              <a:rPr lang="cs-CZ" dirty="0"/>
              <a:t>Česká republika předpokládá přesunutí z I. do II. pilíře 800 mil. Kč, což odpovídá cca 3,4 % roční obálky pro období </a:t>
            </a:r>
            <a:r>
              <a:rPr lang="cs-CZ" dirty="0" smtClean="0"/>
              <a:t>2015</a:t>
            </a:r>
          </a:p>
          <a:p>
            <a:pPr lvl="1"/>
            <a:r>
              <a:rPr lang="cs-CZ" dirty="0"/>
              <a:t>Mezi oběma pilíři může členský stát přesouvat finanční prostředky v rámci tzv. flexibility do výše 15 % roční obálky</a:t>
            </a:r>
          </a:p>
          <a:p>
            <a:pPr lvl="1"/>
            <a:endParaRPr lang="cs-CZ" dirty="0"/>
          </a:p>
          <a:p>
            <a:r>
              <a:rPr lang="cs-CZ" dirty="0" smtClean="0"/>
              <a:t>České republice je </a:t>
            </a:r>
            <a:r>
              <a:rPr lang="cs-CZ" dirty="0"/>
              <a:t>přidělena </a:t>
            </a:r>
            <a:r>
              <a:rPr lang="cs-CZ" dirty="0" smtClean="0"/>
              <a:t>průměrný roční rozpočet (obálka) pro </a:t>
            </a:r>
            <a:r>
              <a:rPr lang="cs-CZ" dirty="0"/>
              <a:t>období 2015 – 2020 v rámci přímých plateb ve výši cca 23 mld. Kč a Programu rozvoje venkova cca 8 mld. Kč</a:t>
            </a:r>
            <a:r>
              <a:rPr lang="cs-CZ" dirty="0" smtClean="0"/>
              <a:t>.</a:t>
            </a:r>
          </a:p>
          <a:p>
            <a:r>
              <a:rPr lang="cs-CZ" dirty="0" smtClean="0"/>
              <a:t>Druhý </a:t>
            </a:r>
            <a:r>
              <a:rPr lang="cs-CZ" dirty="0"/>
              <a:t>pilíř SZP - rozvoj venkova - bude i v následujícím programovém období 2014-2020 financován prostřednictvím Programu rozvoje venkova (PRV)</a:t>
            </a:r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SZP 2015 - </a:t>
            </a:r>
            <a:r>
              <a:rPr lang="cs-CZ" b="1" dirty="0" smtClean="0"/>
              <a:t>2020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645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Nově </a:t>
            </a:r>
            <a:r>
              <a:rPr lang="cs-CZ" dirty="0" smtClean="0"/>
              <a:t>je </a:t>
            </a:r>
            <a:r>
              <a:rPr lang="cs-CZ" dirty="0"/>
              <a:t>zavedena </a:t>
            </a:r>
            <a:r>
              <a:rPr lang="cs-CZ" b="1" dirty="0" err="1"/>
              <a:t>degresivita</a:t>
            </a:r>
            <a:r>
              <a:rPr lang="cs-CZ" dirty="0"/>
              <a:t> (krácení přímých plateb), jež sníží částky přímých plateb </a:t>
            </a:r>
            <a:r>
              <a:rPr lang="cs-CZ" dirty="0" smtClean="0"/>
              <a:t>ve </a:t>
            </a:r>
            <a:r>
              <a:rPr lang="cs-CZ" dirty="0"/>
              <a:t>výši 5 % </a:t>
            </a:r>
            <a:r>
              <a:rPr lang="cs-CZ" dirty="0" smtClean="0"/>
              <a:t>u společností s </a:t>
            </a:r>
            <a:r>
              <a:rPr lang="cs-CZ" dirty="0" smtClean="0"/>
              <a:t>příjmem, </a:t>
            </a:r>
            <a:r>
              <a:rPr lang="cs-CZ" dirty="0"/>
              <a:t>které získají prostřednictvím režimu jednotné platby na </a:t>
            </a:r>
            <a:r>
              <a:rPr lang="cs-CZ" dirty="0" smtClean="0"/>
              <a:t>plochu SAPS </a:t>
            </a:r>
            <a:r>
              <a:rPr lang="cs-CZ" dirty="0" smtClean="0"/>
              <a:t>150 </a:t>
            </a:r>
            <a:r>
              <a:rPr lang="cs-CZ" dirty="0"/>
              <a:t>000 </a:t>
            </a:r>
            <a:r>
              <a:rPr lang="cs-CZ" dirty="0" smtClean="0"/>
              <a:t>EUR a vyšší.</a:t>
            </a:r>
            <a:r>
              <a:rPr lang="cs-CZ" dirty="0"/>
              <a:t>  Tyto snížené částky se přesunou do II. pilíře a navýší rozpočet Programu rozvoje venkova ČR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Jinak řečeno dojde </a:t>
            </a:r>
            <a:r>
              <a:rPr lang="cs-CZ" dirty="0" smtClean="0"/>
              <a:t>ke </a:t>
            </a:r>
            <a:r>
              <a:rPr lang="cs-CZ" dirty="0"/>
              <a:t>s</a:t>
            </a:r>
            <a:r>
              <a:rPr lang="cs-CZ" dirty="0" smtClean="0"/>
              <a:t>nížení </a:t>
            </a:r>
            <a:r>
              <a:rPr lang="cs-CZ" dirty="0" smtClean="0"/>
              <a:t>podpory těm největším zemědělským společnostem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V novém období jsou zavedeny povinné </a:t>
            </a:r>
            <a:r>
              <a:rPr lang="cs-CZ" dirty="0"/>
              <a:t>platby na tzv. ozelenění (</a:t>
            </a:r>
            <a:r>
              <a:rPr lang="cs-CZ" b="1" dirty="0" err="1" smtClean="0"/>
              <a:t>greening</a:t>
            </a:r>
            <a:r>
              <a:rPr lang="cs-CZ" dirty="0" smtClean="0"/>
              <a:t>), na které bude vynaloženo </a:t>
            </a:r>
            <a:r>
              <a:rPr lang="cs-CZ" dirty="0" smtClean="0"/>
              <a:t>30 % obálky. Zavedena bude také podpora </a:t>
            </a:r>
            <a:r>
              <a:rPr lang="cs-CZ" dirty="0"/>
              <a:t>pro mladé zemědělce, kterou ČR předpokládá využít na úrovni 0,2 </a:t>
            </a:r>
            <a:r>
              <a:rPr lang="cs-CZ" dirty="0" smtClean="0"/>
              <a:t>% z celkové obálky. </a:t>
            </a:r>
            <a:endParaRPr lang="cs-CZ" dirty="0" smtClean="0"/>
          </a:p>
          <a:p>
            <a:pPr lvl="1"/>
            <a:r>
              <a:rPr lang="cs-CZ" dirty="0"/>
              <a:t>Pro získání </a:t>
            </a:r>
            <a:r>
              <a:rPr lang="cs-CZ" dirty="0" err="1"/>
              <a:t>greeningové</a:t>
            </a:r>
            <a:r>
              <a:rPr lang="cs-CZ" dirty="0"/>
              <a:t> platby musí jednotliví zemědělci splnit podmínky diverzifikace plodin (střídání plodin), vyhrazení plochy využívané v ekologickém zájmu zároveň udržení určitého podílu plochy trvalých travních porostů vůči celkové výměře zemědělské půdy. </a:t>
            </a:r>
          </a:p>
          <a:p>
            <a:pPr lvl="1"/>
            <a:r>
              <a:rPr lang="cs-CZ" dirty="0"/>
              <a:t>V souladu s legislativou EU bude mladý zemědělec podpořen 25% prémií k platbě SAPS na jeden hektar.</a:t>
            </a:r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SZP po roce 2015 </a:t>
            </a:r>
            <a:r>
              <a:rPr lang="cs-CZ" b="1" dirty="0" smtClean="0"/>
              <a:t>– 2020 Nové pojmy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4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endParaRPr lang="cs-CZ" dirty="0" smtClean="0"/>
          </a:p>
          <a:p>
            <a:r>
              <a:rPr lang="cs-CZ" dirty="0" smtClean="0"/>
              <a:t>Opět je zavedena podpora pro </a:t>
            </a:r>
            <a:r>
              <a:rPr lang="cs-CZ" dirty="0"/>
              <a:t>citlivé sektory </a:t>
            </a:r>
            <a:r>
              <a:rPr lang="cs-CZ" dirty="0" smtClean="0"/>
              <a:t>Pro </a:t>
            </a:r>
            <a:r>
              <a:rPr lang="cs-CZ" dirty="0"/>
              <a:t>rok </a:t>
            </a:r>
            <a:r>
              <a:rPr lang="cs-CZ" dirty="0" smtClean="0"/>
              <a:t>2015 se </a:t>
            </a:r>
            <a:r>
              <a:rPr lang="cs-CZ" dirty="0"/>
              <a:t>podařilo navýšit podporu na 6,5 %, v předchozích letech byla </a:t>
            </a:r>
            <a:r>
              <a:rPr lang="cs-CZ" dirty="0" smtClean="0"/>
              <a:t>3,5 %. </a:t>
            </a:r>
            <a:endParaRPr lang="cs-CZ" dirty="0" smtClean="0"/>
          </a:p>
          <a:p>
            <a:pPr lvl="1"/>
            <a:r>
              <a:rPr lang="cs-CZ" dirty="0" smtClean="0"/>
              <a:t>Tato </a:t>
            </a:r>
            <a:r>
              <a:rPr lang="cs-CZ" dirty="0"/>
              <a:t>podpora je směřována </a:t>
            </a:r>
            <a:r>
              <a:rPr lang="cs-CZ" dirty="0" smtClean="0"/>
              <a:t>především na sektory výroby </a:t>
            </a:r>
            <a:r>
              <a:rPr lang="cs-CZ" dirty="0"/>
              <a:t>brambor pro výrobu škrobu, chmele, krav bez tržní produkce mléka, mléčného sektoru a ovcí a koz. </a:t>
            </a:r>
            <a:endParaRPr lang="cs-CZ" dirty="0" smtClean="0"/>
          </a:p>
          <a:p>
            <a:pPr lvl="1"/>
            <a:endParaRPr lang="cs-CZ" dirty="0"/>
          </a:p>
          <a:p>
            <a:r>
              <a:rPr lang="cs-CZ" dirty="0"/>
              <a:t>Podporu investic v zemědělské výrobě bude možné poskytovat </a:t>
            </a:r>
            <a:r>
              <a:rPr lang="cs-CZ" dirty="0" smtClean="0"/>
              <a:t>v </a:t>
            </a:r>
            <a:r>
              <a:rPr lang="cs-CZ" dirty="0"/>
              <a:t>rámci dotačního titulu </a:t>
            </a:r>
            <a:r>
              <a:rPr lang="cs-CZ" b="1" dirty="0"/>
              <a:t>4.1.1 Investice do zemědělských </a:t>
            </a:r>
            <a:r>
              <a:rPr lang="cs-CZ" b="1" dirty="0" smtClean="0"/>
              <a:t>podniků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Dotaci </a:t>
            </a:r>
            <a:r>
              <a:rPr lang="cs-CZ" dirty="0"/>
              <a:t>v maximální výši 40 – 60 % z celkových způsobilých výdajů budou moci získat zemědělští podnikatelé na realizaci </a:t>
            </a:r>
            <a:r>
              <a:rPr lang="cs-CZ" dirty="0" smtClean="0"/>
              <a:t> </a:t>
            </a:r>
            <a:r>
              <a:rPr lang="cs-CZ" dirty="0"/>
              <a:t>projektových záměrů v rámci živočišné i rostlinné výroby. Vyšší míru dotace budou moci získat mladí začínající zemědělci či projekty realizované ve znevýhodněných oblastech.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SZP po roce 2015 – 2020 Nové pojmy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925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PGRLF - </a:t>
            </a:r>
            <a:r>
              <a:rPr lang="cs-CZ" dirty="0"/>
              <a:t>Podpůrný a garanční rolnický a lesnický </a:t>
            </a:r>
            <a:r>
              <a:rPr lang="cs-CZ" dirty="0" smtClean="0"/>
              <a:t>fond</a:t>
            </a:r>
          </a:p>
          <a:p>
            <a:pPr lvl="1"/>
            <a:r>
              <a:rPr lang="cs-CZ" dirty="0" smtClean="0"/>
              <a:t>Hlavní jsou podpory </a:t>
            </a:r>
            <a:r>
              <a:rPr lang="cs-CZ" dirty="0"/>
              <a:t>ve formě subvence částí úroků z komerčních </a:t>
            </a:r>
            <a:r>
              <a:rPr lang="cs-CZ" dirty="0" smtClean="0"/>
              <a:t>úvěrů</a:t>
            </a:r>
          </a:p>
          <a:p>
            <a:pPr lvl="1"/>
            <a:r>
              <a:rPr lang="cs-CZ" dirty="0" smtClean="0"/>
              <a:t>Dále </a:t>
            </a:r>
            <a:r>
              <a:rPr lang="cs-CZ" dirty="0"/>
              <a:t>podpora pojištění či nákupu zemědělské půdy, podpora ve formě úvěrů poskytnutých PGRLF a podpora ve formě zajištění úvěrů. </a:t>
            </a:r>
            <a:endParaRPr lang="cs-CZ" dirty="0" smtClean="0"/>
          </a:p>
          <a:p>
            <a:pPr lvl="1"/>
            <a:r>
              <a:rPr lang="cs-CZ" dirty="0" smtClean="0"/>
              <a:t>Určeno </a:t>
            </a:r>
            <a:r>
              <a:rPr lang="cs-CZ" dirty="0"/>
              <a:t>pro zemědělské prvovýrobce, zpracovatele zemědělské produkce a podnikatele v oblasti zpracování dřeva a lesního hospodářství. </a:t>
            </a:r>
          </a:p>
          <a:p>
            <a:r>
              <a:rPr lang="cs-CZ" dirty="0" smtClean="0"/>
              <a:t>Ostatní národní </a:t>
            </a:r>
            <a:r>
              <a:rPr lang="cs-CZ" dirty="0"/>
              <a:t>dotační programy pro </a:t>
            </a:r>
            <a:r>
              <a:rPr lang="cs-CZ" dirty="0" smtClean="0"/>
              <a:t>zemědělství zaměřené především </a:t>
            </a:r>
            <a:r>
              <a:rPr lang="cs-CZ" dirty="0"/>
              <a:t>do odvětví živočišné výroby. </a:t>
            </a:r>
            <a:endParaRPr lang="cs-CZ" dirty="0" smtClean="0"/>
          </a:p>
          <a:p>
            <a:pPr lvl="1"/>
            <a:r>
              <a:rPr lang="cs-CZ" dirty="0" smtClean="0"/>
              <a:t>Např. Programy </a:t>
            </a:r>
            <a:r>
              <a:rPr lang="cs-CZ" dirty="0"/>
              <a:t>zaměřené proti rozšiřování nebezpečných nákaz hospodářských zvířat (např. Nákazový </a:t>
            </a:r>
            <a:r>
              <a:rPr lang="cs-CZ" dirty="0" smtClean="0"/>
              <a:t>fond).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Národní programy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340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Kořeny Společné zemědělské politiky EU (dále jen SZP) lze hledat v 50. letech 20. století v Západní Evropě, která měla po válce nevýkonné a ochromené zemědělství s nejistými dodávkami potravin. Proto byl zpočátku v rámci SZP kladen důraz na:</a:t>
            </a:r>
          </a:p>
          <a:p>
            <a:pPr lvl="1"/>
            <a:r>
              <a:rPr lang="cs-CZ" dirty="0"/>
              <a:t>podporu vyšší zemědělské produkce,</a:t>
            </a:r>
          </a:p>
          <a:p>
            <a:pPr lvl="1"/>
            <a:r>
              <a:rPr lang="cs-CZ" dirty="0"/>
              <a:t>stálou dostupnost potravin spotřebitelům,</a:t>
            </a:r>
          </a:p>
          <a:p>
            <a:pPr lvl="1"/>
            <a:r>
              <a:rPr lang="cs-CZ" dirty="0"/>
              <a:t>životaschopnost zemědělství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=&gt; Důraz především na dotace vázané na produkci</a:t>
            </a:r>
          </a:p>
          <a:p>
            <a:r>
              <a:rPr lang="cs-CZ" dirty="0" smtClean="0"/>
              <a:t>V 80. letech začíná nový problém – nadprodukce</a:t>
            </a:r>
          </a:p>
          <a:p>
            <a:endParaRPr lang="cs-CZ" dirty="0"/>
          </a:p>
          <a:p>
            <a:r>
              <a:rPr lang="cs-CZ" dirty="0"/>
              <a:t>Rozvoj venkova nebyl v prvních desetiletích fungování SZP nijak zohledňován</a:t>
            </a:r>
            <a:r>
              <a:rPr lang="cs-CZ" dirty="0" smtClean="0"/>
              <a:t>.</a:t>
            </a:r>
          </a:p>
          <a:p>
            <a:pPr marL="4572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98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700808"/>
            <a:ext cx="8407893" cy="4407408"/>
          </a:xfrm>
        </p:spPr>
        <p:txBody>
          <a:bodyPr>
            <a:normAutofit/>
          </a:bodyPr>
          <a:lstStyle/>
          <a:p>
            <a:r>
              <a:rPr lang="cs-CZ" dirty="0"/>
              <a:t>Koncem osmdesátých let bylo zřejmé, že SZP je nutné reformovat, a to jak z důvodu zastaralosti některých opatření, tak rovněž z důvodu probíhajících rozhovorů o liberalizaci světového obchodu</a:t>
            </a:r>
            <a:endParaRPr lang="cs-CZ" dirty="0" smtClean="0"/>
          </a:p>
          <a:p>
            <a:endParaRPr lang="cs-CZ" dirty="0"/>
          </a:p>
          <a:p>
            <a:pPr marL="274320" lvl="1" indent="-228600">
              <a:buClr>
                <a:schemeClr val="accent1"/>
              </a:buClr>
              <a:buFont typeface="Wingdings 2" pitchFamily="18" charset="2"/>
              <a:buChar char=""/>
            </a:pPr>
            <a:r>
              <a:rPr lang="cs-CZ" sz="1900" dirty="0" err="1" smtClean="0"/>
              <a:t>MacSharryho</a:t>
            </a:r>
            <a:r>
              <a:rPr lang="cs-CZ" sz="1900" dirty="0" smtClean="0"/>
              <a:t> reforma - </a:t>
            </a:r>
            <a:r>
              <a:rPr lang="cs-CZ" sz="1900" dirty="0"/>
              <a:t>kompromis mezi závazkem snížení ceno­vých dotací a nutností udržet přiměřené příjmy </a:t>
            </a:r>
            <a:r>
              <a:rPr lang="cs-CZ" sz="1900" dirty="0" smtClean="0"/>
              <a:t>zemědělců</a:t>
            </a:r>
          </a:p>
          <a:p>
            <a:pPr lvl="1"/>
            <a:r>
              <a:rPr lang="cs-CZ" dirty="0" smtClean="0"/>
              <a:t>Podniky </a:t>
            </a:r>
            <a:r>
              <a:rPr lang="cs-CZ" dirty="0" smtClean="0"/>
              <a:t>se musely více zaměřit na potřeby trhu, začínají fungovat první přímé platby (nejsou vázané na množství produkce, ale na obhospodařovanou půdu)</a:t>
            </a:r>
          </a:p>
          <a:p>
            <a:pPr lvl="1"/>
            <a:r>
              <a:rPr lang="cs-CZ" dirty="0" smtClean="0"/>
              <a:t>Reforma </a:t>
            </a:r>
            <a:r>
              <a:rPr lang="cs-CZ" dirty="0"/>
              <a:t>zásadně ovlivnila dva sektory – pěstování obilnin a produkci hovězího </a:t>
            </a:r>
            <a:r>
              <a:rPr lang="cs-CZ" dirty="0" smtClean="0"/>
              <a:t>masa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Reformy zemědělské politiky -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37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Výdaje na Společnou zemědělskou politiku i přes </a:t>
            </a:r>
            <a:r>
              <a:rPr lang="cs-CZ" dirty="0" err="1"/>
              <a:t>McSharryho</a:t>
            </a:r>
            <a:r>
              <a:rPr lang="cs-CZ" dirty="0"/>
              <a:t> reformu v roce 1994 stále dosahovaly výše okolo 40 miliard EUR</a:t>
            </a:r>
            <a:r>
              <a:rPr lang="cs-CZ" dirty="0" smtClean="0"/>
              <a:t>.</a:t>
            </a:r>
          </a:p>
          <a:p>
            <a:endParaRPr lang="cs-CZ" b="1" dirty="0"/>
          </a:p>
          <a:p>
            <a:r>
              <a:rPr lang="cs-CZ" b="1" dirty="0" smtClean="0"/>
              <a:t>1997 </a:t>
            </a:r>
            <a:r>
              <a:rPr lang="cs-CZ" b="1" dirty="0"/>
              <a:t>- Agenda 2000 </a:t>
            </a:r>
            <a:r>
              <a:rPr lang="cs-CZ" dirty="0"/>
              <a:t>zvýšen objem prostředků na rozvoj venkova, naopak objem finančních prostředků na SZP (přímé platby) omezen finančním stropem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Přijatá </a:t>
            </a:r>
            <a:r>
              <a:rPr lang="cs-CZ" dirty="0"/>
              <a:t>reforma </a:t>
            </a:r>
            <a:r>
              <a:rPr lang="cs-CZ" b="1" dirty="0"/>
              <a:t>pomohla omezit intervence na trhu</a:t>
            </a:r>
            <a:r>
              <a:rPr lang="cs-CZ" dirty="0"/>
              <a:t> pomocí snížení intervenčních cen. Agenda 2000 zdůraznila také </a:t>
            </a:r>
            <a:r>
              <a:rPr lang="cs-CZ" b="1" dirty="0"/>
              <a:t>důležitost rozvoje venkova</a:t>
            </a:r>
            <a:r>
              <a:rPr lang="cs-CZ" dirty="0" smtClean="0"/>
              <a:t>.</a:t>
            </a:r>
          </a:p>
          <a:p>
            <a:pPr lvl="1"/>
            <a:r>
              <a:rPr lang="cs-CZ" dirty="0"/>
              <a:t>Společná zemědělská politika rozdělena na </a:t>
            </a:r>
            <a:r>
              <a:rPr lang="cs-CZ" b="1" dirty="0"/>
              <a:t>dva pilíře </a:t>
            </a:r>
          </a:p>
          <a:p>
            <a:pPr lvl="2"/>
            <a:r>
              <a:rPr lang="cs-CZ" b="1" dirty="0"/>
              <a:t>První pilíř </a:t>
            </a:r>
            <a:r>
              <a:rPr lang="cs-CZ" dirty="0"/>
              <a:t>představují přímé platby zemědělců a jednotná společná organizace trhu. </a:t>
            </a:r>
          </a:p>
          <a:p>
            <a:pPr lvl="2"/>
            <a:r>
              <a:rPr lang="cs-CZ" b="1" dirty="0"/>
              <a:t>Druhý pilíř </a:t>
            </a:r>
            <a:r>
              <a:rPr lang="cs-CZ" dirty="0"/>
              <a:t>zahrnuje politiku rozvoje venkova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Reformy zemědělské politiky - II</a:t>
            </a:r>
          </a:p>
        </p:txBody>
      </p:sp>
    </p:spTree>
    <p:extLst>
      <p:ext uri="{BB962C8B-B14F-4D97-AF65-F5344CB8AC3E}">
        <p14:creationId xmlns:p14="http://schemas.microsoft.com/office/powerpoint/2010/main" val="81952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662257"/>
          </a:xfrm>
        </p:spPr>
        <p:txBody>
          <a:bodyPr>
            <a:normAutofit/>
          </a:bodyPr>
          <a:lstStyle/>
          <a:p>
            <a:r>
              <a:rPr lang="cs-CZ" dirty="0" smtClean="0"/>
              <a:t>Cílem </a:t>
            </a:r>
            <a:r>
              <a:rPr lang="cs-CZ" dirty="0" smtClean="0"/>
              <a:t>zemědělské </a:t>
            </a:r>
            <a:r>
              <a:rPr lang="cs-CZ" dirty="0" err="1" smtClean="0"/>
              <a:t>polityky</a:t>
            </a:r>
            <a:r>
              <a:rPr lang="cs-CZ" dirty="0" smtClean="0"/>
              <a:t> po roce 2000 bylo</a:t>
            </a:r>
            <a:r>
              <a:rPr lang="cs-CZ" dirty="0"/>
              <a:t> </a:t>
            </a:r>
            <a:r>
              <a:rPr lang="cs-CZ" b="1" dirty="0"/>
              <a:t>zvýšení konkurenční schopnosti</a:t>
            </a:r>
            <a:r>
              <a:rPr lang="cs-CZ" dirty="0"/>
              <a:t> </a:t>
            </a:r>
            <a:r>
              <a:rPr lang="cs-CZ" dirty="0" smtClean="0"/>
              <a:t>zemědělství.</a:t>
            </a:r>
          </a:p>
          <a:p>
            <a:r>
              <a:rPr lang="cs-CZ" dirty="0" smtClean="0"/>
              <a:t>V </a:t>
            </a:r>
            <a:r>
              <a:rPr lang="cs-CZ" dirty="0"/>
              <a:t>roce 2002 byla formulována tzv. průběžná zpráva o stavu SZP (tzv. </a:t>
            </a:r>
            <a:r>
              <a:rPr lang="cs-CZ" b="1" dirty="0" err="1"/>
              <a:t>mid</a:t>
            </a:r>
            <a:r>
              <a:rPr lang="cs-CZ" b="1" dirty="0"/>
              <a:t>-term </a:t>
            </a:r>
            <a:r>
              <a:rPr lang="cs-CZ" b="1" dirty="0" err="1" smtClean="0"/>
              <a:t>review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Přechod </a:t>
            </a:r>
            <a:r>
              <a:rPr lang="cs-CZ" dirty="0"/>
              <a:t>z podpor poskytovaných na výrobek na podpory poskytované producentovi, zaměření na ochranu životního prostředí, jakost a bezpečnost potravin a pohodu </a:t>
            </a:r>
            <a:r>
              <a:rPr lang="cs-CZ" dirty="0" smtClean="0"/>
              <a:t>zvířat</a:t>
            </a:r>
            <a:endParaRPr lang="cs-CZ" dirty="0" smtClean="0"/>
          </a:p>
          <a:p>
            <a:pPr lvl="1"/>
            <a:r>
              <a:rPr lang="pl-PL" b="1" dirty="0" smtClean="0"/>
              <a:t>Zpráva se </a:t>
            </a:r>
            <a:r>
              <a:rPr lang="pl-PL" b="1" dirty="0" smtClean="0"/>
              <a:t>zaměřila </a:t>
            </a:r>
            <a:r>
              <a:rPr lang="pl-PL" b="1" dirty="0"/>
              <a:t>na tyto okruhy:</a:t>
            </a:r>
            <a:endParaRPr lang="cs-CZ" dirty="0"/>
          </a:p>
          <a:p>
            <a:pPr lvl="2"/>
            <a:r>
              <a:rPr lang="pl-PL" dirty="0" smtClean="0"/>
              <a:t>Odstranění </a:t>
            </a:r>
            <a:r>
              <a:rPr lang="pl-PL" dirty="0"/>
              <a:t>vazby na produkci (decoupling) </a:t>
            </a:r>
            <a:endParaRPr lang="cs-CZ" dirty="0" smtClean="0"/>
          </a:p>
          <a:p>
            <a:pPr lvl="2"/>
            <a:r>
              <a:rPr lang="cs-CZ" dirty="0"/>
              <a:t>Respektování standardů na úrovni farmy (</a:t>
            </a:r>
            <a:r>
              <a:rPr lang="cs-CZ" dirty="0" err="1"/>
              <a:t>cross</a:t>
            </a:r>
            <a:r>
              <a:rPr lang="cs-CZ" dirty="0"/>
              <a:t> – </a:t>
            </a:r>
            <a:r>
              <a:rPr lang="cs-CZ" dirty="0" err="1"/>
              <a:t>compliance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Modulace</a:t>
            </a:r>
          </a:p>
          <a:p>
            <a:pPr lvl="2"/>
            <a:r>
              <a:rPr lang="cs-CZ" dirty="0" smtClean="0"/>
              <a:t>Rozvoj</a:t>
            </a:r>
            <a:r>
              <a:rPr lang="cs-CZ" dirty="0"/>
              <a:t> </a:t>
            </a:r>
            <a:r>
              <a:rPr lang="cs-CZ" dirty="0" smtClean="0"/>
              <a:t>venkova</a:t>
            </a:r>
          </a:p>
          <a:p>
            <a:pPr lvl="2"/>
            <a:r>
              <a:rPr lang="cs-CZ" dirty="0" smtClean="0"/>
              <a:t>Rozdělení</a:t>
            </a:r>
            <a:r>
              <a:rPr lang="cs-CZ" dirty="0"/>
              <a:t> Evropského zemědělského orientačního a záručního fondu pro zemědělství (EAGGF) 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Reformy zemědělské politiky - </a:t>
            </a:r>
            <a:r>
              <a:rPr lang="cs-CZ" dirty="0" smtClean="0"/>
              <a:t>III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966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628800"/>
            <a:ext cx="8407893" cy="4695440"/>
          </a:xfrm>
        </p:spPr>
        <p:txBody>
          <a:bodyPr>
            <a:normAutofit fontScale="92500" lnSpcReduction="10000"/>
          </a:bodyPr>
          <a:lstStyle/>
          <a:p>
            <a:r>
              <a:rPr lang="pl-PL" b="1" dirty="0"/>
              <a:t>Odstranění vazby na produkci (decoupling) </a:t>
            </a:r>
            <a:endParaRPr lang="pl-PL" b="1" dirty="0" smtClean="0"/>
          </a:p>
          <a:p>
            <a:pPr lvl="1"/>
            <a:r>
              <a:rPr lang="cs-CZ" dirty="0"/>
              <a:t>odstranění vazby podpor na zemědělskou produkci zavedením jednotné platby na farmu</a:t>
            </a:r>
          </a:p>
          <a:p>
            <a:r>
              <a:rPr lang="cs-CZ" b="1" dirty="0"/>
              <a:t>Respektování standardů na úrovni farmy (</a:t>
            </a:r>
            <a:r>
              <a:rPr lang="cs-CZ" b="1" dirty="0" err="1"/>
              <a:t>cross</a:t>
            </a:r>
            <a:r>
              <a:rPr lang="cs-CZ" b="1" dirty="0"/>
              <a:t> – </a:t>
            </a:r>
            <a:r>
              <a:rPr lang="cs-CZ" b="1" dirty="0" err="1"/>
              <a:t>compliance</a:t>
            </a:r>
            <a:r>
              <a:rPr lang="cs-CZ" b="1" dirty="0" smtClean="0"/>
              <a:t>)</a:t>
            </a:r>
          </a:p>
          <a:p>
            <a:pPr lvl="1"/>
            <a:r>
              <a:rPr lang="cs-CZ" dirty="0"/>
              <a:t> </a:t>
            </a:r>
            <a:r>
              <a:rPr lang="cs-CZ" dirty="0" smtClean="0"/>
              <a:t>standardy v udržování </a:t>
            </a:r>
            <a:r>
              <a:rPr lang="cs-CZ" dirty="0"/>
              <a:t>půdy v dobrém zemědělském a environmentálním stavu, dodržováním </a:t>
            </a:r>
            <a:r>
              <a:rPr lang="cs-CZ" dirty="0" smtClean="0"/>
              <a:t>požadavků </a:t>
            </a:r>
            <a:r>
              <a:rPr lang="cs-CZ" dirty="0"/>
              <a:t>na </a:t>
            </a:r>
            <a:r>
              <a:rPr lang="cs-CZ" dirty="0" smtClean="0"/>
              <a:t>hospodaření, </a:t>
            </a:r>
            <a:r>
              <a:rPr lang="cs-CZ" dirty="0"/>
              <a:t>zdraví zvířat a zdraví rostlin </a:t>
            </a:r>
            <a:endParaRPr lang="cs-CZ" dirty="0" smtClean="0"/>
          </a:p>
          <a:p>
            <a:r>
              <a:rPr lang="cs-CZ" b="1" dirty="0" smtClean="0"/>
              <a:t>Modulace</a:t>
            </a:r>
            <a:endParaRPr lang="cs-CZ" b="1" dirty="0" smtClean="0"/>
          </a:p>
          <a:p>
            <a:pPr lvl="1"/>
            <a:r>
              <a:rPr lang="cs-CZ" dirty="0"/>
              <a:t>jedná se o přesun přímých podpor zemědělcům na rozvoj venkova.</a:t>
            </a:r>
          </a:p>
          <a:p>
            <a:r>
              <a:rPr lang="cs-CZ" b="1" dirty="0" smtClean="0"/>
              <a:t>Rozvoj</a:t>
            </a:r>
            <a:r>
              <a:rPr lang="cs-CZ" b="1" dirty="0"/>
              <a:t> </a:t>
            </a:r>
            <a:r>
              <a:rPr lang="cs-CZ" b="1" dirty="0" smtClean="0"/>
              <a:t>venkova</a:t>
            </a:r>
          </a:p>
          <a:p>
            <a:pPr lvl="1"/>
            <a:r>
              <a:rPr lang="cs-CZ" dirty="0"/>
              <a:t>podpora těchto oblastí: kvalita potravin, </a:t>
            </a:r>
            <a:r>
              <a:rPr lang="cs-CZ" dirty="0" err="1"/>
              <a:t>welfare</a:t>
            </a:r>
            <a:r>
              <a:rPr lang="cs-CZ" dirty="0"/>
              <a:t>, nové technologie pro zpracování potravin. </a:t>
            </a:r>
            <a:r>
              <a:rPr lang="cs-CZ" dirty="0" smtClean="0"/>
              <a:t>Podpora mladých farmářů, </a:t>
            </a:r>
            <a:r>
              <a:rPr lang="cs-CZ" dirty="0" err="1" smtClean="0"/>
              <a:t>malích</a:t>
            </a:r>
            <a:r>
              <a:rPr lang="cs-CZ" dirty="0" smtClean="0"/>
              <a:t> zpracovatelů.</a:t>
            </a:r>
          </a:p>
          <a:p>
            <a:r>
              <a:rPr lang="cs-CZ" b="1" dirty="0" smtClean="0"/>
              <a:t>Rozdělení</a:t>
            </a:r>
            <a:r>
              <a:rPr lang="cs-CZ" b="1" dirty="0"/>
              <a:t> Evropského zemědělského orientačního a záručního fondu pro zemědělství (EAGGF) </a:t>
            </a:r>
            <a:endParaRPr lang="cs-CZ" b="1" dirty="0" smtClean="0"/>
          </a:p>
          <a:p>
            <a:pPr lvl="1"/>
            <a:r>
              <a:rPr lang="cs-CZ" dirty="0" smtClean="0"/>
              <a:t>Evropský </a:t>
            </a:r>
            <a:r>
              <a:rPr lang="cs-CZ" dirty="0"/>
              <a:t>zemědělský záruční fond (EAGRD - pro přímé platby) a na Evropský zemědělský fond pro rozvoj venkova (EAFRD).</a:t>
            </a:r>
            <a:endParaRPr lang="cs-CZ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Reformy zemědělské politiky - </a:t>
            </a:r>
            <a:r>
              <a:rPr lang="cs-CZ" dirty="0" smtClean="0"/>
              <a:t>III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920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Roku 2008 byla zpracována </a:t>
            </a:r>
            <a:r>
              <a:rPr lang="cs-CZ" dirty="0" smtClean="0"/>
              <a:t>další zpráva </a:t>
            </a:r>
            <a:r>
              <a:rPr lang="cs-CZ" dirty="0"/>
              <a:t>o stavu SZP (</a:t>
            </a:r>
            <a:r>
              <a:rPr lang="cs-CZ" b="1" dirty="0" err="1"/>
              <a:t>Health</a:t>
            </a:r>
            <a:r>
              <a:rPr lang="cs-CZ" b="1" dirty="0"/>
              <a:t> </a:t>
            </a:r>
            <a:r>
              <a:rPr lang="cs-CZ" b="1" dirty="0" err="1"/>
              <a:t>check</a:t>
            </a:r>
            <a:r>
              <a:rPr lang="cs-CZ" dirty="0"/>
              <a:t> tzv. kontrola „zdravotního stavu“ SZP</a:t>
            </a:r>
            <a:r>
              <a:rPr lang="cs-CZ" dirty="0" smtClean="0"/>
              <a:t>)</a:t>
            </a:r>
          </a:p>
          <a:p>
            <a:pPr lvl="1"/>
            <a:r>
              <a:rPr lang="cs-CZ" dirty="0"/>
              <a:t>Č</a:t>
            </a:r>
            <a:r>
              <a:rPr lang="cs-CZ" dirty="0" smtClean="0"/>
              <a:t>lenské státy</a:t>
            </a:r>
            <a:r>
              <a:rPr lang="cs-CZ" dirty="0"/>
              <a:t> </a:t>
            </a:r>
            <a:r>
              <a:rPr lang="cs-CZ" dirty="0" smtClean="0"/>
              <a:t>se dohodly na dalších změnách </a:t>
            </a:r>
            <a:r>
              <a:rPr lang="cs-CZ" dirty="0"/>
              <a:t>v SZP. </a:t>
            </a:r>
            <a:endParaRPr lang="cs-CZ" dirty="0" smtClean="0"/>
          </a:p>
          <a:p>
            <a:r>
              <a:rPr lang="cs-CZ" dirty="0" smtClean="0"/>
              <a:t>Shodly se </a:t>
            </a:r>
            <a:r>
              <a:rPr lang="cs-CZ" dirty="0" smtClean="0"/>
              <a:t>zkráceně na</a:t>
            </a:r>
            <a:r>
              <a:rPr lang="cs-CZ" dirty="0" smtClean="0"/>
              <a:t>:</a:t>
            </a:r>
          </a:p>
          <a:p>
            <a:pPr lvl="1"/>
            <a:r>
              <a:rPr lang="cs-CZ" b="1" dirty="0" smtClean="0"/>
              <a:t>Zvýšení modulace</a:t>
            </a:r>
            <a:r>
              <a:rPr lang="cs-CZ" dirty="0"/>
              <a:t> </a:t>
            </a:r>
          </a:p>
          <a:p>
            <a:pPr lvl="1"/>
            <a:r>
              <a:rPr lang="cs-CZ" b="1" dirty="0" smtClean="0"/>
              <a:t>Rozšíření </a:t>
            </a:r>
            <a:r>
              <a:rPr lang="cs-CZ" b="1" dirty="0"/>
              <a:t>podpory citlivých oblastí zemědělství </a:t>
            </a:r>
          </a:p>
          <a:p>
            <a:pPr lvl="1"/>
            <a:r>
              <a:rPr lang="cs-CZ" b="1" dirty="0" smtClean="0"/>
              <a:t>Možnosti </a:t>
            </a:r>
            <a:r>
              <a:rPr lang="cs-CZ" b="1" dirty="0"/>
              <a:t>financování opatření v rámci programu rozvoje venkova z dodatečně modulovaných prostředků </a:t>
            </a:r>
            <a:r>
              <a:rPr lang="cs-CZ" b="1" dirty="0" smtClean="0"/>
              <a:t>-</a:t>
            </a:r>
            <a:r>
              <a:rPr lang="cs-CZ" dirty="0" smtClean="0"/>
              <a:t> (řešení tzv. nových výzev financováno z dodatečně modulovaných prostředků)</a:t>
            </a:r>
            <a:endParaRPr lang="cs-CZ" dirty="0" smtClean="0"/>
          </a:p>
          <a:p>
            <a:pPr lvl="1"/>
            <a:endParaRPr lang="cs-CZ" b="1" dirty="0" smtClean="0"/>
          </a:p>
          <a:p>
            <a:r>
              <a:rPr lang="cs-CZ" b="1" dirty="0" smtClean="0"/>
              <a:t>Nové </a:t>
            </a:r>
            <a:r>
              <a:rPr lang="cs-CZ" b="1" dirty="0"/>
              <a:t>výzvy pro zemědělství</a:t>
            </a:r>
            <a:r>
              <a:rPr lang="cs-CZ" dirty="0"/>
              <a:t> </a:t>
            </a:r>
            <a:r>
              <a:rPr lang="cs-CZ" dirty="0" smtClean="0"/>
              <a:t>-řízení </a:t>
            </a:r>
            <a:r>
              <a:rPr lang="cs-CZ" dirty="0"/>
              <a:t>rizik, klimatická změna, biopaliva, voda, biologická </a:t>
            </a:r>
            <a:r>
              <a:rPr lang="cs-CZ" dirty="0" smtClean="0"/>
              <a:t>rozmanitost.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Reformy zemědělské politiky - </a:t>
            </a:r>
            <a:r>
              <a:rPr lang="cs-CZ" dirty="0" smtClean="0"/>
              <a:t>IV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441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Nástroje</a:t>
            </a:r>
          </a:p>
          <a:p>
            <a:pPr lvl="1"/>
            <a:r>
              <a:rPr lang="cs-CZ" dirty="0"/>
              <a:t>přímé platby </a:t>
            </a:r>
            <a:endParaRPr lang="cs-CZ" dirty="0" smtClean="0"/>
          </a:p>
          <a:p>
            <a:pPr lvl="1"/>
            <a:endParaRPr lang="cs-CZ" dirty="0"/>
          </a:p>
          <a:p>
            <a:pPr lvl="1"/>
            <a:r>
              <a:rPr lang="cs-CZ" dirty="0" smtClean="0"/>
              <a:t>intervenční </a:t>
            </a:r>
            <a:r>
              <a:rPr lang="cs-CZ" dirty="0"/>
              <a:t>opatření (nákup, prodej, podpora soukromého </a:t>
            </a:r>
            <a:r>
              <a:rPr lang="cs-CZ" dirty="0" smtClean="0"/>
              <a:t>skladování)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kvótní </a:t>
            </a:r>
            <a:r>
              <a:rPr lang="cs-CZ" dirty="0"/>
              <a:t>systémy </a:t>
            </a:r>
            <a:r>
              <a:rPr lang="cs-CZ" dirty="0" smtClean="0"/>
              <a:t>(státy mají určeno kolik čeho vyrobit)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vývozní </a:t>
            </a:r>
            <a:r>
              <a:rPr lang="cs-CZ" dirty="0"/>
              <a:t>a dovozní </a:t>
            </a:r>
            <a:r>
              <a:rPr lang="cs-CZ" dirty="0" smtClean="0"/>
              <a:t>licence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vývozní </a:t>
            </a:r>
            <a:r>
              <a:rPr lang="cs-CZ" dirty="0"/>
              <a:t>subvence </a:t>
            </a:r>
            <a:r>
              <a:rPr lang="cs-CZ" dirty="0" smtClean="0"/>
              <a:t>( dotace na vývoz např. v případě nadprodukce)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SZP Hlavní nástroje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898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Zvyšování konkurenceschopnosti</a:t>
            </a:r>
          </a:p>
          <a:p>
            <a:endParaRPr lang="cs-CZ" b="1" dirty="0"/>
          </a:p>
          <a:p>
            <a:r>
              <a:rPr lang="cs-CZ" b="1" dirty="0"/>
              <a:t>Postupné sbližování úrovně </a:t>
            </a:r>
            <a:r>
              <a:rPr lang="cs-CZ" b="1" dirty="0" smtClean="0"/>
              <a:t>přímých plateb</a:t>
            </a:r>
          </a:p>
          <a:p>
            <a:endParaRPr lang="cs-CZ" b="1" dirty="0" smtClean="0"/>
          </a:p>
          <a:p>
            <a:r>
              <a:rPr lang="cs-CZ" b="1" dirty="0" err="1" smtClean="0"/>
              <a:t>Zastropování</a:t>
            </a:r>
            <a:r>
              <a:rPr lang="cs-CZ" b="1" dirty="0" smtClean="0"/>
              <a:t> </a:t>
            </a:r>
            <a:r>
              <a:rPr lang="cs-CZ" b="1" dirty="0"/>
              <a:t>neboli </a:t>
            </a:r>
            <a:r>
              <a:rPr lang="cs-CZ" b="1" dirty="0" err="1" smtClean="0"/>
              <a:t>capping</a:t>
            </a:r>
            <a:endParaRPr lang="cs-CZ" b="1" dirty="0" smtClean="0"/>
          </a:p>
          <a:p>
            <a:endParaRPr lang="cs-CZ" b="1" dirty="0"/>
          </a:p>
          <a:p>
            <a:r>
              <a:rPr lang="cs-CZ" b="1" dirty="0"/>
              <a:t>Zelená složka neboli </a:t>
            </a:r>
            <a:r>
              <a:rPr lang="cs-CZ" b="1" dirty="0" err="1" smtClean="0"/>
              <a:t>greening</a:t>
            </a:r>
            <a:endParaRPr lang="cs-CZ" b="1" dirty="0" smtClean="0"/>
          </a:p>
          <a:p>
            <a:endParaRPr lang="cs-CZ" b="1" dirty="0"/>
          </a:p>
          <a:p>
            <a:r>
              <a:rPr lang="cs-CZ" b="1" dirty="0"/>
              <a:t>Platby pro znevýhodněné oblasti (LFA platby - ČR</a:t>
            </a:r>
            <a:r>
              <a:rPr lang="cs-CZ" b="1" dirty="0" smtClean="0"/>
              <a:t>)</a:t>
            </a:r>
          </a:p>
          <a:p>
            <a:endParaRPr lang="cs-CZ" b="1" dirty="0"/>
          </a:p>
          <a:p>
            <a:r>
              <a:rPr lang="cs-CZ" b="1" dirty="0"/>
              <a:t>Podpory pro aktivní zemědělce, pro drobné zemědělce a mladé farmáře </a:t>
            </a:r>
            <a:endParaRPr lang="cs-CZ" b="1" dirty="0" smtClean="0"/>
          </a:p>
          <a:p>
            <a:endParaRPr lang="cs-CZ" b="1" dirty="0"/>
          </a:p>
          <a:p>
            <a:r>
              <a:rPr lang="cs-CZ" b="1" dirty="0"/>
              <a:t>Platby vázané k produkci zvláště citlivých komodit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SZP </a:t>
            </a:r>
            <a:r>
              <a:rPr lang="cs-CZ" b="1" dirty="0" smtClean="0"/>
              <a:t>2015 - 2020- Hlavní principy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080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řížka">
  <a:themeElements>
    <a:clrScheme name="Mřížka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Mřížka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Mřížka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891</TotalTime>
  <Words>549</Words>
  <Application>Microsoft Office PowerPoint</Application>
  <PresentationFormat>Předvádění na obrazovce (4:3)</PresentationFormat>
  <Paragraphs>107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Mřížka</vt:lpstr>
      <vt:lpstr>Společná zemědělská politika</vt:lpstr>
      <vt:lpstr>Historie</vt:lpstr>
      <vt:lpstr>Reformy zemědělské politiky - I</vt:lpstr>
      <vt:lpstr>Reformy zemědělské politiky - II</vt:lpstr>
      <vt:lpstr>Reformy zemědělské politiky - III</vt:lpstr>
      <vt:lpstr>Reformy zemědělské politiky - III</vt:lpstr>
      <vt:lpstr>Reformy zemědělské politiky - IV</vt:lpstr>
      <vt:lpstr>SZP Hlavní nástroje</vt:lpstr>
      <vt:lpstr>SZP 2015 - 2020- Hlavní principy</vt:lpstr>
      <vt:lpstr>SZP 2015 - 2020</vt:lpstr>
      <vt:lpstr>SZP po roce 2015 – 2020 Nové pojmy</vt:lpstr>
      <vt:lpstr>SZP po roce 2015 – 2020 Nové pojmy</vt:lpstr>
      <vt:lpstr>Národní programy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Společná zemědělská politika</dc:title>
  <dc:creator>Ondřej Krejčí</dc:creator>
  <cp:lastModifiedBy>Ondřej Krejčí</cp:lastModifiedBy>
  <cp:revision>28</cp:revision>
  <dcterms:created xsi:type="dcterms:W3CDTF">2017-01-29T17:08:19Z</dcterms:created>
  <dcterms:modified xsi:type="dcterms:W3CDTF">2017-02-09T19:47:30Z</dcterms:modified>
</cp:coreProperties>
</file>