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72" r:id="rId6"/>
    <p:sldId id="271" r:id="rId7"/>
    <p:sldId id="273" r:id="rId8"/>
    <p:sldId id="274" r:id="rId9"/>
    <p:sldId id="291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57" r:id="rId27"/>
    <p:sldId id="258" r:id="rId28"/>
    <p:sldId id="259" r:id="rId29"/>
    <p:sldId id="260" r:id="rId30"/>
    <p:sldId id="261" r:id="rId31"/>
    <p:sldId id="262" r:id="rId32"/>
    <p:sldId id="293" r:id="rId33"/>
    <p:sldId id="294" r:id="rId34"/>
    <p:sldId id="263" r:id="rId35"/>
    <p:sldId id="264" r:id="rId36"/>
    <p:sldId id="265" r:id="rId37"/>
    <p:sldId id="266" r:id="rId38"/>
    <p:sldId id="295" r:id="rId39"/>
    <p:sldId id="267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970E60C-D25E-4BAD-9B34-F51080C43E32}" type="datetimeFigureOut">
              <a:rPr lang="cs-CZ" smtClean="0"/>
              <a:t>29. 1. 2017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932A49F-C232-475D-B616-E80FB224810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Strategie resortu </a:t>
            </a:r>
            <a:r>
              <a:rPr lang="cs-CZ" dirty="0" err="1" smtClean="0"/>
              <a:t>MZe</a:t>
            </a:r>
            <a:r>
              <a:rPr lang="cs-CZ" dirty="0" smtClean="0"/>
              <a:t> ČR s výhledem do roku 2030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AZO ČR v posledních pěti letech představuje 5,0 – 5,5 % celkového zahraničního obchodu z pohledu obratu a agrární export ČR činí 4,2 – 4,8 % celkového exportu, což koresponduje s charakterem ČR jako výrazně průmyslové ekonomiky.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Dominantní orientace </a:t>
            </a:r>
            <a:r>
              <a:rPr lang="cs-CZ" dirty="0"/>
              <a:t>na trh EU. Podíl vývozu do EU na celkovém agrárním exportu přesahuje od roku 2007 trvale 90 </a:t>
            </a:r>
            <a:r>
              <a:rPr lang="cs-CZ" dirty="0" smtClean="0"/>
              <a:t>%.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Současný stav - Agrární zahraniční obchod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8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Nepředpokládají se výrazné </a:t>
            </a:r>
            <a:r>
              <a:rPr lang="cs-CZ" dirty="0"/>
              <a:t>změny v poptávce </a:t>
            </a:r>
            <a:r>
              <a:rPr lang="cs-CZ" dirty="0" smtClean="0"/>
              <a:t>(případně pouze preference </a:t>
            </a:r>
            <a:r>
              <a:rPr lang="cs-CZ" dirty="0"/>
              <a:t>nutričně </a:t>
            </a:r>
            <a:r>
              <a:rPr lang="cs-CZ" dirty="0" smtClean="0"/>
              <a:t>vhodnějších potravin</a:t>
            </a:r>
            <a:r>
              <a:rPr lang="cs-CZ" dirty="0"/>
              <a:t>). Je pravděpodobné, že se zvýší spotřeba mléčných výrobků (přibližně o 10 </a:t>
            </a:r>
            <a:r>
              <a:rPr lang="cs-CZ" dirty="0" smtClean="0"/>
              <a:t>%) i </a:t>
            </a:r>
            <a:r>
              <a:rPr lang="cs-CZ" dirty="0"/>
              <a:t>masa (o 5 %), ale i ovoce a zeleniny (o 7 %). Na druhé straně lze očekávat mírné </a:t>
            </a:r>
            <a:r>
              <a:rPr lang="cs-CZ" dirty="0" smtClean="0"/>
              <a:t>snížení spotřeby </a:t>
            </a:r>
            <a:r>
              <a:rPr lang="cs-CZ" dirty="0"/>
              <a:t>výrobků z obilovin (o 3 %).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Očekávaný </a:t>
            </a:r>
            <a:r>
              <a:rPr lang="cs-CZ" dirty="0" smtClean="0"/>
              <a:t>vývoj - AZO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4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Dlouhodobě mohou změny klimatu ovlivnit zemědělství v několika směrech: v produktivitě, v agrotechnice, v rozvoji chorob a škůdců, v adaptaci plodin na abiotické a biotické stresy a ve změnách v přírodním prostředí venkova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Existuje obava, že s nastupujícími dopady změny klimatu nastanou problémy s nedostatkem povrchové i podzemní vody mnohem častěji a po delší dobu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Největší úbytek srážek se předpokládá ve středních zeměpisných šířkách (včetně ČR) a suchých tropech. </a:t>
            </a:r>
            <a:r>
              <a:rPr lang="cs-CZ" dirty="0" smtClean="0"/>
              <a:t>Je </a:t>
            </a:r>
            <a:r>
              <a:rPr lang="cs-CZ" dirty="0"/>
              <a:t>proto nutné krajinu vhodně stabilizovat provedením nezbytných (zejména protierozních) opatření;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Očekávaný </a:t>
            </a:r>
            <a:r>
              <a:rPr lang="cs-CZ" dirty="0"/>
              <a:t>vývoj – Ohrožení </a:t>
            </a:r>
            <a:r>
              <a:rPr lang="cs-CZ" dirty="0" smtClean="0"/>
              <a:t>změnou </a:t>
            </a:r>
            <a:r>
              <a:rPr lang="cs-CZ" dirty="0"/>
              <a:t>klimatu</a:t>
            </a:r>
          </a:p>
        </p:txBody>
      </p:sp>
    </p:spTree>
    <p:extLst>
      <p:ext uri="{BB962C8B-B14F-4D97-AF65-F5344CB8AC3E}">
        <p14:creationId xmlns:p14="http://schemas.microsoft.com/office/powerpoint/2010/main" val="13495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Podle zdrojů </a:t>
            </a:r>
            <a:r>
              <a:rPr lang="cs-CZ" dirty="0" smtClean="0"/>
              <a:t>OECD </a:t>
            </a:r>
            <a:r>
              <a:rPr lang="cs-CZ" dirty="0"/>
              <a:t>reálné CZV budou klesat z úrovní roku 2014, ale budou se stále udržovat na vyšších úrovních, než na jakých byly před rokem 2007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Světový obchod bude u většiny zemědělských komodit v následujících deseti letech expandovat, ale pomalejším tempem než v předešlé dekádě a bude regionálně </a:t>
            </a:r>
            <a:r>
              <a:rPr lang="cs-CZ" dirty="0" smtClean="0"/>
              <a:t>diferencovaný.</a:t>
            </a:r>
          </a:p>
          <a:p>
            <a:endParaRPr lang="cs-CZ" dirty="0" smtClean="0"/>
          </a:p>
          <a:p>
            <a:r>
              <a:rPr lang="cs-CZ" dirty="0"/>
              <a:t>Za pravděpodobně nejvýznamnější </a:t>
            </a:r>
            <a:r>
              <a:rPr lang="cs-CZ" dirty="0" smtClean="0"/>
              <a:t>obchodní </a:t>
            </a:r>
            <a:r>
              <a:rPr lang="cs-CZ" dirty="0"/>
              <a:t>dohodu lze považovat Transatlantické investiční a obchodní partnerství (TTIP), </a:t>
            </a:r>
            <a:r>
              <a:rPr lang="cs-CZ" dirty="0" smtClean="0"/>
              <a:t>mezi </a:t>
            </a:r>
            <a:r>
              <a:rPr lang="cs-CZ" dirty="0"/>
              <a:t>EU a </a:t>
            </a:r>
            <a:r>
              <a:rPr lang="cs-CZ" dirty="0" smtClean="0"/>
              <a:t>USA.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Očekávaný vývoj – </a:t>
            </a:r>
            <a:r>
              <a:rPr lang="cs-CZ" dirty="0" smtClean="0"/>
              <a:t>Změny v Agrárních trzích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2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Proběhne dokončování prodejů omezeného množství státní půdy a restituce církevní půdy (týkající se zhruba 30 až 40 tis. Ha z. p</a:t>
            </a:r>
            <a:r>
              <a:rPr lang="cs-CZ" dirty="0" smtClean="0"/>
              <a:t>.).</a:t>
            </a:r>
          </a:p>
          <a:p>
            <a:endParaRPr lang="cs-CZ" dirty="0" smtClean="0"/>
          </a:p>
          <a:p>
            <a:r>
              <a:rPr lang="cs-CZ" dirty="0"/>
              <a:t>Poroste význam zemědělské půdy jako součást národního bohatství (i ve vztahu k potravinovému zabezpečení) i jako soukromého zboží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Bude docházet k další stabilizaci hospodaření podniků na vlastní </a:t>
            </a:r>
            <a:r>
              <a:rPr lang="cs-CZ" dirty="0" smtClean="0"/>
              <a:t>půdě. </a:t>
            </a:r>
            <a:r>
              <a:rPr lang="cs-CZ" dirty="0"/>
              <a:t>Tento vývoj by měl pozitivně působit na zlepšení péče o zemědělskou půdu.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Očekávaný vývoj </a:t>
            </a:r>
            <a:r>
              <a:rPr lang="cs-CZ" dirty="0" smtClean="0"/>
              <a:t>- Vývoj </a:t>
            </a:r>
            <a:r>
              <a:rPr lang="cs-CZ" dirty="0"/>
              <a:t>na domácím trhu půdy</a:t>
            </a:r>
          </a:p>
        </p:txBody>
      </p:sp>
    </p:spTree>
    <p:extLst>
      <p:ext uri="{BB962C8B-B14F-4D97-AF65-F5344CB8AC3E}">
        <p14:creationId xmlns:p14="http://schemas.microsoft.com/office/powerpoint/2010/main" val="4996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Objem energie vyrobený z biomasy zaujímá v rámci OZE stále významnější postavení v mixu energetických zdrojů ČR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Ve využití zemědělské produkce k výrobě biopaliv bude minimálně do roku 2020 aplikován systém povinného minimálního podílu biosložky ve všech palivech uváděných na trh v možné kombinaci s daňovými úlevami u tzv. </a:t>
            </a:r>
            <a:r>
              <a:rPr lang="cs-CZ" dirty="0" err="1"/>
              <a:t>vysokoobsažných</a:t>
            </a:r>
            <a:r>
              <a:rPr lang="cs-CZ" dirty="0"/>
              <a:t> </a:t>
            </a:r>
            <a:r>
              <a:rPr lang="cs-CZ" dirty="0" smtClean="0"/>
              <a:t>biopaliv.</a:t>
            </a:r>
          </a:p>
          <a:p>
            <a:endParaRPr lang="cs-CZ" dirty="0" smtClean="0"/>
          </a:p>
          <a:p>
            <a:r>
              <a:rPr lang="cs-CZ" dirty="0"/>
              <a:t>Lze očekávat podstatné snížení podpor v oblasti OZE, resp. Zpřísnění podmínek jejich poskytování.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dirty="0" smtClean="0"/>
              <a:t>Očekávaný vývoj - Energetická </a:t>
            </a:r>
            <a:r>
              <a:rPr lang="cs-CZ" sz="2400" dirty="0"/>
              <a:t>politika a využití zemědělské produkce a odpadů jako obnovitelných zdrojů </a:t>
            </a:r>
            <a:r>
              <a:rPr lang="cs-CZ" sz="2400" dirty="0" smtClean="0"/>
              <a:t>energie (OZE)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651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pokračující ostrou konkurenci v maloobchodu se na domácím trhu potravin budou prosazovat velké podniky zasahující do všech článků potravinového řetězce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Poroste </a:t>
            </a:r>
            <a:r>
              <a:rPr lang="cs-CZ" dirty="0" smtClean="0"/>
              <a:t>význam </a:t>
            </a:r>
            <a:r>
              <a:rPr lang="cs-CZ" dirty="0" err="1"/>
              <a:t>mikropodniků</a:t>
            </a:r>
            <a:r>
              <a:rPr lang="cs-CZ" dirty="0"/>
              <a:t> s diverzifikovanou nabídkou převážně čerstvých produktů v rámci lokální nabídky.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Vztahy </a:t>
            </a:r>
            <a:r>
              <a:rPr lang="cs-CZ" dirty="0"/>
              <a:t>mezi potravináři a obchodem mohou být významněji ovlivňovány právní regulací chování obchodních řetězců.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Očekávaný vývoj </a:t>
            </a:r>
            <a:r>
              <a:rPr lang="cs-CZ" dirty="0" smtClean="0"/>
              <a:t>- Trh </a:t>
            </a:r>
            <a:r>
              <a:rPr lang="cs-CZ" dirty="0"/>
              <a:t>potravin</a:t>
            </a:r>
          </a:p>
        </p:txBody>
      </p:sp>
    </p:spTree>
    <p:extLst>
      <p:ext uri="{BB962C8B-B14F-4D97-AF65-F5344CB8AC3E}">
        <p14:creationId xmlns:p14="http://schemas.microsoft.com/office/powerpoint/2010/main" val="24379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Vysoká rentabilita produkce, podpořená vysokou úrovní plošných podpor, je spojena s malým příspěvkem k zaměstnanosti venkova a s některými negativními dopady do životního prostředí</a:t>
            </a:r>
            <a:r>
              <a:rPr lang="cs-CZ" dirty="0" smtClean="0"/>
              <a:t>.</a:t>
            </a:r>
          </a:p>
          <a:p>
            <a:pPr marL="45720" indent="0">
              <a:buNone/>
            </a:pPr>
            <a:endParaRPr lang="cs-CZ" dirty="0" smtClean="0"/>
          </a:p>
          <a:p>
            <a:r>
              <a:rPr lang="cs-CZ" dirty="0"/>
              <a:t>Obiloviny i olejniny patří mezi významné exportní komodity se stabilní poptávkou na vnějších trzích. V posledních letech se opět zvyšuje produkce českého máku, která nachází uplatnění z přibližně 90 % právě na zahraničních </a:t>
            </a:r>
            <a:r>
              <a:rPr lang="cs-CZ" dirty="0" smtClean="0"/>
              <a:t>trzích.</a:t>
            </a:r>
          </a:p>
          <a:p>
            <a:endParaRPr lang="cs-CZ" dirty="0"/>
          </a:p>
          <a:p>
            <a:r>
              <a:rPr lang="cs-CZ" dirty="0"/>
              <a:t>Očekávání objem i rentabilita produkce nadále vysoká.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</a:t>
            </a:r>
            <a:r>
              <a:rPr lang="cs-CZ" dirty="0" smtClean="0"/>
              <a:t>odvětví – Obiloviny, olejniny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 cukrovarnictví je </a:t>
            </a:r>
            <a:r>
              <a:rPr lang="cs-CZ" dirty="0"/>
              <a:t>možné uplatnění </a:t>
            </a:r>
            <a:r>
              <a:rPr lang="cs-CZ" dirty="0" smtClean="0"/>
              <a:t>i na trhu s biopalivy. </a:t>
            </a:r>
          </a:p>
          <a:p>
            <a:endParaRPr lang="cs-CZ" dirty="0" smtClean="0"/>
          </a:p>
          <a:p>
            <a:r>
              <a:rPr lang="cs-CZ" dirty="0" smtClean="0"/>
              <a:t>Ohrožení </a:t>
            </a:r>
            <a:r>
              <a:rPr lang="cs-CZ" dirty="0"/>
              <a:t>představují zejména rozhodnutí zahraničních vlastníků cukrovarů a lihovarů a nová podoba SOT v rámci SZP po roce 2014. </a:t>
            </a:r>
            <a:endParaRPr lang="cs-CZ" dirty="0" smtClean="0"/>
          </a:p>
          <a:p>
            <a:pPr lvl="1"/>
            <a:r>
              <a:rPr lang="cs-CZ" dirty="0"/>
              <a:t>Zrušení cukerných kvót EU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odvětví – </a:t>
            </a:r>
            <a:r>
              <a:rPr lang="cs-CZ" dirty="0" smtClean="0"/>
              <a:t>Cukrová řepa, Cukr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1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407893" cy="4407408"/>
          </a:xfrm>
        </p:spPr>
        <p:txBody>
          <a:bodyPr>
            <a:normAutofit/>
          </a:bodyPr>
          <a:lstStyle/>
          <a:p>
            <a:r>
              <a:rPr lang="cs-CZ" dirty="0" smtClean="0"/>
              <a:t>Zavedení podpory pro konzumní brambory v rámci společné organizace trhu.</a:t>
            </a:r>
          </a:p>
          <a:p>
            <a:endParaRPr lang="cs-CZ" dirty="0" smtClean="0"/>
          </a:p>
          <a:p>
            <a:r>
              <a:rPr lang="cs-CZ" dirty="0"/>
              <a:t>Příznivá souhrnná rentabilita pěstování konzumních brambor, avšak jen v lepších podnicích ve vhodných půdních a klimatických </a:t>
            </a:r>
            <a:r>
              <a:rPr lang="cs-CZ" dirty="0" smtClean="0"/>
              <a:t>podmínkách.</a:t>
            </a:r>
          </a:p>
          <a:p>
            <a:endParaRPr lang="cs-CZ" dirty="0" smtClean="0"/>
          </a:p>
          <a:p>
            <a:r>
              <a:rPr lang="cs-CZ" dirty="0"/>
              <a:t>Klesající poptávka o brambory k přímé spotřebě.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Rostoucí </a:t>
            </a:r>
            <a:r>
              <a:rPr lang="cs-CZ" dirty="0"/>
              <a:t>dovozy brambor za nižší ceny, v době nadprodukce brambor v Evropě dovozy za </a:t>
            </a:r>
            <a:r>
              <a:rPr lang="cs-CZ" dirty="0" err="1"/>
              <a:t>podnákladové</a:t>
            </a:r>
            <a:r>
              <a:rPr lang="cs-CZ" dirty="0"/>
              <a:t> ceny.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odvětví – </a:t>
            </a:r>
            <a:r>
              <a:rPr lang="cs-CZ" dirty="0" smtClean="0"/>
              <a:t>Brambory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2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Strategický dokument, navazuje na:</a:t>
            </a:r>
          </a:p>
          <a:p>
            <a:pPr lvl="1"/>
            <a:r>
              <a:rPr lang="cs-CZ" i="1" dirty="0" smtClean="0"/>
              <a:t>Strategie </a:t>
            </a:r>
            <a:r>
              <a:rPr lang="cs-CZ" i="1" dirty="0"/>
              <a:t>pro růst - české zemědělství a potravinářství v rámci společné zemědělské politiky EU po roce </a:t>
            </a:r>
            <a:r>
              <a:rPr lang="cs-CZ" i="1" dirty="0" smtClean="0"/>
              <a:t>2013 </a:t>
            </a:r>
            <a:r>
              <a:rPr lang="cs-CZ" dirty="0" smtClean="0"/>
              <a:t>(aktualizace)</a:t>
            </a:r>
          </a:p>
          <a:p>
            <a:pPr lvl="1"/>
            <a:r>
              <a:rPr lang="cs-CZ" i="1" dirty="0" smtClean="0"/>
              <a:t>Strategie </a:t>
            </a:r>
            <a:r>
              <a:rPr lang="cs-CZ" i="1" dirty="0"/>
              <a:t>lesního hospodářství, vodního hospodářství a dalších </a:t>
            </a:r>
            <a:r>
              <a:rPr lang="cs-CZ" i="1" dirty="0" smtClean="0"/>
              <a:t>oblastí</a:t>
            </a:r>
          </a:p>
          <a:p>
            <a:pPr lvl="1"/>
            <a:r>
              <a:rPr lang="cs-CZ" i="1" dirty="0"/>
              <a:t>Koncepci řešení problematiky ochrany před povodněmi v </a:t>
            </a:r>
            <a:r>
              <a:rPr lang="cs-CZ" i="1" dirty="0" smtClean="0"/>
              <a:t>ČR s </a:t>
            </a:r>
            <a:r>
              <a:rPr lang="cs-CZ" i="1" dirty="0"/>
              <a:t>využitím technických a přírodě blízkých </a:t>
            </a:r>
            <a:r>
              <a:rPr lang="cs-CZ" i="1" dirty="0" smtClean="0"/>
              <a:t>opatření</a:t>
            </a:r>
          </a:p>
          <a:p>
            <a:pPr lvl="1"/>
            <a:r>
              <a:rPr lang="cs-CZ" i="1" dirty="0" smtClean="0"/>
              <a:t>…</a:t>
            </a:r>
          </a:p>
          <a:p>
            <a:pPr lvl="1"/>
            <a:endParaRPr lang="cs-CZ" i="1" dirty="0" smtClean="0"/>
          </a:p>
          <a:p>
            <a:r>
              <a:rPr lang="cs-CZ" dirty="0"/>
              <a:t>Strategie rovněž reflektuje prioritní oblasti a přístupy regionální politiky ČR </a:t>
            </a:r>
            <a:r>
              <a:rPr lang="cs-CZ" dirty="0" smtClean="0"/>
              <a:t>ukotvené ve </a:t>
            </a:r>
            <a:r>
              <a:rPr lang="cs-CZ" dirty="0"/>
              <a:t>střednědobém koncepčním dokumentu MMR Strategie regionálního rozvoje </a:t>
            </a:r>
            <a:r>
              <a:rPr lang="cs-CZ" dirty="0" smtClean="0"/>
              <a:t>ČR 2014-2020.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7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racovně náročné </a:t>
            </a:r>
            <a:r>
              <a:rPr lang="cs-CZ" dirty="0"/>
              <a:t>odvětví s nevyužitým potenciálem pro produkci s vyšší přidanou hodnotou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I</a:t>
            </a:r>
            <a:r>
              <a:rPr lang="cs-CZ" dirty="0" smtClean="0"/>
              <a:t>nvestiční </a:t>
            </a:r>
            <a:r>
              <a:rPr lang="cs-CZ" dirty="0"/>
              <a:t>podpory v tomto odvětví, (restrukturalizace sadů, skladovací a zpracovatelské kapacity, skleníky </a:t>
            </a:r>
            <a:r>
              <a:rPr lang="cs-CZ" dirty="0" smtClean="0"/>
              <a:t>apod.)</a:t>
            </a:r>
          </a:p>
          <a:p>
            <a:endParaRPr lang="cs-CZ" dirty="0" smtClean="0"/>
          </a:p>
          <a:p>
            <a:r>
              <a:rPr lang="cs-CZ" dirty="0"/>
              <a:t>Souhrnná rentabilita pěstování ovoce a zeleniny je kladná jen u nejlepších podniků.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odvětví </a:t>
            </a:r>
            <a:r>
              <a:rPr lang="cs-CZ" dirty="0" smtClean="0"/>
              <a:t>-Ovoce </a:t>
            </a:r>
            <a:r>
              <a:rPr lang="cs-CZ" dirty="0"/>
              <a:t>a zelenina</a:t>
            </a:r>
          </a:p>
        </p:txBody>
      </p:sp>
    </p:spTree>
    <p:extLst>
      <p:ext uri="{BB962C8B-B14F-4D97-AF65-F5344CB8AC3E}">
        <p14:creationId xmlns:p14="http://schemas.microsoft.com/office/powerpoint/2010/main" val="38078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Produkční potenciál (20 tis. </a:t>
            </a:r>
            <a:r>
              <a:rPr lang="cs-CZ" dirty="0" smtClean="0"/>
              <a:t>ha</a:t>
            </a:r>
            <a:r>
              <a:rPr lang="cs-CZ" dirty="0"/>
              <a:t>) je s ohledem na domácí poptávku nízký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Rozvinuté vlastní zpracování a přímý prodej produkce, resp. Dlouhodobější smlouvy se zpracovateli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případě budoucího uvolnění limitů EU pro výsadbu révy vinné po roce 2030, může být využit významný potenciál pro rozšiřování osázené plochy vinic.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odvětví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Víno </a:t>
            </a:r>
            <a:r>
              <a:rPr lang="cs-CZ" dirty="0"/>
              <a:t>– </a:t>
            </a:r>
            <a:r>
              <a:rPr lang="cs-CZ" dirty="0" smtClean="0"/>
              <a:t>vinohradnictví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48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Jednu </a:t>
            </a:r>
            <a:r>
              <a:rPr lang="cs-CZ" dirty="0"/>
              <a:t>z klíčových komodit z hlediska zachování vhodné struktury českého zemědělství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omoditu determinovaná </a:t>
            </a:r>
            <a:r>
              <a:rPr lang="cs-CZ" dirty="0"/>
              <a:t>vysokým konkurenčním tlakem, </a:t>
            </a:r>
            <a:r>
              <a:rPr lang="cs-CZ" dirty="0" smtClean="0"/>
              <a:t>výkupními cenami </a:t>
            </a:r>
            <a:r>
              <a:rPr lang="cs-CZ" dirty="0"/>
              <a:t>a specifickým postavením v rámci potravinového řetězce, kde se očekává další významný tlak na zvýšení efektivnosti produkce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Významné pronikání </a:t>
            </a:r>
            <a:r>
              <a:rPr lang="cs-CZ" dirty="0"/>
              <a:t>zahraničního kapitálu do produkce výrobků s vyšší přidanou hodnotou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Převažuje nižší technologická vybavenost a koncentrace zpracovatelských kapacit.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odvětví </a:t>
            </a:r>
            <a:r>
              <a:rPr lang="cs-CZ" dirty="0" smtClean="0"/>
              <a:t>Mléko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2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k nedostatku hovězího masa na evropském trhu (EU je čistým dovozcem této komodity), existuje velký prostor k dalšímu výraznému navýšení stavů skotu, zejména pak kategorie </a:t>
            </a:r>
            <a:r>
              <a:rPr lang="cs-CZ" dirty="0" smtClean="0"/>
              <a:t>KBTPM (krav bez tržní produkce mléka).</a:t>
            </a:r>
          </a:p>
          <a:p>
            <a:endParaRPr lang="cs-CZ" dirty="0" smtClean="0"/>
          </a:p>
          <a:p>
            <a:r>
              <a:rPr lang="cs-CZ" dirty="0" smtClean="0"/>
              <a:t>Nedostatečné </a:t>
            </a:r>
            <a:r>
              <a:rPr lang="cs-CZ" dirty="0"/>
              <a:t>využití TTP (1 mil. ha TTP vs. 200 tis. KBTPM).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odvětví </a:t>
            </a:r>
            <a:r>
              <a:rPr lang="cs-CZ" dirty="0" smtClean="0"/>
              <a:t>Jatečný </a:t>
            </a:r>
            <a:r>
              <a:rPr lang="cs-CZ" dirty="0"/>
              <a:t>skot a hovězí maso</a:t>
            </a:r>
          </a:p>
        </p:txBody>
      </p:sp>
    </p:spTree>
    <p:extLst>
      <p:ext uri="{BB962C8B-B14F-4D97-AF65-F5344CB8AC3E}">
        <p14:creationId xmlns:p14="http://schemas.microsoft.com/office/powerpoint/2010/main" val="122273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Nejvýraznějším pokles </a:t>
            </a:r>
            <a:r>
              <a:rPr lang="cs-CZ" dirty="0"/>
              <a:t>produkce, </a:t>
            </a:r>
            <a:r>
              <a:rPr lang="cs-CZ" dirty="0" smtClean="0"/>
              <a:t>daný zejména </a:t>
            </a:r>
            <a:r>
              <a:rPr lang="cs-CZ" dirty="0"/>
              <a:t>vysokou konkurencí na trhu EU, horší </a:t>
            </a:r>
            <a:r>
              <a:rPr lang="cs-CZ" dirty="0" smtClean="0"/>
              <a:t>efektivnost </a:t>
            </a:r>
            <a:r>
              <a:rPr lang="cs-CZ" dirty="0"/>
              <a:t>produkce a nižší </a:t>
            </a:r>
            <a:r>
              <a:rPr lang="cs-CZ" dirty="0" smtClean="0"/>
              <a:t>účinnost odpovídajících </a:t>
            </a:r>
            <a:r>
              <a:rPr lang="cs-CZ" dirty="0"/>
              <a:t>zpracovatelských kapacit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Rozvoj produkce se bude soustřeďovat v podnicích s nejlepšími technologiemi a efektivností výroby a bude ve zvýšené míře než v současnosti pokrývat poměrně stabilní domácí poptávku, k čemuž může významně přispět zejména zvýšení koncentrace a efektivnosti zpracovatelských kapacit a lepší marketing tradiční domácí produkce.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odvětví </a:t>
            </a:r>
            <a:r>
              <a:rPr lang="cs-CZ" dirty="0" smtClean="0"/>
              <a:t>Prasata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3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významný podíl velkovýroby je produkce ztrátová u většiny podniků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Stabilní (až rostoucí) </a:t>
            </a:r>
            <a:r>
              <a:rPr lang="cs-CZ" dirty="0"/>
              <a:t>domácí poptávka po drůbežím </a:t>
            </a:r>
            <a:r>
              <a:rPr lang="cs-CZ" dirty="0" smtClean="0"/>
              <a:t>mase.</a:t>
            </a:r>
          </a:p>
          <a:p>
            <a:endParaRPr lang="cs-CZ" dirty="0" smtClean="0"/>
          </a:p>
          <a:p>
            <a:r>
              <a:rPr lang="cs-CZ" dirty="0" smtClean="0"/>
              <a:t>Menší </a:t>
            </a:r>
            <a:r>
              <a:rPr lang="cs-CZ" dirty="0"/>
              <a:t>provázanost s domácími zemědělskými producenty, nedostatky v logistice v množství a termínů dodávek (kvalitativně stejnorodé) suroviny.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Stav a potenciál hlavních odvětví </a:t>
            </a:r>
            <a:r>
              <a:rPr lang="cs-CZ" dirty="0" smtClean="0"/>
              <a:t>Drůbež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Potravinové zabezpečení a přiměřená soběstačnost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Konkurenceschopnost zemědělství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Udržitelné hospodaření s přírodními zdroji a opatření v oblasti klimatu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Dosažení vyváženého územního rozvoje venkovských hospodářství a komunit, včetně vytváření a udržení pracovních míst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</a:t>
            </a:r>
            <a:r>
              <a:rPr lang="cs-CZ" dirty="0" smtClean="0"/>
              <a:t>priority v rámci strategie do roku 2030 - </a:t>
            </a:r>
            <a:r>
              <a:rPr lang="cs-CZ" dirty="0"/>
              <a:t>Oblast zemědělství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2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8 strategických cílů </a:t>
            </a:r>
          </a:p>
          <a:p>
            <a:r>
              <a:rPr lang="cs-CZ" b="1" dirty="0" smtClean="0"/>
              <a:t>Příklady opatření </a:t>
            </a:r>
          </a:p>
          <a:p>
            <a:pPr lvl="1"/>
            <a:r>
              <a:rPr lang="cs-CZ" dirty="0" smtClean="0"/>
              <a:t>Využití plateb vázaných na produkci k podpoře stavu zvířat</a:t>
            </a:r>
          </a:p>
          <a:p>
            <a:pPr lvl="1"/>
            <a:r>
              <a:rPr lang="cs-CZ" dirty="0" smtClean="0"/>
              <a:t>Užití části přímých plateb na vázané podpory společensky citlivých komodit</a:t>
            </a:r>
          </a:p>
          <a:p>
            <a:pPr lvl="1"/>
            <a:r>
              <a:rPr lang="cs-CZ" dirty="0" smtClean="0"/>
              <a:t>Podpora odbytových organizací a seskupení</a:t>
            </a:r>
          </a:p>
          <a:p>
            <a:pPr lvl="1"/>
            <a:r>
              <a:rPr lang="cs-CZ" dirty="0" smtClean="0"/>
              <a:t>Pokračující modernizace podniků, včetně závlahových systémů, s důrazem na technologické a výrobkové inovace</a:t>
            </a:r>
          </a:p>
          <a:p>
            <a:pPr lvl="1"/>
            <a:r>
              <a:rPr lang="cs-CZ" dirty="0" smtClean="0"/>
              <a:t>Podpora mladým začínajícím zemědělcům přímými platbami</a:t>
            </a:r>
          </a:p>
          <a:p>
            <a:pPr lvl="1"/>
            <a:r>
              <a:rPr lang="cs-CZ" dirty="0" smtClean="0"/>
              <a:t>Přizpůsobování zemědělského školství (rozsahu, struktury, náplně oborů) potřebám zemědělské praxe</a:t>
            </a:r>
          </a:p>
          <a:p>
            <a:pPr lvl="1"/>
            <a:r>
              <a:rPr lang="cs-CZ" dirty="0" smtClean="0"/>
              <a:t>Posílení vazeb mezi městem a venkovem prostřednictvím potravin (např. mléko do škol) a vzdělávacích programů pro žáky městských škol (návštěvy farem)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STrategie</a:t>
            </a:r>
            <a:r>
              <a:rPr lang="cs-CZ" dirty="0" smtClean="0"/>
              <a:t> rozvoje do </a:t>
            </a:r>
            <a:r>
              <a:rPr lang="cs-CZ" dirty="0"/>
              <a:t>roku 2030 - </a:t>
            </a:r>
            <a:r>
              <a:rPr lang="cs-CZ" dirty="0" smtClean="0"/>
              <a:t>Oblast </a:t>
            </a:r>
            <a:r>
              <a:rPr lang="cs-CZ" dirty="0" smtClean="0"/>
              <a:t>zemědělství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8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 strategický cíl </a:t>
            </a:r>
          </a:p>
          <a:p>
            <a:pPr lvl="1"/>
            <a:r>
              <a:rPr lang="cs-CZ" dirty="0" smtClean="0"/>
              <a:t>Zvyšování ochrany půdy v době klimatické změny s ohledem na udržitelné hospodaření a na komplexní rozvoj a tvorbu krajiny</a:t>
            </a:r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cs-CZ" dirty="0" smtClean="0"/>
              <a:t>Usilovat o soulad intenzivní zemědělské výroby s ochranou půdy </a:t>
            </a:r>
          </a:p>
          <a:p>
            <a:pPr lvl="1"/>
            <a:r>
              <a:rPr lang="cs-CZ" dirty="0" smtClean="0"/>
              <a:t>Dokončení digitalizace komplexního průzkumu půd</a:t>
            </a:r>
          </a:p>
          <a:p>
            <a:pPr lvl="1"/>
            <a:r>
              <a:rPr lang="cs-CZ" dirty="0" smtClean="0"/>
              <a:t>Zastavení degradace zemědělské půdy zejména nadměrnou erozí, utužením, úbytkem organické hmoty </a:t>
            </a:r>
          </a:p>
          <a:p>
            <a:pPr lvl="1"/>
            <a:r>
              <a:rPr lang="cs-CZ" dirty="0" smtClean="0"/>
              <a:t>Snížení tempa úbytků zemědělského půdního fondu, zejména nejkvalitnějších půd </a:t>
            </a:r>
          </a:p>
          <a:p>
            <a:pPr lvl="1"/>
            <a:r>
              <a:rPr lang="cs-CZ" dirty="0" smtClean="0"/>
              <a:t>Motivace uživatelů ke zvyšování podílu vlastní půdy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půda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Hl. Priority</a:t>
            </a:r>
          </a:p>
          <a:p>
            <a:pPr lvl="1"/>
            <a:r>
              <a:rPr lang="cs-CZ" dirty="0" smtClean="0"/>
              <a:t>Potravinové zabezpečení a přiměřená soběstačnost </a:t>
            </a:r>
          </a:p>
          <a:p>
            <a:pPr lvl="1"/>
            <a:r>
              <a:rPr lang="cs-CZ" dirty="0" smtClean="0"/>
              <a:t>Konkurenceschopnost a efektivnost českého potravinářství </a:t>
            </a:r>
          </a:p>
          <a:p>
            <a:pPr lvl="1"/>
            <a:r>
              <a:rPr lang="cs-CZ" dirty="0" smtClean="0"/>
              <a:t>Bezpečnost potravin a ochrana spotřebitelů</a:t>
            </a:r>
          </a:p>
          <a:p>
            <a:r>
              <a:rPr lang="cs-CZ" b="1" dirty="0" smtClean="0"/>
              <a:t>5 strategických cílů</a:t>
            </a:r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cs-CZ" dirty="0" smtClean="0"/>
              <a:t>Technologická modernizace podniků</a:t>
            </a:r>
          </a:p>
          <a:p>
            <a:pPr lvl="1"/>
            <a:r>
              <a:rPr lang="cs-CZ" dirty="0" smtClean="0"/>
              <a:t>Zvýšení spravedlnosti v rozložení obchodních rizik mezi dodavateli a obchodem. Aktualizace zákona o významné tržní síle</a:t>
            </a:r>
          </a:p>
          <a:p>
            <a:pPr lvl="1"/>
            <a:r>
              <a:rPr lang="cs-CZ" dirty="0" smtClean="0"/>
              <a:t>Podpora </a:t>
            </a:r>
            <a:r>
              <a:rPr lang="cs-CZ" dirty="0" err="1" smtClean="0"/>
              <a:t>mikropodniků</a:t>
            </a:r>
            <a:endParaRPr lang="cs-CZ" dirty="0" smtClean="0"/>
          </a:p>
          <a:p>
            <a:pPr lvl="1"/>
            <a:r>
              <a:rPr lang="cs-CZ" dirty="0" smtClean="0"/>
              <a:t>Rozvoj marketingu českých potravin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Potravinářství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 - Zemědělství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9036496" cy="492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7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 strategický cíl</a:t>
            </a:r>
          </a:p>
          <a:p>
            <a:pPr lvl="1"/>
            <a:r>
              <a:rPr lang="cs-CZ" dirty="0" smtClean="0"/>
              <a:t>Zvýšení exportní výkonnosti zejména produktů s vyšší přidanou hodnotou a hledání nových odbytišť mimo EU</a:t>
            </a:r>
            <a:endParaRPr lang="cs-CZ" b="1" dirty="0" smtClean="0"/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pt-BR" dirty="0" smtClean="0"/>
              <a:t>Cílení proexportní podpory na vybrané prioritní země</a:t>
            </a:r>
            <a:endParaRPr lang="cs-CZ" dirty="0" smtClean="0"/>
          </a:p>
          <a:p>
            <a:pPr lvl="1"/>
            <a:r>
              <a:rPr lang="cs-CZ" dirty="0" smtClean="0"/>
              <a:t>Pokračování v aplikaci dotačního programu Ministerstva zemědělství „Podpora účasti na mezinárodních výstavách a veletrzích v zahraničí“</a:t>
            </a:r>
          </a:p>
          <a:p>
            <a:pPr lvl="1"/>
            <a:r>
              <a:rPr lang="cs-CZ" dirty="0" smtClean="0"/>
              <a:t>Realizace podnikatelských misí ministra zemědělství do třetích zemí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Agrární zahraniční obchod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3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 strategické </a:t>
            </a:r>
            <a:r>
              <a:rPr lang="cs-CZ" b="1" dirty="0" smtClean="0"/>
              <a:t>cíle</a:t>
            </a:r>
          </a:p>
          <a:p>
            <a:endParaRPr lang="cs-CZ" b="1" dirty="0" smtClean="0"/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pt-BR" dirty="0" smtClean="0"/>
              <a:t>Prevence erozního ohrožení, protipovodňová prevence</a:t>
            </a:r>
            <a:endParaRPr lang="cs-CZ" dirty="0" smtClean="0"/>
          </a:p>
          <a:p>
            <a:pPr lvl="1"/>
            <a:r>
              <a:rPr lang="cs-CZ" dirty="0" smtClean="0"/>
              <a:t>Vytvoření dotačních titulů podporujících obnovu lesa stanovištně vhodnými dřevinami</a:t>
            </a:r>
          </a:p>
          <a:p>
            <a:pPr lvl="1"/>
            <a:r>
              <a:rPr lang="cs-CZ" dirty="0" smtClean="0"/>
              <a:t>Zlepšování degradovaných půd dlouhodobě antropicky zatěžovaných zejména vlivem imisí</a:t>
            </a:r>
          </a:p>
          <a:p>
            <a:pPr lvl="1"/>
            <a:r>
              <a:rPr lang="cs-CZ" dirty="0" smtClean="0"/>
              <a:t>Založení lesnicko-dřevařského fondu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Lesního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9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Lesního hospodářství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26066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8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Lesního hospodářství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73" y="2132856"/>
            <a:ext cx="8928992" cy="395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7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5 strategických cílů</a:t>
            </a:r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cs-CZ" dirty="0" smtClean="0"/>
              <a:t>Podporovat a využívat národní dotace a účelné využívání  dotačních titulů EU</a:t>
            </a:r>
          </a:p>
          <a:p>
            <a:pPr lvl="1"/>
            <a:r>
              <a:rPr lang="cs-CZ" dirty="0" smtClean="0"/>
              <a:t>Prezentovat a podporovat akvakulturu jakožto významný prvek trvale udržitelného hospodaření</a:t>
            </a:r>
          </a:p>
          <a:p>
            <a:pPr lvl="1"/>
            <a:r>
              <a:rPr lang="cs-CZ" dirty="0" smtClean="0"/>
              <a:t>Zajistit koordinovanost zemědělské politiky a politiky životní prostředí s rybářskou politikou</a:t>
            </a:r>
          </a:p>
          <a:p>
            <a:pPr lvl="1"/>
            <a:r>
              <a:rPr lang="cs-CZ" dirty="0" smtClean="0"/>
              <a:t>Omezit přísun živin a erozního materiálu do vodotečí, vodních nádrží, rybníků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Rybářství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0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 strategický cíl</a:t>
            </a:r>
          </a:p>
          <a:p>
            <a:pPr lvl="1"/>
            <a:r>
              <a:rPr lang="cs-CZ" dirty="0" smtClean="0"/>
              <a:t>Stabilizovat počet včelstev na území ČR a podporovat rovnoměrné rozmístění včelstev v krajině k zajištění biologické rovnováhy v opylení kulturních a planě rostoucích rostlin a podporovat přísuny včelstev k zemědělským plochám</a:t>
            </a:r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pt-BR" dirty="0" smtClean="0"/>
              <a:t>Napomáhat opatřením, která povedou k rozšíření</a:t>
            </a:r>
            <a:r>
              <a:rPr lang="cs-CZ" dirty="0" smtClean="0"/>
              <a:t> </a:t>
            </a:r>
            <a:r>
              <a:rPr lang="pt-BR" dirty="0" smtClean="0"/>
              <a:t>a zkvalitnění včelí pastvy, ale současně ke zvyšovánírozmanitosti krajiny</a:t>
            </a:r>
            <a:endParaRPr lang="cs-CZ" dirty="0" smtClean="0"/>
          </a:p>
          <a:p>
            <a:pPr lvl="1"/>
            <a:r>
              <a:rPr lang="cs-CZ" dirty="0" smtClean="0"/>
              <a:t>Kvalitním a zodpovědným chovem včel zajistit dostatečné stavy zdravých včelstev pro opylování zemědělských plodin a zachování druhové rozmanitosti krajiny a vyšší pestrosti pěstovaných plodin na menších půdních celcích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Včelařství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85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3 strategické cíle</a:t>
            </a:r>
          </a:p>
          <a:p>
            <a:endParaRPr lang="cs-CZ" b="1" dirty="0" smtClean="0"/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cs-CZ" dirty="0" smtClean="0"/>
              <a:t>Důsledná kontrola sčítání zvěře a odlovených kusů</a:t>
            </a:r>
          </a:p>
          <a:p>
            <a:pPr lvl="1"/>
            <a:r>
              <a:rPr lang="cs-CZ" dirty="0" smtClean="0"/>
              <a:t>Schvalování plánu lovu ze strany držitele honitby a státní správy myslivosti</a:t>
            </a:r>
          </a:p>
          <a:p>
            <a:pPr lvl="1"/>
            <a:r>
              <a:rPr lang="cs-CZ" dirty="0" smtClean="0"/>
              <a:t>Tlumení predačního tlaku na populace drobné zvěře</a:t>
            </a:r>
          </a:p>
          <a:p>
            <a:pPr lvl="1"/>
            <a:r>
              <a:rPr lang="cs-CZ" dirty="0" smtClean="0"/>
              <a:t>Podnítit změny v rostlinné výrobě, zvláště pak vyšší pestrosti pěstovaných plodin na menších půdních celcích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myslivost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1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6 strategických cílů</a:t>
            </a:r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cs-CZ" dirty="0" smtClean="0"/>
              <a:t>Realizace efektivních technických protipovodňových opatření </a:t>
            </a:r>
          </a:p>
          <a:p>
            <a:pPr lvl="1"/>
            <a:r>
              <a:rPr lang="cs-CZ" dirty="0" smtClean="0"/>
              <a:t>Zahájit přípravu realizace technických a přírodě blízkých opatření v suchem nejohroženějších lokalitách s rizikem nedostatku vody</a:t>
            </a:r>
          </a:p>
          <a:p>
            <a:pPr lvl="1"/>
            <a:r>
              <a:rPr lang="cs-CZ" dirty="0" smtClean="0"/>
              <a:t>Podpora závlah z Ministerstva zemědělství a příprava nového dotačního programu na obnovu, rekonstrukci a rozvoj </a:t>
            </a:r>
          </a:p>
          <a:p>
            <a:pPr lvl="1"/>
            <a:r>
              <a:rPr lang="cs-CZ" dirty="0" smtClean="0"/>
              <a:t>Novelizace vodního zákona ve smyslu dokumentu „Příprava realizace opatření pro zmírnění negativních dopadů sucha a </a:t>
            </a:r>
            <a:r>
              <a:rPr lang="cs-CZ" dirty="0" err="1" smtClean="0"/>
              <a:t>nedo</a:t>
            </a:r>
            <a:r>
              <a:rPr lang="cs-CZ" dirty="0" smtClean="0"/>
              <a:t>- statku vody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Vodní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3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Vodní hospodářství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49110"/>
            <a:ext cx="8928992" cy="524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8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3 strategické cíle</a:t>
            </a:r>
          </a:p>
          <a:p>
            <a:endParaRPr lang="cs-CZ" b="1" dirty="0" smtClean="0"/>
          </a:p>
          <a:p>
            <a:r>
              <a:rPr lang="cs-CZ" b="1" dirty="0" smtClean="0"/>
              <a:t>Příklady opatření</a:t>
            </a:r>
          </a:p>
          <a:p>
            <a:pPr lvl="1"/>
            <a:r>
              <a:rPr lang="cs-CZ" dirty="0" smtClean="0"/>
              <a:t>Podpořit spolupráci mezi výzkumnými organizacemi a aplikační sférou</a:t>
            </a:r>
          </a:p>
          <a:p>
            <a:pPr lvl="1"/>
            <a:r>
              <a:rPr lang="cs-CZ" dirty="0" smtClean="0"/>
              <a:t>Podpořit zapojení mladých vědců do výzkumu a motivovat studenty získat resortní vzdělání</a:t>
            </a:r>
          </a:p>
          <a:p>
            <a:pPr lvl="1"/>
            <a:r>
              <a:rPr lang="cs-CZ" dirty="0" smtClean="0"/>
              <a:t>Podpora vstupu mladých lidí do odvětví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STrategie</a:t>
            </a:r>
            <a:r>
              <a:rPr lang="cs-CZ" dirty="0"/>
              <a:t> rozvoje do roku 2030 - Oblast </a:t>
            </a:r>
            <a:r>
              <a:rPr lang="cs-CZ" dirty="0" smtClean="0"/>
              <a:t>Výzkum vzdělávání a poradenství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3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- Zemědělství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1"/>
            <a:ext cx="8928992" cy="482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2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České </a:t>
            </a:r>
            <a:r>
              <a:rPr lang="cs-CZ" dirty="0"/>
              <a:t>zemědělství v průměru v porovnání s vyspělejšími zeměmi EU </a:t>
            </a:r>
            <a:r>
              <a:rPr lang="cs-CZ" dirty="0" smtClean="0"/>
              <a:t>vykazuje stále </a:t>
            </a:r>
            <a:r>
              <a:rPr lang="cs-CZ" dirty="0"/>
              <a:t>nízkou efektivnost a produktivitu, </a:t>
            </a:r>
            <a:r>
              <a:rPr lang="cs-CZ" dirty="0" smtClean="0"/>
              <a:t>pouze zhruba </a:t>
            </a:r>
            <a:r>
              <a:rPr lang="cs-CZ" dirty="0"/>
              <a:t>jedna třetina českých podniků má dobrou výkonnost a </a:t>
            </a:r>
            <a:r>
              <a:rPr lang="cs-CZ" dirty="0" smtClean="0"/>
              <a:t>rentabilitu</a:t>
            </a:r>
          </a:p>
          <a:p>
            <a:r>
              <a:rPr lang="cs-CZ" dirty="0"/>
              <a:t>Proti tomu působí v českém zemědělství asi jedna třetina podniků, která v podstatě přežívá jen díky důchodovým </a:t>
            </a:r>
            <a:r>
              <a:rPr lang="cs-CZ" dirty="0" smtClean="0"/>
              <a:t>podporám (dotacím).</a:t>
            </a:r>
          </a:p>
          <a:p>
            <a:r>
              <a:rPr lang="cs-CZ" dirty="0"/>
              <a:t>Strukturální ukazatele českého zemědělství se výrazně liší od naprosté většiny zemí EU. Ekonomicky rozhodující část českého zemědělství má velkovýrobní charakter s převahou najaté práce i půdy a s relativně nízkou mírou diverzifikace činností.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- Zemědělství</a:t>
            </a:r>
          </a:p>
        </p:txBody>
      </p:sp>
    </p:spTree>
    <p:extLst>
      <p:ext uri="{BB962C8B-B14F-4D97-AF65-F5344CB8AC3E}">
        <p14:creationId xmlns:p14="http://schemas.microsoft.com/office/powerpoint/2010/main" val="32540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42" y="126585"/>
            <a:ext cx="8816846" cy="6731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3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Podíl potravinářství na hrubé přidané hodnotě ČR ve stálých cenách se v poslední době pohybuje kolem 2,5 – 2, 7 % a po vstupu do EU mírně </a:t>
            </a:r>
            <a:r>
              <a:rPr lang="cs-CZ" dirty="0" smtClean="0"/>
              <a:t>roste</a:t>
            </a:r>
          </a:p>
          <a:p>
            <a:endParaRPr lang="cs-CZ" dirty="0"/>
          </a:p>
          <a:p>
            <a:r>
              <a:rPr lang="cs-CZ" dirty="0" smtClean="0"/>
              <a:t>Přetrvává </a:t>
            </a:r>
            <a:r>
              <a:rPr lang="cs-CZ" dirty="0"/>
              <a:t>nižší efektivnost a produktivita potravinářství ČR v porovnání s vyspělejšími zeměmi EU.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- </a:t>
            </a:r>
            <a:r>
              <a:rPr lang="cs-CZ" dirty="0" smtClean="0"/>
              <a:t>Potravinářství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3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3" y="1"/>
            <a:ext cx="89564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9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903383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1030</TotalTime>
  <Words>2013</Words>
  <Application>Microsoft Office PowerPoint</Application>
  <PresentationFormat>Předvádění na obrazovce (4:3)</PresentationFormat>
  <Paragraphs>199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Mřížka</vt:lpstr>
      <vt:lpstr>Strategie resortu MZe ČR s výhledem do roku 2030</vt:lpstr>
      <vt:lpstr>Úvod</vt:lpstr>
      <vt:lpstr>Současný stav - Zemědělství</vt:lpstr>
      <vt:lpstr>Současný stav - Zemědělství</vt:lpstr>
      <vt:lpstr>Současný stav - Zemědělství</vt:lpstr>
      <vt:lpstr>Prezentace aplikace PowerPoint</vt:lpstr>
      <vt:lpstr>Současný stav - Potravinářství</vt:lpstr>
      <vt:lpstr>Prezentace aplikace PowerPoint</vt:lpstr>
      <vt:lpstr>Prezentace aplikace PowerPoint</vt:lpstr>
      <vt:lpstr>Současný stav - Agrární zahraniční obchod</vt:lpstr>
      <vt:lpstr>Očekávaný vývoj - AZO</vt:lpstr>
      <vt:lpstr>Očekávaný vývoj – Ohrožení změnou klimatu</vt:lpstr>
      <vt:lpstr>Očekávaný vývoj – Změny v Agrárních trzích</vt:lpstr>
      <vt:lpstr>Očekávaný vývoj - Vývoj na domácím trhu půdy</vt:lpstr>
      <vt:lpstr>Očekávaný vývoj - Energetická politika a využití zemědělské produkce a odpadů jako obnovitelných zdrojů energie (OZE)</vt:lpstr>
      <vt:lpstr>Očekávaný vývoj - Trh potravin</vt:lpstr>
      <vt:lpstr>Stav a potenciál hlavních odvětví – Obiloviny, olejniny</vt:lpstr>
      <vt:lpstr>Stav a potenciál hlavních odvětví – Cukrová řepa, Cukr</vt:lpstr>
      <vt:lpstr>Stav a potenciál hlavních odvětví – Brambory</vt:lpstr>
      <vt:lpstr>Stav a potenciál hlavních odvětví -Ovoce a zelenina</vt:lpstr>
      <vt:lpstr>Stav a potenciál hlavních odvětví  Víno – vinohradnictví</vt:lpstr>
      <vt:lpstr>Stav a potenciál hlavních odvětví Mléko</vt:lpstr>
      <vt:lpstr>Stav a potenciál hlavních odvětví Jatečný skot a hovězí maso</vt:lpstr>
      <vt:lpstr>Stav a potenciál hlavních odvětví Prasata</vt:lpstr>
      <vt:lpstr>Stav a potenciál hlavních odvětví Drůbež</vt:lpstr>
      <vt:lpstr>Hlavní priority v rámci strategie do roku 2030 - Oblast zemědělství</vt:lpstr>
      <vt:lpstr>STrategie rozvoje do roku 2030 - Oblast zemědělství</vt:lpstr>
      <vt:lpstr>STrategie rozvoje do roku 2030 - Oblast půda</vt:lpstr>
      <vt:lpstr>STrategie rozvoje do roku 2030 - Oblast Potravinářství</vt:lpstr>
      <vt:lpstr>STrategie rozvoje do roku 2030 - Oblast Agrární zahraniční obchod</vt:lpstr>
      <vt:lpstr>STrategie rozvoje do roku 2030 - Oblast Lesního hospodářství</vt:lpstr>
      <vt:lpstr>Oblast Lesního hospodářství</vt:lpstr>
      <vt:lpstr>Oblast Lesního hospodářství</vt:lpstr>
      <vt:lpstr>STrategie rozvoje do roku 2030 - Oblast Rybářství</vt:lpstr>
      <vt:lpstr>STrategie rozvoje do roku 2030 - Oblast Včelařství</vt:lpstr>
      <vt:lpstr>STrategie rozvoje do roku 2030 - Oblast myslivost</vt:lpstr>
      <vt:lpstr>STrategie rozvoje do roku 2030 - Oblast Vodní hospodářství</vt:lpstr>
      <vt:lpstr>Oblast Vodní hospodářství</vt:lpstr>
      <vt:lpstr>STrategie rozvoje do roku 2030 - Oblast Výzkum vzdělávání a poradenství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resortu MZe ČR s výhledem do roku 2030</dc:title>
  <dc:creator>Ondřej Krejčí</dc:creator>
  <cp:lastModifiedBy>Ondřej Krejčí</cp:lastModifiedBy>
  <cp:revision>24</cp:revision>
  <dcterms:created xsi:type="dcterms:W3CDTF">2017-01-22T15:02:21Z</dcterms:created>
  <dcterms:modified xsi:type="dcterms:W3CDTF">2017-01-29T15:42:01Z</dcterms:modified>
</cp:coreProperties>
</file>