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81" r:id="rId15"/>
    <p:sldId id="272" r:id="rId16"/>
    <p:sldId id="268" r:id="rId17"/>
    <p:sldId id="282" r:id="rId18"/>
    <p:sldId id="276" r:id="rId19"/>
    <p:sldId id="284" r:id="rId20"/>
    <p:sldId id="277" r:id="rId21"/>
    <p:sldId id="278" r:id="rId22"/>
    <p:sldId id="273" r:id="rId23"/>
    <p:sldId id="274" r:id="rId24"/>
    <p:sldId id="275" r:id="rId25"/>
    <p:sldId id="297" r:id="rId26"/>
    <p:sldId id="270" r:id="rId27"/>
    <p:sldId id="271" r:id="rId28"/>
    <p:sldId id="285" r:id="rId29"/>
    <p:sldId id="286" r:id="rId30"/>
    <p:sldId id="287" r:id="rId31"/>
    <p:sldId id="288" r:id="rId32"/>
    <p:sldId id="290" r:id="rId33"/>
    <p:sldId id="289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v>pr1</c:v>
          </c:tx>
          <c:marker>
            <c:symbol val="none"/>
          </c:marker>
          <c:val>
            <c:numRef>
              <c:f>List1!$B$1:$B$46</c:f>
              <c:numCache>
                <c:formatCode>General</c:formatCode>
                <c:ptCount val="46"/>
                <c:pt idx="0">
                  <c:v>-8.9354067477680505E-3</c:v>
                </c:pt>
                <c:pt idx="1">
                  <c:v>1.5430414768280901E-2</c:v>
                </c:pt>
                <c:pt idx="2">
                  <c:v>-4.8617700499247202E-3</c:v>
                </c:pt>
                <c:pt idx="3">
                  <c:v>-1.42225537811722E-2</c:v>
                </c:pt>
                <c:pt idx="4">
                  <c:v>1.71013623504246E-3</c:v>
                </c:pt>
                <c:pt idx="5">
                  <c:v>1.94377282777314E-3</c:v>
                </c:pt>
                <c:pt idx="6">
                  <c:v>1.5789025440478398E-2</c:v>
                </c:pt>
                <c:pt idx="7">
                  <c:v>5.7102802719146703E-3</c:v>
                </c:pt>
                <c:pt idx="8">
                  <c:v>7.3551872364969696E-3</c:v>
                </c:pt>
                <c:pt idx="9">
                  <c:v>2.07345602786724E-2</c:v>
                </c:pt>
                <c:pt idx="10">
                  <c:v>3.7263286461020499E-2</c:v>
                </c:pt>
                <c:pt idx="11">
                  <c:v>5.4284171480923203E-2</c:v>
                </c:pt>
                <c:pt idx="12">
                  <c:v>6.4262069802328597E-2</c:v>
                </c:pt>
                <c:pt idx="13">
                  <c:v>0.104003802724043</c:v>
                </c:pt>
                <c:pt idx="14">
                  <c:v>0.147568970182759</c:v>
                </c:pt>
                <c:pt idx="15">
                  <c:v>0.196614066048825</c:v>
                </c:pt>
                <c:pt idx="16">
                  <c:v>0.32520583429632899</c:v>
                </c:pt>
                <c:pt idx="17">
                  <c:v>0.52862710744560903</c:v>
                </c:pt>
                <c:pt idx="18">
                  <c:v>0.84156290852537696</c:v>
                </c:pt>
                <c:pt idx="19">
                  <c:v>1.2893047069725101</c:v>
                </c:pt>
                <c:pt idx="20">
                  <c:v>1.8759834241255</c:v>
                </c:pt>
                <c:pt idx="21">
                  <c:v>2.4466522794099101</c:v>
                </c:pt>
                <c:pt idx="22">
                  <c:v>2.8357660129753901</c:v>
                </c:pt>
                <c:pt idx="23">
                  <c:v>3.0860996546659498</c:v>
                </c:pt>
                <c:pt idx="24">
                  <c:v>3.2168599426913</c:v>
                </c:pt>
                <c:pt idx="25">
                  <c:v>3.34837801831977</c:v>
                </c:pt>
                <c:pt idx="26">
                  <c:v>3.48034535005627</c:v>
                </c:pt>
                <c:pt idx="27">
                  <c:v>3.6018129507396401</c:v>
                </c:pt>
                <c:pt idx="28">
                  <c:v>3.7359324311379898</c:v>
                </c:pt>
                <c:pt idx="29">
                  <c:v>3.8243100383855899</c:v>
                </c:pt>
                <c:pt idx="30">
                  <c:v>3.8977818386696499</c:v>
                </c:pt>
                <c:pt idx="31">
                  <c:v>4.0026767823997904</c:v>
                </c:pt>
                <c:pt idx="32">
                  <c:v>4.0751146587428302</c:v>
                </c:pt>
                <c:pt idx="33">
                  <c:v>4.1246245762195599</c:v>
                </c:pt>
                <c:pt idx="34">
                  <c:v>4.1941499863812597</c:v>
                </c:pt>
                <c:pt idx="35">
                  <c:v>4.2691611416363502</c:v>
                </c:pt>
                <c:pt idx="36">
                  <c:v>4.3095295802550098</c:v>
                </c:pt>
                <c:pt idx="37">
                  <c:v>4.3493325187063103</c:v>
                </c:pt>
                <c:pt idx="38">
                  <c:v>4.4205784228365896</c:v>
                </c:pt>
                <c:pt idx="39">
                  <c:v>4.48338059867603</c:v>
                </c:pt>
                <c:pt idx="40">
                  <c:v>4.5087044698796204</c:v>
                </c:pt>
                <c:pt idx="41">
                  <c:v>4.5967410804789699</c:v>
                </c:pt>
                <c:pt idx="42">
                  <c:v>4.61484390935997</c:v>
                </c:pt>
                <c:pt idx="43">
                  <c:v>4.6484451755586997</c:v>
                </c:pt>
                <c:pt idx="44">
                  <c:v>4.6611867406550997</c:v>
                </c:pt>
              </c:numCache>
            </c:numRef>
          </c:val>
          <c:smooth val="0"/>
        </c:ser>
        <c:ser>
          <c:idx val="3"/>
          <c:order val="1"/>
          <c:tx>
            <c:v>pr2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List1!$D$1:$D$46</c:f>
              <c:numCache>
                <c:formatCode>General</c:formatCode>
                <c:ptCount val="46"/>
                <c:pt idx="0">
                  <c:v>5.1944258416600801E-3</c:v>
                </c:pt>
                <c:pt idx="1">
                  <c:v>6.0876670846541402E-3</c:v>
                </c:pt>
                <c:pt idx="2">
                  <c:v>9.20887724898245E-3</c:v>
                </c:pt>
                <c:pt idx="3">
                  <c:v>-5.6114328574685696E-3</c:v>
                </c:pt>
                <c:pt idx="4">
                  <c:v>-2.0863191089262002E-3</c:v>
                </c:pt>
                <c:pt idx="5">
                  <c:v>-7.5987923672413702E-3</c:v>
                </c:pt>
                <c:pt idx="6">
                  <c:v>5.4949859140327496E-3</c:v>
                </c:pt>
                <c:pt idx="7">
                  <c:v>-1.00017557674281E-2</c:v>
                </c:pt>
                <c:pt idx="8">
                  <c:v>1.4346777165796401E-2</c:v>
                </c:pt>
                <c:pt idx="9">
                  <c:v>4.1293700199869204E-3</c:v>
                </c:pt>
                <c:pt idx="10">
                  <c:v>2.5319339320673401E-2</c:v>
                </c:pt>
                <c:pt idx="11">
                  <c:v>2.4453190728227301E-2</c:v>
                </c:pt>
                <c:pt idx="12">
                  <c:v>2.8928022303443601E-2</c:v>
                </c:pt>
                <c:pt idx="13">
                  <c:v>7.8065816565641794E-2</c:v>
                </c:pt>
                <c:pt idx="14">
                  <c:v>0.165465170981828</c:v>
                </c:pt>
                <c:pt idx="15">
                  <c:v>0.29834173239485301</c:v>
                </c:pt>
                <c:pt idx="16">
                  <c:v>0.56478723439074896</c:v>
                </c:pt>
                <c:pt idx="17">
                  <c:v>0.98896634563330998</c:v>
                </c:pt>
                <c:pt idx="18">
                  <c:v>1.65590806100648</c:v>
                </c:pt>
                <c:pt idx="19">
                  <c:v>2.56194905402225</c:v>
                </c:pt>
                <c:pt idx="20">
                  <c:v>3.5613543641918302</c:v>
                </c:pt>
                <c:pt idx="21">
                  <c:v>4.4405989882544796</c:v>
                </c:pt>
                <c:pt idx="22">
                  <c:v>4.9961724609564504</c:v>
                </c:pt>
                <c:pt idx="23">
                  <c:v>5.3291924919355296</c:v>
                </c:pt>
                <c:pt idx="24">
                  <c:v>5.5886426867192496</c:v>
                </c:pt>
                <c:pt idx="25">
                  <c:v>5.7580449196243304</c:v>
                </c:pt>
                <c:pt idx="26">
                  <c:v>5.9477517676481897</c:v>
                </c:pt>
                <c:pt idx="27">
                  <c:v>6.1245448093193398</c:v>
                </c:pt>
                <c:pt idx="28">
                  <c:v>6.2938001547098796</c:v>
                </c:pt>
                <c:pt idx="29">
                  <c:v>6.3683696476260003</c:v>
                </c:pt>
                <c:pt idx="30">
                  <c:v>6.4966529871732401</c:v>
                </c:pt>
                <c:pt idx="31">
                  <c:v>6.5977105831866698</c:v>
                </c:pt>
                <c:pt idx="32">
                  <c:v>6.6865229026911601</c:v>
                </c:pt>
                <c:pt idx="33">
                  <c:v>6.77450271201206</c:v>
                </c:pt>
                <c:pt idx="34">
                  <c:v>6.8188590181334003</c:v>
                </c:pt>
                <c:pt idx="35">
                  <c:v>6.8739852149934997</c:v>
                </c:pt>
                <c:pt idx="36">
                  <c:v>6.9001033568376302</c:v>
                </c:pt>
                <c:pt idx="37">
                  <c:v>6.9591394403503397</c:v>
                </c:pt>
                <c:pt idx="38">
                  <c:v>6.9908704638251997</c:v>
                </c:pt>
                <c:pt idx="39">
                  <c:v>7.00196419336294</c:v>
                </c:pt>
                <c:pt idx="40">
                  <c:v>7.0634238018146798</c:v>
                </c:pt>
                <c:pt idx="41">
                  <c:v>7.1119211736966603</c:v>
                </c:pt>
                <c:pt idx="42">
                  <c:v>7.0965982464991901</c:v>
                </c:pt>
                <c:pt idx="43">
                  <c:v>7.12777223706403</c:v>
                </c:pt>
                <c:pt idx="44">
                  <c:v>7.1554195687220998</c:v>
                </c:pt>
              </c:numCache>
            </c:numRef>
          </c:val>
          <c:smooth val="0"/>
        </c:ser>
        <c:ser>
          <c:idx val="5"/>
          <c:order val="2"/>
          <c:tx>
            <c:v>pr3</c:v>
          </c:tx>
          <c:marker>
            <c:symbol val="none"/>
          </c:marker>
          <c:val>
            <c:numRef>
              <c:f>List1!$F$1:$F$46</c:f>
              <c:numCache>
                <c:formatCode>General</c:formatCode>
                <c:ptCount val="46"/>
                <c:pt idx="0">
                  <c:v>-4.1591937185042401E-2</c:v>
                </c:pt>
                <c:pt idx="1">
                  <c:v>-2.4165122159032701E-2</c:v>
                </c:pt>
                <c:pt idx="2">
                  <c:v>-9.3296412364929394E-3</c:v>
                </c:pt>
                <c:pt idx="3">
                  <c:v>1.03323316053543E-2</c:v>
                </c:pt>
                <c:pt idx="4">
                  <c:v>1.4320121974524799E-2</c:v>
                </c:pt>
                <c:pt idx="5">
                  <c:v>8.8423098156455993E-3</c:v>
                </c:pt>
                <c:pt idx="6">
                  <c:v>2.2138753411526501E-2</c:v>
                </c:pt>
                <c:pt idx="7">
                  <c:v>-4.5294857506839002E-3</c:v>
                </c:pt>
                <c:pt idx="8">
                  <c:v>2.8126022821171001E-3</c:v>
                </c:pt>
                <c:pt idx="9">
                  <c:v>9.9428416745603893E-3</c:v>
                </c:pt>
                <c:pt idx="10">
                  <c:v>8.6884328223670905E-3</c:v>
                </c:pt>
                <c:pt idx="11">
                  <c:v>1.34769088061661E-2</c:v>
                </c:pt>
                <c:pt idx="12">
                  <c:v>1.1415787549928299E-2</c:v>
                </c:pt>
                <c:pt idx="13">
                  <c:v>2.0894489302147001E-2</c:v>
                </c:pt>
                <c:pt idx="14">
                  <c:v>5.3748492486769299E-3</c:v>
                </c:pt>
                <c:pt idx="15">
                  <c:v>2.37320496998428E-2</c:v>
                </c:pt>
                <c:pt idx="16">
                  <c:v>1.48835422888278E-2</c:v>
                </c:pt>
                <c:pt idx="17">
                  <c:v>2.03609819518729E-2</c:v>
                </c:pt>
                <c:pt idx="18">
                  <c:v>2.1312132053392201E-2</c:v>
                </c:pt>
                <c:pt idx="19">
                  <c:v>1.8188514264990501E-2</c:v>
                </c:pt>
                <c:pt idx="20">
                  <c:v>2.0538191450064001E-2</c:v>
                </c:pt>
                <c:pt idx="21">
                  <c:v>2.6039252138001501E-2</c:v>
                </c:pt>
                <c:pt idx="22">
                  <c:v>5.4014317802853803E-2</c:v>
                </c:pt>
                <c:pt idx="23">
                  <c:v>6.7408806556274098E-2</c:v>
                </c:pt>
                <c:pt idx="24">
                  <c:v>6.3828068789530096E-2</c:v>
                </c:pt>
                <c:pt idx="25">
                  <c:v>9.5361880392262705E-2</c:v>
                </c:pt>
                <c:pt idx="26">
                  <c:v>0.13553366544986101</c:v>
                </c:pt>
                <c:pt idx="27">
                  <c:v>0.18469964848109</c:v>
                </c:pt>
                <c:pt idx="28">
                  <c:v>0.28890008697771102</c:v>
                </c:pt>
                <c:pt idx="29">
                  <c:v>0.434497898933697</c:v>
                </c:pt>
                <c:pt idx="30">
                  <c:v>0.64788413685090995</c:v>
                </c:pt>
                <c:pt idx="31">
                  <c:v>0.99435126892873305</c:v>
                </c:pt>
                <c:pt idx="32">
                  <c:v>1.4699893730686799</c:v>
                </c:pt>
                <c:pt idx="33">
                  <c:v>2.1390889822322601</c:v>
                </c:pt>
                <c:pt idx="34">
                  <c:v>2.9137116056919998</c:v>
                </c:pt>
                <c:pt idx="35">
                  <c:v>3.74035293972217</c:v>
                </c:pt>
                <c:pt idx="36">
                  <c:v>4.4591640288469696</c:v>
                </c:pt>
                <c:pt idx="37">
                  <c:v>5.0532585538423502</c:v>
                </c:pt>
                <c:pt idx="38">
                  <c:v>5.5025265447200304</c:v>
                </c:pt>
                <c:pt idx="39">
                  <c:v>5.7540190208144599</c:v>
                </c:pt>
                <c:pt idx="40">
                  <c:v>5.95262000428073</c:v>
                </c:pt>
                <c:pt idx="41">
                  <c:v>6.0991382431143801</c:v>
                </c:pt>
                <c:pt idx="42">
                  <c:v>6.2158178306684002</c:v>
                </c:pt>
                <c:pt idx="43">
                  <c:v>6.3277485305045102</c:v>
                </c:pt>
                <c:pt idx="44">
                  <c:v>6.4420503171615398</c:v>
                </c:pt>
              </c:numCache>
            </c:numRef>
          </c:val>
          <c:smooth val="0"/>
        </c:ser>
        <c:ser>
          <c:idx val="7"/>
          <c:order val="3"/>
          <c:tx>
            <c:v>pr4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List1!$H$1:$H$46</c:f>
              <c:numCache>
                <c:formatCode>General</c:formatCode>
                <c:ptCount val="46"/>
                <c:pt idx="0">
                  <c:v>-4.0434943274876298E-3</c:v>
                </c:pt>
                <c:pt idx="1">
                  <c:v>2.1017502361556001E-2</c:v>
                </c:pt>
                <c:pt idx="2">
                  <c:v>-5.63633865345414E-3</c:v>
                </c:pt>
                <c:pt idx="3">
                  <c:v>-9.3951974267971802E-3</c:v>
                </c:pt>
                <c:pt idx="4">
                  <c:v>-1.19991014139389E-2</c:v>
                </c:pt>
                <c:pt idx="5">
                  <c:v>6.0131351326338E-3</c:v>
                </c:pt>
                <c:pt idx="6">
                  <c:v>-1.02428325639794E-2</c:v>
                </c:pt>
                <c:pt idx="7">
                  <c:v>-8.6820046913547201E-3</c:v>
                </c:pt>
                <c:pt idx="8">
                  <c:v>-2.5204132280054001E-2</c:v>
                </c:pt>
                <c:pt idx="9">
                  <c:v>-2.5586679776301601E-4</c:v>
                </c:pt>
                <c:pt idx="10">
                  <c:v>9.3851477471709206E-3</c:v>
                </c:pt>
                <c:pt idx="11">
                  <c:v>-3.48830734313754E-3</c:v>
                </c:pt>
                <c:pt idx="12">
                  <c:v>-1.02317024190195E-2</c:v>
                </c:pt>
                <c:pt idx="13">
                  <c:v>-7.3762977153171098E-3</c:v>
                </c:pt>
                <c:pt idx="14">
                  <c:v>-3.5448729814824297E-4</c:v>
                </c:pt>
                <c:pt idx="15">
                  <c:v>-1.7508095386206301E-2</c:v>
                </c:pt>
                <c:pt idx="16">
                  <c:v>-3.6155854435633299E-3</c:v>
                </c:pt>
                <c:pt idx="17">
                  <c:v>1.98280560389064E-3</c:v>
                </c:pt>
                <c:pt idx="18">
                  <c:v>-2.1214044988094601E-2</c:v>
                </c:pt>
                <c:pt idx="19">
                  <c:v>-7.1777028767074898E-3</c:v>
                </c:pt>
                <c:pt idx="20">
                  <c:v>7.20100478853958E-4</c:v>
                </c:pt>
                <c:pt idx="21">
                  <c:v>-1.1518397772577699E-2</c:v>
                </c:pt>
                <c:pt idx="22">
                  <c:v>5.77749065551059E-3</c:v>
                </c:pt>
                <c:pt idx="23">
                  <c:v>-1.0629197661782301E-2</c:v>
                </c:pt>
                <c:pt idx="24">
                  <c:v>-8.8827512062832296E-3</c:v>
                </c:pt>
                <c:pt idx="25">
                  <c:v>6.6641770069764102E-3</c:v>
                </c:pt>
                <c:pt idx="26">
                  <c:v>6.3811825015802604E-4</c:v>
                </c:pt>
                <c:pt idx="27">
                  <c:v>-2.7865585408042301E-3</c:v>
                </c:pt>
                <c:pt idx="28">
                  <c:v>3.7722390955923198E-3</c:v>
                </c:pt>
                <c:pt idx="29">
                  <c:v>2.31360779719441E-2</c:v>
                </c:pt>
                <c:pt idx="30">
                  <c:v>2.3507251713077399E-2</c:v>
                </c:pt>
                <c:pt idx="31">
                  <c:v>1.2293672909294199E-2</c:v>
                </c:pt>
                <c:pt idx="32">
                  <c:v>3.2295169287646502E-2</c:v>
                </c:pt>
                <c:pt idx="33">
                  <c:v>6.8696507737407805E-2</c:v>
                </c:pt>
                <c:pt idx="34">
                  <c:v>8.1721590584301798E-2</c:v>
                </c:pt>
                <c:pt idx="35">
                  <c:v>0.130582120637908</c:v>
                </c:pt>
                <c:pt idx="36">
                  <c:v>0.17197077860360899</c:v>
                </c:pt>
                <c:pt idx="37">
                  <c:v>0.24889134072980601</c:v>
                </c:pt>
                <c:pt idx="38">
                  <c:v>0.37859765646381199</c:v>
                </c:pt>
                <c:pt idx="39">
                  <c:v>0.53775795133526405</c:v>
                </c:pt>
                <c:pt idx="40">
                  <c:v>0.74486191758974996</c:v>
                </c:pt>
                <c:pt idx="41">
                  <c:v>1.0562427825726799</c:v>
                </c:pt>
                <c:pt idx="42">
                  <c:v>1.43783865713795</c:v>
                </c:pt>
                <c:pt idx="43">
                  <c:v>1.8693891898496899</c:v>
                </c:pt>
                <c:pt idx="44">
                  <c:v>2.3710707025586801</c:v>
                </c:pt>
              </c:numCache>
            </c:numRef>
          </c:val>
          <c:smooth val="0"/>
        </c:ser>
        <c:ser>
          <c:idx val="9"/>
          <c:order val="4"/>
          <c:tx>
            <c:v>pr5</c:v>
          </c:tx>
          <c:marker>
            <c:symbol val="none"/>
          </c:marker>
          <c:val>
            <c:numRef>
              <c:f>List1!$J$1:$J$46</c:f>
              <c:numCache>
                <c:formatCode>General</c:formatCode>
                <c:ptCount val="46"/>
                <c:pt idx="0">
                  <c:v>1.9971993454297499E-2</c:v>
                </c:pt>
                <c:pt idx="1">
                  <c:v>1.4631840427953499E-2</c:v>
                </c:pt>
                <c:pt idx="2">
                  <c:v>5.2694275938756103E-3</c:v>
                </c:pt>
                <c:pt idx="3">
                  <c:v>-1.1445716812998901E-2</c:v>
                </c:pt>
                <c:pt idx="4">
                  <c:v>-1.1180208486498699E-3</c:v>
                </c:pt>
                <c:pt idx="5">
                  <c:v>-7.33753036018037E-3</c:v>
                </c:pt>
                <c:pt idx="6">
                  <c:v>7.3709895261435702E-3</c:v>
                </c:pt>
                <c:pt idx="7">
                  <c:v>-3.6953208645695802E-3</c:v>
                </c:pt>
                <c:pt idx="8">
                  <c:v>4.9424417839898802E-2</c:v>
                </c:pt>
                <c:pt idx="9">
                  <c:v>7.6504442054580402E-2</c:v>
                </c:pt>
                <c:pt idx="10">
                  <c:v>0.17128825895910699</c:v>
                </c:pt>
                <c:pt idx="11">
                  <c:v>0.29266584022595898</c:v>
                </c:pt>
                <c:pt idx="12">
                  <c:v>0.50256270003779102</c:v>
                </c:pt>
                <c:pt idx="13">
                  <c:v>0.90617975505189596</c:v>
                </c:pt>
                <c:pt idx="14">
                  <c:v>1.55308585512667</c:v>
                </c:pt>
                <c:pt idx="15">
                  <c:v>2.3744442741062901</c:v>
                </c:pt>
                <c:pt idx="16">
                  <c:v>3.2902940016751101</c:v>
                </c:pt>
                <c:pt idx="17">
                  <c:v>4.0260720411514299</c:v>
                </c:pt>
                <c:pt idx="18">
                  <c:v>4.44180558851368</c:v>
                </c:pt>
                <c:pt idx="19">
                  <c:v>4.7007831627613497</c:v>
                </c:pt>
                <c:pt idx="20">
                  <c:v>4.8883919267216198</c:v>
                </c:pt>
                <c:pt idx="21">
                  <c:v>5.0557892624491503</c:v>
                </c:pt>
                <c:pt idx="22">
                  <c:v>5.1829756295083902</c:v>
                </c:pt>
                <c:pt idx="23">
                  <c:v>5.33110341450692</c:v>
                </c:pt>
                <c:pt idx="24">
                  <c:v>5.4088456704199199</c:v>
                </c:pt>
                <c:pt idx="25">
                  <c:v>5.5424754291500804</c:v>
                </c:pt>
                <c:pt idx="26">
                  <c:v>5.6136145556943298</c:v>
                </c:pt>
                <c:pt idx="27">
                  <c:v>5.7076364041601799</c:v>
                </c:pt>
                <c:pt idx="28">
                  <c:v>5.7747275875529498</c:v>
                </c:pt>
                <c:pt idx="29">
                  <c:v>5.8579416532874902</c:v>
                </c:pt>
                <c:pt idx="30">
                  <c:v>5.9178610723857599</c:v>
                </c:pt>
                <c:pt idx="31">
                  <c:v>6.0053727324534503</c:v>
                </c:pt>
                <c:pt idx="32">
                  <c:v>6.0522546998140898</c:v>
                </c:pt>
                <c:pt idx="33">
                  <c:v>6.0993070757943801</c:v>
                </c:pt>
                <c:pt idx="34">
                  <c:v>6.1488192831070796</c:v>
                </c:pt>
                <c:pt idx="35">
                  <c:v>6.1715234453456898</c:v>
                </c:pt>
                <c:pt idx="36">
                  <c:v>6.2211177776891002</c:v>
                </c:pt>
                <c:pt idx="37">
                  <c:v>6.2730239199676801</c:v>
                </c:pt>
                <c:pt idx="38">
                  <c:v>6.3193403784342399</c:v>
                </c:pt>
                <c:pt idx="39">
                  <c:v>6.3299982350177997</c:v>
                </c:pt>
                <c:pt idx="40">
                  <c:v>6.3650646572163501</c:v>
                </c:pt>
                <c:pt idx="41">
                  <c:v>6.4138092014917403</c:v>
                </c:pt>
                <c:pt idx="42">
                  <c:v>6.4343014955329103</c:v>
                </c:pt>
                <c:pt idx="43">
                  <c:v>6.4244389837112399</c:v>
                </c:pt>
                <c:pt idx="44">
                  <c:v>6.4633327978536101</c:v>
                </c:pt>
              </c:numCache>
            </c:numRef>
          </c:val>
          <c:smooth val="0"/>
        </c:ser>
        <c:ser>
          <c:idx val="11"/>
          <c:order val="5"/>
          <c:tx>
            <c:v>pr6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List1!$L$1:$L$46</c:f>
              <c:numCache>
                <c:formatCode>General</c:formatCode>
                <c:ptCount val="46"/>
                <c:pt idx="0">
                  <c:v>5.8707607261698801E-4</c:v>
                </c:pt>
                <c:pt idx="1">
                  <c:v>2.1664861044767399E-2</c:v>
                </c:pt>
                <c:pt idx="2">
                  <c:v>2.6605503244240901E-2</c:v>
                </c:pt>
                <c:pt idx="3">
                  <c:v>-1.9895719535690099E-2</c:v>
                </c:pt>
                <c:pt idx="4" formatCode="0.00E+00">
                  <c:v>-7.3490351493177297E-7</c:v>
                </c:pt>
                <c:pt idx="5">
                  <c:v>-2.8373909849804101E-2</c:v>
                </c:pt>
                <c:pt idx="6">
                  <c:v>-1.1420876363831E-2</c:v>
                </c:pt>
                <c:pt idx="7">
                  <c:v>1.2741496824664199E-2</c:v>
                </c:pt>
                <c:pt idx="8">
                  <c:v>2.9395039229980199E-2</c:v>
                </c:pt>
                <c:pt idx="9">
                  <c:v>6.0079439450520397E-2</c:v>
                </c:pt>
                <c:pt idx="10">
                  <c:v>0.16000129192826301</c:v>
                </c:pt>
                <c:pt idx="11">
                  <c:v>0.36012823137448702</c:v>
                </c:pt>
                <c:pt idx="12">
                  <c:v>0.63513090546225603</c:v>
                </c:pt>
                <c:pt idx="13">
                  <c:v>1.2091669996005501</c:v>
                </c:pt>
                <c:pt idx="14">
                  <c:v>2.0827978663000399</c:v>
                </c:pt>
                <c:pt idx="15">
                  <c:v>3.1148630685074501</c:v>
                </c:pt>
                <c:pt idx="16">
                  <c:v>4.0079674003931798</c:v>
                </c:pt>
                <c:pt idx="17">
                  <c:v>4.4321440925667401</c:v>
                </c:pt>
                <c:pt idx="18">
                  <c:v>4.6221985283648399</c:v>
                </c:pt>
                <c:pt idx="19">
                  <c:v>4.8251718302918203</c:v>
                </c:pt>
                <c:pt idx="20">
                  <c:v>4.9989612755599699</c:v>
                </c:pt>
                <c:pt idx="21">
                  <c:v>5.1136246119342497</c:v>
                </c:pt>
                <c:pt idx="22">
                  <c:v>5.2916403426463701</c:v>
                </c:pt>
                <c:pt idx="23">
                  <c:v>5.3703720995186899</c:v>
                </c:pt>
                <c:pt idx="24">
                  <c:v>5.5007044290620604</c:v>
                </c:pt>
                <c:pt idx="25">
                  <c:v>5.6206089208820202</c:v>
                </c:pt>
                <c:pt idx="26">
                  <c:v>5.6783381666454096</c:v>
                </c:pt>
                <c:pt idx="27">
                  <c:v>5.7979227148526604</c:v>
                </c:pt>
                <c:pt idx="28">
                  <c:v>5.8800743124348704</c:v>
                </c:pt>
                <c:pt idx="29">
                  <c:v>5.9296000715670996</c:v>
                </c:pt>
                <c:pt idx="30">
                  <c:v>5.97477385776887</c:v>
                </c:pt>
                <c:pt idx="31">
                  <c:v>6.0434707580945002</c:v>
                </c:pt>
                <c:pt idx="32">
                  <c:v>6.0886323755459202</c:v>
                </c:pt>
                <c:pt idx="33">
                  <c:v>6.1411539751237303</c:v>
                </c:pt>
                <c:pt idx="34">
                  <c:v>6.1746714435974903</c:v>
                </c:pt>
                <c:pt idx="35">
                  <c:v>6.2508690925499097</c:v>
                </c:pt>
                <c:pt idx="36">
                  <c:v>6.2480945198594098</c:v>
                </c:pt>
                <c:pt idx="37">
                  <c:v>6.2695855253105801</c:v>
                </c:pt>
                <c:pt idx="38">
                  <c:v>6.32132632164467</c:v>
                </c:pt>
                <c:pt idx="39">
                  <c:v>6.3550594919445498</c:v>
                </c:pt>
                <c:pt idx="40">
                  <c:v>6.37972141223762</c:v>
                </c:pt>
                <c:pt idx="41">
                  <c:v>6.3977639862830298</c:v>
                </c:pt>
                <c:pt idx="42">
                  <c:v>6.4351767706196803</c:v>
                </c:pt>
                <c:pt idx="43">
                  <c:v>6.44597891716987</c:v>
                </c:pt>
                <c:pt idx="44">
                  <c:v>6.4820597458647198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52064"/>
        <c:axId val="136962048"/>
      </c:lineChart>
      <c:catAx>
        <c:axId val="13695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36962048"/>
        <c:crosses val="autoZero"/>
        <c:auto val="1"/>
        <c:lblAlgn val="ctr"/>
        <c:lblOffset val="100"/>
        <c:noMultiLvlLbl val="0"/>
      </c:catAx>
      <c:valAx>
        <c:axId val="13696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952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91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3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1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74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15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89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37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65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3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25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3A5B-B079-44EE-9198-E0899D34C48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68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C3A5B-B079-44EE-9198-E0899D34C48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BE27-294B-494A-A53C-B68E64C39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97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rdp.cme.msu.edu/probematch/search.j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rthmicrobiome.org/emp-standard-protocols/16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core-genomics.blogspot.cz/2012/04/how-do-spri-beads-work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nza.com/products-services/bio-research/electrophoresis-of-nucleic-acids-and-proteins/nucleic-acid-electrophoresis/fast-electrophoresis-flashgel-system-for-dna-rna-and-recovery.aspx" TargetMode="External"/><Relationship Id="rId4" Type="http://schemas.openxmlformats.org/officeDocument/2006/relationships/hyperlink" Target="https://tools.thermofisher.com/content/sfs/manuals/egelguide_man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Metagenomika</a:t>
            </a:r>
            <a:r>
              <a:rPr lang="cs-CZ" dirty="0" smtClean="0"/>
              <a:t> – příprava knihovny 16S </a:t>
            </a:r>
            <a:r>
              <a:rPr lang="cs-CZ" dirty="0" err="1" smtClean="0"/>
              <a:t>rRNA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Petra Vídeňská,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2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WJG-16-4135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60986" r="15415" b="12466"/>
          <a:stretch/>
        </p:blipFill>
        <p:spPr>
          <a:xfrm>
            <a:off x="402660" y="2348880"/>
            <a:ext cx="8363798" cy="1944216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Výběr specifických primerů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6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cs-CZ" dirty="0" smtClean="0"/>
              <a:t>Kontrola vybraných </a:t>
            </a:r>
            <a:r>
              <a:rPr lang="cs-CZ" dirty="0" err="1" smtClean="0"/>
              <a:t>primerů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rdp.cme.msu.edu/probematch/search.jsp</a:t>
            </a:r>
            <a:endParaRPr lang="cs-CZ" sz="1800" dirty="0" smtClean="0"/>
          </a:p>
          <a:p>
            <a:r>
              <a:rPr lang="cs-CZ" sz="1800" dirty="0"/>
              <a:t>F 5’-GGAGGCAGCAGTRRGGAAT (347F) </a:t>
            </a:r>
            <a:endParaRPr lang="cs-CZ" sz="1800" dirty="0" smtClean="0"/>
          </a:p>
          <a:p>
            <a:r>
              <a:rPr lang="cs-CZ" sz="1800" dirty="0"/>
              <a:t>R 5’-CTACCRGGGTATCTAATCC (803R)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Probe Match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16684" r="29701" b="4352"/>
          <a:stretch/>
        </p:blipFill>
        <p:spPr>
          <a:xfrm>
            <a:off x="1043608" y="1916832"/>
            <a:ext cx="717981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robe Match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7388" r="29411" b="1446"/>
          <a:stretch/>
        </p:blipFill>
        <p:spPr>
          <a:xfrm>
            <a:off x="974855" y="1239758"/>
            <a:ext cx="6909513" cy="5556104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Kontrola vybraných primerů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9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Výběr primerů z publikací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258888" y="1592263"/>
          <a:ext cx="6632575" cy="3924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33"/>
                <a:gridCol w="1481382"/>
                <a:gridCol w="445347"/>
                <a:gridCol w="394829"/>
                <a:gridCol w="2492545"/>
                <a:gridCol w="1440966"/>
                <a:gridCol w="314773"/>
              </a:tblGrid>
              <a:tr h="301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Název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lenght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Tm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Sekvence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Poznámka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ozn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16S_V1/V3F_ERB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492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GAG TTT GAT CNT GGC TCA 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Erb-Downward at al., 2011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16S_V1/V3R_ERB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GWN TTA CNG CGG CKG CTG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Erb-Downward at al., 2011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16S_V3/V4F_NOSS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456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60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GGA GGC AGC AGT RRG GAA T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Nossa et al., 2010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16S_V3/V4R_NOSS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56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CTA CCR GGG TAT CTA ATC C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Nossa et al., 2010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16S_V3/V4F_CLAE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464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66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ACT CCT ACG GRA GGC AGC AG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Claesson et al., 2010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16S_V3/V4R_CLAE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TAC NVG GGT ATC TAA TCC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Claesson et al., 2010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16S_V4/V5F_CLAE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363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53,3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AYT GGG YDT AAA GNG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Claesson et al., 2010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16S_V4/V5R_CLAE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56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CCG TCA ATT YYT TTR AGT TT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Claesson et al., 2010 16S na pyrosequencing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16S_V2/V3F_MCKE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345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CTG </a:t>
                      </a:r>
                      <a:r>
                        <a:rPr lang="cs-CZ" sz="800" dirty="0" err="1">
                          <a:effectLst/>
                        </a:rPr>
                        <a:t>CTG</a:t>
                      </a:r>
                      <a:r>
                        <a:rPr lang="cs-CZ" sz="800" dirty="0">
                          <a:effectLst/>
                        </a:rPr>
                        <a:t> CCT YCC GTA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McKenna</a:t>
                      </a:r>
                      <a:r>
                        <a:rPr lang="cs-CZ" sz="800" dirty="0">
                          <a:effectLst/>
                        </a:rPr>
                        <a:t> </a:t>
                      </a:r>
                      <a:r>
                        <a:rPr lang="cs-CZ" sz="800" dirty="0" err="1">
                          <a:effectLst/>
                        </a:rPr>
                        <a:t>at</a:t>
                      </a:r>
                      <a:r>
                        <a:rPr lang="cs-CZ" sz="800" dirty="0">
                          <a:effectLst/>
                        </a:rPr>
                        <a:t> al., 2008 16S na </a:t>
                      </a:r>
                      <a:r>
                        <a:rPr lang="cs-CZ" sz="800" dirty="0" err="1">
                          <a:effectLst/>
                        </a:rPr>
                        <a:t>pyrosequencing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16S_V2/V3R_MCKE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AGA GTT TGA TCC TGG CTC AG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McKenna</a:t>
                      </a:r>
                      <a:r>
                        <a:rPr lang="cs-CZ" sz="800" dirty="0">
                          <a:effectLst/>
                        </a:rPr>
                        <a:t> </a:t>
                      </a:r>
                      <a:r>
                        <a:rPr lang="cs-CZ" sz="800" dirty="0" err="1">
                          <a:effectLst/>
                        </a:rPr>
                        <a:t>at</a:t>
                      </a:r>
                      <a:r>
                        <a:rPr lang="cs-CZ" sz="800" dirty="0">
                          <a:effectLst/>
                        </a:rPr>
                        <a:t> al., 2008 16S na </a:t>
                      </a:r>
                      <a:r>
                        <a:rPr lang="cs-CZ" sz="800" dirty="0" err="1">
                          <a:effectLst/>
                        </a:rPr>
                        <a:t>pyrosequencing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16S_univ-2F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smtClean="0">
                          <a:effectLst/>
                        </a:rPr>
                        <a:t>-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smtClean="0">
                          <a:effectLst/>
                        </a:rPr>
                        <a:t>-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GAG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GAA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GGI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GIG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GAI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GAC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GT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Calibri"/>
                          <a:cs typeface="Times New Roman"/>
                        </a:rPr>
                        <a:t>Tseng et al., 2003 pro real-time PCR</a:t>
                      </a:r>
                      <a:endParaRPr lang="cs-CZ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6" marR="9526" marT="9522" marB="9522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pr6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</a:tr>
              <a:tr h="301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16S_univ-2R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8" marR="7518" marT="7518" marB="751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smtClean="0">
                          <a:effectLst/>
                        </a:rPr>
                        <a:t>-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AGI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CCC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GIG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AAC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GTA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TTC</a:t>
                      </a:r>
                      <a:r>
                        <a:rPr lang="cs-CZ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AC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9" marR="7519" marT="7516" marB="7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Tseng et al., 2003 pro real-time PCR</a:t>
                      </a:r>
                      <a:endParaRPr lang="cs-CZ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6" marR="9526" marT="9522" marB="9522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8" marR="7518" marT="7518" marB="7518" anchor="ctr"/>
                </a:tc>
              </a:tr>
            </a:tbl>
          </a:graphicData>
        </a:graphic>
      </p:graphicFrame>
      <p:sp>
        <p:nvSpPr>
          <p:cNvPr id="2" name="Ovál 1"/>
          <p:cNvSpPr/>
          <p:nvPr/>
        </p:nvSpPr>
        <p:spPr>
          <a:xfrm>
            <a:off x="2700338" y="1341438"/>
            <a:ext cx="576262" cy="4535487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8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Real-time PCR s vybranými primery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67544" y="1628799"/>
          <a:ext cx="4104456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24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35701" r="17851" b="25735"/>
          <a:stretch>
            <a:fillRect/>
          </a:stretch>
        </p:blipFill>
        <p:spPr bwMode="auto">
          <a:xfrm>
            <a:off x="5076825" y="1484313"/>
            <a:ext cx="2879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Obrázek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" r="6194" b="32001"/>
          <a:stretch>
            <a:fillRect/>
          </a:stretch>
        </p:blipFill>
        <p:spPr bwMode="auto">
          <a:xfrm>
            <a:off x="5076825" y="3716338"/>
            <a:ext cx="28797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5292725" y="2420938"/>
            <a:ext cx="79216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6300788" y="2420938"/>
            <a:ext cx="792162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7092950" y="4797425"/>
            <a:ext cx="79216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011863" y="4797425"/>
            <a:ext cx="79216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219700" y="4797425"/>
            <a:ext cx="6477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235825" y="2420938"/>
            <a:ext cx="6492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4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dirty="0"/>
              <a:t>Strategie přípravy </a:t>
            </a:r>
            <a:r>
              <a:rPr lang="cs-CZ" dirty="0" err="1"/>
              <a:t>amplikonů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0407"/>
            <a:ext cx="477531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23528" y="112474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1. Dvoustupňová PCR</a:t>
            </a:r>
            <a:endParaRPr lang="cs-CZ" sz="2400" b="1" dirty="0"/>
          </a:p>
          <a:p>
            <a:r>
              <a:rPr lang="cs-CZ" dirty="0" smtClean="0"/>
              <a:t>- </a:t>
            </a:r>
            <a:r>
              <a:rPr lang="cs-CZ" dirty="0" err="1" smtClean="0"/>
              <a:t>primery</a:t>
            </a:r>
            <a:r>
              <a:rPr lang="cs-CZ" dirty="0" smtClean="0"/>
              <a:t> </a:t>
            </a:r>
            <a:r>
              <a:rPr lang="cs-CZ" dirty="0"/>
              <a:t>lze </a:t>
            </a:r>
            <a:r>
              <a:rPr lang="cs-CZ" dirty="0" err="1"/>
              <a:t>nasyntetizovat</a:t>
            </a:r>
            <a:r>
              <a:rPr lang="cs-CZ" dirty="0"/>
              <a:t> s extenzí, na kterou se pak pomocí PCR přidají komerční indexy (např. </a:t>
            </a:r>
            <a:r>
              <a:rPr lang="cs-CZ" dirty="0" err="1"/>
              <a:t>Nextera</a:t>
            </a:r>
            <a:r>
              <a:rPr lang="cs-CZ" dirty="0"/>
              <a:t> XT)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64089" y="1916832"/>
            <a:ext cx="3779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Výhody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Přesný protokol, není potřeba žádná optimalizace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Vysoká efektivita připojování adaptorů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Nevýhody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Vysoká cena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96 indexů (lze i více, ale prodražuje se to)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Hodně vzorků se </a:t>
            </a:r>
            <a:r>
              <a:rPr lang="cs-CZ" dirty="0" err="1" smtClean="0"/>
              <a:t>pooluje</a:t>
            </a:r>
            <a:r>
              <a:rPr lang="cs-CZ" dirty="0" smtClean="0"/>
              <a:t> najednou, velká nevyrovnanost (s 200 vzorky nikdo nebude dělat </a:t>
            </a:r>
            <a:r>
              <a:rPr lang="cs-CZ" dirty="0" err="1" smtClean="0"/>
              <a:t>qPCR</a:t>
            </a:r>
            <a:r>
              <a:rPr lang="cs-CZ" dirty="0" smtClean="0"/>
              <a:t>, </a:t>
            </a:r>
            <a:r>
              <a:rPr lang="cs-CZ" dirty="0" err="1" smtClean="0"/>
              <a:t>pooluje</a:t>
            </a:r>
            <a:r>
              <a:rPr lang="cs-CZ" dirty="0" smtClean="0"/>
              <a:t> se pouze na základě výsledků </a:t>
            </a:r>
            <a:r>
              <a:rPr lang="cs-CZ" dirty="0" err="1" smtClean="0"/>
              <a:t>fluorometrického</a:t>
            </a:r>
            <a:r>
              <a:rPr lang="cs-CZ" dirty="0" smtClean="0"/>
              <a:t> stanovení koncentrace)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Dvoustupňová PCR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3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143000"/>
          </a:xfrm>
        </p:spPr>
        <p:txBody>
          <a:bodyPr/>
          <a:lstStyle/>
          <a:p>
            <a:r>
              <a:rPr lang="cs-CZ" dirty="0" smtClean="0"/>
              <a:t>Strategie přípravy </a:t>
            </a:r>
            <a:r>
              <a:rPr lang="cs-CZ" dirty="0" err="1" smtClean="0"/>
              <a:t>amplikonů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2</a:t>
            </a:r>
            <a:r>
              <a:rPr lang="cs-CZ" sz="2400" b="1" dirty="0" smtClean="0"/>
              <a:t>. Dvoustupňová PCR s vnitřními </a:t>
            </a:r>
            <a:r>
              <a:rPr lang="cs-CZ" sz="2400" b="1" dirty="0" err="1" smtClean="0"/>
              <a:t>tagy</a:t>
            </a:r>
            <a:r>
              <a:rPr lang="cs-CZ" sz="2400" b="1" dirty="0" smtClean="0"/>
              <a:t> </a:t>
            </a:r>
            <a:r>
              <a:rPr lang="cs-CZ" sz="2400" dirty="0" smtClean="0"/>
              <a:t>– stejný postup jako předtím, ale před specifickým </a:t>
            </a:r>
            <a:r>
              <a:rPr lang="cs-CZ" sz="2400" dirty="0" err="1" smtClean="0"/>
              <a:t>primerem</a:t>
            </a:r>
            <a:r>
              <a:rPr lang="cs-CZ" sz="2400" dirty="0" smtClean="0"/>
              <a:t> je vložena značka</a:t>
            </a:r>
          </a:p>
          <a:p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251520" y="278092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16S </a:t>
            </a:r>
            <a:r>
              <a:rPr lang="cs-CZ" b="1" dirty="0" err="1"/>
              <a:t>Amplicon</a:t>
            </a:r>
            <a:r>
              <a:rPr lang="cs-CZ" b="1" dirty="0"/>
              <a:t> PCR Forward </a:t>
            </a:r>
            <a:r>
              <a:rPr lang="cs-CZ" b="1" dirty="0" err="1"/>
              <a:t>Primer</a:t>
            </a:r>
            <a:r>
              <a:rPr lang="cs-CZ" b="1" dirty="0"/>
              <a:t> = 5'</a:t>
            </a:r>
          </a:p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TCGTCGGCAGCGTCAGATGTGTATAAGAGACAG</a:t>
            </a:r>
            <a:r>
              <a:rPr lang="cs-CZ" b="1" dirty="0"/>
              <a:t>-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N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az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NNN- značka (min. 5 nukleotidu</a:t>
            </a:r>
            <a:r>
              <a:rPr lang="cs-CZ" b="1" dirty="0"/>
              <a:t>)-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</a:rPr>
              <a:t>spacer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 (2 nukleotidy</a:t>
            </a:r>
            <a:r>
              <a:rPr lang="cs-CZ" b="1" dirty="0"/>
              <a:t>)-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CCTACGGGNGGCWGCAG</a:t>
            </a:r>
          </a:p>
          <a:p>
            <a:r>
              <a:rPr lang="cs-CZ" b="1" dirty="0"/>
              <a:t> </a:t>
            </a:r>
          </a:p>
          <a:p>
            <a:r>
              <a:rPr lang="cs-CZ" b="1" dirty="0"/>
              <a:t>16S </a:t>
            </a:r>
            <a:r>
              <a:rPr lang="cs-CZ" b="1" dirty="0" err="1"/>
              <a:t>Amplicon</a:t>
            </a:r>
            <a:r>
              <a:rPr lang="cs-CZ" b="1" dirty="0"/>
              <a:t> PCR Reverse </a:t>
            </a:r>
            <a:r>
              <a:rPr lang="cs-CZ" b="1" dirty="0" err="1"/>
              <a:t>Primer</a:t>
            </a:r>
            <a:r>
              <a:rPr lang="cs-CZ" b="1" dirty="0"/>
              <a:t> = 5'</a:t>
            </a:r>
          </a:p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GTCTCGTGGGCTCGGAGATGTGTATAAGAGACAG</a:t>
            </a:r>
            <a:r>
              <a:rPr lang="cs-CZ" b="1" dirty="0"/>
              <a:t>-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N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az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NNN-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značka (min. 5 nukleotidu</a:t>
            </a:r>
            <a:r>
              <a:rPr lang="cs-CZ" b="1" dirty="0"/>
              <a:t>)-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</a:rPr>
              <a:t>spacer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 (2 nukleotidy</a:t>
            </a:r>
            <a:r>
              <a:rPr lang="cs-CZ" b="1" dirty="0"/>
              <a:t>)-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GACTACHVGGGTATCTAATCC</a:t>
            </a:r>
            <a:r>
              <a:rPr lang="cs-CZ" b="1" dirty="0"/>
              <a:t> 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Extenze, oblast potřebnou pro pozdější přidání indexů</a:t>
            </a:r>
          </a:p>
          <a:p>
            <a:pPr lvl="0"/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N – nukleotidy které přidáváme aby byla vyšší diverzita během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sekvenování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(např. pět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primerů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bude mít 1 N, pět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primerů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2N, pět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primerů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 3N…)</a:t>
            </a:r>
          </a:p>
          <a:p>
            <a:pPr lvl="0"/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značka – sekvence odlišující mezi sebou jednotlivé vzorky</a:t>
            </a:r>
          </a:p>
          <a:p>
            <a:pPr lvl="0"/>
            <a:r>
              <a:rPr lang="cs-CZ" b="1" dirty="0" err="1">
                <a:solidFill>
                  <a:schemeClr val="accent6">
                    <a:lumMod val="50000"/>
                  </a:schemeClr>
                </a:solidFill>
              </a:rPr>
              <a:t>spacer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 – odděluje značku od oblasti 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</a:rPr>
              <a:t>komplementárni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 k oblasti zajmu</a:t>
            </a:r>
          </a:p>
          <a:p>
            <a:pPr lvl="0"/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vlastní </a:t>
            </a:r>
            <a:r>
              <a:rPr lang="cs-CZ" b="1" dirty="0" err="1">
                <a:solidFill>
                  <a:schemeClr val="accent4">
                    <a:lumMod val="50000"/>
                  </a:schemeClr>
                </a:solidFill>
              </a:rPr>
              <a:t>primer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, komplementární k oblasti zájmu</a:t>
            </a:r>
          </a:p>
        </p:txBody>
      </p:sp>
    </p:spTree>
    <p:extLst>
      <p:ext uri="{BB962C8B-B14F-4D97-AF65-F5344CB8AC3E}">
        <p14:creationId xmlns:p14="http://schemas.microsoft.com/office/powerpoint/2010/main" val="235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2. Dvoustupňová PCR s vnitřními </a:t>
            </a:r>
            <a:r>
              <a:rPr lang="cs-CZ" b="1" dirty="0" err="1" smtClean="0"/>
              <a:t>tagy</a:t>
            </a:r>
            <a:endParaRPr lang="cs-CZ" b="1" dirty="0"/>
          </a:p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Po prvním </a:t>
            </a:r>
            <a:r>
              <a:rPr lang="cs-CZ" dirty="0" err="1" smtClean="0"/>
              <a:t>poolovaní</a:t>
            </a:r>
            <a:r>
              <a:rPr lang="cs-CZ" dirty="0" smtClean="0"/>
              <a:t> před indexací se pracuje již s méně vzorky – snadnost</a:t>
            </a:r>
          </a:p>
          <a:p>
            <a:pPr lvl="1"/>
            <a:r>
              <a:rPr lang="cs-CZ" dirty="0" smtClean="0"/>
              <a:t>Cena – ušetří se za indexy</a:t>
            </a:r>
          </a:p>
          <a:p>
            <a:pPr lvl="1"/>
            <a:r>
              <a:rPr lang="cs-CZ" dirty="0" smtClean="0"/>
              <a:t>Lépe vyrovnaná knihovna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 dvoustupňová PCR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Strategie přípravy amplikonů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6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cs-CZ" sz="3800" b="1" dirty="0" smtClean="0"/>
              <a:t>3. </a:t>
            </a:r>
            <a:r>
              <a:rPr lang="cs-CZ" sz="3800" b="1" dirty="0" err="1"/>
              <a:t>Sekvenace</a:t>
            </a:r>
            <a:r>
              <a:rPr lang="cs-CZ" sz="3800" b="1" dirty="0"/>
              <a:t> přímo produktů </a:t>
            </a:r>
            <a:r>
              <a:rPr lang="cs-CZ" sz="3800" b="1" dirty="0" smtClean="0"/>
              <a:t>amplifikace</a:t>
            </a:r>
          </a:p>
          <a:p>
            <a:r>
              <a:rPr lang="cs-CZ" dirty="0" err="1"/>
              <a:t>Amplikony</a:t>
            </a:r>
            <a:r>
              <a:rPr lang="cs-CZ" dirty="0"/>
              <a:t> 100 – 500 </a:t>
            </a:r>
            <a:r>
              <a:rPr lang="cs-CZ" dirty="0" err="1"/>
              <a:t>bp</a:t>
            </a:r>
            <a:r>
              <a:rPr lang="cs-CZ" dirty="0"/>
              <a:t>  – </a:t>
            </a:r>
            <a:r>
              <a:rPr lang="cs-CZ" dirty="0" err="1"/>
              <a:t>primery</a:t>
            </a:r>
            <a:r>
              <a:rPr lang="cs-CZ" dirty="0"/>
              <a:t> s extenzí přímo na </a:t>
            </a:r>
            <a:r>
              <a:rPr lang="cs-CZ" dirty="0" err="1"/>
              <a:t>sekvenování</a:t>
            </a:r>
            <a:r>
              <a:rPr lang="cs-CZ" dirty="0"/>
              <a:t>, musí obsahovat extenzi a index (jen jeden z nich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/>
              <a:t>Caporaso</a:t>
            </a:r>
            <a:r>
              <a:rPr lang="cs-CZ" dirty="0"/>
              <a:t> a kol. (</a:t>
            </a:r>
            <a:r>
              <a:rPr lang="cs-CZ" dirty="0">
                <a:hlinkClick r:id="rId2"/>
              </a:rPr>
              <a:t>http://www.earthmicrobiome.org/emp-standard-protocols/16s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), </a:t>
            </a:r>
            <a:r>
              <a:rPr lang="cs-CZ" dirty="0"/>
              <a:t>pozor jiný </a:t>
            </a:r>
            <a:r>
              <a:rPr lang="cs-CZ" dirty="0" err="1"/>
              <a:t>sekvenační</a:t>
            </a:r>
            <a:r>
              <a:rPr lang="cs-CZ" dirty="0"/>
              <a:t> a indexační </a:t>
            </a:r>
            <a:r>
              <a:rPr lang="cs-CZ" dirty="0" err="1"/>
              <a:t>primer</a:t>
            </a:r>
            <a:endParaRPr lang="cs-CZ" dirty="0"/>
          </a:p>
          <a:p>
            <a:pPr lvl="1"/>
            <a:r>
              <a:rPr lang="cs-CZ" dirty="0"/>
              <a:t>Forward: AATGATACGGCGACCACCGAGATCTACAC TATGGTAATT GT GTGCCAGCMGCCGCGGTAA</a:t>
            </a:r>
          </a:p>
          <a:p>
            <a:pPr lvl="1"/>
            <a:r>
              <a:rPr lang="cs-CZ" dirty="0"/>
              <a:t>Reverse: CAAGCAGAAGACGGCATACGAGAT Index AGTCAGTCAG CC GGACTACHVGGGTWTCTAAT</a:t>
            </a:r>
          </a:p>
          <a:p>
            <a:pPr lvl="0"/>
            <a:r>
              <a:rPr lang="cs-CZ" dirty="0" smtClean="0"/>
              <a:t>Pro </a:t>
            </a:r>
            <a:r>
              <a:rPr lang="cs-CZ" dirty="0" err="1"/>
              <a:t>sekvenační</a:t>
            </a:r>
            <a:r>
              <a:rPr lang="cs-CZ" dirty="0"/>
              <a:t> </a:t>
            </a:r>
            <a:r>
              <a:rPr lang="cs-CZ" dirty="0" err="1"/>
              <a:t>kit</a:t>
            </a:r>
            <a:r>
              <a:rPr lang="cs-CZ" dirty="0"/>
              <a:t> s </a:t>
            </a:r>
            <a:r>
              <a:rPr lang="cs-CZ" dirty="0" err="1"/>
              <a:t>TruSeq</a:t>
            </a:r>
            <a:r>
              <a:rPr lang="cs-CZ" dirty="0"/>
              <a:t> indexy, viz. Nelson a kol., 2014 (</a:t>
            </a:r>
            <a:r>
              <a:rPr lang="cs-CZ" dirty="0" err="1"/>
              <a:t>Analysis</a:t>
            </a:r>
            <a:r>
              <a:rPr lang="cs-CZ" dirty="0"/>
              <a:t>, </a:t>
            </a:r>
            <a:r>
              <a:rPr lang="cs-CZ" dirty="0" err="1"/>
              <a:t>Optimization</a:t>
            </a:r>
            <a:r>
              <a:rPr lang="cs-CZ" dirty="0"/>
              <a:t> and </a:t>
            </a:r>
            <a:r>
              <a:rPr lang="cs-CZ" dirty="0" err="1"/>
              <a:t>Verification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Illumina</a:t>
            </a:r>
            <a:r>
              <a:rPr lang="cs-CZ" dirty="0"/>
              <a:t> - </a:t>
            </a:r>
            <a:r>
              <a:rPr lang="cs-CZ" dirty="0" err="1"/>
              <a:t>Generated</a:t>
            </a:r>
            <a:r>
              <a:rPr lang="cs-CZ" dirty="0"/>
              <a:t> 16S </a:t>
            </a:r>
            <a:r>
              <a:rPr lang="cs-CZ" dirty="0" err="1"/>
              <a:t>rRNA</a:t>
            </a:r>
            <a:r>
              <a:rPr lang="cs-CZ" dirty="0"/>
              <a:t> Gene </a:t>
            </a:r>
            <a:r>
              <a:rPr lang="cs-CZ" dirty="0" err="1"/>
              <a:t>Amplicon</a:t>
            </a:r>
            <a:r>
              <a:rPr lang="cs-CZ" dirty="0"/>
              <a:t> </a:t>
            </a:r>
            <a:r>
              <a:rPr lang="cs-CZ" dirty="0" err="1"/>
              <a:t>Surveys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Forward:CAAGCAGAAGACGGCATACGAGAT</a:t>
            </a:r>
            <a:r>
              <a:rPr lang="cs-CZ" dirty="0"/>
              <a:t>- </a:t>
            </a:r>
            <a:r>
              <a:rPr lang="cs-CZ" dirty="0" err="1"/>
              <a:t>TruSeq</a:t>
            </a:r>
            <a:r>
              <a:rPr lang="cs-CZ" dirty="0"/>
              <a:t> indexy-GTGACTGGAGTTCAGACGTGTGCTCTTCCGATCT</a:t>
            </a:r>
          </a:p>
          <a:p>
            <a:pPr lvl="1"/>
            <a:r>
              <a:rPr lang="cs-CZ" dirty="0"/>
              <a:t>Reverse:AATGATACGGCGACCACCGAGATCTACACTCTTTCCCTACACGACGCTCTTCCGATCT-NNNN</a:t>
            </a:r>
          </a:p>
          <a:p>
            <a:pPr lvl="0"/>
            <a:r>
              <a:rPr lang="cs-CZ" dirty="0" smtClean="0"/>
              <a:t>Podobně </a:t>
            </a:r>
            <a:r>
              <a:rPr lang="cs-CZ" dirty="0"/>
              <a:t>i </a:t>
            </a:r>
            <a:r>
              <a:rPr lang="cs-CZ" dirty="0" err="1"/>
              <a:t>Kozich</a:t>
            </a:r>
            <a:r>
              <a:rPr lang="cs-CZ" dirty="0"/>
              <a:t> a kol. (http://aem.asm.org/</a:t>
            </a:r>
            <a:r>
              <a:rPr lang="cs-CZ" dirty="0" err="1"/>
              <a:t>content</a:t>
            </a:r>
            <a:r>
              <a:rPr lang="cs-CZ" dirty="0"/>
              <a:t>/</a:t>
            </a:r>
            <a:r>
              <a:rPr lang="cs-CZ" dirty="0" err="1"/>
              <a:t>suppl</a:t>
            </a:r>
            <a:r>
              <a:rPr lang="cs-CZ" dirty="0"/>
              <a:t>/2013/08/06/AEM.01043-13.DCSupplemental/zam999104626so1.pdf)</a:t>
            </a:r>
          </a:p>
          <a:p>
            <a:endParaRPr lang="cs-CZ" sz="2400" dirty="0"/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Strategie přípravy </a:t>
            </a:r>
            <a:r>
              <a:rPr lang="cs-CZ" dirty="0" err="1" smtClean="0"/>
              <a:t>amplikonů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6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400" b="1" dirty="0" smtClean="0"/>
              <a:t>3. </a:t>
            </a:r>
            <a:r>
              <a:rPr lang="cs-CZ" sz="2400" b="1" dirty="0" err="1"/>
              <a:t>Sekvenace</a:t>
            </a:r>
            <a:r>
              <a:rPr lang="cs-CZ" sz="2400" b="1" dirty="0"/>
              <a:t> přímo produktů </a:t>
            </a:r>
            <a:r>
              <a:rPr lang="cs-CZ" sz="2400" b="1" dirty="0" smtClean="0"/>
              <a:t>amplifikace</a:t>
            </a:r>
          </a:p>
          <a:p>
            <a:r>
              <a:rPr lang="cs-CZ" sz="2400" dirty="0" smtClean="0"/>
              <a:t>Výhody</a:t>
            </a:r>
          </a:p>
          <a:p>
            <a:pPr lvl="1"/>
            <a:r>
              <a:rPr lang="cs-CZ" sz="2000" dirty="0" smtClean="0"/>
              <a:t>Rychlá příprava</a:t>
            </a:r>
          </a:p>
          <a:p>
            <a:pPr lvl="1"/>
            <a:r>
              <a:rPr lang="cs-CZ" sz="2000" dirty="0" smtClean="0"/>
              <a:t>Pouze jedna PCR reakce</a:t>
            </a:r>
          </a:p>
          <a:p>
            <a:pPr lvl="1"/>
            <a:r>
              <a:rPr lang="cs-CZ" sz="2000" dirty="0" smtClean="0"/>
              <a:t>Cena </a:t>
            </a:r>
          </a:p>
          <a:p>
            <a:r>
              <a:rPr lang="cs-CZ" sz="2400" dirty="0" smtClean="0"/>
              <a:t>Nevýhody</a:t>
            </a:r>
          </a:p>
          <a:p>
            <a:pPr lvl="1"/>
            <a:r>
              <a:rPr lang="cs-CZ" sz="2000" dirty="0" smtClean="0"/>
              <a:t>Hodně </a:t>
            </a:r>
            <a:r>
              <a:rPr lang="cs-CZ" sz="2000" dirty="0"/>
              <a:t>vzorků se </a:t>
            </a:r>
            <a:r>
              <a:rPr lang="cs-CZ" sz="2000" dirty="0" err="1"/>
              <a:t>pooluje</a:t>
            </a:r>
            <a:r>
              <a:rPr lang="cs-CZ" sz="2000" dirty="0"/>
              <a:t> najednou, velká nevyrovnanost (s 200 vzorky nikdo nebude dělat </a:t>
            </a:r>
            <a:r>
              <a:rPr lang="cs-CZ" sz="2000" dirty="0" err="1"/>
              <a:t>qPCR</a:t>
            </a:r>
            <a:r>
              <a:rPr lang="cs-CZ" sz="2000" dirty="0"/>
              <a:t>, </a:t>
            </a:r>
            <a:r>
              <a:rPr lang="cs-CZ" sz="2000" dirty="0" err="1"/>
              <a:t>pooluje</a:t>
            </a:r>
            <a:r>
              <a:rPr lang="cs-CZ" sz="2000" dirty="0"/>
              <a:t> se pouze na základě výsledků </a:t>
            </a:r>
            <a:r>
              <a:rPr lang="cs-CZ" sz="2000" dirty="0" err="1"/>
              <a:t>fluorometrického</a:t>
            </a:r>
            <a:r>
              <a:rPr lang="cs-CZ" sz="2000" dirty="0"/>
              <a:t> stanovení koncentrace)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endParaRPr lang="cs-CZ" sz="2000" dirty="0"/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Strategie přípravy </a:t>
            </a:r>
            <a:r>
              <a:rPr lang="cs-CZ" dirty="0" err="1" smtClean="0"/>
              <a:t>amplikonů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1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Faktory ovlivňující výsledek </a:t>
            </a:r>
            <a:r>
              <a:rPr lang="cs-CZ" dirty="0" err="1" smtClean="0"/>
              <a:t>sekvenace</a:t>
            </a:r>
            <a:r>
              <a:rPr lang="cs-CZ" dirty="0" smtClean="0"/>
              <a:t> genu pro 16S </a:t>
            </a:r>
            <a:r>
              <a:rPr lang="cs-CZ" dirty="0" err="1" smtClean="0"/>
              <a:t>rRNA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651304" cy="550120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Sběr vzorků</a:t>
            </a:r>
          </a:p>
          <a:p>
            <a:pPr lvl="1"/>
            <a:r>
              <a:rPr lang="cs-CZ" dirty="0" smtClean="0"/>
              <a:t>Čas vystavení vzduchu</a:t>
            </a:r>
          </a:p>
          <a:p>
            <a:pPr lvl="1"/>
            <a:r>
              <a:rPr lang="cs-CZ" dirty="0" smtClean="0"/>
              <a:t>Teplota</a:t>
            </a:r>
          </a:p>
          <a:p>
            <a:pPr lvl="1"/>
            <a:r>
              <a:rPr lang="cs-CZ" dirty="0" smtClean="0"/>
              <a:t>Postup</a:t>
            </a:r>
          </a:p>
          <a:p>
            <a:r>
              <a:rPr lang="cs-CZ" dirty="0" smtClean="0"/>
              <a:t>Izolace DNA</a:t>
            </a:r>
          </a:p>
          <a:p>
            <a:pPr lvl="1"/>
            <a:r>
              <a:rPr lang="cs-CZ" dirty="0" smtClean="0"/>
              <a:t>Použitý </a:t>
            </a:r>
            <a:r>
              <a:rPr lang="cs-CZ" dirty="0" err="1" smtClean="0"/>
              <a:t>kit</a:t>
            </a:r>
            <a:r>
              <a:rPr lang="cs-CZ" dirty="0" smtClean="0"/>
              <a:t> a metoda </a:t>
            </a:r>
            <a:r>
              <a:rPr lang="cs-CZ" dirty="0" err="1" smtClean="0"/>
              <a:t>disrupce</a:t>
            </a:r>
            <a:r>
              <a:rPr lang="cs-CZ" dirty="0" smtClean="0"/>
              <a:t> bakteriálních buněk</a:t>
            </a:r>
          </a:p>
          <a:p>
            <a:pPr lvl="1"/>
            <a:r>
              <a:rPr lang="cs-CZ" dirty="0" smtClean="0"/>
              <a:t>Čas po který je vzorek rozmrazován před izolací</a:t>
            </a:r>
          </a:p>
          <a:p>
            <a:r>
              <a:rPr lang="cs-CZ" dirty="0" smtClean="0"/>
              <a:t>Příprava knihovny</a:t>
            </a:r>
          </a:p>
          <a:p>
            <a:pPr lvl="1"/>
            <a:r>
              <a:rPr lang="cs-CZ" dirty="0" smtClean="0"/>
              <a:t>Výběr </a:t>
            </a:r>
            <a:r>
              <a:rPr lang="cs-CZ" dirty="0" err="1" smtClean="0"/>
              <a:t>primerů</a:t>
            </a:r>
            <a:endParaRPr lang="cs-CZ" dirty="0" smtClean="0"/>
          </a:p>
          <a:p>
            <a:pPr lvl="1"/>
            <a:r>
              <a:rPr lang="cs-CZ" dirty="0" smtClean="0"/>
              <a:t>Polymeráza</a:t>
            </a:r>
          </a:p>
          <a:p>
            <a:pPr lvl="1"/>
            <a:r>
              <a:rPr lang="cs-CZ" dirty="0" smtClean="0"/>
              <a:t>Počet cyklů PCR (vznik chimér)</a:t>
            </a:r>
          </a:p>
          <a:p>
            <a:r>
              <a:rPr lang="cs-CZ" dirty="0" err="1" smtClean="0"/>
              <a:t>Sekvenace</a:t>
            </a:r>
            <a:endParaRPr lang="cs-CZ" dirty="0" smtClean="0"/>
          </a:p>
          <a:p>
            <a:pPr lvl="1"/>
            <a:r>
              <a:rPr lang="cs-CZ" dirty="0" smtClean="0"/>
              <a:t>Výběr </a:t>
            </a:r>
            <a:r>
              <a:rPr lang="cs-CZ" dirty="0" err="1" smtClean="0"/>
              <a:t>sekvenační</a:t>
            </a:r>
            <a:r>
              <a:rPr lang="cs-CZ" dirty="0" smtClean="0"/>
              <a:t> platformy</a:t>
            </a:r>
          </a:p>
          <a:p>
            <a:pPr lvl="1"/>
            <a:r>
              <a:rPr lang="cs-CZ" dirty="0" smtClean="0"/>
              <a:t>Kvalita knihovny</a:t>
            </a:r>
          </a:p>
          <a:p>
            <a:r>
              <a:rPr lang="cs-CZ" dirty="0" smtClean="0"/>
              <a:t>Analýza</a:t>
            </a:r>
          </a:p>
          <a:p>
            <a:pPr lvl="1"/>
            <a:r>
              <a:rPr lang="cs-CZ" dirty="0" smtClean="0"/>
              <a:t>Použitý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trimming</a:t>
            </a:r>
            <a:endParaRPr lang="cs-CZ" dirty="0" smtClean="0"/>
          </a:p>
          <a:p>
            <a:pPr lvl="1"/>
            <a:r>
              <a:rPr lang="cs-CZ" dirty="0" smtClean="0"/>
              <a:t>Použité algoritmy pro výběr OTU</a:t>
            </a:r>
          </a:p>
          <a:p>
            <a:pPr lvl="1"/>
            <a:r>
              <a:rPr lang="cs-CZ" dirty="0" smtClean="0"/>
              <a:t>Algoritmus výběru reprezentativních sekvencí</a:t>
            </a:r>
          </a:p>
          <a:p>
            <a:pPr lvl="1"/>
            <a:r>
              <a:rPr lang="cs-CZ" dirty="0" smtClean="0"/>
              <a:t>Výběr databáze 16S </a:t>
            </a:r>
            <a:r>
              <a:rPr lang="cs-CZ" dirty="0" err="1" smtClean="0"/>
              <a:t>rDNA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8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400" b="1" dirty="0" smtClean="0"/>
              <a:t>4. Za </a:t>
            </a:r>
            <a:r>
              <a:rPr lang="cs-CZ" sz="2400" b="1" dirty="0"/>
              <a:t>pomocí </a:t>
            </a:r>
            <a:r>
              <a:rPr lang="cs-CZ" sz="2400" b="1" dirty="0" err="1"/>
              <a:t>TruSeq</a:t>
            </a:r>
            <a:r>
              <a:rPr lang="cs-CZ" sz="2400" b="1" dirty="0"/>
              <a:t> PCR free </a:t>
            </a:r>
            <a:r>
              <a:rPr lang="cs-CZ" sz="2400" dirty="0"/>
              <a:t>(http://support.illumina.com/</a:t>
            </a:r>
            <a:r>
              <a:rPr lang="cs-CZ" sz="2400" dirty="0" err="1"/>
              <a:t>sequencing</a:t>
            </a:r>
            <a:r>
              <a:rPr lang="cs-CZ" sz="2400" dirty="0"/>
              <a:t>/</a:t>
            </a:r>
            <a:r>
              <a:rPr lang="cs-CZ" sz="2400" dirty="0" err="1"/>
              <a:t>sequencing_kits</a:t>
            </a:r>
            <a:r>
              <a:rPr lang="cs-CZ" sz="2400" dirty="0"/>
              <a:t>/</a:t>
            </a:r>
            <a:r>
              <a:rPr lang="cs-CZ" sz="2400" dirty="0" err="1"/>
              <a:t>truseq_dna_pcr_free_lt_sample_prep_kit.ilmn</a:t>
            </a:r>
            <a:r>
              <a:rPr lang="cs-CZ" sz="2400" dirty="0"/>
              <a:t>)</a:t>
            </a:r>
          </a:p>
          <a:p>
            <a:pPr lvl="0"/>
            <a:r>
              <a:rPr lang="cs-CZ" sz="2400" dirty="0"/>
              <a:t>Protokol stejný jako pro chromozomální DNA, jen se nepoužije </a:t>
            </a:r>
            <a:r>
              <a:rPr lang="cs-CZ" sz="2400" dirty="0" err="1" smtClean="0"/>
              <a:t>Covaris</a:t>
            </a:r>
            <a:endParaRPr lang="cs-CZ" sz="2400" dirty="0" smtClean="0"/>
          </a:p>
          <a:p>
            <a:pPr lvl="0"/>
            <a:r>
              <a:rPr lang="cs-CZ" sz="2400" dirty="0" smtClean="0"/>
              <a:t>Výhody</a:t>
            </a:r>
          </a:p>
          <a:p>
            <a:pPr lvl="1"/>
            <a:r>
              <a:rPr lang="cs-CZ" sz="2000" dirty="0" smtClean="0"/>
              <a:t>oproti postupu 1. nemusí mít </a:t>
            </a:r>
            <a:r>
              <a:rPr lang="cs-CZ" sz="2000" dirty="0" err="1" smtClean="0"/>
              <a:t>primer</a:t>
            </a:r>
            <a:r>
              <a:rPr lang="cs-CZ" sz="2000" dirty="0" smtClean="0"/>
              <a:t> extenzi, lze </a:t>
            </a:r>
            <a:r>
              <a:rPr lang="cs-CZ" sz="2000" dirty="0" err="1" smtClean="0"/>
              <a:t>ligovat</a:t>
            </a:r>
            <a:r>
              <a:rPr lang="cs-CZ" sz="2000" dirty="0" smtClean="0"/>
              <a:t> na </a:t>
            </a:r>
            <a:r>
              <a:rPr lang="cs-CZ" sz="2000" dirty="0" err="1" smtClean="0"/>
              <a:t>růzmé</a:t>
            </a:r>
            <a:r>
              <a:rPr lang="cs-CZ" sz="2000" dirty="0" smtClean="0"/>
              <a:t> PCR </a:t>
            </a:r>
            <a:r>
              <a:rPr lang="cs-CZ" sz="2000" dirty="0" err="1" smtClean="0"/>
              <a:t>amplikony</a:t>
            </a:r>
            <a:endParaRPr lang="cs-CZ" sz="2000" dirty="0" smtClean="0"/>
          </a:p>
          <a:p>
            <a:pPr lvl="1"/>
            <a:r>
              <a:rPr lang="cs-CZ" sz="2000" dirty="0" smtClean="0"/>
              <a:t>Není druhá PCR – méně chyb zanesených polymerázou</a:t>
            </a:r>
          </a:p>
          <a:p>
            <a:r>
              <a:rPr lang="cs-CZ" sz="2400" dirty="0" smtClean="0"/>
              <a:t>Nevýhody</a:t>
            </a:r>
          </a:p>
          <a:p>
            <a:pPr lvl="1"/>
            <a:r>
              <a:rPr lang="cs-CZ" sz="2000" dirty="0" smtClean="0"/>
              <a:t>Delší a složitější příprava</a:t>
            </a:r>
          </a:p>
          <a:p>
            <a:pPr lvl="1"/>
            <a:r>
              <a:rPr lang="cs-CZ" sz="2000" dirty="0" smtClean="0"/>
              <a:t>Knihovna se hůře kontroluje (nízká koncentrace, 1. řetězcová DNA)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Strategie přípravy </a:t>
            </a:r>
            <a:r>
              <a:rPr lang="cs-CZ" dirty="0" err="1" smtClean="0"/>
              <a:t>amplikonů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7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2400" b="1" dirty="0" smtClean="0"/>
              <a:t>5. Vytvoření </a:t>
            </a:r>
            <a:r>
              <a:rPr lang="cs-CZ" sz="2400" b="1" dirty="0"/>
              <a:t>vlastní dvoustupňové PCR</a:t>
            </a:r>
            <a:r>
              <a:rPr lang="cs-CZ" sz="2400" dirty="0"/>
              <a:t> </a:t>
            </a:r>
            <a:r>
              <a:rPr lang="cs-CZ" sz="2400" dirty="0" smtClean="0"/>
              <a:t>–</a:t>
            </a:r>
          </a:p>
          <a:p>
            <a:r>
              <a:rPr lang="cs-CZ" sz="2400" dirty="0" smtClean="0"/>
              <a:t>první </a:t>
            </a:r>
            <a:r>
              <a:rPr lang="cs-CZ" sz="2400" dirty="0"/>
              <a:t>sada </a:t>
            </a:r>
            <a:r>
              <a:rPr lang="cs-CZ" sz="2400" dirty="0" err="1"/>
              <a:t>primerů</a:t>
            </a:r>
            <a:r>
              <a:rPr lang="cs-CZ" sz="2400" dirty="0"/>
              <a:t> obsahuje vlastní extenzi a oblast zájmu, druhý pár </a:t>
            </a:r>
            <a:r>
              <a:rPr lang="cs-CZ" sz="2400" dirty="0" err="1"/>
              <a:t>primerů</a:t>
            </a:r>
            <a:r>
              <a:rPr lang="cs-CZ" sz="2400" dirty="0"/>
              <a:t> obsahuje kompatibilní oblast k první extenzi, index a extenzi nutnou k </a:t>
            </a:r>
            <a:r>
              <a:rPr lang="cs-CZ" sz="2400" dirty="0" err="1" smtClean="0"/>
              <a:t>sekvenaci</a:t>
            </a:r>
            <a:endParaRPr lang="cs-CZ" sz="2400" dirty="0" smtClean="0"/>
          </a:p>
          <a:p>
            <a:r>
              <a:rPr lang="cs-CZ" sz="2400" dirty="0" smtClean="0"/>
              <a:t>Výhody </a:t>
            </a:r>
            <a:endParaRPr lang="cs-CZ" dirty="0" smtClean="0"/>
          </a:p>
          <a:p>
            <a:pPr lvl="1"/>
            <a:r>
              <a:rPr lang="cs-CZ" sz="2000" dirty="0" smtClean="0"/>
              <a:t>Variabilita použití</a:t>
            </a:r>
          </a:p>
          <a:p>
            <a:pPr lvl="1"/>
            <a:r>
              <a:rPr lang="cs-CZ" sz="2000" dirty="0" smtClean="0"/>
              <a:t>Cena</a:t>
            </a:r>
          </a:p>
          <a:p>
            <a:r>
              <a:rPr lang="cs-CZ" sz="2400" dirty="0" smtClean="0"/>
              <a:t>Nevýhody</a:t>
            </a:r>
          </a:p>
          <a:p>
            <a:pPr lvl="1"/>
            <a:r>
              <a:rPr lang="cs-CZ" sz="2000" dirty="0" smtClean="0"/>
              <a:t>Optimalizace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Strategie přípravy </a:t>
            </a:r>
            <a:r>
              <a:rPr lang="cs-CZ" dirty="0" err="1" smtClean="0"/>
              <a:t>amplikonů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1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PCR reakce – s </a:t>
            </a:r>
            <a:r>
              <a:rPr lang="cs-CZ" dirty="0"/>
              <a:t>2x KAPA </a:t>
            </a:r>
            <a:r>
              <a:rPr lang="cs-CZ" dirty="0" err="1"/>
              <a:t>HiFi</a:t>
            </a:r>
            <a:r>
              <a:rPr lang="cs-CZ" dirty="0"/>
              <a:t> </a:t>
            </a:r>
            <a:r>
              <a:rPr lang="cs-CZ" dirty="0" err="1"/>
              <a:t>HotStart</a:t>
            </a:r>
            <a:r>
              <a:rPr lang="cs-CZ" dirty="0"/>
              <a:t> </a:t>
            </a:r>
            <a:r>
              <a:rPr lang="cs-CZ" dirty="0" err="1" smtClean="0"/>
              <a:t>ReadyMix</a:t>
            </a:r>
            <a:r>
              <a:rPr lang="cs-CZ" dirty="0" smtClean="0"/>
              <a:t>, 3x 10 </a:t>
            </a:r>
            <a:r>
              <a:rPr lang="cs-CZ" dirty="0" smtClean="0">
                <a:latin typeface="Symbol" pitchFamily="18" charset="2"/>
              </a:rPr>
              <a:t>m</a:t>
            </a:r>
            <a:r>
              <a:rPr lang="cs-CZ" dirty="0" smtClean="0"/>
              <a:t>l, následné smíchání </a:t>
            </a:r>
          </a:p>
          <a:p>
            <a:r>
              <a:rPr lang="cs-CZ" dirty="0" smtClean="0"/>
              <a:t>Kontrola produktu na gelu/</a:t>
            </a:r>
            <a:r>
              <a:rPr lang="cs-CZ" dirty="0" err="1" smtClean="0"/>
              <a:t>Agilentu</a:t>
            </a:r>
            <a:endParaRPr lang="cs-CZ" dirty="0" smtClean="0"/>
          </a:p>
          <a:p>
            <a:r>
              <a:rPr lang="cs-CZ" dirty="0" smtClean="0"/>
              <a:t>Přečištění </a:t>
            </a:r>
            <a:r>
              <a:rPr lang="cs-CZ" dirty="0" err="1" smtClean="0"/>
              <a:t>AMPure</a:t>
            </a:r>
            <a:r>
              <a:rPr lang="cs-CZ" dirty="0" smtClean="0"/>
              <a:t> </a:t>
            </a:r>
            <a:r>
              <a:rPr lang="cs-CZ" dirty="0" err="1" smtClean="0"/>
              <a:t>Beads</a:t>
            </a:r>
            <a:endParaRPr lang="cs-CZ" dirty="0" smtClean="0"/>
          </a:p>
          <a:p>
            <a:r>
              <a:rPr lang="cs-CZ" dirty="0" smtClean="0"/>
              <a:t>Změření koncentrace vzorků pomocí </a:t>
            </a:r>
            <a:r>
              <a:rPr lang="cs-CZ" b="1" dirty="0" err="1" smtClean="0"/>
              <a:t>fluorometru</a:t>
            </a:r>
            <a:r>
              <a:rPr lang="cs-CZ" dirty="0" smtClean="0"/>
              <a:t> (</a:t>
            </a:r>
            <a:r>
              <a:rPr lang="cs-CZ" dirty="0" err="1" smtClean="0"/>
              <a:t>Qubit</a:t>
            </a:r>
            <a:r>
              <a:rPr lang="cs-CZ" dirty="0" smtClean="0"/>
              <a:t>, </a:t>
            </a:r>
            <a:r>
              <a:rPr lang="cs-CZ" dirty="0" err="1" smtClean="0"/>
              <a:t>PicoGreen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Příp. kontrola některých vzorků na </a:t>
            </a:r>
            <a:r>
              <a:rPr lang="cs-CZ" dirty="0" err="1" smtClean="0"/>
              <a:t>Agilentu</a:t>
            </a:r>
            <a:r>
              <a:rPr lang="cs-CZ" dirty="0" smtClean="0"/>
              <a:t> (kontrola </a:t>
            </a:r>
            <a:r>
              <a:rPr lang="cs-CZ" dirty="0" err="1" smtClean="0"/>
              <a:t>odmytí</a:t>
            </a:r>
            <a:r>
              <a:rPr lang="cs-CZ" dirty="0" smtClean="0"/>
              <a:t> </a:t>
            </a:r>
            <a:r>
              <a:rPr lang="cs-CZ" dirty="0" err="1" smtClean="0"/>
              <a:t>primerů</a:t>
            </a:r>
            <a:r>
              <a:rPr lang="cs-CZ" dirty="0" smtClean="0"/>
              <a:t>, že je pouze jeden produkt)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Postup při dvoustupňové </a:t>
            </a:r>
            <a:r>
              <a:rPr lang="cs-CZ" dirty="0"/>
              <a:t>PCR s vnitřními </a:t>
            </a:r>
            <a:r>
              <a:rPr lang="cs-CZ" dirty="0" err="1"/>
              <a:t>tagy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cs-CZ" dirty="0" err="1" smtClean="0"/>
              <a:t>Poolování</a:t>
            </a:r>
            <a:r>
              <a:rPr lang="cs-CZ" dirty="0" smtClean="0"/>
              <a:t> vzorků před indexací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Přidání indexů - 2. PCR – nutná kontrola indexů (vytvoření sample </a:t>
            </a:r>
            <a:r>
              <a:rPr lang="cs-CZ" dirty="0" err="1" smtClean="0"/>
              <a:t>sheetu</a:t>
            </a:r>
            <a:r>
              <a:rPr lang="cs-CZ" dirty="0" smtClean="0"/>
              <a:t>) !!!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279991"/>
              </p:ext>
            </p:extLst>
          </p:nvPr>
        </p:nvGraphicFramePr>
        <p:xfrm>
          <a:off x="1043608" y="2420888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Vzorek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Primery</a:t>
                      </a:r>
                      <a:r>
                        <a:rPr lang="cs-CZ" dirty="0" smtClean="0"/>
                        <a:t> s vnitřní značkou – 1.PCR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Indexy -  2.PCR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1-20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1-20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21-40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1-20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41-60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1-20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…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Obrázek 6" descr="Agrigenomics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0" t="84161" r="18493" b="11576"/>
          <a:stretch/>
        </p:blipFill>
        <p:spPr>
          <a:xfrm>
            <a:off x="7784693" y="6381328"/>
            <a:ext cx="1323811" cy="410794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Postup při dvoustupňové </a:t>
            </a:r>
            <a:r>
              <a:rPr lang="cs-CZ" dirty="0"/>
              <a:t>PCR s vnitřními </a:t>
            </a:r>
            <a:r>
              <a:rPr lang="cs-CZ" dirty="0" err="1"/>
              <a:t>tagy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1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Přečištění </a:t>
            </a:r>
            <a:r>
              <a:rPr lang="cs-CZ" dirty="0" err="1"/>
              <a:t>AMPure</a:t>
            </a:r>
            <a:r>
              <a:rPr lang="cs-CZ" dirty="0"/>
              <a:t> </a:t>
            </a:r>
            <a:r>
              <a:rPr lang="cs-CZ" dirty="0" err="1"/>
              <a:t>Beads</a:t>
            </a:r>
            <a:endParaRPr lang="cs-CZ" dirty="0"/>
          </a:p>
          <a:p>
            <a:r>
              <a:rPr lang="cs-CZ" dirty="0" smtClean="0"/>
              <a:t>Změření </a:t>
            </a:r>
            <a:r>
              <a:rPr lang="cs-CZ" dirty="0"/>
              <a:t>koncentrace vzorků pomocí </a:t>
            </a:r>
            <a:r>
              <a:rPr lang="cs-CZ" dirty="0" err="1" smtClean="0"/>
              <a:t>fluorometru</a:t>
            </a:r>
            <a:r>
              <a:rPr lang="cs-CZ" dirty="0" smtClean="0"/>
              <a:t> a/nebo </a:t>
            </a:r>
            <a:r>
              <a:rPr lang="cs-CZ" dirty="0" err="1" smtClean="0"/>
              <a:t>qPCR</a:t>
            </a:r>
            <a:endParaRPr lang="cs-CZ" dirty="0" smtClean="0"/>
          </a:p>
          <a:p>
            <a:r>
              <a:rPr lang="cs-CZ" dirty="0" err="1" smtClean="0"/>
              <a:t>Poolovaní</a:t>
            </a:r>
            <a:r>
              <a:rPr lang="cs-CZ" dirty="0" smtClean="0"/>
              <a:t> vzorků před </a:t>
            </a:r>
            <a:r>
              <a:rPr lang="cs-CZ" dirty="0" err="1" smtClean="0"/>
              <a:t>sekvenací</a:t>
            </a:r>
            <a:endParaRPr lang="cs-CZ" dirty="0" smtClean="0"/>
          </a:p>
          <a:p>
            <a:r>
              <a:rPr lang="cs-CZ" dirty="0" smtClean="0"/>
              <a:t>Kontrola knihovny (</a:t>
            </a:r>
            <a:r>
              <a:rPr lang="cs-CZ" dirty="0" err="1" smtClean="0"/>
              <a:t>Agilent</a:t>
            </a:r>
            <a:r>
              <a:rPr lang="cs-CZ" dirty="0" smtClean="0"/>
              <a:t>, </a:t>
            </a:r>
            <a:r>
              <a:rPr lang="cs-CZ" dirty="0" err="1" smtClean="0"/>
              <a:t>qPCR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Sekvenace</a:t>
            </a:r>
            <a:r>
              <a:rPr lang="cs-CZ" dirty="0" smtClean="0"/>
              <a:t> na </a:t>
            </a:r>
            <a:r>
              <a:rPr lang="cs-CZ" dirty="0" err="1" smtClean="0"/>
              <a:t>Illumina</a:t>
            </a:r>
            <a:endParaRPr lang="cs-CZ" dirty="0" smtClean="0"/>
          </a:p>
          <a:p>
            <a:pPr lvl="1"/>
            <a:r>
              <a:rPr lang="cs-CZ" dirty="0" smtClean="0"/>
              <a:t>Lépe mírně </a:t>
            </a:r>
            <a:r>
              <a:rPr lang="cs-CZ" dirty="0" err="1" smtClean="0"/>
              <a:t>podklastrovat</a:t>
            </a:r>
            <a:r>
              <a:rPr lang="cs-CZ" dirty="0" smtClean="0"/>
              <a:t> (hodně nízká diverzita knihovny)</a:t>
            </a:r>
          </a:p>
          <a:p>
            <a:pPr lvl="1"/>
            <a:r>
              <a:rPr lang="cs-CZ" dirty="0" smtClean="0"/>
              <a:t>Přidat </a:t>
            </a:r>
            <a:r>
              <a:rPr lang="cs-CZ" dirty="0" err="1" smtClean="0"/>
              <a:t>PhiX</a:t>
            </a:r>
            <a:r>
              <a:rPr lang="cs-CZ" dirty="0" smtClean="0"/>
              <a:t> (5-50%) pro zvýšení diverzity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9320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Postup při dvoustupňové </a:t>
            </a:r>
            <a:r>
              <a:rPr lang="cs-CZ" dirty="0"/>
              <a:t>PCR s vnitřními </a:t>
            </a:r>
            <a:r>
              <a:rPr lang="cs-CZ" dirty="0" err="1"/>
              <a:t>tagy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29383"/>
              </p:ext>
            </p:extLst>
          </p:nvPr>
        </p:nvGraphicFramePr>
        <p:xfrm>
          <a:off x="720081" y="3551783"/>
          <a:ext cx="1979612" cy="974968"/>
        </p:xfrm>
        <a:graphic>
          <a:graphicData uri="http://schemas.openxmlformats.org/drawingml/2006/table">
            <a:tbl>
              <a:tblPr/>
              <a:tblGrid>
                <a:gridCol w="660400"/>
                <a:gridCol w="658812"/>
                <a:gridCol w="660400"/>
              </a:tblGrid>
              <a:tr h="335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Index Group1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Index Group2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Index Group3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3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InnerTag1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InnerTag1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InnerTag1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3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InnerTag2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InnerTag2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InnerTag2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3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InnerTag3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InnerTag3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InnerTag3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5" name="Přímá spojnice 4"/>
          <p:cNvCxnSpPr/>
          <p:nvPr/>
        </p:nvCxnSpPr>
        <p:spPr>
          <a:xfrm>
            <a:off x="2753668" y="3540670"/>
            <a:ext cx="0" cy="136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2793356" y="3540670"/>
            <a:ext cx="0" cy="136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723256" y="4601120"/>
            <a:ext cx="1958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>
            <a:off x="732781" y="4647158"/>
            <a:ext cx="19494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76630"/>
              </p:ext>
            </p:extLst>
          </p:nvPr>
        </p:nvGraphicFramePr>
        <p:xfrm>
          <a:off x="715318" y="4720183"/>
          <a:ext cx="1979613" cy="212932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58813"/>
              </a:tblGrid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InnerTag16</a:t>
                      </a:r>
                    </a:p>
                  </a:txBody>
                  <a:tcPr marT="45506" marB="455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InnerTag16</a:t>
                      </a:r>
                    </a:p>
                  </a:txBody>
                  <a:tcPr marT="45506" marB="455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InnerTag16</a:t>
                      </a:r>
                    </a:p>
                  </a:txBody>
                  <a:tcPr marT="45506" marB="455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48211"/>
              </p:ext>
            </p:extLst>
          </p:nvPr>
        </p:nvGraphicFramePr>
        <p:xfrm>
          <a:off x="2904481" y="3553370"/>
          <a:ext cx="658812" cy="974968"/>
        </p:xfrm>
        <a:graphic>
          <a:graphicData uri="http://schemas.openxmlformats.org/drawingml/2006/table">
            <a:tbl>
              <a:tblPr/>
              <a:tblGrid>
                <a:gridCol w="658812"/>
              </a:tblGrid>
              <a:tr h="335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Index Group9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3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InnerTag1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3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InnerTag2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3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InnerTag3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99776"/>
              </p:ext>
            </p:extLst>
          </p:nvPr>
        </p:nvGraphicFramePr>
        <p:xfrm>
          <a:off x="2899718" y="4721770"/>
          <a:ext cx="660400" cy="212932"/>
        </p:xfrm>
        <a:graphic>
          <a:graphicData uri="http://schemas.openxmlformats.org/drawingml/2006/table">
            <a:tbl>
              <a:tblPr/>
              <a:tblGrid>
                <a:gridCol w="660400"/>
              </a:tblGrid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InnerTag16</a:t>
                      </a:r>
                    </a:p>
                  </a:txBody>
                  <a:tcPr marT="45506" marB="455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12" name="Přímá spojnice 11"/>
          <p:cNvCxnSpPr/>
          <p:nvPr/>
        </p:nvCxnSpPr>
        <p:spPr>
          <a:xfrm flipH="1">
            <a:off x="2904481" y="4601120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2904481" y="4647158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73153"/>
              </p:ext>
            </p:extLst>
          </p:nvPr>
        </p:nvGraphicFramePr>
        <p:xfrm>
          <a:off x="716906" y="5726658"/>
          <a:ext cx="1979612" cy="304800"/>
        </p:xfrm>
        <a:graphic>
          <a:graphicData uri="http://schemas.openxmlformats.org/drawingml/2006/table">
            <a:tbl>
              <a:tblPr/>
              <a:tblGrid>
                <a:gridCol w="660400"/>
                <a:gridCol w="658812"/>
                <a:gridCol w="660400"/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Index Group pool1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Index Group pool2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Index Group pool3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0448"/>
              </p:ext>
            </p:extLst>
          </p:nvPr>
        </p:nvGraphicFramePr>
        <p:xfrm>
          <a:off x="2901306" y="5731420"/>
          <a:ext cx="658812" cy="304800"/>
        </p:xfrm>
        <a:graphic>
          <a:graphicData uri="http://schemas.openxmlformats.org/drawingml/2006/table">
            <a:tbl>
              <a:tblPr/>
              <a:tblGrid>
                <a:gridCol w="658812"/>
              </a:tblGrid>
              <a:tr h="20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Index Group pool9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6" name="Popisek se šipkou dolů 15"/>
          <p:cNvSpPr/>
          <p:nvPr/>
        </p:nvSpPr>
        <p:spPr>
          <a:xfrm>
            <a:off x="732781" y="5366295"/>
            <a:ext cx="2811462" cy="288925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smtClean="0">
                <a:solidFill>
                  <a:srgbClr val="FFFFFF"/>
                </a:solidFill>
              </a:rPr>
              <a:t>Sample normalization (Fluorometrically), pooling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2752081" y="5736183"/>
            <a:ext cx="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2793356" y="5734595"/>
            <a:ext cx="0" cy="30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pisek se šipkou dolů 18"/>
          <p:cNvSpPr/>
          <p:nvPr/>
        </p:nvSpPr>
        <p:spPr>
          <a:xfrm>
            <a:off x="5458179" y="3911599"/>
            <a:ext cx="2811462" cy="287337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smtClean="0">
                <a:solidFill>
                  <a:srgbClr val="FFFFFF"/>
                </a:solidFill>
              </a:rPr>
              <a:t>Sample normalization (qPCR), pooling</a:t>
            </a: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81117"/>
              </p:ext>
            </p:extLst>
          </p:nvPr>
        </p:nvGraphicFramePr>
        <p:xfrm>
          <a:off x="5453416" y="4327524"/>
          <a:ext cx="2824163" cy="204787"/>
        </p:xfrm>
        <a:graphic>
          <a:graphicData uri="http://schemas.openxmlformats.org/drawingml/2006/table">
            <a:tbl>
              <a:tblPr/>
              <a:tblGrid>
                <a:gridCol w="2824163"/>
              </a:tblGrid>
              <a:tr h="204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Pooled 16S rRNA library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1" name="Popisek se šipkou dolů 20"/>
          <p:cNvSpPr/>
          <p:nvPr/>
        </p:nvSpPr>
        <p:spPr>
          <a:xfrm>
            <a:off x="5456591" y="3551236"/>
            <a:ext cx="2811463" cy="287338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smtClean="0">
                <a:solidFill>
                  <a:srgbClr val="FFFFFF"/>
                </a:solidFill>
              </a:rPr>
              <a:t>Gel electrophoresis, PCR Clean-up </a:t>
            </a:r>
          </a:p>
        </p:txBody>
      </p:sp>
      <p:sp>
        <p:nvSpPr>
          <p:cNvPr id="22" name="Popisek se šipkou dolů 21"/>
          <p:cNvSpPr/>
          <p:nvPr/>
        </p:nvSpPr>
        <p:spPr>
          <a:xfrm>
            <a:off x="737543" y="5005933"/>
            <a:ext cx="2811463" cy="288925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dirty="0" smtClean="0">
                <a:solidFill>
                  <a:srgbClr val="FFFFFF"/>
                </a:solidFill>
              </a:rPr>
              <a:t>Gel electrophoresis, PCR Clean-up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419872" y="2027981"/>
            <a:ext cx="281305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mtClean="0">
                <a:solidFill>
                  <a:srgbClr val="FFFFFF"/>
                </a:solidFill>
              </a:rPr>
              <a:t>Library preparation</a:t>
            </a:r>
          </a:p>
        </p:txBody>
      </p:sp>
      <p:sp>
        <p:nvSpPr>
          <p:cNvPr id="24" name="Popisek se šipkou dolů 23"/>
          <p:cNvSpPr/>
          <p:nvPr/>
        </p:nvSpPr>
        <p:spPr>
          <a:xfrm>
            <a:off x="732781" y="2604045"/>
            <a:ext cx="2811462" cy="288925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smtClean="0">
                <a:solidFill>
                  <a:srgbClr val="FFFFFF"/>
                </a:solidFill>
              </a:rPr>
              <a:t>Amplicon PCR (triplicates, after PCR pooled)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88208"/>
            <a:ext cx="28908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79" y="2819945"/>
            <a:ext cx="28067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pisek se šipkou dolů 26"/>
          <p:cNvSpPr/>
          <p:nvPr/>
        </p:nvSpPr>
        <p:spPr>
          <a:xfrm>
            <a:off x="5458179" y="4652961"/>
            <a:ext cx="2811462" cy="288925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smtClean="0">
                <a:solidFill>
                  <a:srgbClr val="FFFFFF"/>
                </a:solidFill>
              </a:rPr>
              <a:t>Check library (qPCR, Bioanalyzer)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458179" y="5051424"/>
            <a:ext cx="2811462" cy="2889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smtClean="0">
                <a:solidFill>
                  <a:srgbClr val="FFFFFF"/>
                </a:solidFill>
              </a:rPr>
              <a:t>Sequencing on MiSeq V3 chemistry, 2x300 bp</a:t>
            </a:r>
          </a:p>
          <a:p>
            <a:pPr algn="ctr">
              <a:defRPr/>
            </a:pPr>
            <a:r>
              <a:rPr lang="en-US" altLang="en-US" sz="800" b="1" smtClean="0">
                <a:solidFill>
                  <a:srgbClr val="FFFFFF"/>
                </a:solidFill>
              </a:rPr>
              <a:t>(8pM library, 20 % PhiX DNA)</a:t>
            </a:r>
          </a:p>
        </p:txBody>
      </p:sp>
      <p:sp>
        <p:nvSpPr>
          <p:cNvPr id="29" name="Popisek se šipkou dolů 28"/>
          <p:cNvSpPr/>
          <p:nvPr/>
        </p:nvSpPr>
        <p:spPr>
          <a:xfrm>
            <a:off x="5458179" y="2604045"/>
            <a:ext cx="2811462" cy="287337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smtClean="0">
                <a:solidFill>
                  <a:srgbClr val="FFFFFF"/>
                </a:solidFill>
              </a:rPr>
              <a:t>Index PCR</a:t>
            </a:r>
          </a:p>
        </p:txBody>
      </p:sp>
      <p:sp>
        <p:nvSpPr>
          <p:cNvPr id="30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Postup při dvoustupňové </a:t>
            </a:r>
            <a:r>
              <a:rPr lang="cs-CZ" dirty="0"/>
              <a:t>PCR s vnitřními </a:t>
            </a:r>
            <a:r>
              <a:rPr lang="cs-CZ" dirty="0" err="1"/>
              <a:t>tagy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1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Tipy a triky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cs-CZ" dirty="0" smtClean="0"/>
              <a:t>Vést si záznamy </a:t>
            </a:r>
          </a:p>
          <a:p>
            <a:pPr lvl="1"/>
            <a:r>
              <a:rPr lang="cs-CZ" dirty="0" smtClean="0"/>
              <a:t>Koncentrace </a:t>
            </a:r>
            <a:r>
              <a:rPr lang="cs-CZ" dirty="0" err="1" smtClean="0"/>
              <a:t>vyizolované</a:t>
            </a:r>
            <a:r>
              <a:rPr lang="cs-CZ" dirty="0" smtClean="0"/>
              <a:t> DNA</a:t>
            </a:r>
          </a:p>
          <a:p>
            <a:pPr lvl="1"/>
            <a:r>
              <a:rPr lang="cs-CZ" dirty="0" smtClean="0"/>
              <a:t>Gel s </a:t>
            </a:r>
            <a:r>
              <a:rPr lang="cs-CZ" dirty="0" err="1" smtClean="0"/>
              <a:t>vyizolovanou</a:t>
            </a:r>
            <a:r>
              <a:rPr lang="cs-CZ" dirty="0" smtClean="0"/>
              <a:t> DNA – ideálně nanášet stejně </a:t>
            </a:r>
            <a:r>
              <a:rPr lang="cs-CZ" dirty="0" err="1" smtClean="0"/>
              <a:t>vyředěnou</a:t>
            </a:r>
            <a:r>
              <a:rPr lang="cs-CZ" dirty="0" smtClean="0"/>
              <a:t> DNA</a:t>
            </a:r>
          </a:p>
          <a:p>
            <a:pPr lvl="1"/>
            <a:r>
              <a:rPr lang="cs-CZ" dirty="0" smtClean="0"/>
              <a:t>Gel s výsledky PCR, koncentrace po přečištění</a:t>
            </a:r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1080120" cy="1800000"/>
          </a:xfrm>
          <a:prstGeom prst="rect">
            <a:avLst/>
          </a:prstGeom>
          <a:noFill/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/>
          <a:stretch/>
        </p:blipFill>
        <p:spPr bwMode="auto">
          <a:xfrm>
            <a:off x="3851920" y="4725344"/>
            <a:ext cx="1080770" cy="18000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7348"/>
            <a:ext cx="2040014" cy="13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06622"/>
            <a:ext cx="1834382" cy="103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"/>
          <a:stretch/>
        </p:blipFill>
        <p:spPr bwMode="auto">
          <a:xfrm>
            <a:off x="5149552" y="5480866"/>
            <a:ext cx="3814936" cy="1362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2195736" y="549972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594116" y="5514299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4992496" y="4941168"/>
            <a:ext cx="299584" cy="587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7380312" y="4794332"/>
            <a:ext cx="504056" cy="578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Tipy a triky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AMPpure</a:t>
            </a:r>
            <a:r>
              <a:rPr lang="cs-CZ" dirty="0" smtClean="0"/>
              <a:t> </a:t>
            </a:r>
            <a:r>
              <a:rPr lang="cs-CZ" dirty="0" err="1" smtClean="0"/>
              <a:t>beads</a:t>
            </a:r>
            <a:r>
              <a:rPr lang="cs-CZ" dirty="0" smtClean="0"/>
              <a:t> x SPRI </a:t>
            </a:r>
            <a:r>
              <a:rPr lang="cs-CZ" dirty="0" err="1" smtClean="0"/>
              <a:t>Select</a:t>
            </a:r>
            <a:r>
              <a:rPr lang="cs-CZ" dirty="0" smtClean="0"/>
              <a:t> </a:t>
            </a:r>
            <a:r>
              <a:rPr lang="cs-CZ" dirty="0" err="1" smtClean="0"/>
              <a:t>beads</a:t>
            </a:r>
            <a:r>
              <a:rPr lang="cs-CZ" dirty="0" smtClean="0"/>
              <a:t>?</a:t>
            </a:r>
          </a:p>
          <a:p>
            <a:r>
              <a:rPr lang="cs-CZ" dirty="0" err="1"/>
              <a:t>AMPpure</a:t>
            </a:r>
            <a:r>
              <a:rPr lang="cs-CZ" dirty="0"/>
              <a:t> </a:t>
            </a:r>
            <a:r>
              <a:rPr lang="cs-CZ" dirty="0" err="1"/>
              <a:t>beads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cs-CZ" dirty="0"/>
              <a:t>SPRI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 smtClean="0"/>
              <a:t>beads</a:t>
            </a:r>
            <a:endParaRPr lang="cs-CZ" dirty="0" smtClean="0"/>
          </a:p>
          <a:p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core-genomics.blogspot.cz/2012/04/how-do-spri-beads-work.html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851849" cy="263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selection</a:t>
            </a:r>
            <a:endParaRPr lang="cs-CZ" dirty="0"/>
          </a:p>
        </p:txBody>
      </p:sp>
      <p:pic>
        <p:nvPicPr>
          <p:cNvPr id="4" name="Zástupný symbol pro obsah 3" descr="B24965AA_SPRIselect User Guide.book - techdoc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24586" r="20891" b="16473"/>
          <a:stretch/>
        </p:blipFill>
        <p:spPr>
          <a:xfrm>
            <a:off x="1331641" y="1916832"/>
            <a:ext cx="6843632" cy="3798431"/>
          </a:xfrm>
        </p:spPr>
      </p:pic>
    </p:spTree>
    <p:extLst>
      <p:ext uri="{BB962C8B-B14F-4D97-AF65-F5344CB8AC3E}">
        <p14:creationId xmlns:p14="http://schemas.microsoft.com/office/powerpoint/2010/main" val="569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24965AA_SPRIselect User Guide.book - techdoc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18120" r="28142" b="32791"/>
          <a:stretch/>
        </p:blipFill>
        <p:spPr>
          <a:xfrm>
            <a:off x="1269579" y="2304893"/>
            <a:ext cx="7102112" cy="3212339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Size selection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8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 pro 16S </a:t>
            </a:r>
            <a:r>
              <a:rPr lang="cs-CZ" dirty="0" err="1" smtClean="0"/>
              <a:t>rRNA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Gen pro 16S </a:t>
            </a:r>
            <a:r>
              <a:rPr lang="cs-CZ" dirty="0" err="1"/>
              <a:t>rRNA</a:t>
            </a:r>
            <a:r>
              <a:rPr lang="cs-CZ" dirty="0"/>
              <a:t> využil roku 1977 Carl </a:t>
            </a:r>
            <a:r>
              <a:rPr lang="cs-CZ" dirty="0" err="1"/>
              <a:t>Woese</a:t>
            </a:r>
            <a:r>
              <a:rPr lang="cs-CZ" dirty="0"/>
              <a:t> ke zjištění fylogenetických vztahů mezi bakteriemi. </a:t>
            </a:r>
            <a:endParaRPr lang="cs-CZ" dirty="0" smtClean="0"/>
          </a:p>
          <a:p>
            <a:r>
              <a:rPr lang="cs-CZ" dirty="0" smtClean="0"/>
              <a:t>Navrhl </a:t>
            </a:r>
            <a:r>
              <a:rPr lang="cs-CZ" dirty="0"/>
              <a:t>oddělit </a:t>
            </a:r>
            <a:r>
              <a:rPr lang="cs-CZ" dirty="0" err="1"/>
              <a:t>archea</a:t>
            </a:r>
            <a:r>
              <a:rPr lang="cs-CZ" dirty="0"/>
              <a:t> od </a:t>
            </a:r>
            <a:r>
              <a:rPr lang="cs-CZ" dirty="0" err="1"/>
              <a:t>prokaryot</a:t>
            </a:r>
            <a:r>
              <a:rPr lang="cs-CZ" dirty="0"/>
              <a:t> a navrhl rozdělení organizmů do tří domén: </a:t>
            </a:r>
            <a:r>
              <a:rPr lang="cs-CZ" i="1" dirty="0" err="1"/>
              <a:t>Archea</a:t>
            </a:r>
            <a:r>
              <a:rPr lang="cs-CZ" dirty="0"/>
              <a:t>, </a:t>
            </a:r>
            <a:r>
              <a:rPr lang="cs-CZ" i="1" dirty="0" err="1"/>
              <a:t>Bacteria</a:t>
            </a:r>
            <a:r>
              <a:rPr lang="cs-CZ" dirty="0"/>
              <a:t> a </a:t>
            </a:r>
            <a:r>
              <a:rPr lang="cs-CZ" i="1" dirty="0" err="1" smtClean="0"/>
              <a:t>Eukaryota</a:t>
            </a:r>
            <a:r>
              <a:rPr lang="cs-CZ" dirty="0" smtClean="0"/>
              <a:t> </a:t>
            </a:r>
          </a:p>
          <a:p>
            <a:r>
              <a:rPr lang="cs-CZ" dirty="0" smtClean="0"/>
              <a:t>Taxonomická </a:t>
            </a:r>
            <a:r>
              <a:rPr lang="cs-CZ" dirty="0"/>
              <a:t>klasifikace na základě 16S </a:t>
            </a:r>
            <a:r>
              <a:rPr lang="cs-CZ" dirty="0" err="1"/>
              <a:t>rRNA</a:t>
            </a:r>
            <a:r>
              <a:rPr lang="cs-CZ" dirty="0"/>
              <a:t> se využívá k vytvoření fylogenetických vztahů, odhadu diverzity, vyrovnanosti mikrobiálního společenství a struktury komunity </a:t>
            </a:r>
            <a:endParaRPr lang="cs-CZ" dirty="0" smtClean="0"/>
          </a:p>
          <a:p>
            <a:r>
              <a:rPr lang="cs-CZ" dirty="0" smtClean="0"/>
              <a:t>16S </a:t>
            </a:r>
            <a:r>
              <a:rPr lang="cs-CZ" dirty="0" err="1" smtClean="0"/>
              <a:t>rRNA</a:t>
            </a:r>
            <a:r>
              <a:rPr lang="cs-CZ" dirty="0" smtClean="0"/>
              <a:t> </a:t>
            </a:r>
            <a:r>
              <a:rPr lang="cs-CZ" dirty="0"/>
              <a:t>je nezbytnou součástí ribozomální podjednotky 30S, která je u </a:t>
            </a:r>
            <a:r>
              <a:rPr lang="cs-CZ" dirty="0" err="1"/>
              <a:t>prokaryot</a:t>
            </a:r>
            <a:r>
              <a:rPr lang="cs-CZ" dirty="0"/>
              <a:t> odpovědná za translaci RNA do proteinů. </a:t>
            </a:r>
            <a:endParaRPr lang="cs-CZ" dirty="0" smtClean="0"/>
          </a:p>
          <a:p>
            <a:r>
              <a:rPr lang="cs-CZ" dirty="0" smtClean="0"/>
              <a:t>3</a:t>
            </a:r>
            <a:r>
              <a:rPr lang="cs-CZ" dirty="0"/>
              <a:t>´ konec 16S ribozomální RNA obsahuje anti-</a:t>
            </a:r>
            <a:r>
              <a:rPr lang="cs-CZ" dirty="0" err="1"/>
              <a:t>Shine</a:t>
            </a:r>
            <a:r>
              <a:rPr lang="cs-CZ" dirty="0"/>
              <a:t>-</a:t>
            </a:r>
            <a:r>
              <a:rPr lang="cs-CZ" dirty="0" err="1"/>
              <a:t>Dalgarnovu</a:t>
            </a:r>
            <a:r>
              <a:rPr lang="cs-CZ" dirty="0"/>
              <a:t> sekvenci, která váže do vazebného místa ribozomu 5´ konec </a:t>
            </a:r>
            <a:r>
              <a:rPr lang="cs-CZ" dirty="0" err="1" smtClean="0"/>
              <a:t>mRNA</a:t>
            </a:r>
            <a:endParaRPr lang="cs-CZ" dirty="0" smtClean="0"/>
          </a:p>
          <a:p>
            <a:r>
              <a:rPr lang="cs-CZ" dirty="0" smtClean="0"/>
              <a:t>16S </a:t>
            </a:r>
            <a:r>
              <a:rPr lang="cs-CZ" dirty="0" err="1"/>
              <a:t>rRNA</a:t>
            </a:r>
            <a:r>
              <a:rPr lang="cs-CZ" dirty="0"/>
              <a:t> napomáhá spojení obou ribozomálních podjednotek (30S a 50S) a utváří tak kompletní bakteriální ribozom. </a:t>
            </a:r>
          </a:p>
          <a:p>
            <a:r>
              <a:rPr lang="cs-CZ" dirty="0" smtClean="0"/>
              <a:t>Obsahuje </a:t>
            </a:r>
            <a:r>
              <a:rPr lang="cs-CZ" dirty="0"/>
              <a:t>jednak konzervativní oblasti, na které lze navrhovat </a:t>
            </a:r>
            <a:r>
              <a:rPr lang="cs-CZ" dirty="0" err="1"/>
              <a:t>primery</a:t>
            </a:r>
            <a:r>
              <a:rPr lang="cs-CZ" dirty="0"/>
              <a:t> a jednak </a:t>
            </a:r>
            <a:r>
              <a:rPr lang="cs-CZ" dirty="0" err="1"/>
              <a:t>hypervariabilní</a:t>
            </a:r>
            <a:r>
              <a:rPr lang="cs-CZ" dirty="0"/>
              <a:t> oblasti umožňující rozlišení bakterií a určení diverzity bakterií ve </a:t>
            </a:r>
            <a:r>
              <a:rPr lang="cs-CZ" dirty="0" smtClean="0"/>
              <a:t>vzorku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4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24965AA_SPRIselect User Guide.book - techdoc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17741" r="32149" b="12466"/>
          <a:stretch/>
        </p:blipFill>
        <p:spPr>
          <a:xfrm>
            <a:off x="2051720" y="1324134"/>
            <a:ext cx="4320480" cy="5489242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Size selection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54" y="3501008"/>
            <a:ext cx="6075846" cy="239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Kontrola délky fragmentů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800" dirty="0" err="1" smtClean="0"/>
              <a:t>FlashGel</a:t>
            </a:r>
            <a:r>
              <a:rPr lang="cs-CZ" sz="2800" dirty="0" smtClean="0"/>
              <a:t> (</a:t>
            </a:r>
            <a:r>
              <a:rPr lang="cs-CZ" sz="2800" dirty="0" err="1" smtClean="0"/>
              <a:t>Lonza</a:t>
            </a:r>
            <a:r>
              <a:rPr lang="cs-CZ" sz="2800" dirty="0" smtClean="0"/>
              <a:t>) x E-gel (</a:t>
            </a:r>
            <a:r>
              <a:rPr lang="cs-CZ" sz="2800" dirty="0" err="1" smtClean="0"/>
              <a:t>Thermo</a:t>
            </a:r>
            <a:r>
              <a:rPr lang="cs-CZ" sz="2800" dirty="0" smtClean="0"/>
              <a:t> </a:t>
            </a:r>
            <a:r>
              <a:rPr lang="cs-CZ" sz="2800" dirty="0" err="1" smtClean="0"/>
              <a:t>Fisher</a:t>
            </a:r>
            <a:r>
              <a:rPr lang="cs-CZ" sz="2800" dirty="0" smtClean="0"/>
              <a:t> </a:t>
            </a:r>
            <a:r>
              <a:rPr lang="cs-CZ" sz="2800" dirty="0" err="1" smtClean="0"/>
              <a:t>Scietific</a:t>
            </a:r>
            <a:r>
              <a:rPr lang="cs-CZ" sz="2800" dirty="0" smtClean="0"/>
              <a:t>)</a:t>
            </a:r>
          </a:p>
          <a:p>
            <a:pPr marL="0" indent="0" algn="ctr">
              <a:buNone/>
            </a:pPr>
            <a:r>
              <a:rPr lang="cs-CZ" sz="1600" dirty="0"/>
              <a:t>https://www.google.cz/search?q=e+gel,+flash+gel&amp;ie=utf-8&amp;oe=utf-8&amp;gws_rd=cr&amp;ei=Am3uVty6IYnZU47RnvgG#q=comparison+e+gel%2C+flash+gel</a:t>
            </a:r>
            <a:endParaRPr lang="cs-CZ" sz="1600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9" y="2852936"/>
            <a:ext cx="3168352" cy="24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Výsledek obrázku pro e g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427984" y="602128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tools.thermofisher.com/content/sfs/manuals/egelguide_man.pdf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5575" y="5157192"/>
            <a:ext cx="3895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www.lonza.com/products-services/bio-research/electrophoresis-of-nucleic-acids-and-proteins/nucleic-acid-electrophoresis/fast-electrophoresis-flashgel-system-for-dna-rna-and-recovery.aspx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0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FlashGel</a:t>
            </a:r>
            <a:r>
              <a:rPr lang="cs-CZ" dirty="0"/>
              <a:t> (</a:t>
            </a:r>
            <a:r>
              <a:rPr lang="cs-CZ" dirty="0" err="1"/>
              <a:t>Lonza</a:t>
            </a:r>
            <a:r>
              <a:rPr lang="cs-CZ" dirty="0"/>
              <a:t>) x E-gel (</a:t>
            </a:r>
            <a:r>
              <a:rPr lang="cs-CZ" dirty="0" err="1"/>
              <a:t>Thermo</a:t>
            </a:r>
            <a:r>
              <a:rPr lang="cs-CZ" dirty="0"/>
              <a:t> </a:t>
            </a:r>
            <a:r>
              <a:rPr lang="cs-CZ" dirty="0" err="1"/>
              <a:t>Fisher</a:t>
            </a:r>
            <a:r>
              <a:rPr lang="cs-CZ" dirty="0"/>
              <a:t> </a:t>
            </a:r>
            <a:r>
              <a:rPr lang="cs-CZ" dirty="0" err="1"/>
              <a:t>Scietific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5 minute separation and recovery </a:t>
            </a:r>
          </a:p>
          <a:p>
            <a:r>
              <a:rPr lang="en-US" dirty="0"/>
              <a:t>See bands in as little as 2 minutes Recover samples directly, without UV light, band excision or purification Real-time separation and documentation </a:t>
            </a:r>
          </a:p>
          <a:p>
            <a:r>
              <a:rPr lang="en-US" dirty="0"/>
              <a:t>Watch band migration as it happens Photograph gels at the bench, without DNA damaging UV light Outstanding sensitivity and resolution </a:t>
            </a:r>
          </a:p>
          <a:p>
            <a:r>
              <a:rPr lang="en-US" dirty="0" smtClean="0"/>
              <a:t>The </a:t>
            </a:r>
            <a:r>
              <a:rPr lang="en-US" dirty="0" err="1"/>
              <a:t>FlashGel</a:t>
            </a:r>
            <a:r>
              <a:rPr lang="en-US" dirty="0"/>
              <a:t>™ System for fast electrophoresis consists of enclosed, disposable, precast agarose gel cassettes and a combination electrophoresis and </a:t>
            </a:r>
            <a:r>
              <a:rPr lang="en-US" dirty="0" err="1"/>
              <a:t>transilluminator</a:t>
            </a:r>
            <a:r>
              <a:rPr lang="en-US" dirty="0"/>
              <a:t> unit.</a:t>
            </a:r>
          </a:p>
          <a:p>
            <a:r>
              <a:rPr lang="en-US" dirty="0"/>
              <a:t>5 – 20 times more sensitive than ethidium bromide; detect &lt;0.1 ng DNA or &lt;10 ng total RNA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7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FlashGel</a:t>
            </a:r>
            <a:r>
              <a:rPr lang="en-US" dirty="0"/>
              <a:t>™ System showed the highest level of sensitivity at the lowest </a:t>
            </a:r>
            <a:r>
              <a:rPr lang="en-US" dirty="0" smtClean="0"/>
              <a:t>concentrations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It also typically produced bands of the greatest </a:t>
            </a:r>
            <a:r>
              <a:rPr lang="en-US" dirty="0" smtClean="0"/>
              <a:t>intensity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only parameter at which the </a:t>
            </a:r>
            <a:r>
              <a:rPr lang="en-US" dirty="0" err="1"/>
              <a:t>FlashGel</a:t>
            </a:r>
            <a:r>
              <a:rPr lang="en-US" dirty="0"/>
              <a:t>™ System did not excel was clarity.  However, clarity improved at lower concentrations. </a:t>
            </a:r>
            <a:r>
              <a:rPr lang="en-US" dirty="0" smtClean="0"/>
              <a:t>When </a:t>
            </a:r>
            <a:r>
              <a:rPr lang="en-US" dirty="0"/>
              <a:t>taking all results into account, it appears that if lower concentrations of DNA samples are all that is available, the </a:t>
            </a:r>
            <a:r>
              <a:rPr lang="en-US" dirty="0" err="1"/>
              <a:t>FlashGel</a:t>
            </a:r>
            <a:r>
              <a:rPr lang="en-US" dirty="0"/>
              <a:t>™ System is the most appropriate choice.  The E-Gel</a:t>
            </a:r>
            <a:r>
              <a:rPr lang="en-US" baseline="30000" dirty="0"/>
              <a:t>®</a:t>
            </a:r>
            <a:r>
              <a:rPr lang="en-US" dirty="0"/>
              <a:t> Pre-cast Agarose Electrophoresis System yielded different results than the </a:t>
            </a:r>
            <a:r>
              <a:rPr lang="en-US" dirty="0" err="1"/>
              <a:t>FlashGel</a:t>
            </a:r>
            <a:r>
              <a:rPr lang="en-US" dirty="0"/>
              <a:t>™ system.  Where the </a:t>
            </a:r>
            <a:r>
              <a:rPr lang="en-US" dirty="0" err="1"/>
              <a:t>FlashGel</a:t>
            </a:r>
            <a:r>
              <a:rPr lang="en-US" dirty="0"/>
              <a:t>™ system was weak, the E-Gel</a:t>
            </a:r>
            <a:r>
              <a:rPr lang="en-US" baseline="30000" dirty="0"/>
              <a:t>®</a:t>
            </a:r>
            <a:r>
              <a:rPr lang="en-US" dirty="0"/>
              <a:t> Pre-cast Agarose Electrophoresis System excelled.  The E-Gel</a:t>
            </a:r>
            <a:r>
              <a:rPr lang="en-US" baseline="30000" dirty="0"/>
              <a:t>®</a:t>
            </a:r>
            <a:r>
              <a:rPr lang="en-US" dirty="0"/>
              <a:t> System was consistently clearer than the </a:t>
            </a:r>
            <a:r>
              <a:rPr lang="en-US" dirty="0" err="1"/>
              <a:t>FlashGel</a:t>
            </a:r>
            <a:r>
              <a:rPr lang="en-US" dirty="0"/>
              <a:t>™ system, except at lower concentrations.  It showed less sensitivity and intensity than the </a:t>
            </a:r>
            <a:r>
              <a:rPr lang="en-US" dirty="0" err="1"/>
              <a:t>FlashGel</a:t>
            </a:r>
            <a:r>
              <a:rPr lang="en-US" dirty="0"/>
              <a:t>™ system and traditional agarose gel </a:t>
            </a:r>
            <a:r>
              <a:rPr lang="en-US" dirty="0" smtClean="0"/>
              <a:t>electrophoresis</a:t>
            </a:r>
            <a:r>
              <a:rPr lang="cs-CZ" smtClean="0"/>
              <a:t>.</a:t>
            </a:r>
            <a:r>
              <a:rPr lang="en-US" smtClean="0"/>
              <a:t>  </a:t>
            </a:r>
            <a:r>
              <a:rPr lang="en-US" dirty="0"/>
              <a:t>The traditional self-cast agarose gels produced the most balanced results, remaining consistently strong across all measures of effectiveness.  When separating the amplicons, the E-Gel</a:t>
            </a:r>
            <a:r>
              <a:rPr lang="en-US" baseline="30000" dirty="0"/>
              <a:t>®</a:t>
            </a:r>
            <a:r>
              <a:rPr lang="en-US" dirty="0"/>
              <a:t> System received the highest ranking on the basis of its superior clarity.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3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4536504" cy="30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3343" r="1563" b="3485"/>
          <a:stretch/>
        </p:blipFill>
        <p:spPr bwMode="auto">
          <a:xfrm>
            <a:off x="424137" y="3820544"/>
            <a:ext cx="3744415" cy="181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Kapilární elektroforéza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Agilent</a:t>
            </a:r>
            <a:r>
              <a:rPr lang="cs-CZ" dirty="0" smtClean="0"/>
              <a:t> – </a:t>
            </a:r>
            <a:r>
              <a:rPr lang="cs-CZ" dirty="0" err="1" smtClean="0"/>
              <a:t>Bioanalyzer</a:t>
            </a:r>
            <a:r>
              <a:rPr lang="cs-CZ" dirty="0" smtClean="0"/>
              <a:t>, </a:t>
            </a:r>
            <a:r>
              <a:rPr lang="cs-CZ" dirty="0" err="1" smtClean="0"/>
              <a:t>TapeStation</a:t>
            </a:r>
            <a:endParaRPr lang="cs-CZ" dirty="0" smtClean="0"/>
          </a:p>
          <a:p>
            <a:r>
              <a:rPr lang="cs-CZ" dirty="0" smtClean="0"/>
              <a:t>AATI - Fragment </a:t>
            </a:r>
            <a:r>
              <a:rPr lang="cs-CZ" dirty="0" err="1" smtClean="0"/>
              <a:t>analyzer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1963737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9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Bioanalyzer</a:t>
            </a:r>
            <a:r>
              <a:rPr lang="cs-CZ" dirty="0" smtClean="0"/>
              <a:t> x </a:t>
            </a:r>
            <a:r>
              <a:rPr lang="cs-CZ" dirty="0" err="1" smtClean="0"/>
              <a:t>TapeStation</a:t>
            </a:r>
            <a:endParaRPr lang="cs-CZ" dirty="0"/>
          </a:p>
        </p:txBody>
      </p:sp>
      <p:pic>
        <p:nvPicPr>
          <p:cNvPr id="4" name="Zástupný symbol pro obsah 3" descr="NGS Sample QC with the 2100 Bioanalyzer and 2200 TapeStatio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13066" r="11053" b="6956"/>
          <a:stretch/>
        </p:blipFill>
        <p:spPr>
          <a:xfrm>
            <a:off x="683569" y="1623369"/>
            <a:ext cx="7704856" cy="4786803"/>
          </a:xfrm>
        </p:spPr>
      </p:pic>
    </p:spTree>
    <p:extLst>
      <p:ext uri="{BB962C8B-B14F-4D97-AF65-F5344CB8AC3E}">
        <p14:creationId xmlns:p14="http://schemas.microsoft.com/office/powerpoint/2010/main" val="10959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Bioanalyzer</a:t>
            </a:r>
            <a:r>
              <a:rPr lang="cs-CZ" dirty="0"/>
              <a:t> x </a:t>
            </a:r>
            <a:r>
              <a:rPr lang="cs-CZ" dirty="0" err="1"/>
              <a:t>TapeStation</a:t>
            </a:r>
            <a:endParaRPr lang="cs-CZ" dirty="0"/>
          </a:p>
        </p:txBody>
      </p:sp>
      <p:pic>
        <p:nvPicPr>
          <p:cNvPr id="4" name="Zástupný symbol pro obsah 3" descr="NGS Sample QC with the 2100 Bioanalyzer and 2200 TapeStatio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12230" r="10749" b="13635"/>
          <a:stretch/>
        </p:blipFill>
        <p:spPr>
          <a:xfrm>
            <a:off x="179512" y="1644776"/>
            <a:ext cx="8712968" cy="4972438"/>
          </a:xfrm>
        </p:spPr>
      </p:pic>
    </p:spTree>
    <p:extLst>
      <p:ext uri="{BB962C8B-B14F-4D97-AF65-F5344CB8AC3E}">
        <p14:creationId xmlns:p14="http://schemas.microsoft.com/office/powerpoint/2010/main" val="41710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Bioanalyzer</a:t>
            </a:r>
            <a:endParaRPr lang="cs-CZ" dirty="0"/>
          </a:p>
        </p:txBody>
      </p:sp>
      <p:pic>
        <p:nvPicPr>
          <p:cNvPr id="4" name="Zástupný symbol pro obsah 3" descr="2100_High Sensitivity DNA_DE13806168_2015-06-29 (1-11)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10395" r="21297" b="611"/>
          <a:stretch/>
        </p:blipFill>
        <p:spPr>
          <a:xfrm>
            <a:off x="1420721" y="1505887"/>
            <a:ext cx="6031599" cy="4592632"/>
          </a:xfrm>
        </p:spPr>
      </p:pic>
    </p:spTree>
    <p:extLst>
      <p:ext uri="{BB962C8B-B14F-4D97-AF65-F5344CB8AC3E}">
        <p14:creationId xmlns:p14="http://schemas.microsoft.com/office/powerpoint/2010/main" val="1330340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2100_High Sensitivity DNA_DE13806168_2015-06-29 (1-11)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0561" r="31478" b="-893"/>
          <a:stretch/>
        </p:blipFill>
        <p:spPr>
          <a:xfrm>
            <a:off x="1987498" y="1537390"/>
            <a:ext cx="4456710" cy="4583801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Bioanalyzer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283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2100_High Sensitivity DNA_DE13806168_2015-06-29 (1-11)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t="49966" r="30222" b="11965"/>
          <a:stretch/>
        </p:blipFill>
        <p:spPr>
          <a:xfrm>
            <a:off x="755576" y="2420888"/>
            <a:ext cx="7437597" cy="3163753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Bioanalyzer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3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16S </a:t>
            </a:r>
            <a:r>
              <a:rPr lang="cs-CZ" dirty="0" err="1" smtClean="0"/>
              <a:t>rRNA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obrázek 11" descr="FIG.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6532"/>
            <a:ext cx="29878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12" descr="vyber prime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8432"/>
            <a:ext cx="53721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3992434"/>
            <a:ext cx="273630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Sekundární struktura 16S </a:t>
            </a:r>
            <a:r>
              <a:rPr kumimoji="0" lang="cs-CZ" altLang="cs-CZ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rRNA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Nevybarvené oblasti odpovídají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hypervariabilním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oblastem V1 – V9. </a:t>
            </a: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87824" y="4725144"/>
            <a:ext cx="5796136" cy="938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Vytvoření </a:t>
            </a:r>
            <a:r>
              <a:rPr kumimoji="0" lang="cs-CZ" altLang="cs-CZ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primerů</a:t>
            </a: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 </a:t>
            </a:r>
            <a:r>
              <a:rPr kumimoji="0" lang="cs-CZ" altLang="cs-CZ" sz="11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silico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Ukázka setu 6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primerů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(A – F) pokrývající vždy dvě variabilní oblasti a jejich teoretické forward i reverse čtení. Schéma ukazuje relativní pozici jednotlivých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amplikonových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čtení i jejich směr, stejně jako které báze budou začleněny do sekvence. Jako ukázkový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templát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posloužil gen pro 16S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rRNA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E. coli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s přibližným vyznačením variabilních oblastí.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Fylogeneze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https://www.patricbrc.org/portal/portal/patric/Phylogeny?cType=taxon&amp;cId=2</a:t>
            </a:r>
          </a:p>
        </p:txBody>
      </p:sp>
      <p:pic>
        <p:nvPicPr>
          <p:cNvPr id="4" name="Obrázek 3" descr="PATRIC::Bacteria::Phylogeny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6905" r="1404" b="2618"/>
          <a:stretch/>
        </p:blipFill>
        <p:spPr>
          <a:xfrm>
            <a:off x="179512" y="1916832"/>
            <a:ext cx="8764011" cy="49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Příprava knihovny- kontrola </a:t>
            </a:r>
            <a:r>
              <a:rPr lang="cs-CZ" dirty="0" err="1" smtClean="0"/>
              <a:t>vyizolované</a:t>
            </a:r>
            <a:r>
              <a:rPr lang="cs-CZ" dirty="0" smtClean="0"/>
              <a:t>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Klasický </a:t>
            </a:r>
            <a:r>
              <a:rPr lang="cs-CZ" dirty="0" err="1" smtClean="0"/>
              <a:t>agarózový</a:t>
            </a:r>
            <a:r>
              <a:rPr lang="cs-CZ" dirty="0" smtClean="0"/>
              <a:t> gel (</a:t>
            </a:r>
            <a:r>
              <a:rPr lang="cs-CZ" dirty="0" err="1" smtClean="0"/>
              <a:t>TapeStation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Měření koncentrace</a:t>
            </a:r>
          </a:p>
          <a:p>
            <a:pPr lvl="1"/>
            <a:r>
              <a:rPr lang="cs-CZ" dirty="0" smtClean="0"/>
              <a:t>Spektrofotometricky (</a:t>
            </a:r>
            <a:r>
              <a:rPr lang="cs-CZ" dirty="0" err="1" smtClean="0"/>
              <a:t>Nanodrop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Fluorometricky</a:t>
            </a:r>
            <a:r>
              <a:rPr lang="cs-CZ" dirty="0" smtClean="0"/>
              <a:t> (</a:t>
            </a:r>
            <a:r>
              <a:rPr lang="cs-CZ" dirty="0" err="1" smtClean="0"/>
              <a:t>Qubit</a:t>
            </a:r>
            <a:r>
              <a:rPr lang="cs-CZ" dirty="0" smtClean="0"/>
              <a:t>, </a:t>
            </a:r>
            <a:r>
              <a:rPr lang="cs-CZ" dirty="0" err="1" smtClean="0"/>
              <a:t>PicoGreen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</p:txBody>
      </p:sp>
      <p:sp>
        <p:nvSpPr>
          <p:cNvPr id="4" name="AutoShape 2" descr="Výsledek obrázku pro nanodr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904"/>
            <a:ext cx="2160240" cy="143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9914"/>
            <a:ext cx="6858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specifických </a:t>
            </a:r>
            <a:r>
              <a:rPr lang="cs-CZ" dirty="0" err="1" smtClean="0"/>
              <a:t>primerů</a:t>
            </a:r>
            <a:endParaRPr lang="cs-CZ" dirty="0"/>
          </a:p>
        </p:txBody>
      </p:sp>
      <p:pic>
        <p:nvPicPr>
          <p:cNvPr id="4" name="Zástupný symbol pro obsah 3" descr="WJG-16-4135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2" t="9560" r="30527"/>
          <a:stretch/>
        </p:blipFill>
        <p:spPr>
          <a:xfrm>
            <a:off x="2051720" y="1268760"/>
            <a:ext cx="5256584" cy="7226573"/>
          </a:xfrm>
        </p:spPr>
      </p:pic>
    </p:spTree>
    <p:extLst>
      <p:ext uri="{BB962C8B-B14F-4D97-AF65-F5344CB8AC3E}">
        <p14:creationId xmlns:p14="http://schemas.microsoft.com/office/powerpoint/2010/main" val="18249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WJG-16-4135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37276" r="14400" b="16807"/>
          <a:stretch/>
        </p:blipFill>
        <p:spPr>
          <a:xfrm>
            <a:off x="251520" y="1988840"/>
            <a:ext cx="8264422" cy="3096344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Výběr specifických </a:t>
            </a:r>
            <a:r>
              <a:rPr lang="cs-CZ" dirty="0" err="1" smtClean="0"/>
              <a:t>primerů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44008" y="4437112"/>
            <a:ext cx="39604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WJG-16-4135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t="21042" r="21297" b="7958"/>
          <a:stretch/>
        </p:blipFill>
        <p:spPr>
          <a:xfrm>
            <a:off x="971600" y="1484784"/>
            <a:ext cx="7238158" cy="5371429"/>
          </a:xfrm>
        </p:spPr>
      </p:pic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Výběr specifických </a:t>
            </a:r>
            <a:r>
              <a:rPr lang="cs-CZ" dirty="0" err="1" smtClean="0"/>
              <a:t>primerů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6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1445</Words>
  <Application>Microsoft Office PowerPoint</Application>
  <PresentationFormat>Předvádění na obrazovce (4:3)</PresentationFormat>
  <Paragraphs>312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Metagenomika – příprava knihovny 16S rRNA</vt:lpstr>
      <vt:lpstr>Faktory ovlivňující výsledek sekvenace genu pro 16S rRNA</vt:lpstr>
      <vt:lpstr>Gen pro 16S rRNA</vt:lpstr>
      <vt:lpstr>16S rRNA</vt:lpstr>
      <vt:lpstr>Fylogeneze</vt:lpstr>
      <vt:lpstr>Příprava knihovny- kontrola vyizolované DNA</vt:lpstr>
      <vt:lpstr>Výběr specifických primerů</vt:lpstr>
      <vt:lpstr>Prezentace aplikace PowerPoint</vt:lpstr>
      <vt:lpstr>Výběr specifických primerů</vt:lpstr>
      <vt:lpstr>Prezentace aplikace PowerPoint</vt:lpstr>
      <vt:lpstr>Kontrola vybraných primerů</vt:lpstr>
      <vt:lpstr>Prezentace aplikace PowerPoint</vt:lpstr>
      <vt:lpstr>Výběr primerů z publikací</vt:lpstr>
      <vt:lpstr>Real-time PCR s vybranými primery</vt:lpstr>
      <vt:lpstr>Strategie přípravy amplikonů</vt:lpstr>
      <vt:lpstr>Strategie přípravy amplikonů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Postup při dvoustupňové PCR s vnitřními tagy </vt:lpstr>
      <vt:lpstr>Tipy a triky</vt:lpstr>
      <vt:lpstr>Tipy a triky</vt:lpstr>
      <vt:lpstr>Size selection</vt:lpstr>
      <vt:lpstr>Prezentace aplikace PowerPoint</vt:lpstr>
      <vt:lpstr>Prezentace aplikace PowerPoint</vt:lpstr>
      <vt:lpstr>Kontrola délky fragmentů</vt:lpstr>
      <vt:lpstr>FlashGel (Lonza) x E-gel (Thermo Fisher Scietific) </vt:lpstr>
      <vt:lpstr>Prezentace aplikace PowerPoint</vt:lpstr>
      <vt:lpstr>Kapilární elektroforéza</vt:lpstr>
      <vt:lpstr>Bioanalyzer x TapeStation</vt:lpstr>
      <vt:lpstr>Bioanalyzer x TapeStation</vt:lpstr>
      <vt:lpstr>Bioanalyzer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Metagenomika – příprava knihovny 16S rRNA</dc:title>
  <dc:creator>videnska</dc:creator>
  <cp:lastModifiedBy>videnska</cp:lastModifiedBy>
  <cp:revision>35</cp:revision>
  <dcterms:created xsi:type="dcterms:W3CDTF">2016-03-15T08:46:16Z</dcterms:created>
  <dcterms:modified xsi:type="dcterms:W3CDTF">2017-03-21T08:50:13Z</dcterms:modified>
</cp:coreProperties>
</file>