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5" r:id="rId22"/>
    <p:sldId id="266" r:id="rId23"/>
    <p:sldId id="267" r:id="rId24"/>
    <p:sldId id="279" r:id="rId25"/>
    <p:sldId id="280" r:id="rId26"/>
    <p:sldId id="283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E9AC-EC3C-4FC7-93A4-A1B346275715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28B-4ED0-4DA8-B91A-FAC67A16F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9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E9AC-EC3C-4FC7-93A4-A1B346275715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28B-4ED0-4DA8-B91A-FAC67A16F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1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E9AC-EC3C-4FC7-93A4-A1B346275715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28B-4ED0-4DA8-B91A-FAC67A16F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07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E9AC-EC3C-4FC7-93A4-A1B346275715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28B-4ED0-4DA8-B91A-FAC67A16F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37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E9AC-EC3C-4FC7-93A4-A1B346275715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28B-4ED0-4DA8-B91A-FAC67A16F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06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E9AC-EC3C-4FC7-93A4-A1B346275715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28B-4ED0-4DA8-B91A-FAC67A16F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12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E9AC-EC3C-4FC7-93A4-A1B346275715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28B-4ED0-4DA8-B91A-FAC67A16F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58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E9AC-EC3C-4FC7-93A4-A1B346275715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28B-4ED0-4DA8-B91A-FAC67A16F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19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E9AC-EC3C-4FC7-93A4-A1B346275715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28B-4ED0-4DA8-B91A-FAC67A16F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94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E9AC-EC3C-4FC7-93A4-A1B346275715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28B-4ED0-4DA8-B91A-FAC67A16F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15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E9AC-EC3C-4FC7-93A4-A1B346275715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28B-4ED0-4DA8-B91A-FAC67A16F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40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E9AC-EC3C-4FC7-93A4-A1B346275715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6328B-4ED0-4DA8-B91A-FAC67A16F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41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://www.ncbi.nlm.nih.gov/pubmed/2041230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Příprava vzorků – odběr vzorků, uchování vzorků a izolace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Petra Vídeňská, Ph.D.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5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American</a:t>
            </a:r>
            <a:r>
              <a:rPr lang="cs-CZ" dirty="0" smtClean="0"/>
              <a:t> Gut Project – podmínky skladování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www.ncbi.nlm.nih.gov/pubmed/20412303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 descr="nihms-211815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0867" r="16028"/>
          <a:stretch/>
        </p:blipFill>
        <p:spPr>
          <a:xfrm>
            <a:off x="1584089" y="2132856"/>
            <a:ext cx="6012247" cy="47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American</a:t>
            </a:r>
            <a:r>
              <a:rPr lang="cs-CZ" dirty="0"/>
              <a:t> Gut Project </a:t>
            </a:r>
            <a:r>
              <a:rPr lang="cs-CZ" dirty="0" smtClean="0"/>
              <a:t>– podmínky skladování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4"/>
            <a:ext cx="507277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580112" y="1225689"/>
            <a:ext cx="33661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Non-metric Multidimensional Scaling (NMDS) plots of </a:t>
            </a:r>
            <a:r>
              <a:rPr lang="en-US" dirty="0" err="1"/>
              <a:t>UniFrac</a:t>
            </a:r>
            <a:r>
              <a:rPr lang="en-US" dirty="0"/>
              <a:t> weighted and unweighted pairwise distances. Overall community composition was not affected by temperature or duration of storage for weighted </a:t>
            </a:r>
            <a:r>
              <a:rPr lang="en-US" dirty="0" err="1"/>
              <a:t>UniFrac</a:t>
            </a:r>
            <a:r>
              <a:rPr lang="en-US" dirty="0"/>
              <a:t> distances (</a:t>
            </a:r>
            <a:r>
              <a:rPr lang="en-US" i="1" dirty="0"/>
              <a:t>P</a:t>
            </a:r>
            <a:r>
              <a:rPr lang="en-US" dirty="0"/>
              <a:t>&gt; 0.1 in all cases). Length of storage significantly affected the skin communities for the unweighted </a:t>
            </a:r>
            <a:r>
              <a:rPr lang="en-US" dirty="0" err="1"/>
              <a:t>UniFrac</a:t>
            </a:r>
            <a:r>
              <a:rPr lang="en-US" dirty="0"/>
              <a:t> metric (</a:t>
            </a:r>
            <a:r>
              <a:rPr lang="en-US" i="1" dirty="0"/>
              <a:t>P</a:t>
            </a:r>
            <a:r>
              <a:rPr lang="en-US" dirty="0"/>
              <a:t> = 0.02). The remaining unweighted </a:t>
            </a:r>
            <a:r>
              <a:rPr lang="en-US" dirty="0" err="1"/>
              <a:t>UniFrac</a:t>
            </a:r>
            <a:r>
              <a:rPr lang="en-US" dirty="0"/>
              <a:t> distances were not significantly different by day or temperature.</a:t>
            </a:r>
          </a:p>
          <a:p>
            <a:r>
              <a:rPr lang="en-US" dirty="0"/>
              <a:t>Blue=sample 1, red = sample 2. Open symbols = Day 3, closed symbols = Day 14. ▲= 20°C, ■ = 4°C, ● = −20°C, ◆ = −80°C.</a:t>
            </a:r>
          </a:p>
        </p:txBody>
      </p:sp>
    </p:spTree>
    <p:extLst>
      <p:ext uri="{BB962C8B-B14F-4D97-AF65-F5344CB8AC3E}">
        <p14:creationId xmlns:p14="http://schemas.microsoft.com/office/powerpoint/2010/main" val="155937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rt%3A10.1186%2F1471-2180-12-158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3" t="11722" r="26266" b="19472"/>
          <a:stretch/>
        </p:blipFill>
        <p:spPr>
          <a:xfrm>
            <a:off x="899592" y="816938"/>
            <a:ext cx="7128792" cy="60410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Vliv laboratorní teploty na degradaci 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83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art%3A10.1186%2F1471-2180-12-158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2" t="15343" r="27424" b="44631"/>
          <a:stretch/>
        </p:blipFill>
        <p:spPr>
          <a:xfrm>
            <a:off x="34506" y="1268760"/>
            <a:ext cx="6700196" cy="3654653"/>
          </a:xfrm>
        </p:spPr>
      </p:pic>
      <p:pic>
        <p:nvPicPr>
          <p:cNvPr id="5" name="Obrázek 4" descr="art%3A10.1186%2F1471-2180-12-158.pdf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17308" r="26509" b="4573"/>
          <a:stretch/>
        </p:blipFill>
        <p:spPr>
          <a:xfrm>
            <a:off x="6056590" y="4622806"/>
            <a:ext cx="2941747" cy="2235194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Vliv laboratorní teploty na degradaci 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141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rt%3A10.1186%2F1471-2180-12-158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t="19537" r="19551" b="2128"/>
          <a:stretch/>
        </p:blipFill>
        <p:spPr>
          <a:xfrm>
            <a:off x="611560" y="908720"/>
            <a:ext cx="7416824" cy="5697782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Vliv laboratorní teploty na degradaci 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60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art%3A10.1186%2F1471-2180-12-158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0" t="19155" r="17467" b="57591"/>
          <a:stretch/>
        </p:blipFill>
        <p:spPr>
          <a:xfrm>
            <a:off x="0" y="1726533"/>
            <a:ext cx="8892480" cy="1944232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Vliv laboratorní teploty na degradaci DNA</a:t>
            </a:r>
            <a:endParaRPr lang="cs-CZ" dirty="0"/>
          </a:p>
        </p:txBody>
      </p:sp>
      <p:pic>
        <p:nvPicPr>
          <p:cNvPr id="6" name="Obrázek 5" descr="art%3A10.1186%2F1471-2180-12-158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70749" r="18624" b="4868"/>
          <a:stretch/>
        </p:blipFill>
        <p:spPr>
          <a:xfrm>
            <a:off x="25614" y="4149080"/>
            <a:ext cx="8757354" cy="20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5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Vliv skladovacích podmínek na bakteriální složení vzorku</a:t>
            </a:r>
            <a:endParaRPr lang="cs-CZ" dirty="0"/>
          </a:p>
        </p:txBody>
      </p:sp>
      <p:pic>
        <p:nvPicPr>
          <p:cNvPr id="5" name="Obrázek 4" descr="srep16350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9698" r="17641"/>
          <a:stretch/>
        </p:blipFill>
        <p:spPr>
          <a:xfrm>
            <a:off x="1043608" y="1484784"/>
            <a:ext cx="6944264" cy="5015761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61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Figure 1: Species diversity following incubation under six different storage conditions : Scientific Report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4" t="16868" r="25803" b="7655"/>
          <a:stretch/>
        </p:blipFill>
        <p:spPr>
          <a:xfrm>
            <a:off x="395536" y="1988840"/>
            <a:ext cx="4945825" cy="4248472"/>
          </a:xfrm>
        </p:spPr>
      </p:pic>
      <p:sp>
        <p:nvSpPr>
          <p:cNvPr id="5" name="Obdélník 4"/>
          <p:cNvSpPr/>
          <p:nvPr/>
        </p:nvSpPr>
        <p:spPr>
          <a:xfrm>
            <a:off x="5580112" y="1268760"/>
            <a:ext cx="32941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extent of microbiota structural and composition diversities were measured using (</a:t>
            </a:r>
            <a:r>
              <a:rPr lang="en-US" b="1" dirty="0"/>
              <a:t>A</a:t>
            </a:r>
            <a:r>
              <a:rPr lang="en-US" dirty="0"/>
              <a:t>) Taxa S (species richness), (</a:t>
            </a:r>
            <a:r>
              <a:rPr lang="en-US" b="1" dirty="0"/>
              <a:t>B</a:t>
            </a:r>
            <a:r>
              <a:rPr lang="en-US" dirty="0"/>
              <a:t>) Shannon-Weiner diversity index, (</a:t>
            </a:r>
            <a:r>
              <a:rPr lang="en-US" b="1" dirty="0"/>
              <a:t>C</a:t>
            </a:r>
            <a:r>
              <a:rPr lang="en-US" dirty="0"/>
              <a:t>) Simpson’s evenness index. Each point represents the diversity score for a replicate from collection 1 (●), collection 2 (▲) or collection 3 (■). Error bars represent SEM. Within-group and between-group variations were measured using </a:t>
            </a:r>
            <a:r>
              <a:rPr lang="en-US" dirty="0" err="1"/>
              <a:t>Kruskal</a:t>
            </a:r>
            <a:r>
              <a:rPr lang="en-US" dirty="0"/>
              <a:t>-Wallis one-way ANOVA and Mann-Whitney </a:t>
            </a:r>
            <a:r>
              <a:rPr lang="en-US" i="1" dirty="0"/>
              <a:t>U</a:t>
            </a:r>
            <a:r>
              <a:rPr lang="en-US" dirty="0"/>
              <a:t>-test, respectively. Significant variance is indicated by asterisks; single asterisk (*) indicates p ≤ 0.05, double asterisk (**) represents </a:t>
            </a:r>
            <a:r>
              <a:rPr lang="en-US" i="1" dirty="0"/>
              <a:t>p</a:t>
            </a:r>
            <a:r>
              <a:rPr lang="en-US" dirty="0"/>
              <a:t> ≤ 0.01.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Vliv skladovacích podmínek na bakteriální složení vzorku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203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Figure 2: Relative abundance at phylum level for each sample incubated under six different storage conditions. : Scientific Report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10388" r="17119" b="6321"/>
          <a:stretch/>
        </p:blipFill>
        <p:spPr>
          <a:xfrm>
            <a:off x="1547665" y="1268760"/>
            <a:ext cx="6840760" cy="5556528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Vliv skladovacích podmínek na bakteriální složení vzorku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81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Table 1: Mean difference in the relative abundance of the phyla Firmicutes Bacteroidetes, Actinobacteria and Proteobacteria in different storage conditions compared to −80°C. : Scientific Report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 t="27351" r="22214" b="29002"/>
          <a:stretch/>
        </p:blipFill>
        <p:spPr>
          <a:xfrm>
            <a:off x="583286" y="1916832"/>
            <a:ext cx="8585301" cy="4104455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Vliv skladovacích podmínek na bakteriální složení vzorku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96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Workflow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dirty="0" smtClean="0"/>
              <a:t>Design studie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dirty="0" smtClean="0"/>
              <a:t>Odběr vzorků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dirty="0" smtClean="0"/>
              <a:t>Izolace DNA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dirty="0" smtClean="0"/>
              <a:t>Příprava knihovny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dirty="0" err="1" smtClean="0"/>
              <a:t>Sekvenace</a:t>
            </a:r>
            <a:endParaRPr lang="cs-CZ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dirty="0" smtClean="0"/>
              <a:t>Analýza</a:t>
            </a:r>
          </a:p>
          <a:p>
            <a:pPr marL="0" indent="0" algn="ctr">
              <a:buNone/>
            </a:pPr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4472650" y="2276475"/>
            <a:ext cx="217488" cy="288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78276" y="2976700"/>
            <a:ext cx="217488" cy="288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474723" y="3682528"/>
            <a:ext cx="217488" cy="288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478802" y="4462593"/>
            <a:ext cx="217488" cy="288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474114" y="5200736"/>
            <a:ext cx="217488" cy="288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Šipka dolů 8"/>
          <p:cNvSpPr/>
          <p:nvPr/>
        </p:nvSpPr>
        <p:spPr>
          <a:xfrm rot="18689763">
            <a:off x="6084168" y="4318378"/>
            <a:ext cx="217488" cy="288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4009917">
            <a:off x="6084028" y="3962040"/>
            <a:ext cx="217488" cy="288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300192" y="3748390"/>
            <a:ext cx="2503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Amplikony</a:t>
            </a:r>
            <a:r>
              <a:rPr lang="cs-CZ" sz="2000" dirty="0" smtClean="0"/>
              <a:t> – 16S </a:t>
            </a:r>
            <a:r>
              <a:rPr lang="cs-CZ" sz="2000" dirty="0" err="1" smtClean="0"/>
              <a:t>rRNA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00819" y="4285591"/>
            <a:ext cx="277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Shot </a:t>
            </a:r>
            <a:r>
              <a:rPr lang="cs-CZ" sz="2000" dirty="0" err="1" smtClean="0"/>
              <a:t>gun</a:t>
            </a:r>
            <a:r>
              <a:rPr lang="cs-CZ" sz="2000" dirty="0" smtClean="0"/>
              <a:t> – </a:t>
            </a:r>
            <a:r>
              <a:rPr lang="cs-CZ" sz="2000" dirty="0" err="1" smtClean="0"/>
              <a:t>celometagenomové</a:t>
            </a:r>
            <a:r>
              <a:rPr lang="cs-CZ" sz="2000" dirty="0" smtClean="0"/>
              <a:t> </a:t>
            </a:r>
            <a:r>
              <a:rPr lang="cs-CZ" sz="2000" dirty="0" err="1" smtClean="0"/>
              <a:t>sekvenování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2898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Figure 3: Clustering of samples due to storage conditions by PCoA, based on Bray-Curtis similarity distance. : Scientific Report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t="10388" r="23719" b="1174"/>
          <a:stretch/>
        </p:blipFill>
        <p:spPr>
          <a:xfrm>
            <a:off x="1835696" y="1144225"/>
            <a:ext cx="5616624" cy="5640938"/>
          </a:xfr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Vliv skladovacích podmínek na bakteriální složení vzorku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885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Izolace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Nejčastěji komerčními </a:t>
            </a:r>
            <a:r>
              <a:rPr lang="cs-CZ" dirty="0" err="1" smtClean="0"/>
              <a:t>kity</a:t>
            </a:r>
            <a:r>
              <a:rPr lang="cs-CZ" dirty="0" smtClean="0"/>
              <a:t> – přímo dle typu vzorku (</a:t>
            </a:r>
            <a:r>
              <a:rPr lang="cs-CZ" dirty="0" err="1" smtClean="0"/>
              <a:t>MoBio</a:t>
            </a:r>
            <a:r>
              <a:rPr lang="cs-CZ" dirty="0" smtClean="0"/>
              <a:t>, </a:t>
            </a:r>
            <a:r>
              <a:rPr lang="cs-CZ" dirty="0" err="1" smtClean="0"/>
              <a:t>Qiagen</a:t>
            </a:r>
            <a:r>
              <a:rPr lang="cs-CZ" dirty="0" smtClean="0"/>
              <a:t>)</a:t>
            </a:r>
          </a:p>
          <a:p>
            <a:r>
              <a:rPr lang="cs-CZ" dirty="0" smtClean="0"/>
              <a:t>2 přístupy</a:t>
            </a:r>
          </a:p>
          <a:p>
            <a:pPr lvl="1"/>
            <a:r>
              <a:rPr lang="cs-CZ" dirty="0" smtClean="0"/>
              <a:t>Lyze buněk enzymaticky</a:t>
            </a:r>
          </a:p>
          <a:p>
            <a:pPr lvl="1"/>
            <a:r>
              <a:rPr lang="cs-CZ" dirty="0" smtClean="0"/>
              <a:t>Lyze buněk enzymaticky i mechanicky pomocí beat </a:t>
            </a:r>
            <a:r>
              <a:rPr lang="cs-CZ" dirty="0" err="1" smtClean="0"/>
              <a:t>beateru</a:t>
            </a:r>
            <a:r>
              <a:rPr lang="cs-CZ" dirty="0" smtClean="0"/>
              <a:t>, homogenizátoru </a:t>
            </a:r>
            <a:r>
              <a:rPr lang="cs-CZ" dirty="0" smtClean="0">
                <a:sym typeface="Wingdings" panose="05000000000000000000" pitchFamily="2" charset="2"/>
              </a:rPr>
              <a:t>ke vzorku se přidají kuličky z různých materiálů dle výrobce, tento krok lze přidat i u pouze enzymatických </a:t>
            </a:r>
            <a:r>
              <a:rPr lang="cs-CZ" dirty="0" err="1" smtClean="0">
                <a:sym typeface="Wingdings" panose="05000000000000000000" pitchFamily="2" charset="2"/>
              </a:rPr>
              <a:t>kitů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Doporučuji přidat krok s </a:t>
            </a:r>
            <a:r>
              <a:rPr lang="cs-CZ" dirty="0" err="1" smtClean="0">
                <a:sym typeface="Wingdings" panose="05000000000000000000" pitchFamily="2" charset="2"/>
              </a:rPr>
              <a:t>RNázou</a:t>
            </a:r>
            <a:r>
              <a:rPr lang="cs-CZ" dirty="0" smtClean="0">
                <a:sym typeface="Wingdings" panose="05000000000000000000" pitchFamily="2" charset="2"/>
              </a:rPr>
              <a:t> A, pokud není součástí postupu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578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cs-CZ" dirty="0" smtClean="0"/>
              <a:t>Izolace</a:t>
            </a:r>
            <a:endParaRPr lang="cs-CZ" dirty="0"/>
          </a:p>
        </p:txBody>
      </p:sp>
      <p:pic>
        <p:nvPicPr>
          <p:cNvPr id="4" name="Zástupný symbol pro obsah 3" descr="Microsoft Word - 12888.docx - PowerSoil_DNA_Isolation_Kit_Instruction_Manual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6" t="13872" r="33228" b="1625"/>
          <a:stretch/>
        </p:blipFill>
        <p:spPr>
          <a:xfrm>
            <a:off x="107504" y="692695"/>
            <a:ext cx="4320480" cy="6210691"/>
          </a:xfrm>
        </p:spPr>
      </p:pic>
      <p:pic>
        <p:nvPicPr>
          <p:cNvPr id="5" name="Obrázek 4" descr="QIAamp-DNA-Stool-Handbook---June-2012-EN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10929" r="64623"/>
          <a:stretch/>
        </p:blipFill>
        <p:spPr>
          <a:xfrm>
            <a:off x="5796136" y="620688"/>
            <a:ext cx="2577207" cy="58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9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izolace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Získat co nejméně degradovanou DNA</a:t>
            </a:r>
          </a:p>
          <a:p>
            <a:pPr lvl="1"/>
            <a:r>
              <a:rPr lang="cs-CZ" dirty="0" smtClean="0"/>
              <a:t>Degradovaná DNA pro </a:t>
            </a:r>
            <a:r>
              <a:rPr lang="cs-CZ" dirty="0" err="1" smtClean="0"/>
              <a:t>sekvenaci</a:t>
            </a:r>
            <a:r>
              <a:rPr lang="cs-CZ" dirty="0" smtClean="0"/>
              <a:t> genu 16S </a:t>
            </a:r>
            <a:r>
              <a:rPr lang="cs-CZ" dirty="0" err="1" smtClean="0"/>
              <a:t>rRNA</a:t>
            </a:r>
            <a:r>
              <a:rPr lang="cs-CZ" dirty="0" smtClean="0"/>
              <a:t> není problém, ale </a:t>
            </a:r>
            <a:r>
              <a:rPr lang="cs-CZ" smtClean="0"/>
              <a:t>pro </a:t>
            </a:r>
            <a:r>
              <a:rPr lang="cs-CZ" smtClean="0"/>
              <a:t>celometagenomové</a:t>
            </a:r>
            <a:r>
              <a:rPr lang="cs-CZ" dirty="0" smtClean="0"/>
              <a:t> </a:t>
            </a:r>
            <a:r>
              <a:rPr lang="cs-CZ" dirty="0" err="1" smtClean="0"/>
              <a:t>sekvenování</a:t>
            </a:r>
            <a:r>
              <a:rPr lang="cs-CZ" dirty="0" smtClean="0"/>
              <a:t> už může být – lze řešit vyřezáním z gelu</a:t>
            </a:r>
          </a:p>
          <a:p>
            <a:r>
              <a:rPr lang="cs-CZ" dirty="0" smtClean="0"/>
              <a:t>Získat co největší množství DNA (opět více důležité pro </a:t>
            </a:r>
            <a:r>
              <a:rPr lang="cs-CZ" dirty="0" err="1" smtClean="0"/>
              <a:t>celometagenomové</a:t>
            </a:r>
            <a:r>
              <a:rPr lang="cs-CZ" dirty="0" smtClean="0"/>
              <a:t> </a:t>
            </a:r>
            <a:r>
              <a:rPr lang="cs-CZ" dirty="0" err="1" smtClean="0"/>
              <a:t>sekvenování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Pokud není DNA dost – MDA (WGA)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05" y="4965367"/>
            <a:ext cx="2456783" cy="189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06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Kontaminace izolačních </a:t>
            </a:r>
            <a:r>
              <a:rPr lang="cs-CZ" dirty="0" err="1" smtClean="0"/>
              <a:t>kitů</a:t>
            </a:r>
            <a:endParaRPr lang="cs-CZ" dirty="0"/>
          </a:p>
        </p:txBody>
      </p:sp>
      <p:pic>
        <p:nvPicPr>
          <p:cNvPr id="4" name="Zástupný symbol pro obsah 3" descr="art%3A10.1186%2Fs12915-014-0087-z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12293" r="24992" b="24999"/>
          <a:stretch/>
        </p:blipFill>
        <p:spPr>
          <a:xfrm>
            <a:off x="1475656" y="1628800"/>
            <a:ext cx="6355966" cy="4752528"/>
          </a:xfrm>
        </p:spPr>
      </p:pic>
    </p:spTree>
    <p:extLst>
      <p:ext uri="{BB962C8B-B14F-4D97-AF65-F5344CB8AC3E}">
        <p14:creationId xmlns:p14="http://schemas.microsoft.com/office/powerpoint/2010/main" val="2471919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rt%3A10.1186%2Fs12915-014-0087-z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3" t="16106" r="28929" b="8989"/>
          <a:stretch/>
        </p:blipFill>
        <p:spPr>
          <a:xfrm>
            <a:off x="1475656" y="1202994"/>
            <a:ext cx="5688632" cy="5821958"/>
          </a:xfr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Kontaminace izolačních </a:t>
            </a:r>
            <a:r>
              <a:rPr lang="cs-CZ" dirty="0" err="1" smtClean="0"/>
              <a:t>kitů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070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art%3A10.1186%2Fs12915-014-0087-z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t="9625" r="18740" b="1174"/>
          <a:stretch/>
        </p:blipFill>
        <p:spPr>
          <a:xfrm>
            <a:off x="1357783" y="1268760"/>
            <a:ext cx="6231460" cy="5400599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Kontaminace izolačních kitů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029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</a:t>
            </a:r>
            <a:r>
              <a:rPr lang="cs-CZ" dirty="0" err="1" smtClean="0"/>
              <a:t>kitů</a:t>
            </a:r>
            <a:endParaRPr lang="cs-CZ" dirty="0"/>
          </a:p>
        </p:txBody>
      </p:sp>
      <p:pic>
        <p:nvPicPr>
          <p:cNvPr id="4" name="Zástupný symbol pro obsah 3" descr="Evaluating variation in human gut microbiota profiles due to DNA extraction method and inter-subject differences - fmicb-06-00130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0388" r="21172" b="28621"/>
          <a:stretch/>
        </p:blipFill>
        <p:spPr>
          <a:xfrm>
            <a:off x="971600" y="1700808"/>
            <a:ext cx="7301615" cy="4608512"/>
          </a:xfrm>
        </p:spPr>
      </p:pic>
    </p:spTree>
    <p:extLst>
      <p:ext uri="{BB962C8B-B14F-4D97-AF65-F5344CB8AC3E}">
        <p14:creationId xmlns:p14="http://schemas.microsoft.com/office/powerpoint/2010/main" val="4026301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Evaluating variation in human gut microbiota profiles due to DNA extraction method and inter-subject differences - fmicb-06-00130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7" t="9243" r="24645" b="1937"/>
          <a:stretch/>
        </p:blipFill>
        <p:spPr>
          <a:xfrm>
            <a:off x="1763688" y="1048677"/>
            <a:ext cx="5606446" cy="5831704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Srovnání kitů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624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fmicb-06-00130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25064" r="19087" b="28240"/>
          <a:stretch/>
        </p:blipFill>
        <p:spPr>
          <a:xfrm>
            <a:off x="332800" y="1787792"/>
            <a:ext cx="8559680" cy="4017472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Srovnání kitů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8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typy vzorků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dirty="0" smtClean="0"/>
              <a:t>Voda</a:t>
            </a:r>
          </a:p>
          <a:p>
            <a:r>
              <a:rPr lang="cs-CZ" dirty="0" smtClean="0"/>
              <a:t>Půda</a:t>
            </a:r>
          </a:p>
          <a:p>
            <a:r>
              <a:rPr lang="cs-CZ" dirty="0" smtClean="0"/>
              <a:t>Biologické vzorky</a:t>
            </a:r>
          </a:p>
          <a:p>
            <a:pPr lvl="1"/>
            <a:r>
              <a:rPr lang="cs-CZ" dirty="0" smtClean="0"/>
              <a:t>Stolice</a:t>
            </a:r>
          </a:p>
          <a:p>
            <a:pPr lvl="1"/>
            <a:r>
              <a:rPr lang="cs-CZ" dirty="0" smtClean="0"/>
              <a:t>Sliny</a:t>
            </a:r>
          </a:p>
          <a:p>
            <a:pPr lvl="1"/>
            <a:r>
              <a:rPr lang="cs-CZ" dirty="0" smtClean="0"/>
              <a:t>Stěry</a:t>
            </a:r>
            <a:endParaRPr lang="cs-CZ" dirty="0"/>
          </a:p>
          <a:p>
            <a:pPr marL="457200" lvl="1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!Nejdůležitější </a:t>
            </a:r>
            <a:r>
              <a:rPr lang="cs-CZ" dirty="0">
                <a:solidFill>
                  <a:srgbClr val="FF0000"/>
                </a:solidFill>
              </a:rPr>
              <a:t>je vždy zachovat stejný </a:t>
            </a:r>
            <a:r>
              <a:rPr lang="cs-CZ" dirty="0" smtClean="0">
                <a:solidFill>
                  <a:srgbClr val="FF0000"/>
                </a:solidFill>
              </a:rPr>
              <a:t>postup odběru!</a:t>
            </a:r>
            <a:endParaRPr lang="cs-CZ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92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Odběr vzorků - půda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Vhodně zvolit lokalitu, možno i z několika hloubek a vícero opakování vzorkování</a:t>
            </a:r>
          </a:p>
          <a:p>
            <a:r>
              <a:rPr lang="cs-CZ" dirty="0" smtClean="0"/>
              <a:t>Odběr do sterilní nádoby, sáčku</a:t>
            </a:r>
          </a:p>
          <a:p>
            <a:r>
              <a:rPr lang="cs-CZ" dirty="0" smtClean="0"/>
              <a:t>Transport na ledu, následné zmražení na -20 °C až -80°C</a:t>
            </a:r>
          </a:p>
          <a:p>
            <a:r>
              <a:rPr lang="cs-CZ" dirty="0" smtClean="0"/>
              <a:t>Na izolaci většinou postačí malé množství půdy, často se ale měří vícero hodnot a odebírá se tedy velké množství – půdu je před zpracováním nutno homogenizovat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9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Odběr vzorků -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Možno odebírat z více hloubek ve zvolené lokalitě</a:t>
            </a:r>
          </a:p>
          <a:p>
            <a:r>
              <a:rPr lang="cs-CZ" dirty="0" smtClean="0"/>
              <a:t>Odebírá se větší objem (dle očekáváné bakteriální kontaminace 100 – 1000 ml) a transportuje se na ledu do laboratoře</a:t>
            </a:r>
          </a:p>
          <a:p>
            <a:r>
              <a:rPr lang="cs-CZ" dirty="0" smtClean="0"/>
              <a:t>Následně se voda filtruje přes bakteriologický filtr</a:t>
            </a:r>
          </a:p>
          <a:p>
            <a:r>
              <a:rPr lang="cs-CZ" dirty="0"/>
              <a:t>F</a:t>
            </a:r>
            <a:r>
              <a:rPr lang="cs-CZ" dirty="0" smtClean="0"/>
              <a:t>iltr je vložen do vhodné tekutiny (voda, TE, PBS) a promyje 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0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Odběr vzorků – biologické vzorky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složitější, např. u stolice velké množství anaerobů – fakultativně anaerobní bakterie rychle přerůstají</a:t>
            </a:r>
          </a:p>
          <a:p>
            <a:r>
              <a:rPr lang="cs-CZ" dirty="0" smtClean="0"/>
              <a:t>Nutno okamžitě zamrazit</a:t>
            </a:r>
          </a:p>
          <a:p>
            <a:r>
              <a:rPr lang="cs-CZ" dirty="0" smtClean="0"/>
              <a:t>Pokud není možno – komerční </a:t>
            </a:r>
            <a:r>
              <a:rPr lang="cs-CZ" dirty="0" err="1" smtClean="0"/>
              <a:t>kity</a:t>
            </a:r>
            <a:r>
              <a:rPr lang="cs-CZ" dirty="0" smtClean="0"/>
              <a:t> s pufry sloužící ke stabilizaci DNA a zamezení přerůstání bakterií po dobu 14 dnů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0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Komerční souprava na odběr vzorků stolice</a:t>
            </a:r>
            <a:endParaRPr lang="cs-CZ" dirty="0"/>
          </a:p>
        </p:txBody>
      </p:sp>
      <p:pic>
        <p:nvPicPr>
          <p:cNvPr id="4" name="Zástupný symbol pro obsah 3" descr="DNA Genotek | Collection Instructions | DNA | RNA | Infectious Disease | Livestock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6" t="15613" r="27987" b="3946"/>
          <a:stretch/>
        </p:blipFill>
        <p:spPr>
          <a:xfrm>
            <a:off x="395536" y="1412776"/>
            <a:ext cx="4105494" cy="4824536"/>
          </a:xfrm>
        </p:spPr>
      </p:pic>
      <p:pic>
        <p:nvPicPr>
          <p:cNvPr id="5" name="Obrázek 4" descr="DNA Genotek | OMNIgene | Infectious Disease Research | Microbial DNA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9" t="42952" r="41793" b="15280"/>
          <a:stretch/>
        </p:blipFill>
        <p:spPr>
          <a:xfrm>
            <a:off x="4716016" y="2276872"/>
            <a:ext cx="39244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Odběr vzorků stolice -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Nestandardizované odběry vzorků – různá délka vystavení vzorku kyslíku před zamrazením</a:t>
            </a:r>
          </a:p>
          <a:p>
            <a:r>
              <a:rPr lang="cs-CZ" dirty="0" smtClean="0"/>
              <a:t>Problém homogenizace – odběr jen z jednoho místa stolice</a:t>
            </a:r>
          </a:p>
          <a:p>
            <a:r>
              <a:rPr lang="cs-CZ" dirty="0" smtClean="0"/>
              <a:t>Přítomnost inhibitorů PCR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0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 různých přístupů – </a:t>
            </a:r>
            <a:r>
              <a:rPr lang="cs-CZ" dirty="0" err="1" smtClean="0"/>
              <a:t>American</a:t>
            </a:r>
            <a:r>
              <a:rPr lang="cs-CZ" dirty="0" smtClean="0"/>
              <a:t> Gut Project x </a:t>
            </a:r>
            <a:r>
              <a:rPr lang="cs-CZ" dirty="0" err="1" smtClean="0"/>
              <a:t>uBiome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https://mrheisenbug.wordpress.com/2014/04/24/dear-american-gut-ubiome-you-have-some-explaining-to-do/</a:t>
            </a:r>
          </a:p>
        </p:txBody>
      </p:sp>
      <p:pic>
        <p:nvPicPr>
          <p:cNvPr id="4" name="Obrázek 3" descr="Dear American Gut &amp; uBiome: You Have Some Explaining To Do. | Mr. Heisenbug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40168" r="13962" b="1705"/>
          <a:stretch/>
        </p:blipFill>
        <p:spPr>
          <a:xfrm>
            <a:off x="966158" y="2276872"/>
            <a:ext cx="7803418" cy="3257926"/>
          </a:xfrm>
          <a:prstGeom prst="rect">
            <a:avLst/>
          </a:prstGeom>
        </p:spPr>
      </p:pic>
      <p:pic>
        <p:nvPicPr>
          <p:cNvPr id="1026" name="Picture 2" descr="http://blogs.discovermagazine.com/crux/files/2015/09/Open-k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74" y="4743548"/>
            <a:ext cx="2662642" cy="20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"/>
          <p:cNvPicPr/>
          <p:nvPr/>
        </p:nvPicPr>
        <p:blipFill>
          <a:blip r:embed="rId4" cstate="print"/>
          <a:srcRect r="36996" b="44060"/>
          <a:stretch>
            <a:fillRect/>
          </a:stretch>
        </p:blipFill>
        <p:spPr bwMode="auto">
          <a:xfrm>
            <a:off x="1475656" y="5442257"/>
            <a:ext cx="1143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"/>
          <p:cNvPicPr/>
          <p:nvPr/>
        </p:nvPicPr>
        <p:blipFill>
          <a:blip r:embed="rId5" cstate="print"/>
          <a:srcRect t="8173" r="36441" b="36058"/>
          <a:stretch>
            <a:fillRect/>
          </a:stretch>
        </p:blipFill>
        <p:spPr bwMode="auto">
          <a:xfrm>
            <a:off x="2987824" y="5460826"/>
            <a:ext cx="11525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0385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670</Words>
  <Application>Microsoft Office PowerPoint</Application>
  <PresentationFormat>Předvádění na obrazovce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Příprava vzorků – odběr vzorků, uchování vzorků a izolace</vt:lpstr>
      <vt:lpstr>Workflow</vt:lpstr>
      <vt:lpstr>Nejčastější typy vzorků</vt:lpstr>
      <vt:lpstr>Odběr vzorků - půda</vt:lpstr>
      <vt:lpstr>Odběr vzorků - voda</vt:lpstr>
      <vt:lpstr>Odběr vzorků – biologické vzorky</vt:lpstr>
      <vt:lpstr>Komerční souprava na odběr vzorků stolice</vt:lpstr>
      <vt:lpstr>Odběr vzorků stolice - problémy</vt:lpstr>
      <vt:lpstr>Ukázka různých přístupů – American Gut Project x uBiome</vt:lpstr>
      <vt:lpstr>American Gut Project – podmínky skladování</vt:lpstr>
      <vt:lpstr>American Gut Project – podmínky skladování</vt:lpstr>
      <vt:lpstr>Vliv laboratorní teploty na degradaci DNA</vt:lpstr>
      <vt:lpstr>Prezentace aplikace PowerPoint</vt:lpstr>
      <vt:lpstr>Prezentace aplikace PowerPoint</vt:lpstr>
      <vt:lpstr>Vliv laboratorní teploty na degradaci DNA</vt:lpstr>
      <vt:lpstr>Vliv skladovacích podmínek na bakteriální složení vzorku</vt:lpstr>
      <vt:lpstr>Prezentace aplikace PowerPoint</vt:lpstr>
      <vt:lpstr>Prezentace aplikace PowerPoint</vt:lpstr>
      <vt:lpstr>Prezentace aplikace PowerPoint</vt:lpstr>
      <vt:lpstr>Prezentace aplikace PowerPoint</vt:lpstr>
      <vt:lpstr>Izolace DNA</vt:lpstr>
      <vt:lpstr>Izolace</vt:lpstr>
      <vt:lpstr>Cíle izolace</vt:lpstr>
      <vt:lpstr>Kontaminace izolačních kitů</vt:lpstr>
      <vt:lpstr>Kontaminace izolačních kitů</vt:lpstr>
      <vt:lpstr>Prezentace aplikace PowerPoint</vt:lpstr>
      <vt:lpstr>Srovnání kitů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Mčetagenomika – příprava v</dc:title>
  <dc:creator>videnska</dc:creator>
  <cp:lastModifiedBy>videnska</cp:lastModifiedBy>
  <cp:revision>21</cp:revision>
  <dcterms:created xsi:type="dcterms:W3CDTF">2016-03-13T09:53:27Z</dcterms:created>
  <dcterms:modified xsi:type="dcterms:W3CDTF">2018-03-20T06:45:08Z</dcterms:modified>
</cp:coreProperties>
</file>