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1" r:id="rId3"/>
    <p:sldId id="306" r:id="rId4"/>
    <p:sldId id="307" r:id="rId5"/>
    <p:sldId id="308" r:id="rId6"/>
    <p:sldId id="325" r:id="rId7"/>
    <p:sldId id="324" r:id="rId8"/>
    <p:sldId id="257" r:id="rId9"/>
    <p:sldId id="275" r:id="rId10"/>
    <p:sldId id="280" r:id="rId11"/>
    <p:sldId id="287" r:id="rId12"/>
    <p:sldId id="322" r:id="rId13"/>
    <p:sldId id="323" r:id="rId14"/>
    <p:sldId id="279" r:id="rId15"/>
    <p:sldId id="326" r:id="rId16"/>
    <p:sldId id="283" r:id="rId17"/>
    <p:sldId id="259" r:id="rId18"/>
    <p:sldId id="281" r:id="rId19"/>
    <p:sldId id="282" r:id="rId20"/>
    <p:sldId id="284" r:id="rId21"/>
    <p:sldId id="288" r:id="rId22"/>
    <p:sldId id="289" r:id="rId23"/>
    <p:sldId id="290" r:id="rId24"/>
    <p:sldId id="291" r:id="rId25"/>
    <p:sldId id="292" r:id="rId26"/>
    <p:sldId id="285" r:id="rId27"/>
    <p:sldId id="293" r:id="rId28"/>
    <p:sldId id="264" r:id="rId29"/>
    <p:sldId id="265" r:id="rId30"/>
    <p:sldId id="266" r:id="rId31"/>
    <p:sldId id="267" r:id="rId32"/>
    <p:sldId id="268" r:id="rId33"/>
    <p:sldId id="294" r:id="rId34"/>
    <p:sldId id="269" r:id="rId35"/>
    <p:sldId id="270" r:id="rId36"/>
    <p:sldId id="271" r:id="rId37"/>
    <p:sldId id="272" r:id="rId38"/>
    <p:sldId id="273" r:id="rId39"/>
    <p:sldId id="331" r:id="rId40"/>
    <p:sldId id="260" r:id="rId41"/>
    <p:sldId id="261" r:id="rId42"/>
    <p:sldId id="262" r:id="rId43"/>
    <p:sldId id="296" r:id="rId44"/>
    <p:sldId id="297" r:id="rId45"/>
    <p:sldId id="298" r:id="rId46"/>
    <p:sldId id="299" r:id="rId47"/>
    <p:sldId id="300" r:id="rId48"/>
    <p:sldId id="305" r:id="rId49"/>
    <p:sldId id="301" r:id="rId50"/>
    <p:sldId id="302" r:id="rId51"/>
    <p:sldId id="303" r:id="rId52"/>
    <p:sldId id="304" r:id="rId53"/>
    <p:sldId id="309" r:id="rId54"/>
    <p:sldId id="316" r:id="rId55"/>
    <p:sldId id="310" r:id="rId56"/>
    <p:sldId id="311" r:id="rId57"/>
    <p:sldId id="312" r:id="rId58"/>
    <p:sldId id="313" r:id="rId59"/>
    <p:sldId id="327" r:id="rId60"/>
    <p:sldId id="328" r:id="rId61"/>
    <p:sldId id="329" r:id="rId62"/>
    <p:sldId id="330" r:id="rId6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56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944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12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78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17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56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21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60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047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68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70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16018-DDFB-4C9C-81EB-C1ECE0722539}" type="datetimeFigureOut">
              <a:rPr lang="cs-CZ" smtClean="0"/>
              <a:t>1.4.2018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73929-6521-446A-9982-D280A43A17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66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qiime.org/svn_documentation/index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hyperlink" Target="http://www.mothur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4aV4J8FkEU&amp;nohtml5=Fals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hyperlink" Target="http://blog.mothur.org/2016/01/12/mothur-and-qiime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ab.inf.uni-tuebingen.de/software/megan5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hyperlink" Target="https://www.ebi.ac.uk/metagenomic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bi.ac.uk/metagenomics/projects/SRP000319/samples/SRS000998/runs/SRR029687/results/versions/1.0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metagenomics.anl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tagenomics.anl.gov/metagenomics.cgi?page=MetagenomeOverview&amp;metagenome=4447943.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hyperlink" Target="http://rdp.cme.msu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dp.cme.msu.edu/tutorials/init_process/RDPtutorial_INITIAL-PROCESS_pe.html" TargetMode="External"/><Relationship Id="rId5" Type="http://schemas.openxmlformats.org/officeDocument/2006/relationships/hyperlink" Target="http://rdp.cme.msu.edu/tutorials/init_process/RDPtutorial_INITIAL-PROCESS.html" TargetMode="External"/><Relationship Id="rId4" Type="http://schemas.openxmlformats.org/officeDocument/2006/relationships/hyperlink" Target="http://rdp.cme.msu.edu/tutorials/Submission_Tools/fastq.html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greengenes.lbl.gov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hyperlink" Target="http://www.arb-silva.de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hyperlink" Target="http://picrust.github.io/picrust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hyperlink" Target="http://picrust.github.io/picrust/tutorials/qiime_tutorial.html#qiime-tutorial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palaeo-electronica.org/2011_1/238/estimate.htm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Metagenomika</a:t>
            </a:r>
            <a:r>
              <a:rPr lang="cs-CZ" dirty="0" smtClean="0"/>
              <a:t> – </a:t>
            </a:r>
            <a:r>
              <a:rPr lang="cs-CZ" dirty="0" smtClean="0"/>
              <a:t>Vyhodnocování dat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Petra Vídeňská Ph.D.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46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smtClean="0"/>
              <a:t>Spojení sekvencí a rozřazení na základě značek</a:t>
            </a:r>
            <a:endParaRPr lang="cs-CZ" altLang="cs-CZ" dirty="0"/>
          </a:p>
        </p:txBody>
      </p:sp>
      <p:pic>
        <p:nvPicPr>
          <p:cNvPr id="22" name="Obrázek 21" descr="combined_seqs_opatovice.fna - Microsoft Wo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20073" r="28137" b="4616"/>
          <a:stretch>
            <a:fillRect/>
          </a:stretch>
        </p:blipFill>
        <p:spPr bwMode="auto">
          <a:xfrm>
            <a:off x="-180528" y="1700807"/>
            <a:ext cx="4997450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72000" y="1916832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Spojení sekvencí na základě námi zadaných parametrů (min. překryv, počet chyb -</a:t>
            </a:r>
            <a:r>
              <a:rPr lang="cs-CZ" dirty="0" err="1" smtClean="0"/>
              <a:t>mismatch</a:t>
            </a:r>
            <a:r>
              <a:rPr lang="cs-CZ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Tvorba mapy, kde uvedeme název vzorku a sekvenci jeho značky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Rozřazení o označení sekvencí podle vzorku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11188" y="1916113"/>
          <a:ext cx="7993063" cy="3313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309"/>
                <a:gridCol w="1180619"/>
                <a:gridCol w="1770929"/>
                <a:gridCol w="1770929"/>
                <a:gridCol w="927629"/>
                <a:gridCol w="1634648"/>
              </a:tblGrid>
              <a:tr h="301192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#</a:t>
                      </a:r>
                      <a:r>
                        <a:rPr lang="cs-CZ" sz="1000" u="none" strike="noStrike" dirty="0" err="1">
                          <a:effectLst/>
                        </a:rPr>
                        <a:t>SampleID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err="1">
                          <a:effectLst/>
                        </a:rPr>
                        <a:t>BarcodeSequence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err="1">
                          <a:effectLst/>
                        </a:rPr>
                        <a:t>LinkerPrimerSequence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ReversePrimer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Treatment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Description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ACGCTCGACA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Control_1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smtClean="0">
                          <a:effectLst/>
                        </a:rPr>
                        <a:t>stre_control_chicken_0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AGACGCACTC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Control_2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smtClean="0">
                          <a:effectLst/>
                        </a:rPr>
                        <a:t>tet_control_chicken_0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AGCACTGTAG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atb_1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stre_chicken_2b_I.D._3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ATCAGACACG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atb_2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tet_chicken_2b_I.D._4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#SampleID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err="1">
                          <a:effectLst/>
                        </a:rPr>
                        <a:t>BarcodeSequence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LinkerPrimerSequence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ReversePrimer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Treatment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err="1">
                          <a:effectLst/>
                        </a:rPr>
                        <a:t>Description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ACGCTCGACA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Control_1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smtClean="0">
                          <a:effectLst/>
                        </a:rPr>
                        <a:t>stre_control_chicken_0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AGACGCACTC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Control_2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smtClean="0">
                          <a:effectLst/>
                        </a:rPr>
                        <a:t>tet_control_chicken_0_I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AGCACTGTAG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atb_1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stre_chicken_2b_I.D._3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  <a:tr h="301192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ATCAGACACG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CTACCRGGGTATCTAATCC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GGAGGCAGCAGTRRGGAAT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atb_2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tet_chicken_2b_I.D._4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901" marR="8901" marT="8907" marB="0" anchor="b"/>
                </a:tc>
              </a:tr>
            </a:tbl>
          </a:graphicData>
        </a:graphic>
      </p:graphicFrame>
      <p:sp>
        <p:nvSpPr>
          <p:cNvPr id="29784" name="TextovéPole 4"/>
          <p:cNvSpPr txBox="1">
            <a:spLocks noChangeArrowheads="1"/>
          </p:cNvSpPr>
          <p:nvPr/>
        </p:nvSpPr>
        <p:spPr bwMode="auto">
          <a:xfrm>
            <a:off x="3111920" y="476672"/>
            <a:ext cx="3235630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4400" dirty="0" smtClean="0">
                <a:latin typeface="+mj-lt"/>
              </a:rPr>
              <a:t>Ukázka </a:t>
            </a:r>
            <a:r>
              <a:rPr lang="cs-CZ" altLang="cs-CZ" sz="4400" dirty="0" smtClean="0">
                <a:latin typeface="+mj-lt"/>
              </a:rPr>
              <a:t>Mapy</a:t>
            </a:r>
            <a:endParaRPr lang="cs-CZ" altLang="cs-CZ" sz="4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1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/>
              <a:t>Tvorba </a:t>
            </a:r>
            <a:r>
              <a:rPr lang="cs-CZ" altLang="cs-CZ" dirty="0" err="1"/>
              <a:t>OTUs</a:t>
            </a:r>
            <a:r>
              <a:rPr lang="cs-CZ" altLang="cs-CZ" dirty="0"/>
              <a:t> na základě 97% podobnosti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59" y="2525005"/>
            <a:ext cx="4192941" cy="3240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25007"/>
            <a:ext cx="4192942" cy="3240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5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/>
              <a:t>Tvorba </a:t>
            </a:r>
            <a:r>
              <a:rPr lang="cs-CZ" altLang="cs-CZ" dirty="0" err="1"/>
              <a:t>OTUs</a:t>
            </a:r>
            <a:r>
              <a:rPr lang="cs-CZ" altLang="cs-CZ" dirty="0"/>
              <a:t> na základě 97% podobnosti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6" y="1458000"/>
            <a:ext cx="8308467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OTU Tabulka</a:t>
            </a:r>
            <a:endParaRPr lang="cs-CZ" altLang="cs-CZ" dirty="0" smtClean="0"/>
          </a:p>
        </p:txBody>
      </p:sp>
      <p:pic>
        <p:nvPicPr>
          <p:cNvPr id="41" name="Obrázek 40" descr="Microsoft Excel - Sešit1  [režim kompatibility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5" r="24010"/>
          <a:stretch>
            <a:fillRect/>
          </a:stretch>
        </p:blipFill>
        <p:spPr bwMode="auto">
          <a:xfrm>
            <a:off x="323528" y="1484784"/>
            <a:ext cx="8361362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8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r>
              <a:rPr lang="cs-CZ" altLang="cs-CZ" sz="2800" dirty="0" smtClean="0"/>
              <a:t>Referenční sekvence =</a:t>
            </a:r>
          </a:p>
          <a:p>
            <a:pPr lvl="1"/>
            <a:r>
              <a:rPr lang="cs-CZ" altLang="cs-CZ" sz="2400" dirty="0" smtClean="0"/>
              <a:t>Nejčetnější sekvence</a:t>
            </a:r>
          </a:p>
          <a:p>
            <a:pPr lvl="1"/>
            <a:r>
              <a:rPr lang="cs-CZ" altLang="cs-CZ" sz="2400" dirty="0" err="1" smtClean="0"/>
              <a:t>Seed</a:t>
            </a:r>
            <a:r>
              <a:rPr lang="cs-CZ" altLang="cs-CZ" sz="2400" dirty="0" smtClean="0"/>
              <a:t> (první) sekvence</a:t>
            </a:r>
          </a:p>
          <a:p>
            <a:pPr lvl="1"/>
            <a:r>
              <a:rPr lang="cs-CZ" altLang="cs-CZ" sz="2400" dirty="0" smtClean="0"/>
              <a:t>Konsenzuální sekvence v rámci daného OTU</a:t>
            </a:r>
          </a:p>
          <a:p>
            <a:r>
              <a:rPr lang="cs-CZ" altLang="cs-CZ" dirty="0" smtClean="0"/>
              <a:t>Nejznámější databáze</a:t>
            </a:r>
            <a:endParaRPr lang="cs-CZ" altLang="cs-CZ" dirty="0" smtClean="0"/>
          </a:p>
          <a:p>
            <a:pPr lvl="1"/>
            <a:r>
              <a:rPr lang="cs-CZ" altLang="cs-CZ" sz="2400" dirty="0" smtClean="0"/>
              <a:t>RDP</a:t>
            </a:r>
          </a:p>
          <a:p>
            <a:pPr lvl="1"/>
            <a:r>
              <a:rPr lang="cs-CZ" altLang="cs-CZ" sz="2400" dirty="0" smtClean="0"/>
              <a:t>SILVA</a:t>
            </a:r>
          </a:p>
          <a:p>
            <a:pPr lvl="1"/>
            <a:r>
              <a:rPr lang="cs-CZ" altLang="cs-CZ" sz="2400" dirty="0" err="1" smtClean="0"/>
              <a:t>GreenGenes</a:t>
            </a:r>
            <a:endParaRPr lang="cs-CZ" altLang="cs-CZ" sz="2400" dirty="0" smtClean="0"/>
          </a:p>
        </p:txBody>
      </p:sp>
      <p:sp>
        <p:nvSpPr>
          <p:cNvPr id="31747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r>
              <a:rPr lang="cs-CZ" altLang="cs-CZ" sz="3600" dirty="0"/>
              <a:t>Tvorba reprezentativních sekvencí a jejich taxonomické zařazení (vybraná databáze)</a:t>
            </a:r>
            <a:endParaRPr lang="cs-CZ" altLang="cs-CZ" sz="3600" dirty="0"/>
          </a:p>
        </p:txBody>
      </p:sp>
    </p:spTree>
    <p:extLst>
      <p:ext uri="{BB962C8B-B14F-4D97-AF65-F5344CB8AC3E}">
        <p14:creationId xmlns:p14="http://schemas.microsoft.com/office/powerpoint/2010/main" val="40848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dirty="0" smtClean="0"/>
              <a:t>Pomocí algoritmu odstranění chimér vznikajících při PCR, obvykle 5-20 % sekvencí</a:t>
            </a:r>
          </a:p>
          <a:p>
            <a:r>
              <a:rPr lang="cs-CZ" altLang="cs-CZ" sz="2800" dirty="0" smtClean="0"/>
              <a:t>Problém – odlišení od neznámých bakteriálních genomů, může odstra</a:t>
            </a:r>
            <a:r>
              <a:rPr lang="cs-CZ" altLang="cs-CZ" sz="2800" dirty="0" smtClean="0"/>
              <a:t>ňovat i správné sekvence nebo chiméry neodhalit</a:t>
            </a:r>
            <a:endParaRPr lang="cs-CZ" altLang="cs-CZ" sz="2800" dirty="0" smtClean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4685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dirty="0" smtClean="0"/>
              <a:t>Odstranění chimér</a:t>
            </a:r>
            <a:endParaRPr lang="cs-CZ" altLang="cs-CZ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60387"/>
            <a:ext cx="7242505" cy="26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2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Ukázka výstupů - grafy</a:t>
            </a:r>
          </a:p>
        </p:txBody>
      </p:sp>
      <p:pic>
        <p:nvPicPr>
          <p:cNvPr id="13315" name="Zástupný symbol pro obsah 1" descr="KiNG 2.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2614613" cy="2478087"/>
          </a:xfrm>
        </p:spPr>
      </p:pic>
      <p:pic>
        <p:nvPicPr>
          <p:cNvPr id="13316" name="Zástupný symbol pro obsah 1" descr="Taxa Summaries - Maxthon 2.5.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14682" r="44466" b="6790"/>
          <a:stretch>
            <a:fillRect/>
          </a:stretch>
        </p:blipFill>
        <p:spPr bwMode="auto">
          <a:xfrm>
            <a:off x="3352800" y="1746250"/>
            <a:ext cx="265906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Zástupný symbol pro obsah 1" descr="Taxa Summaries - Maxthon 2.5.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3405" r="46706" b="39566"/>
          <a:stretch>
            <a:fillRect/>
          </a:stretch>
        </p:blipFill>
        <p:spPr bwMode="auto">
          <a:xfrm>
            <a:off x="1042988" y="4724400"/>
            <a:ext cx="230981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68638"/>
            <a:ext cx="30702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5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dirty="0" smtClean="0"/>
              <a:t>Analýza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0484" name="obrázek 19" descr="cha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6"/>
          <a:stretch>
            <a:fillRect/>
          </a:stretch>
        </p:blipFill>
        <p:spPr bwMode="auto">
          <a:xfrm>
            <a:off x="4427538" y="3789363"/>
            <a:ext cx="46069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9138"/>
            <a:ext cx="40052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ázek 22" descr="clanek6-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49725"/>
            <a:ext cx="309721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obrázek 20" descr="vyvo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28813"/>
            <a:ext cx="36925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45238"/>
            <a:ext cx="19446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8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I:\Videnska\slepice-evropa\konecne verze\grafy\bac_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95575"/>
            <a:ext cx="4989513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Nadpis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dirty="0" smtClean="0"/>
              <a:t>Analýza</a:t>
            </a:r>
          </a:p>
        </p:txBody>
      </p:sp>
      <p:pic>
        <p:nvPicPr>
          <p:cNvPr id="21508" name="Picture 4" descr="I:\Videnska\opatovice_dodelavka\Odeslano\PCoA_ploty_nov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8" t="4173" r="-2509" b="-4173"/>
          <a:stretch>
            <a:fillRect/>
          </a:stretch>
        </p:blipFill>
        <p:spPr bwMode="auto">
          <a:xfrm>
            <a:off x="382588" y="3725863"/>
            <a:ext cx="3541712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45238"/>
            <a:ext cx="19446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 descr="I:\Videnska\slepice-evropa\konecne verze\grafy\brojler_nosni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46"/>
          <a:stretch>
            <a:fillRect/>
          </a:stretch>
        </p:blipFill>
        <p:spPr bwMode="auto">
          <a:xfrm>
            <a:off x="179388" y="1125538"/>
            <a:ext cx="484187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15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NGS formáty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Samotná sekvence + informace o kvalitě jednotlivých nukleotidů</a:t>
            </a:r>
          </a:p>
          <a:p>
            <a:r>
              <a:rPr lang="cs-CZ" dirty="0" smtClean="0"/>
              <a:t>454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.</a:t>
            </a:r>
            <a:r>
              <a:rPr lang="cs-CZ" dirty="0" err="1" smtClean="0"/>
              <a:t>sff</a:t>
            </a:r>
            <a:r>
              <a:rPr lang="cs-CZ" dirty="0" smtClean="0"/>
              <a:t> – lze </a:t>
            </a:r>
            <a:r>
              <a:rPr lang="cs-CZ" dirty="0" err="1" smtClean="0"/>
              <a:t>rozdělít</a:t>
            </a:r>
            <a:r>
              <a:rPr lang="cs-CZ" dirty="0" smtClean="0"/>
              <a:t> na dva podsoubory .</a:t>
            </a:r>
            <a:r>
              <a:rPr lang="cs-CZ" dirty="0" err="1" smtClean="0"/>
              <a:t>fasta</a:t>
            </a:r>
            <a:r>
              <a:rPr lang="cs-CZ" dirty="0" smtClean="0"/>
              <a:t> a .</a:t>
            </a:r>
            <a:r>
              <a:rPr lang="cs-CZ" dirty="0" err="1" smtClean="0"/>
              <a:t>qual</a:t>
            </a:r>
            <a:r>
              <a:rPr lang="cs-CZ" dirty="0" smtClean="0"/>
              <a:t> (kvalita)</a:t>
            </a:r>
          </a:p>
          <a:p>
            <a:r>
              <a:rPr lang="cs-CZ" dirty="0" err="1" smtClean="0"/>
              <a:t>Illumina</a:t>
            </a:r>
            <a:r>
              <a:rPr lang="cs-CZ" dirty="0" smtClean="0"/>
              <a:t>, </a:t>
            </a:r>
            <a:r>
              <a:rPr lang="cs-CZ" dirty="0" err="1" smtClean="0"/>
              <a:t>IonTorrent</a:t>
            </a:r>
            <a:r>
              <a:rPr lang="cs-CZ" dirty="0" smtClean="0"/>
              <a:t> - </a:t>
            </a:r>
            <a:r>
              <a:rPr lang="cs-CZ" dirty="0" err="1" smtClean="0"/>
              <a:t>FastQ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98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Vyhodnocování – nejčastěji užívané </a:t>
            </a:r>
            <a:r>
              <a:rPr lang="cs-CZ" dirty="0" err="1" smtClean="0"/>
              <a:t>pipelines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7" y="1916832"/>
            <a:ext cx="9067428" cy="433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73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Qiime</a:t>
            </a:r>
          </a:p>
        </p:txBody>
      </p:sp>
      <p:sp>
        <p:nvSpPr>
          <p:cNvPr id="348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1800" smtClean="0">
                <a:hlinkClick r:id="rId2"/>
              </a:rPr>
              <a:t>http://www.qiime.org/svn_documentation/index.html</a:t>
            </a:r>
            <a:endParaRPr lang="cs-CZ" altLang="cs-CZ" sz="1800" smtClean="0"/>
          </a:p>
          <a:p>
            <a:pPr eaLnBrk="1" hangingPunct="1"/>
            <a:r>
              <a:rPr lang="cs-CZ" altLang="cs-CZ" sz="1800" smtClean="0"/>
              <a:t>Pracuje se v příkazovém řádku, nutné znát základní příkazy</a:t>
            </a:r>
          </a:p>
        </p:txBody>
      </p:sp>
      <p:pic>
        <p:nvPicPr>
          <p:cNvPr id="34820" name="Obrázek 1" descr="QIIME Tutorials — Homepage - Windows Internet Explor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t="18552" r="2"/>
          <a:stretch>
            <a:fillRect/>
          </a:stretch>
        </p:blipFill>
        <p:spPr bwMode="auto">
          <a:xfrm>
            <a:off x="163513" y="1844675"/>
            <a:ext cx="88725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4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Příkazový řádek</a:t>
            </a:r>
          </a:p>
        </p:txBody>
      </p:sp>
      <p:pic>
        <p:nvPicPr>
          <p:cNvPr id="35843" name="Zástupný symbol pro obsah 3" descr="Příkazový řádek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0" y="1600200"/>
            <a:ext cx="7747000" cy="4525963"/>
          </a:xfrm>
        </p:spPr>
      </p:pic>
    </p:spTree>
    <p:extLst>
      <p:ext uri="{BB962C8B-B14F-4D97-AF65-F5344CB8AC3E}">
        <p14:creationId xmlns:p14="http://schemas.microsoft.com/office/powerpoint/2010/main" val="3184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Příkazy</a:t>
            </a:r>
          </a:p>
        </p:txBody>
      </p:sp>
      <p:sp>
        <p:nvSpPr>
          <p:cNvPr id="36867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6868" name="Obdélník 5"/>
          <p:cNvSpPr>
            <a:spLocks noChangeArrowheads="1"/>
          </p:cNvSpPr>
          <p:nvPr/>
        </p:nvSpPr>
        <p:spPr bwMode="auto">
          <a:xfrm>
            <a:off x="468313" y="1679575"/>
            <a:ext cx="81359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check_id_map.py -m mapa.txt -o mapping_output –v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quality_scores_plot.py -q seqs.qual -o quality_histograms/ -s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split_libraries.py -m mapa.txt -f IR -q IR -n 1000000 -o output_split_lib2/ -M 1 -b 13 –z truncate_only -l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sed '/^[A-Z]/s/[A-Za-z]\{50\}\([A-Za-z]\{340\}\).*/\1/' output_split_lib/seqs.fna &gt; cutseq.fna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pick_otus.py -i cutseq.fna -o picked_otus/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pick_rep_set.py -i picked_otus/cutseq_otus.txt -f cutseq.fna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assign_taxonomy.py -i cutseq.fna_rep_set.fasta -c 0.5 -o assigned_taxonomy/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parallel_align_seqs_pynast.py -i cutseq.fna_rep_set.fasta -t core_set_aligned.fasta -O 6 -o parallel_align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parallel_identify_chimeric_seqs.py -m ChimeraSlayer -i parallel_align/cutseq.fna_rep_set_aligned.fasta -a core_set_aligned.fasta -o chimeric_seqs.txt -v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filter_fasta.py -f parallel_align/cutseq.fna_rep_set_aligned.fasta -o non_chimeric_rep_set_aligned.fasta -s chimeric_seqs.txt -n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charset="0"/>
              </a:rPr>
              <a:t>make_otu_table.py -i otu_map.txt -o otu_table.biom -e chimeric_seqs.txt -t taxonomy.txt</a:t>
            </a:r>
          </a:p>
        </p:txBody>
      </p:sp>
    </p:spTree>
    <p:extLst>
      <p:ext uri="{BB962C8B-B14F-4D97-AF65-F5344CB8AC3E}">
        <p14:creationId xmlns:p14="http://schemas.microsoft.com/office/powerpoint/2010/main" val="401375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Ukázka příkazů</a:t>
            </a:r>
          </a:p>
        </p:txBody>
      </p:sp>
      <p:pic>
        <p:nvPicPr>
          <p:cNvPr id="37891" name="Zástupný symbol pro obsah 3" descr="split_libraries.py – Split libraries according to barcodes specified in mapping file — Homepage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13339" r="1349" b="5115"/>
          <a:stretch>
            <a:fillRect/>
          </a:stretch>
        </p:blipFill>
        <p:spPr>
          <a:xfrm>
            <a:off x="179388" y="1558925"/>
            <a:ext cx="8864600" cy="4587875"/>
          </a:xfrm>
        </p:spPr>
      </p:pic>
    </p:spTree>
    <p:extLst>
      <p:ext uri="{BB962C8B-B14F-4D97-AF65-F5344CB8AC3E}">
        <p14:creationId xmlns:p14="http://schemas.microsoft.com/office/powerpoint/2010/main" val="401429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Ukázka příkazů</a:t>
            </a:r>
          </a:p>
        </p:txBody>
      </p:sp>
      <p:sp>
        <p:nvSpPr>
          <p:cNvPr id="389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8916" name="Obrázek 3" descr="split_libraries.py – Split libraries according to barcodes specified in mapping file — Homepage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16646" r="1485" b="7661"/>
          <a:stretch>
            <a:fillRect/>
          </a:stretch>
        </p:blipFill>
        <p:spPr bwMode="auto">
          <a:xfrm>
            <a:off x="100013" y="1700213"/>
            <a:ext cx="8956675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</a:t>
            </a:r>
            <a:r>
              <a:rPr lang="cs-CZ" dirty="0" err="1" smtClean="0"/>
              <a:t>othur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http://www.mothur.org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 descr="mothur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0" t="6225" r="28347" b="47788"/>
          <a:stretch/>
        </p:blipFill>
        <p:spPr>
          <a:xfrm>
            <a:off x="2123728" y="2564904"/>
            <a:ext cx="3922095" cy="255427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83568" y="5733256"/>
            <a:ext cx="7542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www.youtube.com/watch?v=X4aV4J8FkEU&amp;nohtml5=False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04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Qiime</a:t>
            </a:r>
            <a:r>
              <a:rPr lang="cs-CZ" dirty="0" smtClean="0"/>
              <a:t> vs. </a:t>
            </a:r>
            <a:r>
              <a:rPr lang="cs-CZ" dirty="0" err="1"/>
              <a:t>m</a:t>
            </a:r>
            <a:r>
              <a:rPr lang="cs-CZ" dirty="0" err="1" smtClean="0"/>
              <a:t>othur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http://blog.mothur.org/2016/01/12/mothur-and-qiime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 descr="mothur and QIIME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3" t="13980" r="27769" b="55953"/>
          <a:stretch/>
        </p:blipFill>
        <p:spPr>
          <a:xfrm>
            <a:off x="107504" y="3284984"/>
            <a:ext cx="8352928" cy="330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 err="1" smtClean="0"/>
              <a:t>Megan</a:t>
            </a:r>
            <a:endParaRPr lang="cs-CZ" altLang="cs-CZ" dirty="0" smtClean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539750" y="1125538"/>
            <a:ext cx="8229600" cy="4525962"/>
          </a:xfrm>
        </p:spPr>
        <p:txBody>
          <a:bodyPr/>
          <a:lstStyle/>
          <a:p>
            <a:r>
              <a:rPr lang="cs-CZ" altLang="cs-CZ" sz="2800" dirty="0">
                <a:hlinkClick r:id="rId2"/>
              </a:rPr>
              <a:t>http://</a:t>
            </a:r>
            <a:r>
              <a:rPr lang="cs-CZ" altLang="cs-CZ" sz="2800" dirty="0" smtClean="0">
                <a:hlinkClick r:id="rId2"/>
              </a:rPr>
              <a:t>ab.inf.uni-tuebingen.de/software/megan5/</a:t>
            </a:r>
            <a:r>
              <a:rPr lang="cs-CZ" altLang="cs-CZ" sz="2800" dirty="0" smtClean="0"/>
              <a:t> </a:t>
            </a:r>
          </a:p>
        </p:txBody>
      </p:sp>
      <p:pic>
        <p:nvPicPr>
          <p:cNvPr id="18436" name="Obrázek 3" descr="MEGAN 4 - MEtaGenome ANalyzer — Algorithms in Bioinformatics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1" t="9386" r="26833" b="6207"/>
          <a:stretch>
            <a:fillRect/>
          </a:stretch>
        </p:blipFill>
        <p:spPr bwMode="auto">
          <a:xfrm>
            <a:off x="2124075" y="1628775"/>
            <a:ext cx="5160963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02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Taxonomická analýza</a:t>
            </a:r>
            <a:endParaRPr lang="cs-CZ" dirty="0"/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93800"/>
            <a:ext cx="619125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67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FastQ</a:t>
            </a:r>
            <a:r>
              <a:rPr lang="cs-CZ" dirty="0" smtClean="0"/>
              <a:t> formát</a:t>
            </a:r>
            <a:endParaRPr lang="cs-CZ" dirty="0"/>
          </a:p>
        </p:txBody>
      </p:sp>
      <p:pic>
        <p:nvPicPr>
          <p:cNvPr id="4" name="Zástupný symbol pro obsah 3" descr="bioinformatika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3" t="24086" r="24947" b="1946"/>
          <a:stretch/>
        </p:blipFill>
        <p:spPr>
          <a:xfrm>
            <a:off x="971600" y="1628800"/>
            <a:ext cx="5904656" cy="4721592"/>
          </a:xfrm>
        </p:spPr>
      </p:pic>
    </p:spTree>
    <p:extLst>
      <p:ext uri="{BB962C8B-B14F-4D97-AF65-F5344CB8AC3E}">
        <p14:creationId xmlns:p14="http://schemas.microsoft.com/office/powerpoint/2010/main" val="31272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SEED analýza</a:t>
            </a:r>
            <a:endParaRPr lang="cs-CZ" dirty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39838"/>
            <a:ext cx="614045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6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KEGG analýza</a:t>
            </a:r>
            <a:endParaRPr lang="cs-CZ" dirty="0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63663"/>
            <a:ext cx="5832475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7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 smtClean="0"/>
              <a:t>EBI </a:t>
            </a:r>
            <a:r>
              <a:rPr lang="cs-CZ" altLang="cs-CZ" dirty="0" err="1" smtClean="0"/>
              <a:t>Metagenomic</a:t>
            </a:r>
            <a:endParaRPr lang="cs-CZ" altLang="cs-CZ" dirty="0" smtClean="0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1476375" y="764704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cs-CZ" altLang="cs-CZ" dirty="0" smtClean="0">
                <a:hlinkClick r:id="rId2"/>
              </a:rPr>
              <a:t>https://www.ebi.ac.uk/metagenomics/</a:t>
            </a:r>
            <a:endParaRPr lang="cs-CZ" altLang="cs-CZ" dirty="0" smtClean="0"/>
          </a:p>
        </p:txBody>
      </p:sp>
      <p:pic>
        <p:nvPicPr>
          <p:cNvPr id="2" name="Obrázek 1" descr="EBI metagenomics: archiving, analysis and integration of metagenomics data &lt; EBI metagenomics &lt; EMBL-EBI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t="10306" r="15455" b="1667"/>
          <a:stretch/>
        </p:blipFill>
        <p:spPr>
          <a:xfrm>
            <a:off x="1547664" y="1340768"/>
            <a:ext cx="6385686" cy="488939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-20863" y="6209093"/>
            <a:ext cx="918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www.ebi.ac.uk/metagenomics/projects/SRP000319/samples/SRS000998/runs/SRR029687/results/versions/1.0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69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EBI </a:t>
            </a:r>
            <a:r>
              <a:rPr lang="cs-CZ" dirty="0" err="1" smtClean="0"/>
              <a:t>pipeline</a:t>
            </a:r>
            <a:endParaRPr lang="cs-CZ" dirty="0"/>
          </a:p>
        </p:txBody>
      </p:sp>
      <p:pic>
        <p:nvPicPr>
          <p:cNvPr id="4" name="Zástupný symbol pro obsah 3" descr="About EBI metagenomics &lt; EBI metagenomics &lt; EMBL-EBI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50031" r="26194" b="31501"/>
          <a:stretch/>
        </p:blipFill>
        <p:spPr>
          <a:xfrm>
            <a:off x="323528" y="2636912"/>
            <a:ext cx="8524517" cy="1652309"/>
          </a:xfrm>
        </p:spPr>
      </p:pic>
    </p:spTree>
    <p:extLst>
      <p:ext uri="{BB962C8B-B14F-4D97-AF65-F5344CB8AC3E}">
        <p14:creationId xmlns:p14="http://schemas.microsoft.com/office/powerpoint/2010/main" val="39465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Taxonomická analýza</a:t>
            </a:r>
            <a:endParaRPr lang="cs-CZ" dirty="0"/>
          </a:p>
        </p:txBody>
      </p:sp>
      <p:pic>
        <p:nvPicPr>
          <p:cNvPr id="23555" name="Zástupný symbol pro obsah 5" descr="Sample analysis results: 100 day old Infant gut microbiome &lt; EBI metagenomics &lt; EMBL-EBI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9685" r="15456" b="6320"/>
          <a:stretch>
            <a:fillRect/>
          </a:stretch>
        </p:blipFill>
        <p:spPr>
          <a:xfrm>
            <a:off x="425450" y="1268413"/>
            <a:ext cx="8323263" cy="5400675"/>
          </a:xfrm>
        </p:spPr>
      </p:pic>
    </p:spTree>
    <p:extLst>
      <p:ext uri="{BB962C8B-B14F-4D97-AF65-F5344CB8AC3E}">
        <p14:creationId xmlns:p14="http://schemas.microsoft.com/office/powerpoint/2010/main" val="37209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Funkční analýza</a:t>
            </a:r>
            <a:endParaRPr lang="cs-CZ" dirty="0"/>
          </a:p>
        </p:txBody>
      </p:sp>
      <p:pic>
        <p:nvPicPr>
          <p:cNvPr id="24579" name="Zástupný symbol pro obsah 3" descr="Sample analysis results: 100 day old Infant gut microbiome &lt; EBI metagenomics &lt; EMBL-EBI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10295" r="29318"/>
          <a:stretch>
            <a:fillRect/>
          </a:stretch>
        </p:blipFill>
        <p:spPr>
          <a:xfrm>
            <a:off x="1547813" y="1196975"/>
            <a:ext cx="6245225" cy="5392738"/>
          </a:xfrm>
        </p:spPr>
      </p:pic>
    </p:spTree>
    <p:extLst>
      <p:ext uri="{BB962C8B-B14F-4D97-AF65-F5344CB8AC3E}">
        <p14:creationId xmlns:p14="http://schemas.microsoft.com/office/powerpoint/2010/main" val="41185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 smtClean="0"/>
              <a:t>MG - RAST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1835150" y="6206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cs-CZ" altLang="cs-CZ" dirty="0" smtClean="0">
                <a:hlinkClick r:id="rId2"/>
              </a:rPr>
              <a:t>http://metagenomics.anl.gov/</a:t>
            </a:r>
            <a:endParaRPr lang="cs-CZ" altLang="cs-CZ" dirty="0" smtClean="0"/>
          </a:p>
        </p:txBody>
      </p:sp>
      <p:pic>
        <p:nvPicPr>
          <p:cNvPr id="25604" name="Obrázek 1" descr="MG-RAST - Home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1" t="11700" r="30496"/>
          <a:stretch>
            <a:fillRect/>
          </a:stretch>
        </p:blipFill>
        <p:spPr bwMode="auto">
          <a:xfrm>
            <a:off x="2627313" y="1412776"/>
            <a:ext cx="41052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7950" y="616530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http://metagenomics.anl.gov/metagenomics.cgi?page=MetagenomeOverview&amp;metagenome=4447943.3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269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Taxonomická analýza</a:t>
            </a:r>
            <a:endParaRPr lang="cs-CZ" dirty="0"/>
          </a:p>
        </p:txBody>
      </p:sp>
      <p:pic>
        <p:nvPicPr>
          <p:cNvPr id="26627" name="Zástupný symbol pro obsah 3" descr="MG-RAST - Metagenome Analysis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7" t="21484" r="23009" b="45679"/>
          <a:stretch>
            <a:fillRect/>
          </a:stretch>
        </p:blipFill>
        <p:spPr>
          <a:xfrm>
            <a:off x="1187450" y="1154113"/>
            <a:ext cx="6913563" cy="2157412"/>
          </a:xfrm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429000"/>
            <a:ext cx="3405188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7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KEGG analýza</a:t>
            </a:r>
            <a:endParaRPr lang="cs-CZ" dirty="0"/>
          </a:p>
        </p:txBody>
      </p:sp>
      <p:pic>
        <p:nvPicPr>
          <p:cNvPr id="27651" name="Zástupný symbol pro obsah 3" descr="MG-RAST - KeggMapper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6" t="19945" r="23810" b="-2"/>
          <a:stretch>
            <a:fillRect/>
          </a:stretch>
        </p:blipFill>
        <p:spPr>
          <a:xfrm>
            <a:off x="1239838" y="1166813"/>
            <a:ext cx="6932612" cy="5646737"/>
          </a:xfrm>
        </p:spPr>
      </p:pic>
    </p:spTree>
    <p:extLst>
      <p:ext uri="{BB962C8B-B14F-4D97-AF65-F5344CB8AC3E}">
        <p14:creationId xmlns:p14="http://schemas.microsoft.com/office/powerpoint/2010/main" val="35279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Databáze genu pro 16S rRNA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04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bioinformatika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1" t="26089" r="21298" b="8459"/>
          <a:stretch/>
        </p:blipFill>
        <p:spPr>
          <a:xfrm>
            <a:off x="1187625" y="1070286"/>
            <a:ext cx="7128792" cy="4673054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FastQ formát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5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 smtClean="0"/>
              <a:t>RDP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2339752" y="692696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cs-CZ" altLang="cs-CZ" dirty="0" smtClean="0">
                <a:hlinkClick r:id="rId2"/>
              </a:rPr>
              <a:t>http://rdp.cme.msu.edu</a:t>
            </a:r>
            <a:endParaRPr lang="cs-CZ" altLang="cs-CZ" dirty="0" smtClean="0"/>
          </a:p>
        </p:txBody>
      </p:sp>
      <p:pic>
        <p:nvPicPr>
          <p:cNvPr id="2" name="Obrázek 1" descr="RDP Release 11 -- Sequence Analysis Tool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1" t="6090" r="15538" b="7381"/>
          <a:stretch/>
        </p:blipFill>
        <p:spPr>
          <a:xfrm>
            <a:off x="1403648" y="1628800"/>
            <a:ext cx="5616624" cy="425258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08340" y="6565008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rdp.cme.msu.edu/tutorials/Submission_Tools/fastq.html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13017" y="5805264"/>
            <a:ext cx="8550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rdp.cme.msu.edu/tutorials/init_process/RDPtutorial_INITIAL-PROCESS.html</a:t>
            </a:r>
            <a:r>
              <a:rPr lang="cs-CZ" dirty="0" smtClean="0"/>
              <a:t> 	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09605" y="6199134"/>
            <a:ext cx="8190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rdp.cme.msu.edu/tutorials/init_process/RDPtutorial_INITIAL-PROCESS_pe.html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171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RDP</a:t>
            </a:r>
            <a:endParaRPr lang="cs-CZ" dirty="0"/>
          </a:p>
        </p:txBody>
      </p:sp>
      <p:pic>
        <p:nvPicPr>
          <p:cNvPr id="15363" name="Zástupný symbol pro obsah 3" descr="Pyrosequencing Tools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9" r="1379"/>
          <a:stretch>
            <a:fillRect/>
          </a:stretch>
        </p:blipFill>
        <p:spPr>
          <a:xfrm>
            <a:off x="-107950" y="1341438"/>
            <a:ext cx="9437688" cy="4681537"/>
          </a:xfrm>
        </p:spPr>
      </p:pic>
    </p:spTree>
    <p:extLst>
      <p:ext uri="{BB962C8B-B14F-4D97-AF65-F5344CB8AC3E}">
        <p14:creationId xmlns:p14="http://schemas.microsoft.com/office/powerpoint/2010/main" val="385061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 err="1" smtClean="0"/>
              <a:t>GreenGenes</a:t>
            </a:r>
            <a:endParaRPr lang="cs-CZ" altLang="cs-CZ" dirty="0" smtClean="0"/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2268538" y="1052513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cs-CZ" altLang="cs-CZ" dirty="0" smtClean="0">
                <a:hlinkClick r:id="rId2"/>
              </a:rPr>
              <a:t>http://greengenes.lbl.gov</a:t>
            </a:r>
            <a:endParaRPr lang="cs-CZ" altLang="cs-CZ" dirty="0" smtClean="0"/>
          </a:p>
        </p:txBody>
      </p:sp>
      <p:pic>
        <p:nvPicPr>
          <p:cNvPr id="16388" name="Obrázek 3" descr="greengenes.lbl.gov - Aligned 16S rDNA data and tools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r="24554" b="7117"/>
          <a:stretch>
            <a:fillRect/>
          </a:stretch>
        </p:blipFill>
        <p:spPr bwMode="auto">
          <a:xfrm>
            <a:off x="1043608" y="1700808"/>
            <a:ext cx="6913017" cy="419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00832" y="6309320"/>
            <a:ext cx="7398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http://greengenes.lbl.gov/cgi-bin/JD_Tutorial/nph-Tutorial_2Main2.cgi</a:t>
            </a:r>
          </a:p>
        </p:txBody>
      </p:sp>
    </p:spTree>
    <p:extLst>
      <p:ext uri="{BB962C8B-B14F-4D97-AF65-F5344CB8AC3E}">
        <p14:creationId xmlns:p14="http://schemas.microsoft.com/office/powerpoint/2010/main" val="25241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674" y="0"/>
            <a:ext cx="8229600" cy="1143000"/>
          </a:xfrm>
        </p:spPr>
        <p:txBody>
          <a:bodyPr/>
          <a:lstStyle/>
          <a:p>
            <a:r>
              <a:rPr lang="cs-CZ" dirty="0" smtClean="0"/>
              <a:t>Silva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4525963"/>
          </a:xfrm>
        </p:spPr>
        <p:txBody>
          <a:bodyPr/>
          <a:lstStyle/>
          <a:p>
            <a:r>
              <a:rPr lang="cs-CZ" dirty="0">
                <a:hlinkClick r:id="rId2"/>
              </a:rPr>
              <a:t>http://www.arb-silva.de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 descr="Silva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6632" r="24463" b="1258"/>
          <a:stretch/>
        </p:blipFill>
        <p:spPr>
          <a:xfrm>
            <a:off x="2179018" y="1556792"/>
            <a:ext cx="4692913" cy="51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 databází</a:t>
            </a:r>
            <a:endParaRPr lang="cs-CZ" dirty="0"/>
          </a:p>
        </p:txBody>
      </p:sp>
      <p:pic>
        <p:nvPicPr>
          <p:cNvPr id="6" name="Zástupný symbol pro obsah 5" descr="The ISME Journal 2011 Werner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11062" r="27383" b="4785"/>
          <a:stretch/>
        </p:blipFill>
        <p:spPr>
          <a:xfrm>
            <a:off x="1763688" y="1628800"/>
            <a:ext cx="5294574" cy="4834174"/>
          </a:xfrm>
        </p:spPr>
      </p:pic>
    </p:spTree>
    <p:extLst>
      <p:ext uri="{BB962C8B-B14F-4D97-AF65-F5344CB8AC3E}">
        <p14:creationId xmlns:p14="http://schemas.microsoft.com/office/powerpoint/2010/main" val="91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 descr="The ISME Journal 2011 Werner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6" t="12230" r="27789" b="10128"/>
          <a:stretch/>
        </p:blipFill>
        <p:spPr>
          <a:xfrm>
            <a:off x="899592" y="650053"/>
            <a:ext cx="7200800" cy="6235331"/>
          </a:xfr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539552" y="-182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Srovnání databází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26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he ISME Journal 2011 Werner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16238" r="27889" b="3449"/>
          <a:stretch/>
        </p:blipFill>
        <p:spPr>
          <a:xfrm>
            <a:off x="1475656" y="823815"/>
            <a:ext cx="6408712" cy="5751101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39552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Srovnání databází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48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Metagenomic Surveys of Gut Microbiota - 1-s2.0-S1672022915000546-main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1" t="33027" r="28264" b="35000"/>
          <a:stretch/>
        </p:blipFill>
        <p:spPr>
          <a:xfrm>
            <a:off x="467544" y="404664"/>
            <a:ext cx="3567680" cy="15671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3888" y="78891"/>
            <a:ext cx="5160775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Další vyhodnocovací programy</a:t>
            </a:r>
            <a:endParaRPr lang="cs-CZ" dirty="0"/>
          </a:p>
        </p:txBody>
      </p:sp>
      <p:pic>
        <p:nvPicPr>
          <p:cNvPr id="4" name="Zástupný symbol pro obsah 3" descr="Metagenomic Surveys of Gut Microbiota - 1-s2.0-S1672022915000546-main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32307" r="18254" b="4785"/>
          <a:stretch/>
        </p:blipFill>
        <p:spPr>
          <a:xfrm>
            <a:off x="395536" y="2002971"/>
            <a:ext cx="8280920" cy="4991862"/>
          </a:xfrm>
        </p:spPr>
      </p:pic>
    </p:spTree>
    <p:extLst>
      <p:ext uri="{BB962C8B-B14F-4D97-AF65-F5344CB8AC3E}">
        <p14:creationId xmlns:p14="http://schemas.microsoft.com/office/powerpoint/2010/main" val="39365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PICRUST</a:t>
            </a:r>
            <a:endParaRPr lang="cs-CZ" dirty="0"/>
          </a:p>
        </p:txBody>
      </p:sp>
      <p:pic>
        <p:nvPicPr>
          <p:cNvPr id="4" name="Zástupný symbol pro obsah 3" descr="Predictive functional profiling of microbial communities using 16S rRNA marker gene sequences - nbt.267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8" t="27486" r="25525" b="18590"/>
          <a:stretch/>
        </p:blipFill>
        <p:spPr>
          <a:xfrm>
            <a:off x="683568" y="1268760"/>
            <a:ext cx="7704856" cy="5153811"/>
          </a:xfrm>
        </p:spPr>
      </p:pic>
    </p:spTree>
    <p:extLst>
      <p:ext uri="{BB962C8B-B14F-4D97-AF65-F5344CB8AC3E}">
        <p14:creationId xmlns:p14="http://schemas.microsoft.com/office/powerpoint/2010/main" val="33535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he PICRUSt workflow. : Predictive functional profiling of microbial communities using 16S rRNA marker gene sequences : Nature Biotechnology : Nature Publishing Group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14734" r="25861" b="16640"/>
          <a:stretch/>
        </p:blipFill>
        <p:spPr>
          <a:xfrm>
            <a:off x="1835696" y="1412776"/>
            <a:ext cx="5688632" cy="4830637"/>
          </a:xfr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dirty="0" smtClean="0"/>
              <a:t>PICRUST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643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bioinformatika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t="26089" r="26064" b="13134"/>
          <a:stretch/>
        </p:blipFill>
        <p:spPr>
          <a:xfrm>
            <a:off x="1115616" y="2203962"/>
            <a:ext cx="6264696" cy="4215062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 smtClean="0"/>
              <a:t>FastQ</a:t>
            </a:r>
            <a:r>
              <a:rPr lang="cs-CZ" dirty="0" smtClean="0"/>
              <a:t> formát – </a:t>
            </a:r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score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38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ICRUSt recapitulates biological findings from the Human Microbiome Project. : Predictive functional profiling of microbial communities using 16S rRNA marker gene sequences : Nature Biotechnology : Nature Publishing Group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4" t="14951" r="25425" b="1422"/>
          <a:stretch/>
        </p:blipFill>
        <p:spPr>
          <a:xfrm>
            <a:off x="1979712" y="901751"/>
            <a:ext cx="5760640" cy="5911625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39552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PICRUST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605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Variation in inference accuracy across functional modules within single genomes. : Predictive functional profiling of microbial communities using 16S rRNA marker gene sequences : Nature Biotechnology : Nature Publishing Group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6" t="12731" r="30932" b="4618"/>
          <a:stretch/>
        </p:blipFill>
        <p:spPr>
          <a:xfrm>
            <a:off x="2411760" y="613265"/>
            <a:ext cx="4894866" cy="6244735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PICRUST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83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651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http://picrust.github.io/picrust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 descr="PICRUSt: Phylogenetic Investigation of Communities by Reconstruction of Unobserved States — PICRUSt 1.0.0-dev documentation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7313" r="4546" b="10102"/>
          <a:stretch/>
        </p:blipFill>
        <p:spPr>
          <a:xfrm>
            <a:off x="484308" y="2060848"/>
            <a:ext cx="8274943" cy="458711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46856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PICRUST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7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picrust.github.io/picrust/tutorials/qiime_tutorial.html#qiime-tutorial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 descr="Analyzing metagenomes with QIIME — PICRUSt 1.0.0-dev documentation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10306" r="17274" b="3843"/>
          <a:stretch/>
        </p:blipFill>
        <p:spPr>
          <a:xfrm>
            <a:off x="899592" y="1988840"/>
            <a:ext cx="7111161" cy="4768483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PICRUST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48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Microsoft Word - NeeviaConverter.211745 - P189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4" t="14903" r="23123" b="777"/>
          <a:stretch/>
        </p:blipFill>
        <p:spPr>
          <a:xfrm>
            <a:off x="1763688" y="764704"/>
            <a:ext cx="6168446" cy="604867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PRMT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37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PRMT</a:t>
            </a:r>
            <a:endParaRPr lang="cs-CZ" dirty="0"/>
          </a:p>
        </p:txBody>
      </p:sp>
      <p:pic>
        <p:nvPicPr>
          <p:cNvPr id="4" name="Zástupný symbol pro obsah 3" descr="Microsoft Word - NeeviaConverter.211745 - P189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28928" r="27179" b="24988"/>
          <a:stretch/>
        </p:blipFill>
        <p:spPr>
          <a:xfrm>
            <a:off x="395536" y="1628800"/>
            <a:ext cx="8280920" cy="4936354"/>
          </a:xfrm>
        </p:spPr>
      </p:pic>
    </p:spTree>
    <p:extLst>
      <p:ext uri="{BB962C8B-B14F-4D97-AF65-F5344CB8AC3E}">
        <p14:creationId xmlns:p14="http://schemas.microsoft.com/office/powerpoint/2010/main" val="2283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PRMT</a:t>
            </a:r>
            <a:endParaRPr lang="cs-CZ" dirty="0"/>
          </a:p>
        </p:txBody>
      </p:sp>
      <p:pic>
        <p:nvPicPr>
          <p:cNvPr id="5" name="Zástupný symbol pro obsah 4" descr="Microsoft Word - NeeviaConverter.211745 - P189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t="23084" r="19167" b="36676"/>
          <a:stretch/>
        </p:blipFill>
        <p:spPr>
          <a:xfrm>
            <a:off x="683568" y="1628800"/>
            <a:ext cx="7457759" cy="2880320"/>
          </a:xfrm>
        </p:spPr>
      </p:pic>
      <p:sp>
        <p:nvSpPr>
          <p:cNvPr id="4" name="Obdélník 3"/>
          <p:cNvSpPr/>
          <p:nvPr/>
        </p:nvSpPr>
        <p:spPr>
          <a:xfrm>
            <a:off x="251520" y="4725144"/>
            <a:ext cx="8496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Example of generating an EMM from </a:t>
            </a:r>
            <a:r>
              <a:rPr lang="en-US" sz="1600" dirty="0" err="1"/>
              <a:t>metagenomic</a:t>
            </a:r>
            <a:r>
              <a:rPr lang="en-US" sz="1600" dirty="0"/>
              <a:t> </a:t>
            </a:r>
            <a:r>
              <a:rPr lang="en-US" sz="1600" dirty="0" smtClean="0"/>
              <a:t>data.</a:t>
            </a:r>
            <a:r>
              <a:rPr lang="cs-CZ" sz="1600" dirty="0" smtClean="0"/>
              <a:t> </a:t>
            </a:r>
            <a:r>
              <a:rPr lang="en-US" sz="1600" dirty="0" smtClean="0"/>
              <a:t>This </a:t>
            </a:r>
            <a:r>
              <a:rPr lang="en-US" sz="1600" dirty="0"/>
              <a:t>figure is an example of generating a </a:t>
            </a:r>
          </a:p>
          <a:p>
            <a:r>
              <a:rPr lang="en-US" sz="1600" dirty="0"/>
              <a:t>simple EMM with hypothetical data. Letters a-f represent </a:t>
            </a:r>
            <a:r>
              <a:rPr lang="en-US" sz="1600" dirty="0" smtClean="0"/>
              <a:t>unique</a:t>
            </a:r>
            <a:r>
              <a:rPr lang="cs-CZ" sz="1600" dirty="0" smtClean="0"/>
              <a:t> </a:t>
            </a:r>
            <a:r>
              <a:rPr lang="en-US" sz="1600" dirty="0" smtClean="0"/>
              <a:t>enzyme </a:t>
            </a:r>
            <a:r>
              <a:rPr lang="en-US" sz="1600" dirty="0"/>
              <a:t>functions identified in the </a:t>
            </a:r>
          </a:p>
          <a:p>
            <a:r>
              <a:rPr lang="en-US" sz="1600" dirty="0"/>
              <a:t>annotation of a hypothetical set of metagenomes. In (A), the set </a:t>
            </a:r>
            <a:r>
              <a:rPr lang="en-US" sz="1600" dirty="0" smtClean="0"/>
              <a:t>of</a:t>
            </a:r>
            <a:r>
              <a:rPr lang="cs-CZ" sz="1600" dirty="0" smtClean="0"/>
              <a:t> </a:t>
            </a:r>
            <a:r>
              <a:rPr lang="en-US" sz="1600" dirty="0" smtClean="0"/>
              <a:t>all </a:t>
            </a:r>
            <a:r>
              <a:rPr lang="en-US" sz="1600" dirty="0"/>
              <a:t>enzyme reactions for enzyme </a:t>
            </a:r>
          </a:p>
          <a:p>
            <a:r>
              <a:rPr lang="en-US" sz="1600" dirty="0"/>
              <a:t>functions a-f between compounds C1-C5 from a database of possible </a:t>
            </a:r>
            <a:r>
              <a:rPr lang="en-US" sz="1600" dirty="0" smtClean="0"/>
              <a:t>reactions </a:t>
            </a:r>
            <a:r>
              <a:rPr lang="en-US" sz="1600" dirty="0"/>
              <a:t>is listed. In (B), a </a:t>
            </a:r>
          </a:p>
          <a:p>
            <a:r>
              <a:rPr lang="en-US" sz="1600" dirty="0"/>
              <a:t>metabolome is constructed from the reactions identified in A. </a:t>
            </a:r>
            <a:r>
              <a:rPr lang="en-US" sz="1600" dirty="0" smtClean="0"/>
              <a:t>(</a:t>
            </a:r>
            <a:r>
              <a:rPr lang="en-US" sz="1600" dirty="0"/>
              <a:t>C) Shows the connectivity matrix of the </a:t>
            </a:r>
            <a:r>
              <a:rPr lang="en-US" sz="1600" dirty="0" smtClean="0"/>
              <a:t>network </a:t>
            </a:r>
            <a:r>
              <a:rPr lang="en-US" sz="1600" dirty="0"/>
              <a:t>in B. (D) Is the complete EMM for </a:t>
            </a:r>
            <a:r>
              <a:rPr lang="en-US" sz="1600" dirty="0" err="1"/>
              <a:t>metagenomic</a:t>
            </a:r>
            <a:r>
              <a:rPr lang="en-US" sz="1600" dirty="0"/>
              <a:t> </a:t>
            </a:r>
            <a:r>
              <a:rPr lang="en-US" sz="1600" dirty="0" smtClean="0"/>
              <a:t>annotated </a:t>
            </a:r>
            <a:r>
              <a:rPr lang="en-US" sz="1600" dirty="0"/>
              <a:t>enzyme functions a-f, normalizing </a:t>
            </a:r>
            <a:r>
              <a:rPr lang="en-US" sz="1600" dirty="0" smtClean="0"/>
              <a:t>values </a:t>
            </a:r>
            <a:r>
              <a:rPr lang="en-US" sz="1600" dirty="0"/>
              <a:t>in C such that the sum of all inputs to a compound is 1 and </a:t>
            </a:r>
            <a:r>
              <a:rPr lang="en-US" sz="1600" dirty="0" smtClean="0"/>
              <a:t>the</a:t>
            </a:r>
            <a:r>
              <a:rPr lang="cs-CZ" sz="1600" dirty="0" smtClean="0"/>
              <a:t> </a:t>
            </a:r>
            <a:r>
              <a:rPr lang="en-US" sz="1600" dirty="0" smtClean="0"/>
              <a:t>sum </a:t>
            </a:r>
            <a:r>
              <a:rPr lang="en-US" sz="1600" dirty="0"/>
              <a:t>of all outputs from a </a:t>
            </a:r>
            <a:r>
              <a:rPr lang="en-US" sz="1600" dirty="0" smtClean="0"/>
              <a:t>compound </a:t>
            </a:r>
            <a:r>
              <a:rPr lang="en-US" sz="1600" dirty="0"/>
              <a:t>is -1. </a:t>
            </a:r>
          </a:p>
        </p:txBody>
      </p:sp>
    </p:spTree>
    <p:extLst>
      <p:ext uri="{BB962C8B-B14F-4D97-AF65-F5344CB8AC3E}">
        <p14:creationId xmlns:p14="http://schemas.microsoft.com/office/powerpoint/2010/main" val="29119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PRMT</a:t>
            </a:r>
            <a:endParaRPr lang="cs-CZ" dirty="0"/>
          </a:p>
        </p:txBody>
      </p:sp>
      <p:pic>
        <p:nvPicPr>
          <p:cNvPr id="5" name="Zástupný symbol pro obsah 4" descr="Microsoft Word - NeeviaConverter.211745 - P189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7" t="20579" r="32758" b="15138"/>
          <a:stretch/>
        </p:blipFill>
        <p:spPr>
          <a:xfrm>
            <a:off x="395536" y="1698503"/>
            <a:ext cx="4474395" cy="4964386"/>
          </a:xfrm>
        </p:spPr>
      </p:pic>
      <p:sp>
        <p:nvSpPr>
          <p:cNvPr id="4" name="Obdélník 3"/>
          <p:cNvSpPr/>
          <p:nvPr/>
        </p:nvSpPr>
        <p:spPr>
          <a:xfrm>
            <a:off x="5267042" y="2060848"/>
            <a:ext cx="351013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Strong correlations between environmental metabolites, </a:t>
            </a:r>
            <a:r>
              <a:rPr lang="en-US" sz="1400" dirty="0" smtClean="0"/>
              <a:t>metabolic </a:t>
            </a:r>
            <a:r>
              <a:rPr lang="en-US" sz="1400" dirty="0"/>
              <a:t>subsystems, and bacterial </a:t>
            </a:r>
            <a:r>
              <a:rPr lang="en-US" sz="1400" dirty="0" smtClean="0"/>
              <a:t>population </a:t>
            </a:r>
            <a:r>
              <a:rPr lang="en-US" sz="1400" dirty="0"/>
              <a:t>structure.</a:t>
            </a:r>
          </a:p>
          <a:p>
            <a:r>
              <a:rPr lang="en-US" sz="1400" dirty="0"/>
              <a:t>This network is a graphical representation of strong (i.e. </a:t>
            </a:r>
            <a:r>
              <a:rPr lang="en-US" sz="1400" dirty="0" smtClean="0"/>
              <a:t>in </a:t>
            </a:r>
            <a:r>
              <a:rPr lang="en-US" sz="1400" dirty="0"/>
              <a:t>the top or bottom </a:t>
            </a:r>
            <a:r>
              <a:rPr lang="en-US" sz="1400" dirty="0" smtClean="0"/>
              <a:t>5th</a:t>
            </a:r>
            <a:r>
              <a:rPr lang="cs-CZ" sz="1400" dirty="0" smtClean="0"/>
              <a:t> </a:t>
            </a:r>
            <a:r>
              <a:rPr lang="en-US" sz="1400" dirty="0" smtClean="0"/>
              <a:t>percentile </a:t>
            </a:r>
            <a:r>
              <a:rPr lang="en-US" sz="1400" dirty="0"/>
              <a:t>of randomized resamples) correlations between </a:t>
            </a:r>
            <a:r>
              <a:rPr lang="en-US" sz="1400" dirty="0" smtClean="0"/>
              <a:t>relative </a:t>
            </a:r>
            <a:r>
              <a:rPr lang="en-US" sz="1400" dirty="0"/>
              <a:t>abundance of measured environmental </a:t>
            </a:r>
            <a:r>
              <a:rPr lang="en-US" sz="1400" dirty="0" smtClean="0"/>
              <a:t>metabolites </a:t>
            </a:r>
            <a:r>
              <a:rPr lang="en-US" sz="1400" dirty="0"/>
              <a:t>(diamonds), relative abundance </a:t>
            </a:r>
            <a:r>
              <a:rPr lang="en-US" sz="1400" dirty="0" smtClean="0"/>
              <a:t>of</a:t>
            </a:r>
            <a:r>
              <a:rPr lang="cs-CZ" sz="1400" dirty="0" smtClean="0"/>
              <a:t> </a:t>
            </a:r>
            <a:r>
              <a:rPr lang="en-US" sz="1400" dirty="0" err="1" smtClean="0"/>
              <a:t>metagenomic</a:t>
            </a:r>
            <a:r>
              <a:rPr lang="en-US" sz="1400" dirty="0" smtClean="0"/>
              <a:t> reads</a:t>
            </a:r>
            <a:r>
              <a:rPr lang="cs-CZ" sz="1400" dirty="0" smtClean="0"/>
              <a:t> </a:t>
            </a:r>
            <a:r>
              <a:rPr lang="en-US" sz="1400" dirty="0" smtClean="0"/>
              <a:t>annotated </a:t>
            </a:r>
            <a:r>
              <a:rPr lang="en-US" sz="1400" dirty="0"/>
              <a:t>to </a:t>
            </a:r>
            <a:r>
              <a:rPr lang="en-US" sz="1400" dirty="0" err="1"/>
              <a:t>metagenomic</a:t>
            </a:r>
            <a:r>
              <a:rPr lang="en-US" sz="1400" dirty="0"/>
              <a:t> SEED </a:t>
            </a:r>
            <a:r>
              <a:rPr lang="en-US" sz="1400" dirty="0" smtClean="0"/>
              <a:t>subsystems </a:t>
            </a:r>
            <a:r>
              <a:rPr lang="en-US" sz="1400" dirty="0"/>
              <a:t>(hexagons), and relative abundance of bacterial taxa </a:t>
            </a:r>
            <a:r>
              <a:rPr lang="en-US" sz="1400" dirty="0" smtClean="0"/>
              <a:t>(circles</a:t>
            </a:r>
            <a:r>
              <a:rPr lang="en-US" sz="1400" dirty="0"/>
              <a:t>) across seasonal variation for </a:t>
            </a:r>
            <a:r>
              <a:rPr lang="en-US" sz="1400" dirty="0" smtClean="0"/>
              <a:t>the</a:t>
            </a:r>
            <a:endParaRPr lang="en-US" sz="1400" dirty="0"/>
          </a:p>
          <a:p>
            <a:r>
              <a:rPr lang="en-US" sz="1400" dirty="0"/>
              <a:t>Western English Channel L4 station. Strong positive </a:t>
            </a:r>
            <a:r>
              <a:rPr lang="en-US" sz="1400" dirty="0" smtClean="0"/>
              <a:t>correlations</a:t>
            </a:r>
            <a:r>
              <a:rPr lang="cs-CZ" sz="1400" dirty="0" smtClean="0"/>
              <a:t> </a:t>
            </a:r>
            <a:r>
              <a:rPr lang="en-US" sz="1400" dirty="0" smtClean="0"/>
              <a:t>are </a:t>
            </a:r>
            <a:r>
              <a:rPr lang="en-US" sz="1400" dirty="0"/>
              <a:t>represented by solid lines and </a:t>
            </a:r>
            <a:r>
              <a:rPr lang="en-US" sz="1400" dirty="0" smtClean="0"/>
              <a:t>strong </a:t>
            </a:r>
            <a:r>
              <a:rPr lang="en-US" sz="1400" dirty="0"/>
              <a:t>negative correlations by dashed lines. </a:t>
            </a:r>
          </a:p>
        </p:txBody>
      </p:sp>
    </p:spTree>
    <p:extLst>
      <p:ext uri="{BB962C8B-B14F-4D97-AF65-F5344CB8AC3E}">
        <p14:creationId xmlns:p14="http://schemas.microsoft.com/office/powerpoint/2010/main" val="503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PRMT</a:t>
            </a:r>
            <a:endParaRPr lang="cs-CZ" dirty="0"/>
          </a:p>
        </p:txBody>
      </p:sp>
      <p:pic>
        <p:nvPicPr>
          <p:cNvPr id="5" name="Zástupný symbol pro obsah 4" descr="Microsoft Word - NeeviaConverter.211745 - P1896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30264" r="16002" b="20647"/>
          <a:stretch/>
        </p:blipFill>
        <p:spPr>
          <a:xfrm>
            <a:off x="611560" y="1556792"/>
            <a:ext cx="7902624" cy="3400736"/>
          </a:xfrm>
        </p:spPr>
      </p:pic>
      <p:sp>
        <p:nvSpPr>
          <p:cNvPr id="4" name="Obdélník 3"/>
          <p:cNvSpPr/>
          <p:nvPr/>
        </p:nvSpPr>
        <p:spPr>
          <a:xfrm>
            <a:off x="107504" y="5070668"/>
            <a:ext cx="8406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L4 Environmental Metabolome</a:t>
            </a:r>
          </a:p>
          <a:p>
            <a:r>
              <a:rPr lang="en-US" sz="1200" dirty="0" smtClean="0"/>
              <a:t>In </a:t>
            </a:r>
            <a:r>
              <a:rPr lang="en-US" sz="1200" dirty="0"/>
              <a:t>the figure, edges represent enzyme functions identified in </a:t>
            </a:r>
            <a:r>
              <a:rPr lang="en-US" sz="1200" dirty="0" smtClean="0"/>
              <a:t>annotated</a:t>
            </a:r>
            <a:r>
              <a:rPr lang="cs-CZ" sz="1200" dirty="0" smtClean="0"/>
              <a:t> </a:t>
            </a:r>
            <a:r>
              <a:rPr lang="en-US" sz="1200" dirty="0" smtClean="0"/>
              <a:t>metagenomes</a:t>
            </a:r>
            <a:r>
              <a:rPr lang="en-US" sz="1200" dirty="0"/>
              <a:t>. Nodes are predicted metabolites, inferred by </a:t>
            </a:r>
            <a:r>
              <a:rPr lang="en-US" sz="1200" dirty="0" smtClean="0"/>
              <a:t>the </a:t>
            </a:r>
            <a:r>
              <a:rPr lang="en-US" sz="1200" dirty="0"/>
              <a:t>reactions catalyzed by detected enzyme </a:t>
            </a:r>
            <a:r>
              <a:rPr lang="en-US" sz="1200" dirty="0" smtClean="0"/>
              <a:t>functions</a:t>
            </a:r>
            <a:r>
              <a:rPr lang="en-US" sz="1200" dirty="0"/>
              <a:t>. Nodes are highlighted if calculated PRMT scores </a:t>
            </a:r>
            <a:r>
              <a:rPr lang="en-US" sz="1200" dirty="0" smtClean="0"/>
              <a:t>for</a:t>
            </a:r>
            <a:r>
              <a:rPr lang="cs-CZ" sz="1200" dirty="0" smtClean="0"/>
              <a:t> </a:t>
            </a:r>
            <a:r>
              <a:rPr lang="en-US" sz="1200" dirty="0" smtClean="0"/>
              <a:t>seasonal </a:t>
            </a:r>
            <a:r>
              <a:rPr lang="en-US" sz="1200" dirty="0"/>
              <a:t>metagenomes correlate strongly </a:t>
            </a:r>
            <a:r>
              <a:rPr lang="en-US" sz="1200" dirty="0" smtClean="0"/>
              <a:t>(</a:t>
            </a:r>
            <a:r>
              <a:rPr lang="en-US" sz="1200" dirty="0"/>
              <a:t>i.e. in the top or bottom </a:t>
            </a:r>
            <a:r>
              <a:rPr lang="en-US" sz="1200" dirty="0" smtClean="0"/>
              <a:t>5</a:t>
            </a:r>
            <a:r>
              <a:rPr lang="en-US" sz="1200" baseline="30000" dirty="0" smtClean="0"/>
              <a:t>th</a:t>
            </a:r>
            <a:r>
              <a:rPr lang="cs-CZ" sz="1200" dirty="0" smtClean="0"/>
              <a:t> </a:t>
            </a:r>
            <a:r>
              <a:rPr lang="en-US" sz="1200" dirty="0" smtClean="0"/>
              <a:t>percentile </a:t>
            </a:r>
            <a:r>
              <a:rPr lang="en-US" sz="1200" dirty="0"/>
              <a:t>of randomized resamples) with relative abundance of </a:t>
            </a:r>
            <a:r>
              <a:rPr lang="en-US" sz="1200" dirty="0" smtClean="0"/>
              <a:t>measured </a:t>
            </a:r>
            <a:r>
              <a:rPr lang="cs-CZ" sz="1200" dirty="0" smtClean="0"/>
              <a:t>e</a:t>
            </a:r>
            <a:r>
              <a:rPr lang="en-US" sz="1200" dirty="0" err="1" smtClean="0"/>
              <a:t>nvironmental</a:t>
            </a:r>
            <a:r>
              <a:rPr lang="en-US" sz="1200" dirty="0" smtClean="0"/>
              <a:t> </a:t>
            </a:r>
            <a:r>
              <a:rPr lang="en-US" sz="1200" dirty="0"/>
              <a:t>parameters (Red for Total Organic Carbon, blue for </a:t>
            </a:r>
            <a:r>
              <a:rPr lang="en-US" sz="1200" dirty="0" smtClean="0"/>
              <a:t>Total </a:t>
            </a:r>
            <a:r>
              <a:rPr lang="en-US" sz="1200" dirty="0"/>
              <a:t>Organic Nitrogen, and gold for </a:t>
            </a:r>
            <a:r>
              <a:rPr lang="en-US" sz="1200" dirty="0" smtClean="0"/>
              <a:t>Soluble </a:t>
            </a:r>
            <a:r>
              <a:rPr lang="en-US" sz="1200" dirty="0"/>
              <a:t>Reactive Phosphorus). Edges are highlighted in one of 23 </a:t>
            </a:r>
            <a:r>
              <a:rPr lang="en-US" sz="1200" dirty="0" smtClean="0"/>
              <a:t>colors </a:t>
            </a:r>
            <a:r>
              <a:rPr lang="en-US" sz="1200" dirty="0"/>
              <a:t>if they connect nodes that </a:t>
            </a:r>
            <a:r>
              <a:rPr lang="en-US" sz="1200" dirty="0" smtClean="0"/>
              <a:t>correlate </a:t>
            </a:r>
            <a:r>
              <a:rPr lang="en-US" sz="1200" dirty="0"/>
              <a:t>with relative abundance of a bacterial phylum. </a:t>
            </a:r>
            <a:r>
              <a:rPr lang="en-US" sz="1200" dirty="0" err="1"/>
              <a:t>Figur</a:t>
            </a:r>
            <a:endParaRPr lang="en-US" sz="1200" dirty="0"/>
          </a:p>
          <a:p>
            <a:r>
              <a:rPr lang="en-US" sz="1200" dirty="0"/>
              <a:t>e was generated using </a:t>
            </a:r>
            <a:r>
              <a:rPr lang="en-US" sz="1200" dirty="0" err="1"/>
              <a:t>Cytoscape</a:t>
            </a:r>
            <a:r>
              <a:rPr lang="en-US" sz="1200" dirty="0"/>
              <a:t> </a:t>
            </a:r>
            <a:r>
              <a:rPr lang="en-US" sz="1200" dirty="0" smtClean="0"/>
              <a:t>v2.6.1. </a:t>
            </a:r>
            <a:r>
              <a:rPr lang="en-US" sz="1200" dirty="0"/>
              <a:t>The network and calculated PRMT-scores in this figure </a:t>
            </a:r>
            <a:r>
              <a:rPr lang="en-US" sz="1200" dirty="0" smtClean="0"/>
              <a:t>is </a:t>
            </a:r>
            <a:r>
              <a:rPr lang="en-US" sz="1200" dirty="0"/>
              <a:t>available for download as </a:t>
            </a:r>
            <a:r>
              <a:rPr lang="cs-CZ" sz="1200" dirty="0" smtClean="0"/>
              <a:t>a</a:t>
            </a:r>
            <a:r>
              <a:rPr lang="en-US" sz="1200" dirty="0" err="1" smtClean="0"/>
              <a:t>dditional</a:t>
            </a:r>
            <a:r>
              <a:rPr lang="en-US" sz="1200" dirty="0" smtClean="0"/>
              <a:t> </a:t>
            </a:r>
            <a:r>
              <a:rPr lang="en-US" sz="1200" dirty="0"/>
              <a:t>file </a:t>
            </a:r>
            <a:r>
              <a:rPr lang="en-US" sz="1200" dirty="0" smtClean="0"/>
              <a:t>3</a:t>
            </a:r>
            <a:r>
              <a:rPr lang="en-US" sz="1200" dirty="0"/>
              <a:t>, figure S1. </a:t>
            </a:r>
          </a:p>
        </p:txBody>
      </p:sp>
    </p:spTree>
    <p:extLst>
      <p:ext uri="{BB962C8B-B14F-4D97-AF65-F5344CB8AC3E}">
        <p14:creationId xmlns:p14="http://schemas.microsoft.com/office/powerpoint/2010/main" val="299464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Diverzita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cs-CZ" dirty="0" smtClean="0">
                <a:latin typeface="Symbol" panose="05050102010706020507" pitchFamily="18" charset="2"/>
              </a:rPr>
              <a:t>a</a:t>
            </a:r>
            <a:r>
              <a:rPr lang="cs-CZ" dirty="0" smtClean="0"/>
              <a:t> </a:t>
            </a:r>
            <a:r>
              <a:rPr lang="cs-CZ" dirty="0" err="1" smtClean="0"/>
              <a:t>vs</a:t>
            </a:r>
            <a:r>
              <a:rPr lang="cs-CZ" dirty="0" smtClean="0"/>
              <a:t> </a:t>
            </a:r>
            <a:r>
              <a:rPr lang="cs-CZ" dirty="0" smtClean="0">
                <a:latin typeface="Symbol" panose="05050102010706020507" pitchFamily="18" charset="2"/>
              </a:rPr>
              <a:t>b</a:t>
            </a:r>
            <a:r>
              <a:rPr lang="cs-CZ" dirty="0" smtClean="0"/>
              <a:t> diverzita</a:t>
            </a:r>
          </a:p>
          <a:p>
            <a:r>
              <a:rPr lang="cs-CZ" sz="2000" dirty="0"/>
              <a:t>https://methodsblog.wordpress.com/2015/05/27/beta_diversity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718306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5063" y="-2138363"/>
            <a:ext cx="718306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0" y="4437112"/>
            <a:ext cx="718306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99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Fast QC</a:t>
            </a:r>
            <a:endParaRPr lang="en-US" dirty="0"/>
          </a:p>
        </p:txBody>
      </p:sp>
      <p:pic>
        <p:nvPicPr>
          <p:cNvPr id="4" name="Zástupný symbol pro obsah 3" descr="Babraham Bioinformatics - FastQC A Quality Control tool for High Throughput Sequence Data - Mozilla Firefox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413720"/>
            <a:ext cx="8280920" cy="5030146"/>
          </a:xfrm>
        </p:spPr>
      </p:pic>
    </p:spTree>
    <p:extLst>
      <p:ext uri="{BB962C8B-B14F-4D97-AF65-F5344CB8AC3E}">
        <p14:creationId xmlns:p14="http://schemas.microsoft.com/office/powerpoint/2010/main" val="310905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Symbol" panose="05050102010706020507" pitchFamily="18" charset="2"/>
              </a:rPr>
              <a:t>a</a:t>
            </a:r>
            <a:r>
              <a:rPr lang="cs-CZ" dirty="0"/>
              <a:t> </a:t>
            </a:r>
            <a:r>
              <a:rPr lang="cs-CZ" dirty="0" err="1"/>
              <a:t>vs</a:t>
            </a:r>
            <a:r>
              <a:rPr lang="cs-CZ" dirty="0"/>
              <a:t> </a:t>
            </a:r>
            <a:r>
              <a:rPr lang="cs-CZ" dirty="0">
                <a:latin typeface="Symbol" panose="05050102010706020507" pitchFamily="18" charset="2"/>
              </a:rPr>
              <a:t>b</a:t>
            </a:r>
            <a:r>
              <a:rPr lang="cs-CZ" dirty="0"/>
              <a:t> </a:t>
            </a:r>
            <a:r>
              <a:rPr lang="cs-CZ" dirty="0" smtClean="0"/>
              <a:t>diverzita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2" y="2811550"/>
            <a:ext cx="3672408" cy="275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symbol pro obsah 1" descr="KiNG 2.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2444327"/>
            <a:ext cx="3683964" cy="3491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851920" y="4005461"/>
            <a:ext cx="43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483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9" t="62464" r="31098" b="6066"/>
          <a:stretch/>
        </p:blipFill>
        <p:spPr bwMode="auto">
          <a:xfrm>
            <a:off x="3059832" y="2497221"/>
            <a:ext cx="2365349" cy="143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Indexy </a:t>
            </a:r>
            <a:r>
              <a:rPr lang="cs-CZ" dirty="0" smtClean="0">
                <a:latin typeface="Symbol" panose="05050102010706020507" pitchFamily="18" charset="2"/>
              </a:rPr>
              <a:t>a</a:t>
            </a:r>
            <a:r>
              <a:rPr lang="cs-CZ" dirty="0" smtClean="0"/>
              <a:t> diverzity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Shannon index </a:t>
            </a:r>
            <a:r>
              <a:rPr lang="cs-CZ" dirty="0" smtClean="0"/>
              <a:t>– započítává vyrovnanost (</a:t>
            </a:r>
            <a:r>
              <a:rPr lang="cs-CZ" dirty="0" err="1" smtClean="0"/>
              <a:t>eveness</a:t>
            </a:r>
            <a:r>
              <a:rPr lang="cs-CZ" dirty="0" smtClean="0"/>
              <a:t>) i abundanci druhů vyskytujících se ve vzorku </a:t>
            </a:r>
          </a:p>
          <a:p>
            <a:endParaRPr lang="cs-CZ" dirty="0" smtClean="0"/>
          </a:p>
          <a:p>
            <a:r>
              <a:rPr lang="cs-CZ" b="1" dirty="0" err="1" smtClean="0"/>
              <a:t>Simpson</a:t>
            </a:r>
            <a:r>
              <a:rPr lang="en-US" b="1" dirty="0" smtClean="0"/>
              <a:t>’s</a:t>
            </a:r>
            <a:r>
              <a:rPr lang="cs-CZ" b="1" dirty="0" smtClean="0"/>
              <a:t> index </a:t>
            </a:r>
            <a:r>
              <a:rPr lang="cs-CZ" dirty="0" smtClean="0"/>
              <a:t>– zvažuje výskyt nejvíce zastoupených druhů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měří pravděpodobnost, že dvě náhodně vybraná individua budou patřit do stejného druhu</a:t>
            </a:r>
            <a:r>
              <a:rPr lang="en-US" dirty="0" smtClean="0"/>
              <a:t> </a:t>
            </a:r>
            <a:endParaRPr lang="cs-CZ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815873"/>
            <a:ext cx="2509816" cy="92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68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Chao1 </a:t>
            </a:r>
            <a:r>
              <a:rPr lang="cs-CZ" b="1" dirty="0" err="1" smtClean="0"/>
              <a:t>estimator</a:t>
            </a:r>
            <a:r>
              <a:rPr lang="cs-CZ" b="1" dirty="0" smtClean="0"/>
              <a:t> </a:t>
            </a:r>
            <a:r>
              <a:rPr lang="cs-CZ" dirty="0" smtClean="0"/>
              <a:t>– odhaduje pravdivou druhovou diverzitu ve vzorku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52" y="3316982"/>
            <a:ext cx="3009871" cy="126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99592" y="5445224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hlinkClick r:id="rId3"/>
              </a:rPr>
              <a:t>http://</a:t>
            </a:r>
            <a:r>
              <a:rPr lang="cs-CZ" sz="2000" dirty="0" smtClean="0">
                <a:hlinkClick r:id="rId3"/>
              </a:rPr>
              <a:t>palaeo-electronica.org/2011_1/238/estimate.htm</a:t>
            </a:r>
            <a:r>
              <a:rPr lang="cs-CZ" sz="2000" dirty="0" smtClean="0"/>
              <a:t> </a:t>
            </a:r>
            <a:endParaRPr lang="cs-CZ" sz="2000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smtClean="0"/>
              <a:t>Indexy </a:t>
            </a:r>
            <a:r>
              <a:rPr lang="cs-CZ" dirty="0" smtClean="0">
                <a:latin typeface="Symbol" panose="05050102010706020507" pitchFamily="18" charset="2"/>
              </a:rPr>
              <a:t>a</a:t>
            </a:r>
            <a:r>
              <a:rPr lang="cs-CZ" dirty="0" smtClean="0"/>
              <a:t> diverzity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330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Blast2go</a:t>
            </a:r>
            <a:endParaRPr lang="en-US" dirty="0"/>
          </a:p>
        </p:txBody>
      </p:sp>
      <p:pic>
        <p:nvPicPr>
          <p:cNvPr id="4" name="Zástupný symbol pro obsah 3" descr="Blast2GO Basic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6" y="1282498"/>
            <a:ext cx="8512535" cy="5170838"/>
          </a:xfrm>
        </p:spPr>
      </p:pic>
    </p:spTree>
    <p:extLst>
      <p:ext uri="{BB962C8B-B14F-4D97-AF65-F5344CB8AC3E}">
        <p14:creationId xmlns:p14="http://schemas.microsoft.com/office/powerpoint/2010/main" val="146813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altLang="cs-CZ" dirty="0" smtClean="0"/>
              <a:t>Analýza dat </a:t>
            </a:r>
            <a:r>
              <a:rPr lang="cs-CZ" altLang="cs-CZ" dirty="0" smtClean="0"/>
              <a:t>genu pro 16S rRNA - </a:t>
            </a:r>
            <a:r>
              <a:rPr lang="cs-CZ" altLang="cs-CZ" dirty="0" err="1" smtClean="0"/>
              <a:t>workflow</a:t>
            </a:r>
            <a:r>
              <a:rPr lang="cs-CZ" altLang="cs-CZ" dirty="0" smtClean="0"/>
              <a:t> </a:t>
            </a:r>
            <a:endParaRPr lang="cs-CZ" alt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" y="2341313"/>
            <a:ext cx="2111074" cy="317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38" y="1190592"/>
            <a:ext cx="6951171" cy="49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3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Úprava sekvencí - délka, kvalita</a:t>
            </a:r>
          </a:p>
        </p:txBody>
      </p:sp>
      <p:pic>
        <p:nvPicPr>
          <p:cNvPr id="39" name="Obrázek 38" descr="cutseq.fna_rep_set.fasta - Microsoft Wo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7" t="24747" r="26851" b="7851"/>
          <a:stretch>
            <a:fillRect/>
          </a:stretch>
        </p:blipFill>
        <p:spPr bwMode="auto">
          <a:xfrm>
            <a:off x="-324544" y="1556791"/>
            <a:ext cx="4896543" cy="489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139952" y="1916832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Filtrace příliš krátkých sekvencí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Filtrace nekvalitních sekvencí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/>
              <a:t>Trimmování</a:t>
            </a:r>
            <a:r>
              <a:rPr lang="cs-CZ" sz="2400" dirty="0" smtClean="0"/>
              <a:t> sekvencí na základě kvality (odstranění nekvalitních bází)</a:t>
            </a:r>
          </a:p>
        </p:txBody>
      </p:sp>
    </p:spTree>
    <p:extLst>
      <p:ext uri="{BB962C8B-B14F-4D97-AF65-F5344CB8AC3E}">
        <p14:creationId xmlns:p14="http://schemas.microsoft.com/office/powerpoint/2010/main" val="426804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881</Words>
  <Application>Microsoft Office PowerPoint</Application>
  <PresentationFormat>Předvádění na obrazovce (4:3)</PresentationFormat>
  <Paragraphs>202</Paragraphs>
  <Slides>62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3" baseType="lpstr">
      <vt:lpstr>Motiv systému Office</vt:lpstr>
      <vt:lpstr>Metagenomika – Vyhodnocování dat</vt:lpstr>
      <vt:lpstr>NGS formáty</vt:lpstr>
      <vt:lpstr>FastQ formát</vt:lpstr>
      <vt:lpstr>Prezentace aplikace PowerPoint</vt:lpstr>
      <vt:lpstr>Prezentace aplikace PowerPoint</vt:lpstr>
      <vt:lpstr>Fast QC</vt:lpstr>
      <vt:lpstr>Blast2go</vt:lpstr>
      <vt:lpstr>Analýza dat genu pro 16S rRNA - workflow </vt:lpstr>
      <vt:lpstr>Úprava sekvencí - délka, kvalita</vt:lpstr>
      <vt:lpstr>Spojení sekvencí a rozřazení na základě značek</vt:lpstr>
      <vt:lpstr>Prezentace aplikace PowerPoint</vt:lpstr>
      <vt:lpstr>Tvorba OTUs na základě 97% podobnosti</vt:lpstr>
      <vt:lpstr>Tvorba OTUs na základě 97% podobnosti</vt:lpstr>
      <vt:lpstr>OTU Tabulka</vt:lpstr>
      <vt:lpstr>Tvorba reprezentativních sekvencí a jejich taxonomické zařazení (vybraná databáze)</vt:lpstr>
      <vt:lpstr>Prezentace aplikace PowerPoint</vt:lpstr>
      <vt:lpstr>Ukázka výstupů - grafy</vt:lpstr>
      <vt:lpstr>Analýza</vt:lpstr>
      <vt:lpstr>Analýza</vt:lpstr>
      <vt:lpstr>Vyhodnocování – nejčastěji užívané pipelines</vt:lpstr>
      <vt:lpstr>Qiime</vt:lpstr>
      <vt:lpstr>Příkazový řádek</vt:lpstr>
      <vt:lpstr>Příkazy</vt:lpstr>
      <vt:lpstr>Ukázka příkazů</vt:lpstr>
      <vt:lpstr>Ukázka příkazů</vt:lpstr>
      <vt:lpstr>mothur</vt:lpstr>
      <vt:lpstr>Qiime vs. mothur</vt:lpstr>
      <vt:lpstr>Megan</vt:lpstr>
      <vt:lpstr>Taxonomická analýza</vt:lpstr>
      <vt:lpstr>SEED analýza</vt:lpstr>
      <vt:lpstr>KEGG analýza</vt:lpstr>
      <vt:lpstr>EBI Metagenomic</vt:lpstr>
      <vt:lpstr>EBI pipeline</vt:lpstr>
      <vt:lpstr>Taxonomická analýza</vt:lpstr>
      <vt:lpstr>Funkční analýza</vt:lpstr>
      <vt:lpstr>MG - RAST</vt:lpstr>
      <vt:lpstr>Taxonomická analýza</vt:lpstr>
      <vt:lpstr>KEGG analýza</vt:lpstr>
      <vt:lpstr>Databáze genu pro 16S rRNA</vt:lpstr>
      <vt:lpstr>RDP</vt:lpstr>
      <vt:lpstr>RDP</vt:lpstr>
      <vt:lpstr>GreenGenes</vt:lpstr>
      <vt:lpstr>Silva</vt:lpstr>
      <vt:lpstr>Srovnání databází</vt:lpstr>
      <vt:lpstr>Prezentace aplikace PowerPoint</vt:lpstr>
      <vt:lpstr>Prezentace aplikace PowerPoint</vt:lpstr>
      <vt:lpstr>Další vyhodnocovací programy</vt:lpstr>
      <vt:lpstr>PICRUST</vt:lpstr>
      <vt:lpstr>PICRUST</vt:lpstr>
      <vt:lpstr>Prezentace aplikace PowerPoint</vt:lpstr>
      <vt:lpstr>Prezentace aplikace PowerPoint</vt:lpstr>
      <vt:lpstr>Prezentace aplikace PowerPoint</vt:lpstr>
      <vt:lpstr>Prezentace aplikace PowerPoint</vt:lpstr>
      <vt:lpstr>PRMT</vt:lpstr>
      <vt:lpstr>PRMT</vt:lpstr>
      <vt:lpstr>PRMT</vt:lpstr>
      <vt:lpstr>PRMT</vt:lpstr>
      <vt:lpstr>PRMT</vt:lpstr>
      <vt:lpstr>Diverzita</vt:lpstr>
      <vt:lpstr>a vs b diverzita</vt:lpstr>
      <vt:lpstr>Indexy a diverzity</vt:lpstr>
      <vt:lpstr>Indexy a diverzity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videnska</dc:creator>
  <cp:lastModifiedBy>videnska</cp:lastModifiedBy>
  <cp:revision>39</cp:revision>
  <dcterms:created xsi:type="dcterms:W3CDTF">2016-04-01T13:33:59Z</dcterms:created>
  <dcterms:modified xsi:type="dcterms:W3CDTF">2018-04-01T10:01:00Z</dcterms:modified>
</cp:coreProperties>
</file>