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1" r:id="rId3"/>
    <p:sldId id="261" r:id="rId4"/>
    <p:sldId id="282" r:id="rId5"/>
    <p:sldId id="267" r:id="rId6"/>
    <p:sldId id="285" r:id="rId7"/>
    <p:sldId id="266" r:id="rId8"/>
    <p:sldId id="286" r:id="rId9"/>
    <p:sldId id="264" r:id="rId10"/>
    <p:sldId id="283" r:id="rId11"/>
    <p:sldId id="291" r:id="rId12"/>
    <p:sldId id="292" r:id="rId13"/>
    <p:sldId id="293" r:id="rId14"/>
    <p:sldId id="277" r:id="rId15"/>
    <p:sldId id="268" r:id="rId16"/>
    <p:sldId id="269" r:id="rId17"/>
    <p:sldId id="270" r:id="rId18"/>
    <p:sldId id="276" r:id="rId19"/>
    <p:sldId id="271" r:id="rId20"/>
    <p:sldId id="289" r:id="rId21"/>
    <p:sldId id="290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al_64" initials="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00"/>
    <a:srgbClr val="66FFFF"/>
    <a:srgbClr val="FF6600"/>
    <a:srgbClr val="C0C0C0"/>
    <a:srgbClr val="0066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153" autoAdjust="0"/>
  </p:normalViewPr>
  <p:slideViewPr>
    <p:cSldViewPr showGuides="1">
      <p:cViewPr varScale="1">
        <p:scale>
          <a:sx n="104" d="100"/>
          <a:sy n="104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notesViewPr>
    <p:cSldViewPr showGuides="1"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8T16:25:21.23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093ECD-3AEA-4780-8E44-1B30906860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951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D1D487-43F2-40EC-AF14-AA60DDA45F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2406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BC731C-F269-4F6C-94DD-2890765BF2DB}" type="slidenum">
              <a:rPr lang="cs-CZ" altLang="cs-CZ" sz="1200"/>
              <a:pPr/>
              <a:t>1</a:t>
            </a:fld>
            <a:endParaRPr lang="cs-CZ" altLang="cs-CZ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898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D487-43F2-40EC-AF14-AA60DDA45F22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435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D487-43F2-40EC-AF14-AA60DDA45F22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39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D487-43F2-40EC-AF14-AA60DDA45F22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36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Klepnutím upravíte styl předlohy nadpisu.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Klepnutím upravíte styl předlohy podnadpisu.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5C43C-2368-477B-AC4F-312D6802107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84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499BB-A313-4726-ADE8-E8097D22818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3623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12520-CAF4-41B1-AB23-A79C45077813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3934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32BB5-916A-4CBA-B7BE-FA65FC87C7F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631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8199E-6091-4A5B-9DB0-EC2CDCA6085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25544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C695B-88E5-4A39-BF78-D486B19D14F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15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C62C4-5BE6-441E-9E43-C98ACE4C852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86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707A3-7647-47FC-8B30-8F964A24575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283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50932-58D5-4BF3-A5BF-1FED0F40B3B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231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71879-BBA9-4D8E-99CF-C509CA26220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46179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B6EC6-47C5-4901-8B69-13F3F364F4F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5422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 předlohy nadpisu.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styly předlohy textu.</a:t>
            </a:r>
          </a:p>
          <a:p>
            <a:pPr lvl="1"/>
            <a:r>
              <a:rPr lang="en-CA" altLang="cs-CZ" smtClean="0"/>
              <a:t>Druhá úroveň</a:t>
            </a:r>
          </a:p>
          <a:p>
            <a:pPr lvl="2"/>
            <a:r>
              <a:rPr lang="en-CA" altLang="cs-CZ" smtClean="0"/>
              <a:t>Třetí úroveň</a:t>
            </a:r>
          </a:p>
          <a:p>
            <a:pPr lvl="3"/>
            <a:r>
              <a:rPr lang="en-CA" altLang="cs-CZ" smtClean="0"/>
              <a:t>Čtvrtá úroveň</a:t>
            </a:r>
          </a:p>
          <a:p>
            <a:pPr lvl="4"/>
            <a:r>
              <a:rPr lang="en-CA" altLang="cs-CZ" smtClean="0"/>
              <a:t>Pátá úroveň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CBC505-2ECB-40C6-8890-9737D533A011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5288" y="540432"/>
            <a:ext cx="8353425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cs-CZ" altLang="cs-CZ" sz="28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VI</a:t>
            </a:r>
            <a:r>
              <a:rPr lang="cs-CZ" altLang="cs-CZ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cs-CZ" altLang="cs-CZ" sz="28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Craniata</a:t>
            </a:r>
            <a:r>
              <a:rPr lang="cs-CZ" altLang="cs-CZ" sz="2800" b="1" dirty="0">
                <a:latin typeface="Comic Sans MS" panose="030F0702030302020204" pitchFamily="66" charset="0"/>
              </a:rPr>
              <a:t> </a:t>
            </a:r>
            <a:r>
              <a:rPr lang="cs-CZ" altLang="cs-CZ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vs.</a:t>
            </a:r>
            <a:r>
              <a:rPr lang="cs-CZ" altLang="cs-CZ" sz="2800" b="1" dirty="0">
                <a:latin typeface="Comic Sans MS" panose="030F0702030302020204" pitchFamily="66" charset="0"/>
              </a:rPr>
              <a:t> </a:t>
            </a:r>
            <a:r>
              <a:rPr lang="cs-CZ" altLang="cs-CZ" sz="28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Vertebrata</a:t>
            </a:r>
            <a:r>
              <a:rPr lang="cs-CZ" altLang="cs-CZ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Cyclostomata</a:t>
            </a:r>
            <a:endParaRPr lang="cs-CZ" altLang="cs-CZ" sz="2800" b="1" dirty="0">
              <a:latin typeface="Comic Sans MS" panose="030F0702030302020204" pitchFamily="66" charset="0"/>
            </a:endParaRPr>
          </a:p>
        </p:txBody>
      </p:sp>
      <p:pic>
        <p:nvPicPr>
          <p:cNvPr id="3075" name="Picture 13" descr="Myglu_u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32035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Mihu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514826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-36512" y="17192"/>
            <a:ext cx="9144000" cy="476250"/>
            <a:chOff x="0" y="0"/>
            <a:chExt cx="9144000" cy="476250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50825" y="3130550"/>
            <a:ext cx="87137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velké mezery ve fosilním záznamu (chybí kostní tkáň)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•   3 přežívající linie obratlovců (sliznatky, mihule, </a:t>
            </a: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čelistnatci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) se oddělily během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pouhých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40 mil. let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►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málo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času na nahromadění diagnostických </a:t>
            </a:r>
            <a:r>
              <a:rPr lang="cs-CZ" altLang="cs-CZ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synapomorfií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• 	evolučně velmi staré linie – kambrium (před 500 mil. lety)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	►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hodně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času na nahromadění </a:t>
            </a:r>
            <a:r>
              <a:rPr lang="cs-CZ" altLang="cs-CZ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autapomorfií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	    (přemazání fylogenetického signálu)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• 	málo sdílených odvozených znaků (na úrovni 3 kladů)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06588" y="2611760"/>
            <a:ext cx="544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„</a:t>
            </a:r>
            <a:r>
              <a:rPr lang="cs-CZ" altLang="cs-CZ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Cyclostomata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“ versus</a:t>
            </a:r>
            <a:r>
              <a:rPr lang="cs-CZ" altLang="cs-CZ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Cyclostomata</a:t>
            </a:r>
            <a:endParaRPr lang="cs-CZ" altLang="cs-CZ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68313" y="5949950"/>
            <a:ext cx="8158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Paleontologická data:  „Cyclostomata“ – parafyletický taxon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Anatomická a molekulární data: Cyclostomata – monofyletický taxon</a:t>
            </a:r>
          </a:p>
        </p:txBody>
      </p:sp>
      <p:grpSp>
        <p:nvGrpSpPr>
          <p:cNvPr id="12293" name="Group 121"/>
          <p:cNvGrpSpPr>
            <a:grpSpLocks/>
          </p:cNvGrpSpPr>
          <p:nvPr/>
        </p:nvGrpSpPr>
        <p:grpSpPr bwMode="auto">
          <a:xfrm>
            <a:off x="6964363" y="836613"/>
            <a:ext cx="2216150" cy="839787"/>
            <a:chOff x="3072" y="391"/>
            <a:chExt cx="1396" cy="529"/>
          </a:xfrm>
        </p:grpSpPr>
        <p:grpSp>
          <p:nvGrpSpPr>
            <p:cNvPr id="12350" name="Group 76"/>
            <p:cNvGrpSpPr>
              <a:grpSpLocks/>
            </p:cNvGrpSpPr>
            <p:nvPr/>
          </p:nvGrpSpPr>
          <p:grpSpPr bwMode="auto">
            <a:xfrm>
              <a:off x="3072" y="512"/>
              <a:ext cx="362" cy="318"/>
              <a:chOff x="4105" y="391"/>
              <a:chExt cx="521" cy="318"/>
            </a:xfrm>
          </p:grpSpPr>
          <p:sp>
            <p:nvSpPr>
              <p:cNvPr id="12355" name="Line 54"/>
              <p:cNvSpPr>
                <a:spLocks noChangeShapeType="1"/>
              </p:cNvSpPr>
              <p:nvPr/>
            </p:nvSpPr>
            <p:spPr bwMode="auto">
              <a:xfrm flipH="1">
                <a:off x="4464" y="391"/>
                <a:ext cx="1" cy="181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2356" name="Group 75"/>
              <p:cNvGrpSpPr>
                <a:grpSpLocks/>
              </p:cNvGrpSpPr>
              <p:nvPr/>
            </p:nvGrpSpPr>
            <p:grpSpPr bwMode="auto">
              <a:xfrm>
                <a:off x="4105" y="391"/>
                <a:ext cx="521" cy="318"/>
                <a:chOff x="4105" y="391"/>
                <a:chExt cx="521" cy="318"/>
              </a:xfrm>
            </p:grpSpPr>
            <p:sp>
              <p:nvSpPr>
                <p:cNvPr id="1235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252" y="482"/>
                  <a:ext cx="212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12358" name="Group 69"/>
                <p:cNvGrpSpPr>
                  <a:grpSpLocks/>
                </p:cNvGrpSpPr>
                <p:nvPr/>
              </p:nvGrpSpPr>
              <p:grpSpPr bwMode="auto">
                <a:xfrm>
                  <a:off x="4105" y="482"/>
                  <a:ext cx="499" cy="227"/>
                  <a:chOff x="4241" y="482"/>
                  <a:chExt cx="499" cy="227"/>
                </a:xfrm>
              </p:grpSpPr>
              <p:sp>
                <p:nvSpPr>
                  <p:cNvPr id="12361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482"/>
                    <a:ext cx="0" cy="21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62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388" y="708"/>
                    <a:ext cx="35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6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618"/>
                    <a:ext cx="13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2359" name="Line 58"/>
                <p:cNvSpPr>
                  <a:spLocks noChangeShapeType="1"/>
                </p:cNvSpPr>
                <p:nvPr/>
              </p:nvSpPr>
              <p:spPr bwMode="auto">
                <a:xfrm>
                  <a:off x="4468" y="391"/>
                  <a:ext cx="158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2360" name="Line 60"/>
                <p:cNvSpPr>
                  <a:spLocks noChangeShapeType="1"/>
                </p:cNvSpPr>
                <p:nvPr/>
              </p:nvSpPr>
              <p:spPr bwMode="auto">
                <a:xfrm>
                  <a:off x="4468" y="572"/>
                  <a:ext cx="158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12351" name="Group 104"/>
            <p:cNvGrpSpPr>
              <a:grpSpLocks/>
            </p:cNvGrpSpPr>
            <p:nvPr/>
          </p:nvGrpSpPr>
          <p:grpSpPr bwMode="auto">
            <a:xfrm>
              <a:off x="3390" y="391"/>
              <a:ext cx="1078" cy="529"/>
              <a:chOff x="3855" y="316"/>
              <a:chExt cx="1078" cy="529"/>
            </a:xfrm>
          </p:grpSpPr>
          <p:sp>
            <p:nvSpPr>
              <p:cNvPr id="12352" name="Text Box 90"/>
              <p:cNvSpPr txBox="1">
                <a:spLocks noChangeArrowheads="1"/>
              </p:cNvSpPr>
              <p:nvPr/>
            </p:nvSpPr>
            <p:spPr bwMode="auto">
              <a:xfrm>
                <a:off x="3873" y="483"/>
                <a:ext cx="106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Petromyzontida</a:t>
                </a:r>
              </a:p>
            </p:txBody>
          </p:sp>
          <p:sp>
            <p:nvSpPr>
              <p:cNvPr id="12353" name="Text Box 91"/>
              <p:cNvSpPr txBox="1">
                <a:spLocks noChangeArrowheads="1"/>
              </p:cNvSpPr>
              <p:nvPr/>
            </p:nvSpPr>
            <p:spPr bwMode="auto">
              <a:xfrm>
                <a:off x="3860" y="316"/>
                <a:ext cx="8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Myxinoidea</a:t>
                </a:r>
              </a:p>
            </p:txBody>
          </p:sp>
          <p:sp>
            <p:nvSpPr>
              <p:cNvPr id="12354" name="Text Box 92"/>
              <p:cNvSpPr txBox="1">
                <a:spLocks noChangeArrowheads="1"/>
              </p:cNvSpPr>
              <p:nvPr/>
            </p:nvSpPr>
            <p:spPr bwMode="auto">
              <a:xfrm>
                <a:off x="3855" y="633"/>
                <a:ext cx="10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Gnathostomata</a:t>
                </a:r>
              </a:p>
            </p:txBody>
          </p:sp>
        </p:grpSp>
      </p:grpSp>
      <p:sp>
        <p:nvSpPr>
          <p:cNvPr id="12294" name="Text Box 72"/>
          <p:cNvSpPr txBox="1">
            <a:spLocks noChangeArrowheads="1"/>
          </p:cNvSpPr>
          <p:nvPr/>
        </p:nvSpPr>
        <p:spPr bwMode="auto">
          <a:xfrm>
            <a:off x="7326313" y="511175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Gen (rec.)</a:t>
            </a:r>
          </a:p>
        </p:txBody>
      </p:sp>
      <p:sp>
        <p:nvSpPr>
          <p:cNvPr id="12295" name="Line 23"/>
          <p:cNvSpPr>
            <a:spLocks noChangeShapeType="1"/>
          </p:cNvSpPr>
          <p:nvPr/>
        </p:nvSpPr>
        <p:spPr bwMode="auto">
          <a:xfrm>
            <a:off x="415925" y="1236663"/>
            <a:ext cx="68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6" name="Line 30"/>
          <p:cNvSpPr>
            <a:spLocks noChangeShapeType="1"/>
          </p:cNvSpPr>
          <p:nvPr/>
        </p:nvSpPr>
        <p:spPr bwMode="auto">
          <a:xfrm>
            <a:off x="484188" y="1773238"/>
            <a:ext cx="8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2297" name="Group 139"/>
          <p:cNvGrpSpPr>
            <a:grpSpLocks/>
          </p:cNvGrpSpPr>
          <p:nvPr/>
        </p:nvGrpSpPr>
        <p:grpSpPr bwMode="auto">
          <a:xfrm>
            <a:off x="323850" y="908050"/>
            <a:ext cx="2389188" cy="1152525"/>
            <a:chOff x="204" y="391"/>
            <a:chExt cx="1505" cy="726"/>
          </a:xfrm>
        </p:grpSpPr>
        <p:sp>
          <p:nvSpPr>
            <p:cNvPr id="12334" name="Text Box 29"/>
            <p:cNvSpPr txBox="1">
              <a:spLocks noChangeArrowheads="1"/>
            </p:cNvSpPr>
            <p:nvPr/>
          </p:nvSpPr>
          <p:spPr bwMode="auto">
            <a:xfrm>
              <a:off x="666" y="391"/>
              <a:ext cx="8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Myxinoidea</a:t>
              </a:r>
            </a:p>
          </p:txBody>
        </p:sp>
        <p:sp>
          <p:nvSpPr>
            <p:cNvPr id="12335" name="Line 22"/>
            <p:cNvSpPr>
              <a:spLocks noChangeShapeType="1"/>
            </p:cNvSpPr>
            <p:nvPr/>
          </p:nvSpPr>
          <p:spPr bwMode="auto">
            <a:xfrm>
              <a:off x="266" y="489"/>
              <a:ext cx="0" cy="2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36" name="Line 24"/>
            <p:cNvSpPr>
              <a:spLocks noChangeShapeType="1"/>
            </p:cNvSpPr>
            <p:nvPr/>
          </p:nvSpPr>
          <p:spPr bwMode="auto">
            <a:xfrm>
              <a:off x="432" y="947"/>
              <a:ext cx="7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37" name="Line 25"/>
            <p:cNvSpPr>
              <a:spLocks noChangeShapeType="1"/>
            </p:cNvSpPr>
            <p:nvPr/>
          </p:nvSpPr>
          <p:spPr bwMode="auto">
            <a:xfrm>
              <a:off x="204" y="651"/>
              <a:ext cx="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38" name="Line 26"/>
            <p:cNvSpPr>
              <a:spLocks noChangeShapeType="1"/>
            </p:cNvSpPr>
            <p:nvPr/>
          </p:nvSpPr>
          <p:spPr bwMode="auto">
            <a:xfrm flipH="1">
              <a:off x="305" y="609"/>
              <a:ext cx="0" cy="3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39" name="Line 27"/>
            <p:cNvSpPr>
              <a:spLocks noChangeShapeType="1"/>
            </p:cNvSpPr>
            <p:nvPr/>
          </p:nvSpPr>
          <p:spPr bwMode="auto">
            <a:xfrm flipV="1">
              <a:off x="305" y="609"/>
              <a:ext cx="12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0" name="Line 28"/>
            <p:cNvSpPr>
              <a:spLocks noChangeShapeType="1"/>
            </p:cNvSpPr>
            <p:nvPr/>
          </p:nvSpPr>
          <p:spPr bwMode="auto">
            <a:xfrm flipV="1">
              <a:off x="266" y="482"/>
              <a:ext cx="400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1" name="Line 33"/>
            <p:cNvSpPr>
              <a:spLocks noChangeShapeType="1"/>
            </p:cNvSpPr>
            <p:nvPr/>
          </p:nvSpPr>
          <p:spPr bwMode="auto">
            <a:xfrm>
              <a:off x="356" y="820"/>
              <a:ext cx="0" cy="2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2" name="Line 36"/>
            <p:cNvSpPr>
              <a:spLocks noChangeShapeType="1"/>
            </p:cNvSpPr>
            <p:nvPr/>
          </p:nvSpPr>
          <p:spPr bwMode="auto">
            <a:xfrm flipV="1">
              <a:off x="356" y="820"/>
              <a:ext cx="7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3" name="Line 37"/>
            <p:cNvSpPr>
              <a:spLocks noChangeShapeType="1"/>
            </p:cNvSpPr>
            <p:nvPr/>
          </p:nvSpPr>
          <p:spPr bwMode="auto">
            <a:xfrm flipV="1">
              <a:off x="356" y="1117"/>
              <a:ext cx="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4" name="Line 38"/>
            <p:cNvSpPr>
              <a:spLocks noChangeShapeType="1"/>
            </p:cNvSpPr>
            <p:nvPr/>
          </p:nvSpPr>
          <p:spPr bwMode="auto">
            <a:xfrm flipH="1">
              <a:off x="432" y="7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5" name="Line 39"/>
            <p:cNvSpPr>
              <a:spLocks noChangeShapeType="1"/>
            </p:cNvSpPr>
            <p:nvPr/>
          </p:nvSpPr>
          <p:spPr bwMode="auto">
            <a:xfrm flipV="1">
              <a:off x="432" y="736"/>
              <a:ext cx="2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6" name="Line 41"/>
            <p:cNvSpPr>
              <a:spLocks noChangeShapeType="1"/>
            </p:cNvSpPr>
            <p:nvPr/>
          </p:nvSpPr>
          <p:spPr bwMode="auto">
            <a:xfrm flipH="1">
              <a:off x="509" y="870"/>
              <a:ext cx="0" cy="1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7" name="Line 42"/>
            <p:cNvSpPr>
              <a:spLocks noChangeShapeType="1"/>
            </p:cNvSpPr>
            <p:nvPr/>
          </p:nvSpPr>
          <p:spPr bwMode="auto">
            <a:xfrm flipV="1">
              <a:off x="509" y="862"/>
              <a:ext cx="152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8" name="Line 43"/>
            <p:cNvSpPr>
              <a:spLocks noChangeShapeType="1"/>
            </p:cNvSpPr>
            <p:nvPr/>
          </p:nvSpPr>
          <p:spPr bwMode="auto">
            <a:xfrm flipV="1">
              <a:off x="509" y="1032"/>
              <a:ext cx="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9" name="Text Box 44"/>
            <p:cNvSpPr txBox="1">
              <a:spLocks noChangeArrowheads="1"/>
            </p:cNvSpPr>
            <p:nvPr/>
          </p:nvSpPr>
          <p:spPr bwMode="auto">
            <a:xfrm>
              <a:off x="649" y="769"/>
              <a:ext cx="10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Petromyzontida</a:t>
              </a:r>
            </a:p>
          </p:txBody>
        </p:sp>
      </p:grpSp>
      <p:sp>
        <p:nvSpPr>
          <p:cNvPr id="12298" name="Text Box 70"/>
          <p:cNvSpPr txBox="1">
            <a:spLocks noChangeArrowheads="1"/>
          </p:cNvSpPr>
          <p:nvPr/>
        </p:nvSpPr>
        <p:spPr bwMode="auto">
          <a:xfrm>
            <a:off x="539750" y="511175"/>
            <a:ext cx="204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Morf. (paleont.)</a:t>
            </a:r>
          </a:p>
        </p:txBody>
      </p:sp>
      <p:grpSp>
        <p:nvGrpSpPr>
          <p:cNvPr id="12299" name="Group 137"/>
          <p:cNvGrpSpPr>
            <a:grpSpLocks/>
          </p:cNvGrpSpPr>
          <p:nvPr/>
        </p:nvGrpSpPr>
        <p:grpSpPr bwMode="auto">
          <a:xfrm>
            <a:off x="2411413" y="979488"/>
            <a:ext cx="2322512" cy="839787"/>
            <a:chOff x="1644" y="436"/>
            <a:chExt cx="1463" cy="529"/>
          </a:xfrm>
        </p:grpSpPr>
        <p:grpSp>
          <p:nvGrpSpPr>
            <p:cNvPr id="12320" name="Group 103"/>
            <p:cNvGrpSpPr>
              <a:grpSpLocks/>
            </p:cNvGrpSpPr>
            <p:nvPr/>
          </p:nvGrpSpPr>
          <p:grpSpPr bwMode="auto">
            <a:xfrm>
              <a:off x="2035" y="436"/>
              <a:ext cx="1072" cy="529"/>
              <a:chOff x="2035" y="436"/>
              <a:chExt cx="1072" cy="529"/>
            </a:xfrm>
          </p:grpSpPr>
          <p:sp>
            <p:nvSpPr>
              <p:cNvPr id="12331" name="Text Box 62"/>
              <p:cNvSpPr txBox="1">
                <a:spLocks noChangeArrowheads="1"/>
              </p:cNvSpPr>
              <p:nvPr/>
            </p:nvSpPr>
            <p:spPr bwMode="auto">
              <a:xfrm>
                <a:off x="2047" y="603"/>
                <a:ext cx="106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Petromyzontida</a:t>
                </a:r>
              </a:p>
            </p:txBody>
          </p:sp>
          <p:sp>
            <p:nvSpPr>
              <p:cNvPr id="12332" name="Text Box 61"/>
              <p:cNvSpPr txBox="1">
                <a:spLocks noChangeArrowheads="1"/>
              </p:cNvSpPr>
              <p:nvPr/>
            </p:nvSpPr>
            <p:spPr bwMode="auto">
              <a:xfrm>
                <a:off x="2035" y="436"/>
                <a:ext cx="8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Myxinoidea</a:t>
                </a:r>
              </a:p>
            </p:txBody>
          </p:sp>
          <p:sp>
            <p:nvSpPr>
              <p:cNvPr id="12333" name="Text Box 68"/>
              <p:cNvSpPr txBox="1">
                <a:spLocks noChangeArrowheads="1"/>
              </p:cNvSpPr>
              <p:nvPr/>
            </p:nvSpPr>
            <p:spPr bwMode="auto">
              <a:xfrm>
                <a:off x="2064" y="753"/>
                <a:ext cx="10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Gnathostomata</a:t>
                </a:r>
              </a:p>
            </p:txBody>
          </p:sp>
        </p:grpSp>
        <p:grpSp>
          <p:nvGrpSpPr>
            <p:cNvPr id="12321" name="Group 102"/>
            <p:cNvGrpSpPr>
              <a:grpSpLocks/>
            </p:cNvGrpSpPr>
            <p:nvPr/>
          </p:nvGrpSpPr>
          <p:grpSpPr bwMode="auto">
            <a:xfrm>
              <a:off x="1644" y="557"/>
              <a:ext cx="420" cy="317"/>
              <a:chOff x="1655" y="557"/>
              <a:chExt cx="510" cy="317"/>
            </a:xfrm>
          </p:grpSpPr>
          <p:grpSp>
            <p:nvGrpSpPr>
              <p:cNvPr id="12322" name="Group 89"/>
              <p:cNvGrpSpPr>
                <a:grpSpLocks/>
              </p:cNvGrpSpPr>
              <p:nvPr/>
            </p:nvGrpSpPr>
            <p:grpSpPr bwMode="auto">
              <a:xfrm>
                <a:off x="1655" y="557"/>
                <a:ext cx="510" cy="317"/>
                <a:chOff x="4059" y="255"/>
                <a:chExt cx="510" cy="317"/>
              </a:xfrm>
            </p:grpSpPr>
            <p:sp>
              <p:nvSpPr>
                <p:cNvPr id="12324" name="Line 84"/>
                <p:cNvSpPr>
                  <a:spLocks noChangeShapeType="1"/>
                </p:cNvSpPr>
                <p:nvPr/>
              </p:nvSpPr>
              <p:spPr bwMode="auto">
                <a:xfrm>
                  <a:off x="4206" y="255"/>
                  <a:ext cx="352" cy="1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2325" name="Line 85"/>
                <p:cNvSpPr>
                  <a:spLocks noChangeShapeType="1"/>
                </p:cNvSpPr>
                <p:nvPr/>
              </p:nvSpPr>
              <p:spPr bwMode="auto">
                <a:xfrm>
                  <a:off x="4059" y="391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12326" name="Group 88"/>
                <p:cNvGrpSpPr>
                  <a:grpSpLocks/>
                </p:cNvGrpSpPr>
                <p:nvPr/>
              </p:nvGrpSpPr>
              <p:grpSpPr bwMode="auto">
                <a:xfrm>
                  <a:off x="4195" y="391"/>
                  <a:ext cx="374" cy="181"/>
                  <a:chOff x="4206" y="164"/>
                  <a:chExt cx="374" cy="181"/>
                </a:xfrm>
              </p:grpSpPr>
              <p:sp>
                <p:nvSpPr>
                  <p:cNvPr id="12327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8" y="164"/>
                    <a:ext cx="1" cy="181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28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06" y="255"/>
                    <a:ext cx="21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2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164"/>
                    <a:ext cx="15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30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345"/>
                    <a:ext cx="15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12323" name="Line 83"/>
              <p:cNvSpPr>
                <a:spLocks noChangeShapeType="1"/>
              </p:cNvSpPr>
              <p:nvPr/>
            </p:nvSpPr>
            <p:spPr bwMode="auto">
              <a:xfrm flipH="1">
                <a:off x="1791" y="557"/>
                <a:ext cx="0" cy="219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300" name="Text Box 96"/>
          <p:cNvSpPr txBox="1">
            <a:spLocks noChangeArrowheads="1"/>
          </p:cNvSpPr>
          <p:nvPr/>
        </p:nvSpPr>
        <p:spPr bwMode="auto">
          <a:xfrm>
            <a:off x="3408363" y="511175"/>
            <a:ext cx="2027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Morf. (jen rec.)</a:t>
            </a:r>
          </a:p>
        </p:txBody>
      </p:sp>
      <p:sp>
        <p:nvSpPr>
          <p:cNvPr id="12301" name="Rectangle 97"/>
          <p:cNvSpPr>
            <a:spLocks noChangeArrowheads="1"/>
          </p:cNvSpPr>
          <p:nvPr/>
        </p:nvSpPr>
        <p:spPr bwMode="auto">
          <a:xfrm>
            <a:off x="1885950" y="2240037"/>
            <a:ext cx="1173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Craniata</a:t>
            </a:r>
            <a:endParaRPr lang="cs-CZ" altLang="cs-CZ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02" name="Text Box 100"/>
          <p:cNvSpPr txBox="1">
            <a:spLocks noChangeArrowheads="1"/>
          </p:cNvSpPr>
          <p:nvPr/>
        </p:nvSpPr>
        <p:spPr bwMode="auto">
          <a:xfrm>
            <a:off x="6227763" y="2168029"/>
            <a:ext cx="1522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Vertebrata</a:t>
            </a:r>
            <a:endParaRPr lang="cs-CZ" altLang="cs-CZ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303" name="Group 122"/>
          <p:cNvGrpSpPr>
            <a:grpSpLocks/>
          </p:cNvGrpSpPr>
          <p:nvPr/>
        </p:nvGrpSpPr>
        <p:grpSpPr bwMode="auto">
          <a:xfrm>
            <a:off x="4716463" y="981075"/>
            <a:ext cx="2216150" cy="839788"/>
            <a:chOff x="3072" y="391"/>
            <a:chExt cx="1396" cy="529"/>
          </a:xfrm>
        </p:grpSpPr>
        <p:grpSp>
          <p:nvGrpSpPr>
            <p:cNvPr id="12306" name="Group 123"/>
            <p:cNvGrpSpPr>
              <a:grpSpLocks/>
            </p:cNvGrpSpPr>
            <p:nvPr/>
          </p:nvGrpSpPr>
          <p:grpSpPr bwMode="auto">
            <a:xfrm>
              <a:off x="3072" y="512"/>
              <a:ext cx="362" cy="318"/>
              <a:chOff x="4105" y="391"/>
              <a:chExt cx="521" cy="318"/>
            </a:xfrm>
          </p:grpSpPr>
          <p:sp>
            <p:nvSpPr>
              <p:cNvPr id="12311" name="Line 124"/>
              <p:cNvSpPr>
                <a:spLocks noChangeShapeType="1"/>
              </p:cNvSpPr>
              <p:nvPr/>
            </p:nvSpPr>
            <p:spPr bwMode="auto">
              <a:xfrm flipH="1">
                <a:off x="4464" y="391"/>
                <a:ext cx="1" cy="181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2312" name="Group 125"/>
              <p:cNvGrpSpPr>
                <a:grpSpLocks/>
              </p:cNvGrpSpPr>
              <p:nvPr/>
            </p:nvGrpSpPr>
            <p:grpSpPr bwMode="auto">
              <a:xfrm>
                <a:off x="4105" y="391"/>
                <a:ext cx="521" cy="318"/>
                <a:chOff x="4105" y="391"/>
                <a:chExt cx="521" cy="318"/>
              </a:xfrm>
            </p:grpSpPr>
            <p:sp>
              <p:nvSpPr>
                <p:cNvPr id="12313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252" y="482"/>
                  <a:ext cx="212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12314" name="Group 127"/>
                <p:cNvGrpSpPr>
                  <a:grpSpLocks/>
                </p:cNvGrpSpPr>
                <p:nvPr/>
              </p:nvGrpSpPr>
              <p:grpSpPr bwMode="auto">
                <a:xfrm>
                  <a:off x="4105" y="482"/>
                  <a:ext cx="499" cy="227"/>
                  <a:chOff x="4241" y="482"/>
                  <a:chExt cx="499" cy="227"/>
                </a:xfrm>
              </p:grpSpPr>
              <p:sp>
                <p:nvSpPr>
                  <p:cNvPr id="12317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482"/>
                    <a:ext cx="0" cy="21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1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388" y="708"/>
                    <a:ext cx="35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1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618"/>
                    <a:ext cx="13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2315" name="Line 131"/>
                <p:cNvSpPr>
                  <a:spLocks noChangeShapeType="1"/>
                </p:cNvSpPr>
                <p:nvPr/>
              </p:nvSpPr>
              <p:spPr bwMode="auto">
                <a:xfrm>
                  <a:off x="4468" y="391"/>
                  <a:ext cx="158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2316" name="Line 132"/>
                <p:cNvSpPr>
                  <a:spLocks noChangeShapeType="1"/>
                </p:cNvSpPr>
                <p:nvPr/>
              </p:nvSpPr>
              <p:spPr bwMode="auto">
                <a:xfrm>
                  <a:off x="4468" y="572"/>
                  <a:ext cx="158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12307" name="Group 133"/>
            <p:cNvGrpSpPr>
              <a:grpSpLocks/>
            </p:cNvGrpSpPr>
            <p:nvPr/>
          </p:nvGrpSpPr>
          <p:grpSpPr bwMode="auto">
            <a:xfrm>
              <a:off x="3390" y="391"/>
              <a:ext cx="1078" cy="529"/>
              <a:chOff x="3855" y="316"/>
              <a:chExt cx="1078" cy="529"/>
            </a:xfrm>
          </p:grpSpPr>
          <p:sp>
            <p:nvSpPr>
              <p:cNvPr id="12308" name="Text Box 134"/>
              <p:cNvSpPr txBox="1">
                <a:spLocks noChangeArrowheads="1"/>
              </p:cNvSpPr>
              <p:nvPr/>
            </p:nvSpPr>
            <p:spPr bwMode="auto">
              <a:xfrm>
                <a:off x="3873" y="483"/>
                <a:ext cx="106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Petromyzontida</a:t>
                </a:r>
              </a:p>
            </p:txBody>
          </p:sp>
          <p:sp>
            <p:nvSpPr>
              <p:cNvPr id="12309" name="Text Box 135"/>
              <p:cNvSpPr txBox="1">
                <a:spLocks noChangeArrowheads="1"/>
              </p:cNvSpPr>
              <p:nvPr/>
            </p:nvSpPr>
            <p:spPr bwMode="auto">
              <a:xfrm>
                <a:off x="3860" y="316"/>
                <a:ext cx="8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Myxinoidea</a:t>
                </a:r>
              </a:p>
            </p:txBody>
          </p:sp>
          <p:sp>
            <p:nvSpPr>
              <p:cNvPr id="12310" name="Text Box 136"/>
              <p:cNvSpPr txBox="1">
                <a:spLocks noChangeArrowheads="1"/>
              </p:cNvSpPr>
              <p:nvPr/>
            </p:nvSpPr>
            <p:spPr bwMode="auto">
              <a:xfrm>
                <a:off x="3855" y="633"/>
                <a:ext cx="10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Gnathostomata</a:t>
                </a:r>
              </a:p>
            </p:txBody>
          </p:sp>
        </p:grpSp>
      </p:grpSp>
      <p:sp>
        <p:nvSpPr>
          <p:cNvPr id="12304" name="Line 138"/>
          <p:cNvSpPr>
            <a:spLocks noChangeShapeType="1"/>
          </p:cNvSpPr>
          <p:nvPr/>
        </p:nvSpPr>
        <p:spPr bwMode="auto">
          <a:xfrm>
            <a:off x="403225" y="1484313"/>
            <a:ext cx="650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" name="Skupina 75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79" name="Pravá složená závorka 78"/>
          <p:cNvSpPr/>
          <p:nvPr/>
        </p:nvSpPr>
        <p:spPr bwMode="auto">
          <a:xfrm rot="5400000">
            <a:off x="2285331" y="-9798"/>
            <a:ext cx="288032" cy="4285309"/>
          </a:xfrm>
          <a:prstGeom prst="righ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Pravá složená závorka 79"/>
          <p:cNvSpPr/>
          <p:nvPr/>
        </p:nvSpPr>
        <p:spPr bwMode="auto">
          <a:xfrm rot="5400000">
            <a:off x="6786663" y="-9798"/>
            <a:ext cx="288032" cy="4285309"/>
          </a:xfrm>
          <a:prstGeom prst="righ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121"/>
          <p:cNvGrpSpPr>
            <a:grpSpLocks/>
          </p:cNvGrpSpPr>
          <p:nvPr/>
        </p:nvGrpSpPr>
        <p:grpSpPr bwMode="auto">
          <a:xfrm>
            <a:off x="6964363" y="836613"/>
            <a:ext cx="2216150" cy="839787"/>
            <a:chOff x="3072" y="391"/>
            <a:chExt cx="1396" cy="529"/>
          </a:xfrm>
        </p:grpSpPr>
        <p:grpSp>
          <p:nvGrpSpPr>
            <p:cNvPr id="12350" name="Group 76"/>
            <p:cNvGrpSpPr>
              <a:grpSpLocks/>
            </p:cNvGrpSpPr>
            <p:nvPr/>
          </p:nvGrpSpPr>
          <p:grpSpPr bwMode="auto">
            <a:xfrm>
              <a:off x="3072" y="512"/>
              <a:ext cx="362" cy="318"/>
              <a:chOff x="4105" y="391"/>
              <a:chExt cx="521" cy="318"/>
            </a:xfrm>
          </p:grpSpPr>
          <p:sp>
            <p:nvSpPr>
              <p:cNvPr id="12355" name="Line 54"/>
              <p:cNvSpPr>
                <a:spLocks noChangeShapeType="1"/>
              </p:cNvSpPr>
              <p:nvPr/>
            </p:nvSpPr>
            <p:spPr bwMode="auto">
              <a:xfrm flipH="1">
                <a:off x="4464" y="391"/>
                <a:ext cx="1" cy="181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2356" name="Group 75"/>
              <p:cNvGrpSpPr>
                <a:grpSpLocks/>
              </p:cNvGrpSpPr>
              <p:nvPr/>
            </p:nvGrpSpPr>
            <p:grpSpPr bwMode="auto">
              <a:xfrm>
                <a:off x="4105" y="391"/>
                <a:ext cx="521" cy="318"/>
                <a:chOff x="4105" y="391"/>
                <a:chExt cx="521" cy="318"/>
              </a:xfrm>
            </p:grpSpPr>
            <p:sp>
              <p:nvSpPr>
                <p:cNvPr id="1235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252" y="482"/>
                  <a:ext cx="212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12358" name="Group 69"/>
                <p:cNvGrpSpPr>
                  <a:grpSpLocks/>
                </p:cNvGrpSpPr>
                <p:nvPr/>
              </p:nvGrpSpPr>
              <p:grpSpPr bwMode="auto">
                <a:xfrm>
                  <a:off x="4105" y="482"/>
                  <a:ext cx="499" cy="227"/>
                  <a:chOff x="4241" y="482"/>
                  <a:chExt cx="499" cy="227"/>
                </a:xfrm>
              </p:grpSpPr>
              <p:sp>
                <p:nvSpPr>
                  <p:cNvPr id="12361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482"/>
                    <a:ext cx="0" cy="21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62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388" y="708"/>
                    <a:ext cx="35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6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618"/>
                    <a:ext cx="13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2359" name="Line 58"/>
                <p:cNvSpPr>
                  <a:spLocks noChangeShapeType="1"/>
                </p:cNvSpPr>
                <p:nvPr/>
              </p:nvSpPr>
              <p:spPr bwMode="auto">
                <a:xfrm>
                  <a:off x="4468" y="391"/>
                  <a:ext cx="158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2360" name="Line 60"/>
                <p:cNvSpPr>
                  <a:spLocks noChangeShapeType="1"/>
                </p:cNvSpPr>
                <p:nvPr/>
              </p:nvSpPr>
              <p:spPr bwMode="auto">
                <a:xfrm>
                  <a:off x="4468" y="572"/>
                  <a:ext cx="158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12351" name="Group 104"/>
            <p:cNvGrpSpPr>
              <a:grpSpLocks/>
            </p:cNvGrpSpPr>
            <p:nvPr/>
          </p:nvGrpSpPr>
          <p:grpSpPr bwMode="auto">
            <a:xfrm>
              <a:off x="3390" y="391"/>
              <a:ext cx="1078" cy="529"/>
              <a:chOff x="3855" y="316"/>
              <a:chExt cx="1078" cy="529"/>
            </a:xfrm>
          </p:grpSpPr>
          <p:sp>
            <p:nvSpPr>
              <p:cNvPr id="12352" name="Text Box 90"/>
              <p:cNvSpPr txBox="1">
                <a:spLocks noChangeArrowheads="1"/>
              </p:cNvSpPr>
              <p:nvPr/>
            </p:nvSpPr>
            <p:spPr bwMode="auto">
              <a:xfrm>
                <a:off x="3873" y="483"/>
                <a:ext cx="106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Petromyzontida</a:t>
                </a:r>
              </a:p>
            </p:txBody>
          </p:sp>
          <p:sp>
            <p:nvSpPr>
              <p:cNvPr id="12353" name="Text Box 91"/>
              <p:cNvSpPr txBox="1">
                <a:spLocks noChangeArrowheads="1"/>
              </p:cNvSpPr>
              <p:nvPr/>
            </p:nvSpPr>
            <p:spPr bwMode="auto">
              <a:xfrm>
                <a:off x="3860" y="316"/>
                <a:ext cx="8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Myxinoidea</a:t>
                </a:r>
              </a:p>
            </p:txBody>
          </p:sp>
          <p:sp>
            <p:nvSpPr>
              <p:cNvPr id="12354" name="Text Box 92"/>
              <p:cNvSpPr txBox="1">
                <a:spLocks noChangeArrowheads="1"/>
              </p:cNvSpPr>
              <p:nvPr/>
            </p:nvSpPr>
            <p:spPr bwMode="auto">
              <a:xfrm>
                <a:off x="3855" y="633"/>
                <a:ext cx="10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Gnathostomata</a:t>
                </a:r>
              </a:p>
            </p:txBody>
          </p:sp>
        </p:grpSp>
      </p:grpSp>
      <p:sp>
        <p:nvSpPr>
          <p:cNvPr id="12294" name="Text Box 72"/>
          <p:cNvSpPr txBox="1">
            <a:spLocks noChangeArrowheads="1"/>
          </p:cNvSpPr>
          <p:nvPr/>
        </p:nvSpPr>
        <p:spPr bwMode="auto">
          <a:xfrm>
            <a:off x="7326313" y="511175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Gen (rec.)</a:t>
            </a:r>
          </a:p>
        </p:txBody>
      </p:sp>
      <p:sp>
        <p:nvSpPr>
          <p:cNvPr id="12295" name="Line 23"/>
          <p:cNvSpPr>
            <a:spLocks noChangeShapeType="1"/>
          </p:cNvSpPr>
          <p:nvPr/>
        </p:nvSpPr>
        <p:spPr bwMode="auto">
          <a:xfrm>
            <a:off x="415925" y="1236663"/>
            <a:ext cx="68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6" name="Line 30"/>
          <p:cNvSpPr>
            <a:spLocks noChangeShapeType="1"/>
          </p:cNvSpPr>
          <p:nvPr/>
        </p:nvSpPr>
        <p:spPr bwMode="auto">
          <a:xfrm>
            <a:off x="484188" y="1773238"/>
            <a:ext cx="8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2297" name="Group 139"/>
          <p:cNvGrpSpPr>
            <a:grpSpLocks/>
          </p:cNvGrpSpPr>
          <p:nvPr/>
        </p:nvGrpSpPr>
        <p:grpSpPr bwMode="auto">
          <a:xfrm>
            <a:off x="323850" y="908050"/>
            <a:ext cx="2389188" cy="1152525"/>
            <a:chOff x="204" y="391"/>
            <a:chExt cx="1505" cy="726"/>
          </a:xfrm>
        </p:grpSpPr>
        <p:sp>
          <p:nvSpPr>
            <p:cNvPr id="12334" name="Text Box 29"/>
            <p:cNvSpPr txBox="1">
              <a:spLocks noChangeArrowheads="1"/>
            </p:cNvSpPr>
            <p:nvPr/>
          </p:nvSpPr>
          <p:spPr bwMode="auto">
            <a:xfrm>
              <a:off x="666" y="391"/>
              <a:ext cx="8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Myxinoidea</a:t>
              </a:r>
            </a:p>
          </p:txBody>
        </p:sp>
        <p:sp>
          <p:nvSpPr>
            <p:cNvPr id="12335" name="Line 22"/>
            <p:cNvSpPr>
              <a:spLocks noChangeShapeType="1"/>
            </p:cNvSpPr>
            <p:nvPr/>
          </p:nvSpPr>
          <p:spPr bwMode="auto">
            <a:xfrm>
              <a:off x="266" y="489"/>
              <a:ext cx="0" cy="2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36" name="Line 24"/>
            <p:cNvSpPr>
              <a:spLocks noChangeShapeType="1"/>
            </p:cNvSpPr>
            <p:nvPr/>
          </p:nvSpPr>
          <p:spPr bwMode="auto">
            <a:xfrm>
              <a:off x="432" y="947"/>
              <a:ext cx="7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37" name="Line 25"/>
            <p:cNvSpPr>
              <a:spLocks noChangeShapeType="1"/>
            </p:cNvSpPr>
            <p:nvPr/>
          </p:nvSpPr>
          <p:spPr bwMode="auto">
            <a:xfrm>
              <a:off x="204" y="651"/>
              <a:ext cx="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38" name="Line 26"/>
            <p:cNvSpPr>
              <a:spLocks noChangeShapeType="1"/>
            </p:cNvSpPr>
            <p:nvPr/>
          </p:nvSpPr>
          <p:spPr bwMode="auto">
            <a:xfrm flipH="1">
              <a:off x="305" y="609"/>
              <a:ext cx="0" cy="3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39" name="Line 27"/>
            <p:cNvSpPr>
              <a:spLocks noChangeShapeType="1"/>
            </p:cNvSpPr>
            <p:nvPr/>
          </p:nvSpPr>
          <p:spPr bwMode="auto">
            <a:xfrm flipV="1">
              <a:off x="305" y="609"/>
              <a:ext cx="12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0" name="Line 28"/>
            <p:cNvSpPr>
              <a:spLocks noChangeShapeType="1"/>
            </p:cNvSpPr>
            <p:nvPr/>
          </p:nvSpPr>
          <p:spPr bwMode="auto">
            <a:xfrm flipV="1">
              <a:off x="266" y="482"/>
              <a:ext cx="400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1" name="Line 33"/>
            <p:cNvSpPr>
              <a:spLocks noChangeShapeType="1"/>
            </p:cNvSpPr>
            <p:nvPr/>
          </p:nvSpPr>
          <p:spPr bwMode="auto">
            <a:xfrm>
              <a:off x="356" y="820"/>
              <a:ext cx="0" cy="2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2" name="Line 36"/>
            <p:cNvSpPr>
              <a:spLocks noChangeShapeType="1"/>
            </p:cNvSpPr>
            <p:nvPr/>
          </p:nvSpPr>
          <p:spPr bwMode="auto">
            <a:xfrm flipV="1">
              <a:off x="356" y="820"/>
              <a:ext cx="7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3" name="Line 37"/>
            <p:cNvSpPr>
              <a:spLocks noChangeShapeType="1"/>
            </p:cNvSpPr>
            <p:nvPr/>
          </p:nvSpPr>
          <p:spPr bwMode="auto">
            <a:xfrm flipV="1">
              <a:off x="356" y="1117"/>
              <a:ext cx="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4" name="Line 38"/>
            <p:cNvSpPr>
              <a:spLocks noChangeShapeType="1"/>
            </p:cNvSpPr>
            <p:nvPr/>
          </p:nvSpPr>
          <p:spPr bwMode="auto">
            <a:xfrm flipH="1">
              <a:off x="432" y="7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5" name="Line 39"/>
            <p:cNvSpPr>
              <a:spLocks noChangeShapeType="1"/>
            </p:cNvSpPr>
            <p:nvPr/>
          </p:nvSpPr>
          <p:spPr bwMode="auto">
            <a:xfrm flipV="1">
              <a:off x="432" y="736"/>
              <a:ext cx="2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6" name="Line 41"/>
            <p:cNvSpPr>
              <a:spLocks noChangeShapeType="1"/>
            </p:cNvSpPr>
            <p:nvPr/>
          </p:nvSpPr>
          <p:spPr bwMode="auto">
            <a:xfrm flipH="1">
              <a:off x="509" y="870"/>
              <a:ext cx="0" cy="1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7" name="Line 42"/>
            <p:cNvSpPr>
              <a:spLocks noChangeShapeType="1"/>
            </p:cNvSpPr>
            <p:nvPr/>
          </p:nvSpPr>
          <p:spPr bwMode="auto">
            <a:xfrm flipV="1">
              <a:off x="509" y="862"/>
              <a:ext cx="152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8" name="Line 43"/>
            <p:cNvSpPr>
              <a:spLocks noChangeShapeType="1"/>
            </p:cNvSpPr>
            <p:nvPr/>
          </p:nvSpPr>
          <p:spPr bwMode="auto">
            <a:xfrm flipV="1">
              <a:off x="509" y="1032"/>
              <a:ext cx="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49" name="Text Box 44"/>
            <p:cNvSpPr txBox="1">
              <a:spLocks noChangeArrowheads="1"/>
            </p:cNvSpPr>
            <p:nvPr/>
          </p:nvSpPr>
          <p:spPr bwMode="auto">
            <a:xfrm>
              <a:off x="649" y="769"/>
              <a:ext cx="10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Petromyzontida</a:t>
              </a:r>
            </a:p>
          </p:txBody>
        </p:sp>
      </p:grpSp>
      <p:sp>
        <p:nvSpPr>
          <p:cNvPr id="12298" name="Text Box 70"/>
          <p:cNvSpPr txBox="1">
            <a:spLocks noChangeArrowheads="1"/>
          </p:cNvSpPr>
          <p:nvPr/>
        </p:nvSpPr>
        <p:spPr bwMode="auto">
          <a:xfrm>
            <a:off x="539750" y="511175"/>
            <a:ext cx="204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Morf. (paleont.)</a:t>
            </a:r>
          </a:p>
        </p:txBody>
      </p:sp>
      <p:grpSp>
        <p:nvGrpSpPr>
          <p:cNvPr id="12299" name="Group 137"/>
          <p:cNvGrpSpPr>
            <a:grpSpLocks/>
          </p:cNvGrpSpPr>
          <p:nvPr/>
        </p:nvGrpSpPr>
        <p:grpSpPr bwMode="auto">
          <a:xfrm>
            <a:off x="2411413" y="979488"/>
            <a:ext cx="2322512" cy="839787"/>
            <a:chOff x="1644" y="436"/>
            <a:chExt cx="1463" cy="529"/>
          </a:xfrm>
        </p:grpSpPr>
        <p:grpSp>
          <p:nvGrpSpPr>
            <p:cNvPr id="12320" name="Group 103"/>
            <p:cNvGrpSpPr>
              <a:grpSpLocks/>
            </p:cNvGrpSpPr>
            <p:nvPr/>
          </p:nvGrpSpPr>
          <p:grpSpPr bwMode="auto">
            <a:xfrm>
              <a:off x="2035" y="436"/>
              <a:ext cx="1072" cy="529"/>
              <a:chOff x="2035" y="436"/>
              <a:chExt cx="1072" cy="529"/>
            </a:xfrm>
          </p:grpSpPr>
          <p:sp>
            <p:nvSpPr>
              <p:cNvPr id="12331" name="Text Box 62"/>
              <p:cNvSpPr txBox="1">
                <a:spLocks noChangeArrowheads="1"/>
              </p:cNvSpPr>
              <p:nvPr/>
            </p:nvSpPr>
            <p:spPr bwMode="auto">
              <a:xfrm>
                <a:off x="2047" y="603"/>
                <a:ext cx="106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Petromyzontida</a:t>
                </a:r>
              </a:p>
            </p:txBody>
          </p:sp>
          <p:sp>
            <p:nvSpPr>
              <p:cNvPr id="12332" name="Text Box 61"/>
              <p:cNvSpPr txBox="1">
                <a:spLocks noChangeArrowheads="1"/>
              </p:cNvSpPr>
              <p:nvPr/>
            </p:nvSpPr>
            <p:spPr bwMode="auto">
              <a:xfrm>
                <a:off x="2035" y="436"/>
                <a:ext cx="8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Myxinoidea</a:t>
                </a:r>
              </a:p>
            </p:txBody>
          </p:sp>
          <p:sp>
            <p:nvSpPr>
              <p:cNvPr id="12333" name="Text Box 68"/>
              <p:cNvSpPr txBox="1">
                <a:spLocks noChangeArrowheads="1"/>
              </p:cNvSpPr>
              <p:nvPr/>
            </p:nvSpPr>
            <p:spPr bwMode="auto">
              <a:xfrm>
                <a:off x="2064" y="753"/>
                <a:ext cx="10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Gnathostomata</a:t>
                </a:r>
              </a:p>
            </p:txBody>
          </p:sp>
        </p:grpSp>
        <p:grpSp>
          <p:nvGrpSpPr>
            <p:cNvPr id="12321" name="Group 102"/>
            <p:cNvGrpSpPr>
              <a:grpSpLocks/>
            </p:cNvGrpSpPr>
            <p:nvPr/>
          </p:nvGrpSpPr>
          <p:grpSpPr bwMode="auto">
            <a:xfrm>
              <a:off x="1644" y="557"/>
              <a:ext cx="420" cy="317"/>
              <a:chOff x="1655" y="557"/>
              <a:chExt cx="510" cy="317"/>
            </a:xfrm>
          </p:grpSpPr>
          <p:grpSp>
            <p:nvGrpSpPr>
              <p:cNvPr id="12322" name="Group 89"/>
              <p:cNvGrpSpPr>
                <a:grpSpLocks/>
              </p:cNvGrpSpPr>
              <p:nvPr/>
            </p:nvGrpSpPr>
            <p:grpSpPr bwMode="auto">
              <a:xfrm>
                <a:off x="1655" y="557"/>
                <a:ext cx="510" cy="317"/>
                <a:chOff x="4059" y="255"/>
                <a:chExt cx="510" cy="317"/>
              </a:xfrm>
            </p:grpSpPr>
            <p:sp>
              <p:nvSpPr>
                <p:cNvPr id="12324" name="Line 84"/>
                <p:cNvSpPr>
                  <a:spLocks noChangeShapeType="1"/>
                </p:cNvSpPr>
                <p:nvPr/>
              </p:nvSpPr>
              <p:spPr bwMode="auto">
                <a:xfrm>
                  <a:off x="4206" y="255"/>
                  <a:ext cx="352" cy="1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2325" name="Line 85"/>
                <p:cNvSpPr>
                  <a:spLocks noChangeShapeType="1"/>
                </p:cNvSpPr>
                <p:nvPr/>
              </p:nvSpPr>
              <p:spPr bwMode="auto">
                <a:xfrm>
                  <a:off x="4059" y="391"/>
                  <a:ext cx="134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12326" name="Group 88"/>
                <p:cNvGrpSpPr>
                  <a:grpSpLocks/>
                </p:cNvGrpSpPr>
                <p:nvPr/>
              </p:nvGrpSpPr>
              <p:grpSpPr bwMode="auto">
                <a:xfrm>
                  <a:off x="4195" y="391"/>
                  <a:ext cx="374" cy="181"/>
                  <a:chOff x="4206" y="164"/>
                  <a:chExt cx="374" cy="181"/>
                </a:xfrm>
              </p:grpSpPr>
              <p:sp>
                <p:nvSpPr>
                  <p:cNvPr id="12327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8" y="164"/>
                    <a:ext cx="1" cy="181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28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06" y="255"/>
                    <a:ext cx="21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2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164"/>
                    <a:ext cx="15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30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422" y="345"/>
                    <a:ext cx="15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12323" name="Line 83"/>
              <p:cNvSpPr>
                <a:spLocks noChangeShapeType="1"/>
              </p:cNvSpPr>
              <p:nvPr/>
            </p:nvSpPr>
            <p:spPr bwMode="auto">
              <a:xfrm flipH="1">
                <a:off x="1791" y="557"/>
                <a:ext cx="0" cy="219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300" name="Text Box 96"/>
          <p:cNvSpPr txBox="1">
            <a:spLocks noChangeArrowheads="1"/>
          </p:cNvSpPr>
          <p:nvPr/>
        </p:nvSpPr>
        <p:spPr bwMode="auto">
          <a:xfrm>
            <a:off x="3408363" y="511175"/>
            <a:ext cx="2027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Morf. (jen rec.)</a:t>
            </a:r>
          </a:p>
        </p:txBody>
      </p:sp>
      <p:grpSp>
        <p:nvGrpSpPr>
          <p:cNvPr id="12303" name="Group 122"/>
          <p:cNvGrpSpPr>
            <a:grpSpLocks/>
          </p:cNvGrpSpPr>
          <p:nvPr/>
        </p:nvGrpSpPr>
        <p:grpSpPr bwMode="auto">
          <a:xfrm>
            <a:off x="4716463" y="981075"/>
            <a:ext cx="2216150" cy="839788"/>
            <a:chOff x="3072" y="391"/>
            <a:chExt cx="1396" cy="529"/>
          </a:xfrm>
        </p:grpSpPr>
        <p:grpSp>
          <p:nvGrpSpPr>
            <p:cNvPr id="12306" name="Group 123"/>
            <p:cNvGrpSpPr>
              <a:grpSpLocks/>
            </p:cNvGrpSpPr>
            <p:nvPr/>
          </p:nvGrpSpPr>
          <p:grpSpPr bwMode="auto">
            <a:xfrm>
              <a:off x="3072" y="512"/>
              <a:ext cx="362" cy="318"/>
              <a:chOff x="4105" y="391"/>
              <a:chExt cx="521" cy="318"/>
            </a:xfrm>
          </p:grpSpPr>
          <p:sp>
            <p:nvSpPr>
              <p:cNvPr id="12311" name="Line 124"/>
              <p:cNvSpPr>
                <a:spLocks noChangeShapeType="1"/>
              </p:cNvSpPr>
              <p:nvPr/>
            </p:nvSpPr>
            <p:spPr bwMode="auto">
              <a:xfrm flipH="1">
                <a:off x="4464" y="391"/>
                <a:ext cx="1" cy="181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2312" name="Group 125"/>
              <p:cNvGrpSpPr>
                <a:grpSpLocks/>
              </p:cNvGrpSpPr>
              <p:nvPr/>
            </p:nvGrpSpPr>
            <p:grpSpPr bwMode="auto">
              <a:xfrm>
                <a:off x="4105" y="391"/>
                <a:ext cx="521" cy="318"/>
                <a:chOff x="4105" y="391"/>
                <a:chExt cx="521" cy="318"/>
              </a:xfrm>
            </p:grpSpPr>
            <p:sp>
              <p:nvSpPr>
                <p:cNvPr id="12313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252" y="482"/>
                  <a:ext cx="212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12314" name="Group 127"/>
                <p:cNvGrpSpPr>
                  <a:grpSpLocks/>
                </p:cNvGrpSpPr>
                <p:nvPr/>
              </p:nvGrpSpPr>
              <p:grpSpPr bwMode="auto">
                <a:xfrm>
                  <a:off x="4105" y="482"/>
                  <a:ext cx="499" cy="227"/>
                  <a:chOff x="4241" y="482"/>
                  <a:chExt cx="499" cy="227"/>
                </a:xfrm>
              </p:grpSpPr>
              <p:sp>
                <p:nvSpPr>
                  <p:cNvPr id="12317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1" y="482"/>
                    <a:ext cx="0" cy="21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1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388" y="708"/>
                    <a:ext cx="35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231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618"/>
                    <a:ext cx="13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2315" name="Line 131"/>
                <p:cNvSpPr>
                  <a:spLocks noChangeShapeType="1"/>
                </p:cNvSpPr>
                <p:nvPr/>
              </p:nvSpPr>
              <p:spPr bwMode="auto">
                <a:xfrm>
                  <a:off x="4468" y="391"/>
                  <a:ext cx="158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2316" name="Line 132"/>
                <p:cNvSpPr>
                  <a:spLocks noChangeShapeType="1"/>
                </p:cNvSpPr>
                <p:nvPr/>
              </p:nvSpPr>
              <p:spPr bwMode="auto">
                <a:xfrm>
                  <a:off x="4468" y="572"/>
                  <a:ext cx="158" cy="0"/>
                </a:xfrm>
                <a:prstGeom prst="line">
                  <a:avLst/>
                </a:prstGeom>
                <a:noFill/>
                <a:ln w="28575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12307" name="Group 133"/>
            <p:cNvGrpSpPr>
              <a:grpSpLocks/>
            </p:cNvGrpSpPr>
            <p:nvPr/>
          </p:nvGrpSpPr>
          <p:grpSpPr bwMode="auto">
            <a:xfrm>
              <a:off x="3390" y="391"/>
              <a:ext cx="1078" cy="529"/>
              <a:chOff x="3855" y="316"/>
              <a:chExt cx="1078" cy="529"/>
            </a:xfrm>
          </p:grpSpPr>
          <p:sp>
            <p:nvSpPr>
              <p:cNvPr id="12308" name="Text Box 134"/>
              <p:cNvSpPr txBox="1">
                <a:spLocks noChangeArrowheads="1"/>
              </p:cNvSpPr>
              <p:nvPr/>
            </p:nvSpPr>
            <p:spPr bwMode="auto">
              <a:xfrm>
                <a:off x="3873" y="483"/>
                <a:ext cx="106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Petromyzontida</a:t>
                </a:r>
              </a:p>
            </p:txBody>
          </p:sp>
          <p:sp>
            <p:nvSpPr>
              <p:cNvPr id="12309" name="Text Box 135"/>
              <p:cNvSpPr txBox="1">
                <a:spLocks noChangeArrowheads="1"/>
              </p:cNvSpPr>
              <p:nvPr/>
            </p:nvSpPr>
            <p:spPr bwMode="auto">
              <a:xfrm>
                <a:off x="3860" y="316"/>
                <a:ext cx="8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Myxinoidea</a:t>
                </a:r>
              </a:p>
            </p:txBody>
          </p:sp>
          <p:sp>
            <p:nvSpPr>
              <p:cNvPr id="12310" name="Text Box 136"/>
              <p:cNvSpPr txBox="1">
                <a:spLocks noChangeArrowheads="1"/>
              </p:cNvSpPr>
              <p:nvPr/>
            </p:nvSpPr>
            <p:spPr bwMode="auto">
              <a:xfrm>
                <a:off x="3855" y="633"/>
                <a:ext cx="103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Gnathostomata</a:t>
                </a:r>
              </a:p>
            </p:txBody>
          </p:sp>
        </p:grpSp>
      </p:grpSp>
      <p:sp>
        <p:nvSpPr>
          <p:cNvPr id="12304" name="Line 138"/>
          <p:cNvSpPr>
            <a:spLocks noChangeShapeType="1"/>
          </p:cNvSpPr>
          <p:nvPr/>
        </p:nvSpPr>
        <p:spPr bwMode="auto">
          <a:xfrm>
            <a:off x="403225" y="1484313"/>
            <a:ext cx="650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76" name="Skupina 75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pic>
        <p:nvPicPr>
          <p:cNvPr id="79" name="Picture 2" descr="Screenshot 2015-09-17 22.4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5981" r="7475" b="33620"/>
          <a:stretch>
            <a:fillRect/>
          </a:stretch>
        </p:blipFill>
        <p:spPr bwMode="auto">
          <a:xfrm>
            <a:off x="107950" y="3350344"/>
            <a:ext cx="889158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97"/>
          <p:cNvSpPr>
            <a:spLocks noChangeArrowheads="1"/>
          </p:cNvSpPr>
          <p:nvPr/>
        </p:nvSpPr>
        <p:spPr bwMode="auto">
          <a:xfrm>
            <a:off x="1885950" y="2312045"/>
            <a:ext cx="1173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Craniata</a:t>
            </a:r>
            <a:endParaRPr lang="cs-CZ" altLang="cs-CZ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ravá složená závorka 2"/>
          <p:cNvSpPr/>
          <p:nvPr/>
        </p:nvSpPr>
        <p:spPr bwMode="auto">
          <a:xfrm rot="5400000">
            <a:off x="2285331" y="62210"/>
            <a:ext cx="288032" cy="4285309"/>
          </a:xfrm>
          <a:prstGeom prst="righ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Pravá složená závorka 81"/>
          <p:cNvSpPr/>
          <p:nvPr/>
        </p:nvSpPr>
        <p:spPr bwMode="auto">
          <a:xfrm rot="5400000">
            <a:off x="6786663" y="62209"/>
            <a:ext cx="288032" cy="4285309"/>
          </a:xfrm>
          <a:prstGeom prst="rightBrac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Rectangle 97"/>
          <p:cNvSpPr>
            <a:spLocks noChangeArrowheads="1"/>
          </p:cNvSpPr>
          <p:nvPr/>
        </p:nvSpPr>
        <p:spPr bwMode="auto">
          <a:xfrm>
            <a:off x="6156176" y="2312045"/>
            <a:ext cx="15359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Vertebrata</a:t>
            </a:r>
            <a:endParaRPr lang="cs-CZ" altLang="cs-CZ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Rectangle 97"/>
          <p:cNvSpPr>
            <a:spLocks noChangeArrowheads="1"/>
          </p:cNvSpPr>
          <p:nvPr/>
        </p:nvSpPr>
        <p:spPr bwMode="auto">
          <a:xfrm>
            <a:off x="251520" y="2816101"/>
            <a:ext cx="5646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Recentní skupiny obratlovců zastoupené v ČR:</a:t>
            </a:r>
            <a:endParaRPr lang="cs-CZ" altLang="cs-CZ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9" descr="Myxin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73072"/>
            <a:ext cx="4450333" cy="8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6"/>
          <p:cNvSpPr txBox="1">
            <a:spLocks noChangeArrowheads="1"/>
          </p:cNvSpPr>
          <p:nvPr/>
        </p:nvSpPr>
        <p:spPr bwMode="auto">
          <a:xfrm>
            <a:off x="35496" y="511175"/>
            <a:ext cx="4275529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Myxinoidea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Hyperotreti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) - sliznatky</a:t>
            </a:r>
          </a:p>
        </p:txBody>
      </p:sp>
      <p:sp>
        <p:nvSpPr>
          <p:cNvPr id="13317" name="Text Box 84"/>
          <p:cNvSpPr txBox="1">
            <a:spLocks noChangeArrowheads="1"/>
          </p:cNvSpPr>
          <p:nvPr/>
        </p:nvSpPr>
        <p:spPr bwMode="auto">
          <a:xfrm>
            <a:off x="35497" y="2204864"/>
            <a:ext cx="482453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primárně </a:t>
            </a:r>
            <a:r>
              <a:rPr lang="cs-CZ" altLang="cs-CZ" sz="2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mořské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(chladná moře) </a:t>
            </a: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57188" indent="-174625">
              <a:spcBef>
                <a:spcPct val="0"/>
              </a:spcBef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tělní tekutiny s vysokým obsahem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solí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 isotonické s mořskou vodou (</a:t>
            </a:r>
            <a:r>
              <a:rPr lang="cs-CZ" altLang="cs-CZ" sz="2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OSMOKONFORMITA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chybí obratle</a:t>
            </a:r>
          </a:p>
          <a:p>
            <a:pPr>
              <a:spcBef>
                <a:spcPct val="0"/>
              </a:spcBef>
            </a:pPr>
            <a:r>
              <a:rPr lang="cs-CZ" altLang="cs-CZ" sz="2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metamerní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žlázy,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sliz</a:t>
            </a:r>
            <a:endParaRPr lang="cs-CZ" altLang="cs-CZ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hvězdicovitá </a:t>
            </a: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ústa,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hmatové </a:t>
            </a:r>
          </a:p>
          <a:p>
            <a:pPr marL="182563" indent="-182563">
              <a:spcBef>
                <a:spcPct val="0"/>
              </a:spcBef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tentakule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cs-CZ" altLang="cs-CZ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odontoidy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182563" indent="-182563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</a:t>
            </a:r>
            <a:r>
              <a:rPr lang="cs-CZ" altLang="cs-CZ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dvoulaločnémjazyku</a:t>
            </a: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nepárová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nozdra, voda </a:t>
            </a: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nasávána </a:t>
            </a:r>
            <a:r>
              <a:rPr lang="cs-CZ" altLang="cs-CZ" sz="2000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nasohypofyzární</a:t>
            </a:r>
            <a:endParaRPr lang="cs-CZ" altLang="cs-CZ" sz="2000" u="sng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182563" indent="0">
              <a:spcBef>
                <a:spcPct val="0"/>
              </a:spcBef>
              <a:buNone/>
            </a:pP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chodbou</a:t>
            </a:r>
            <a:endParaRPr lang="cs-CZ" altLang="cs-CZ" sz="20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periodický </a:t>
            </a:r>
            <a:r>
              <a:rPr lang="cs-CZ" altLang="cs-CZ" sz="2000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hermafro</a:t>
            </a: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</a:p>
          <a:p>
            <a:pPr marL="182563" indent="-182563">
              <a:spcBef>
                <a:spcPct val="0"/>
              </a:spcBef>
              <a:buNone/>
            </a:pP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2000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ditismus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 vnější oplození, opakovaná 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reprodukce, vývoj přímý</a:t>
            </a:r>
            <a:endParaRPr lang="cs-CZ" altLang="cs-CZ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45550" y="548680"/>
            <a:ext cx="4390946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Petromyzontida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Hyperartia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) - mihule</a:t>
            </a:r>
          </a:p>
        </p:txBody>
      </p:sp>
      <p:sp>
        <p:nvSpPr>
          <p:cNvPr id="2" name="Obdélník 1"/>
          <p:cNvSpPr/>
          <p:nvPr/>
        </p:nvSpPr>
        <p:spPr>
          <a:xfrm>
            <a:off x="4617586" y="908720"/>
            <a:ext cx="3166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Petromyzontes</a:t>
            </a:r>
            <a:r>
              <a:rPr lang="cs-CZ" alt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Petromyzones</a:t>
            </a:r>
            <a:r>
              <a:rPr lang="cs-CZ" alt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endParaRPr lang="cs-CZ" sz="1600" dirty="0"/>
          </a:p>
        </p:txBody>
      </p:sp>
      <p:pic>
        <p:nvPicPr>
          <p:cNvPr id="12" name="Picture 6" descr="MihuleS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50" y="1196752"/>
            <a:ext cx="4534962" cy="111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4644008" y="2348880"/>
            <a:ext cx="446449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potamotokní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nebo </a:t>
            </a: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sladkovodní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OSMOREGULACE v hypotonickém prostředí</a:t>
            </a:r>
          </a:p>
          <a:p>
            <a:pPr>
              <a:spcBef>
                <a:spcPct val="0"/>
              </a:spcBef>
            </a:pPr>
            <a:endParaRPr lang="cs-CZ" altLang="cs-CZ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neurální oblouky obratlů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slizové buňky</a:t>
            </a:r>
            <a:endParaRPr lang="cs-CZ" altLang="cs-CZ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kruhový přísavný ústní</a:t>
            </a:r>
          </a:p>
          <a:p>
            <a:pPr marL="182563" indent="0">
              <a:spcBef>
                <a:spcPct val="0"/>
              </a:spcBef>
              <a:buNone/>
            </a:pP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terč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s </a:t>
            </a:r>
            <a:r>
              <a:rPr lang="cs-CZ" altLang="cs-CZ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odontoidy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minoha</a:t>
            </a: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182563" indent="0">
              <a:spcBef>
                <a:spcPct val="0"/>
              </a:spcBef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 podkovovitými ústy</a:t>
            </a:r>
          </a:p>
          <a:p>
            <a:pPr>
              <a:spcBef>
                <a:spcPct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nepárová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nozdra, voda nasávána do </a:t>
            </a:r>
            <a:r>
              <a:rPr lang="cs-CZ" altLang="cs-CZ" sz="2000" u="sng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nasohypofyzárního</a:t>
            </a:r>
            <a:r>
              <a:rPr lang="cs-CZ" altLang="cs-CZ" sz="2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váčku</a:t>
            </a:r>
          </a:p>
          <a:p>
            <a:pPr>
              <a:spcBef>
                <a:spcPct val="0"/>
              </a:spcBef>
            </a:pP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pohlaví </a:t>
            </a:r>
            <a:r>
              <a:rPr lang="cs-CZ" altLang="cs-CZ" sz="2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oddělené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 mihule umírá po první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reprodukci, larva </a:t>
            </a:r>
            <a:r>
              <a:rPr lang="cs-CZ" altLang="cs-CZ" sz="2000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minoha</a:t>
            </a:r>
            <a:endParaRPr lang="cs-CZ" altLang="cs-CZ" sz="20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2" descr="Ichthyomyz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86" y="3356992"/>
            <a:ext cx="10847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Bdelostoma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59547"/>
            <a:ext cx="1273352" cy="156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 bwMode="auto">
          <a:xfrm>
            <a:off x="3264818" y="4796131"/>
            <a:ext cx="540060" cy="637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Přímá spojnice se šipkou 30"/>
          <p:cNvCxnSpPr/>
          <p:nvPr/>
        </p:nvCxnSpPr>
        <p:spPr bwMode="auto">
          <a:xfrm>
            <a:off x="3275856" y="4509120"/>
            <a:ext cx="780692" cy="2870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492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86"/>
          <p:cNvSpPr txBox="1">
            <a:spLocks noChangeArrowheads="1"/>
          </p:cNvSpPr>
          <p:nvPr/>
        </p:nvSpPr>
        <p:spPr bwMode="auto">
          <a:xfrm>
            <a:off x="35496" y="511175"/>
            <a:ext cx="4275529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Myxinoidea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Hyperotreti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) - sliznatky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45550" y="548680"/>
            <a:ext cx="4390946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Petromyzontida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Hyperartia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) - mihule</a:t>
            </a:r>
          </a:p>
        </p:txBody>
      </p:sp>
      <p:sp>
        <p:nvSpPr>
          <p:cNvPr id="3" name="Obdélník 2"/>
          <p:cNvSpPr/>
          <p:nvPr/>
        </p:nvSpPr>
        <p:spPr>
          <a:xfrm>
            <a:off x="306132" y="98378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hltan s trávicí i dýchací </a:t>
            </a: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funkcí</a:t>
            </a:r>
          </a:p>
          <a:p>
            <a:endParaRPr lang="cs-CZ" altLang="cs-CZ" sz="2000" u="sng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altLang="cs-CZ" sz="20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altLang="cs-CZ" sz="2000" u="sng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altLang="cs-CZ" sz="20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altLang="cs-CZ" sz="2000" u="sng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altLang="cs-CZ" sz="20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altLang="cs-CZ" sz="2000" u="sng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altLang="cs-CZ" sz="20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jen levá </a:t>
            </a: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Cuvierova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chodba, </a:t>
            </a: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jen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1 </a:t>
            </a: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polokružná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chodba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72000" y="37135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jen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pravá </a:t>
            </a: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Cuvierova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chodba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 </a:t>
            </a: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polokružné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chodby </a:t>
            </a:r>
          </a:p>
        </p:txBody>
      </p:sp>
      <p:sp>
        <p:nvSpPr>
          <p:cNvPr id="20" name="Text Box 108"/>
          <p:cNvSpPr txBox="1">
            <a:spLocks noChangeArrowheads="1"/>
          </p:cNvSpPr>
          <p:nvPr/>
        </p:nvSpPr>
        <p:spPr bwMode="auto">
          <a:xfrm>
            <a:off x="323528" y="4141529"/>
            <a:ext cx="41396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43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druhů 6 rodů, </a:t>
            </a:r>
            <a:r>
              <a:rPr lang="cs-CZ" altLang="cs-CZ" sz="2000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Myxine</a:t>
            </a:r>
            <a:r>
              <a:rPr lang="cs-CZ" altLang="cs-CZ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Bdellostoma</a:t>
            </a:r>
            <a:endParaRPr lang="cs-CZ" altLang="cs-CZ" sz="2000" dirty="0">
              <a:latin typeface="Comic Sans MS" panose="030F0702030302020204" pitchFamily="66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004048" y="1628800"/>
            <a:ext cx="3890020" cy="1803688"/>
            <a:chOff x="609600" y="4267200"/>
            <a:chExt cx="4610100" cy="2008188"/>
          </a:xfrm>
        </p:grpSpPr>
        <p:pic>
          <p:nvPicPr>
            <p:cNvPr id="23" name="Picture 3" descr="mihule_ře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267200"/>
              <a:ext cx="2063750" cy="200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971800" y="4514850"/>
              <a:ext cx="21431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trávicí část hltanu</a:t>
              </a: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2965450" y="4819650"/>
              <a:ext cx="2254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dýchací část hltanu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971800" y="5581650"/>
              <a:ext cx="16605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žaberní váček</a:t>
              </a: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1981200" y="5410200"/>
              <a:ext cx="91440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H="1">
              <a:off x="1600200" y="5029200"/>
              <a:ext cx="137160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>
              <a:off x="1524000" y="4724400"/>
              <a:ext cx="137160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6" name="Obdélník 15"/>
          <p:cNvSpPr/>
          <p:nvPr/>
        </p:nvSpPr>
        <p:spPr>
          <a:xfrm>
            <a:off x="4680520" y="98072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trávicí a dýchací cesty oddělené</a:t>
            </a:r>
            <a:r>
              <a:rPr lang="cs-CZ" altLang="cs-CZ" sz="1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jen u </a:t>
            </a:r>
            <a:r>
              <a:rPr lang="cs-CZ" altLang="cs-CZ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minoh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společné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499992" y="474779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dirty="0">
                <a:solidFill>
                  <a:srgbClr val="000000"/>
                </a:solidFill>
                <a:latin typeface="Comic Sans MS" panose="030F0702030302020204" pitchFamily="66" charset="0"/>
              </a:rPr>
              <a:t>41 (9+32)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druh, </a:t>
            </a:r>
            <a:r>
              <a:rPr lang="cs-CZ" altLang="cs-CZ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Petromyzon</a:t>
            </a:r>
            <a:r>
              <a:rPr lang="cs-CZ" altLang="cs-CZ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Lampetra</a:t>
            </a:r>
            <a:r>
              <a:rPr lang="cs-CZ" altLang="cs-CZ" sz="2000" i="1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Eudontomyzon</a:t>
            </a:r>
            <a:endParaRPr lang="cs-CZ" altLang="cs-CZ" sz="2000" i="1" dirty="0">
              <a:latin typeface="Comic Sans MS" panose="030F0702030302020204" pitchFamily="66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90970" y="4365104"/>
            <a:ext cx="3074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1. duplikace </a:t>
            </a: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Hox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genů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4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07925" y="1196752"/>
            <a:ext cx="52561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Sliznatky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žaberní </a:t>
            </a:r>
            <a:r>
              <a:rPr lang="cs-CZ" altLang="cs-CZ" sz="2000" dirty="0">
                <a:solidFill>
                  <a:srgbClr val="FF3300"/>
                </a:solidFill>
                <a:latin typeface="Comic Sans MS" panose="030F0702030302020204" pitchFamily="66" charset="0"/>
              </a:rPr>
              <a:t>váčky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uvnitř koše z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chrupavčitých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žaberních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prstenců, ústí samostatně </a:t>
            </a: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povrch, nebo do společného kanálku, </a:t>
            </a: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hltan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nerozdělen na trávicí a dýchací část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3419475" y="52387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Dýchací aparát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83769" y="3043645"/>
            <a:ext cx="5868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Mihule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žaberní </a:t>
            </a:r>
            <a:r>
              <a:rPr lang="cs-CZ" altLang="cs-CZ" sz="2000" dirty="0">
                <a:solidFill>
                  <a:srgbClr val="FF3300"/>
                </a:solidFill>
                <a:latin typeface="Comic Sans MS" panose="030F0702030302020204" pitchFamily="66" charset="0"/>
              </a:rPr>
              <a:t>váčky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uvnitř koše </a:t>
            </a: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ze 7  chrupavčitých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žaberních oblouků,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ústí samostatně </a:t>
            </a:r>
            <a:endParaRPr lang="cs-CZ" altLang="cs-CZ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povrch 7 žaberními skulinami po stranách za hlavou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hltan rozdělen 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na trávicí a dýchací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delosto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196975"/>
            <a:ext cx="5334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88925" y="1591965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Bdellostoma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(80 cm) </a:t>
            </a:r>
          </a:p>
        </p:txBody>
      </p:sp>
      <p:pic>
        <p:nvPicPr>
          <p:cNvPr id="15365" name="Picture 7" descr="Bdellost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7476"/>
            <a:ext cx="32766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107504" y="5622925"/>
            <a:ext cx="5959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odontoidy</a:t>
            </a: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jen na dvojlaločném jazyku - funguje jako čelisti; prolezou skřelemi ryb, nebo se provrtávají přes tělní stěnu a vyžírají vnitřnosti</a:t>
            </a:r>
            <a:endParaRPr lang="cs-CZ" altLang="cs-CZ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9" name="Text Box 14"/>
          <p:cNvSpPr txBox="1">
            <a:spLocks noChangeArrowheads="1"/>
          </p:cNvSpPr>
          <p:nvPr/>
        </p:nvSpPr>
        <p:spPr bwMode="auto">
          <a:xfrm>
            <a:off x="3419475" y="523875"/>
            <a:ext cx="226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Příjem potravy</a:t>
            </a:r>
          </a:p>
        </p:txBody>
      </p:sp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107504" y="4672013"/>
            <a:ext cx="5959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Potrava: mrtvé nebo poraněné ryby, červi, měkkýši, členovci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1520" y="980728"/>
            <a:ext cx="13003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Sliznatky</a:t>
            </a:r>
            <a:endParaRPr lang="cs-CZ" altLang="cs-CZ" sz="2000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5" descr="Bdelostom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60" y="4545105"/>
            <a:ext cx="1849416" cy="226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88925" y="703263"/>
            <a:ext cx="2011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Myxine (50 cm)</a:t>
            </a:r>
          </a:p>
        </p:txBody>
      </p:sp>
      <p:pic>
        <p:nvPicPr>
          <p:cNvPr id="16387" name="Picture 5" descr="Myglu_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844675"/>
            <a:ext cx="493236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Myx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143000"/>
            <a:ext cx="2124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Myxin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365625"/>
            <a:ext cx="345598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3708400" y="476250"/>
            <a:ext cx="213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Rozmnožování</a:t>
            </a:r>
          </a:p>
        </p:txBody>
      </p:sp>
      <p:grpSp>
        <p:nvGrpSpPr>
          <p:cNvPr id="16391" name="Group 13"/>
          <p:cNvGrpSpPr>
            <a:grpSpLocks/>
          </p:cNvGrpSpPr>
          <p:nvPr/>
        </p:nvGrpSpPr>
        <p:grpSpPr bwMode="auto">
          <a:xfrm>
            <a:off x="2700338" y="981075"/>
            <a:ext cx="6192837" cy="701675"/>
            <a:chOff x="1701" y="618"/>
            <a:chExt cx="3901" cy="442"/>
          </a:xfrm>
        </p:grpSpPr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1701" y="618"/>
              <a:ext cx="390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Gonáda - dlouhý pás podél střeva,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vpředu: </a:t>
              </a:r>
              <a:r>
                <a:rPr lang="cs-CZ" altLang="cs-CZ" sz="2000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mesovarium</a:t>
              </a:r>
              <a:r>
                <a:rPr lang="cs-CZ" altLang="cs-CZ" sz="20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, vzadu </a:t>
              </a:r>
              <a:r>
                <a:rPr lang="cs-CZ" altLang="cs-CZ" sz="2000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mesorchium</a:t>
              </a:r>
              <a:endPara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394" name="Text Box 11"/>
            <p:cNvSpPr txBox="1">
              <a:spLocks noChangeArrowheads="1"/>
            </p:cNvSpPr>
            <p:nvPr/>
          </p:nvSpPr>
          <p:spPr bwMode="auto">
            <a:xfrm>
              <a:off x="3198" y="799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♀</a:t>
              </a:r>
            </a:p>
          </p:txBody>
        </p:sp>
        <p:sp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4785" y="799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♂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250825" y="511175"/>
            <a:ext cx="974947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Mihule</a:t>
            </a:r>
            <a:endParaRPr lang="cs-CZ" altLang="cs-CZ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1" name="Picture 10" descr="Mihule_ko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5524"/>
            <a:ext cx="44989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32407" y="4659858"/>
            <a:ext cx="832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Mozek 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pětidílný (u </a:t>
            </a:r>
            <a:r>
              <a:rPr lang="cs-CZ" altLang="cs-CZ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minoh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3-dílný- </a:t>
            </a:r>
            <a:r>
              <a:rPr lang="cs-CZ" altLang="cs-CZ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telencephalon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diencephalon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tegmentum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), velký </a:t>
            </a:r>
            <a:r>
              <a:rPr lang="cs-CZ" altLang="cs-CZ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diencephalon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hypothalamus</a:t>
            </a:r>
            <a:r>
              <a:rPr lang="cs-CZ" altLang="cs-CZ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2" name="Picture 11" descr="Mihule_moze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93370"/>
            <a:ext cx="3528574" cy="1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496" y="1268760"/>
            <a:ext cx="899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Skelet – </a:t>
            </a:r>
            <a:r>
              <a:rPr lang="cs-CZ" sz="1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notochord</a:t>
            </a:r>
            <a:r>
              <a:rPr lang="cs-CZ" sz="1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a chrupavčitá </a:t>
            </a:r>
            <a:r>
              <a:rPr lang="cs-CZ" sz="1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arcualia</a:t>
            </a:r>
            <a:r>
              <a:rPr lang="cs-CZ" sz="1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osrdečník a </a:t>
            </a:r>
            <a:r>
              <a:rPr lang="cs-CZ" sz="18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pololebka</a:t>
            </a:r>
            <a:r>
              <a:rPr lang="cs-CZ" sz="1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bez týlní oblasti</a:t>
            </a:r>
            <a:endParaRPr lang="cs-CZ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minoh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73196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Mih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8325"/>
            <a:ext cx="63246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Lapla_u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109663"/>
            <a:ext cx="58531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979613" y="1196975"/>
            <a:ext cx="995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minoha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213600" y="728663"/>
            <a:ext cx="175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metamorfóza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2987675" y="1412875"/>
            <a:ext cx="1141413" cy="252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 flipH="1">
            <a:off x="6186488" y="1052513"/>
            <a:ext cx="1481137" cy="1146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2438400" y="4425950"/>
            <a:ext cx="1908175" cy="40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dospělá mihule</a:t>
            </a:r>
          </a:p>
        </p:txBody>
      </p:sp>
      <p:pic>
        <p:nvPicPr>
          <p:cNvPr id="20490" name="Picture 15" descr="mino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1242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304800" y="2597150"/>
            <a:ext cx="995363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minoha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2484438" y="46355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Rozmnožování a ontogeneze</a:t>
            </a:r>
          </a:p>
        </p:txBody>
      </p:sp>
      <p:sp>
        <p:nvSpPr>
          <p:cNvPr id="20493" name="Rectangle 18"/>
          <p:cNvSpPr>
            <a:spLocks noChangeArrowheads="1"/>
          </p:cNvSpPr>
          <p:nvPr/>
        </p:nvSpPr>
        <p:spPr bwMode="auto">
          <a:xfrm>
            <a:off x="6443663" y="4889500"/>
            <a:ext cx="266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oplození vnější, po tření hynou, nepřímý vývoj - larva minoha</a:t>
            </a:r>
          </a:p>
        </p:txBody>
      </p:sp>
      <p:pic>
        <p:nvPicPr>
          <p:cNvPr id="20494" name="Picture 20" descr="mihul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207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Pemar_u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7272337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Mihu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52625"/>
            <a:ext cx="5111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563938" y="584200"/>
            <a:ext cx="1922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Příjem potravy</a:t>
            </a:r>
            <a:endParaRPr lang="cs-CZ" altLang="cs-CZ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50825" y="1000125"/>
            <a:ext cx="8642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minoha</a:t>
            </a: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 - filtrace detritu, </a:t>
            </a: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dospělci</a:t>
            </a: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 - zvláštní typ predace - přisávají se na ryby, ozubeným ústním terčem a jazykem narušují kůži ryb a nasávají kašovitou svalovinu s krví, nebo potravu vůbec nepříjímají (některé sladkovodní druhy).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547813" y="620713"/>
            <a:ext cx="594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Tradiční třídění obratlovců (Vertebrata)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95300" y="1100138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u="sng">
                <a:solidFill>
                  <a:srgbClr val="000000"/>
                </a:solidFill>
                <a:latin typeface="Comic Sans MS" panose="030F0702030302020204" pitchFamily="66" charset="0"/>
              </a:rPr>
              <a:t>Kritérium:</a:t>
            </a:r>
          </a:p>
        </p:txBody>
      </p:sp>
      <p:grpSp>
        <p:nvGrpSpPr>
          <p:cNvPr id="4100" name="Group 16"/>
          <p:cNvGrpSpPr>
            <a:grpSpLocks/>
          </p:cNvGrpSpPr>
          <p:nvPr/>
        </p:nvGrpSpPr>
        <p:grpSpPr bwMode="auto">
          <a:xfrm>
            <a:off x="460375" y="1754188"/>
            <a:ext cx="7673975" cy="822325"/>
            <a:chOff x="290" y="1105"/>
            <a:chExt cx="4834" cy="518"/>
          </a:xfrm>
        </p:grpSpPr>
        <p:sp>
          <p:nvSpPr>
            <p:cNvPr id="4110" name="Text Box 7"/>
            <p:cNvSpPr txBox="1">
              <a:spLocks noChangeArrowheads="1"/>
            </p:cNvSpPr>
            <p:nvPr/>
          </p:nvSpPr>
          <p:spPr bwMode="auto">
            <a:xfrm>
              <a:off x="290" y="1105"/>
              <a:ext cx="10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ekologické</a:t>
              </a:r>
            </a:p>
          </p:txBody>
        </p:sp>
        <p:sp>
          <p:nvSpPr>
            <p:cNvPr id="4111" name="Text Box 8"/>
            <p:cNvSpPr txBox="1">
              <a:spLocks noChangeArrowheads="1"/>
            </p:cNvSpPr>
            <p:nvPr/>
          </p:nvSpPr>
          <p:spPr bwMode="auto">
            <a:xfrm>
              <a:off x="2189" y="1105"/>
              <a:ext cx="114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Pisces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(ploutvovci)</a:t>
              </a:r>
            </a:p>
          </p:txBody>
        </p:sp>
        <p:sp>
          <p:nvSpPr>
            <p:cNvPr id="4112" name="Text Box 9"/>
            <p:cNvSpPr txBox="1">
              <a:spLocks noChangeArrowheads="1"/>
            </p:cNvSpPr>
            <p:nvPr/>
          </p:nvSpPr>
          <p:spPr bwMode="auto">
            <a:xfrm>
              <a:off x="4012" y="1105"/>
              <a:ext cx="111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Tetrapoda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(čtyřnožci)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3713" y="2973388"/>
            <a:ext cx="7346950" cy="822325"/>
            <a:chOff x="311" y="1873"/>
            <a:chExt cx="4628" cy="518"/>
          </a:xfrm>
        </p:grpSpPr>
        <p:sp>
          <p:nvSpPr>
            <p:cNvPr id="4107" name="Text Box 10"/>
            <p:cNvSpPr txBox="1">
              <a:spLocks noChangeArrowheads="1"/>
            </p:cNvSpPr>
            <p:nvPr/>
          </p:nvSpPr>
          <p:spPr bwMode="auto">
            <a:xfrm>
              <a:off x="311" y="1873"/>
              <a:ext cx="13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embryologické</a:t>
              </a:r>
            </a:p>
          </p:txBody>
        </p:sp>
        <p:sp>
          <p:nvSpPr>
            <p:cNvPr id="4108" name="Text Box 11"/>
            <p:cNvSpPr txBox="1">
              <a:spLocks noChangeArrowheads="1"/>
            </p:cNvSpPr>
            <p:nvPr/>
          </p:nvSpPr>
          <p:spPr bwMode="auto">
            <a:xfrm>
              <a:off x="2210" y="1873"/>
              <a:ext cx="109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Anamnia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(bezblanní)</a:t>
              </a:r>
            </a:p>
          </p:txBody>
        </p:sp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4033" y="1873"/>
              <a:ext cx="90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Amniota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(blanatí)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68313" y="4341813"/>
            <a:ext cx="8347075" cy="822325"/>
            <a:chOff x="295" y="2735"/>
            <a:chExt cx="5258" cy="518"/>
          </a:xfrm>
        </p:grpSpPr>
        <p:sp>
          <p:nvSpPr>
            <p:cNvPr id="4104" name="Text Box 13"/>
            <p:cNvSpPr txBox="1">
              <a:spLocks noChangeArrowheads="1"/>
            </p:cNvSpPr>
            <p:nvPr/>
          </p:nvSpPr>
          <p:spPr bwMode="auto">
            <a:xfrm>
              <a:off x="295" y="2735"/>
              <a:ext cx="11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anatomické</a:t>
              </a:r>
            </a:p>
          </p:txBody>
        </p:sp>
        <p:sp>
          <p:nvSpPr>
            <p:cNvPr id="4105" name="Text Box 14"/>
            <p:cNvSpPr txBox="1">
              <a:spLocks noChangeArrowheads="1"/>
            </p:cNvSpPr>
            <p:nvPr/>
          </p:nvSpPr>
          <p:spPr bwMode="auto">
            <a:xfrm>
              <a:off x="2220" y="2735"/>
              <a:ext cx="153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Agnatha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(bezčelistnatci)</a:t>
              </a:r>
            </a:p>
          </p:txBody>
        </p:sp>
        <p:sp>
          <p:nvSpPr>
            <p:cNvPr id="4106" name="Text Box 15"/>
            <p:cNvSpPr txBox="1">
              <a:spLocks noChangeArrowheads="1"/>
            </p:cNvSpPr>
            <p:nvPr/>
          </p:nvSpPr>
          <p:spPr bwMode="auto">
            <a:xfrm>
              <a:off x="4029" y="2735"/>
              <a:ext cx="152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Gnathostomata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(čelistnatci)</a:t>
              </a:r>
            </a:p>
          </p:txBody>
        </p: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79501" y="61816"/>
            <a:ext cx="693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0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Fylogeneze a diverzita obratlovců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-36512" y="17192"/>
            <a:ext cx="9144000" cy="476250"/>
            <a:chOff x="0" y="0"/>
            <a:chExt cx="9144000" cy="476250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116013" y="44624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85875" y="4221163"/>
            <a:ext cx="6985000" cy="650875"/>
            <a:chOff x="810" y="2703"/>
            <a:chExt cx="4400" cy="410"/>
          </a:xfrm>
        </p:grpSpPr>
        <p:sp>
          <p:nvSpPr>
            <p:cNvPr id="22595" name="Text Box 6"/>
            <p:cNvSpPr txBox="1">
              <a:spLocks noChangeArrowheads="1"/>
            </p:cNvSpPr>
            <p:nvPr/>
          </p:nvSpPr>
          <p:spPr bwMode="auto">
            <a:xfrm>
              <a:off x="810" y="2709"/>
              <a:ext cx="293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jen nepárový ploutevní lem (u vymřelých prsní ploutve)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96" name="Text Box 7"/>
            <p:cNvSpPr txBox="1">
              <a:spLocks noChangeArrowheads="1"/>
            </p:cNvSpPr>
            <p:nvPr/>
          </p:nvSpPr>
          <p:spPr bwMode="auto">
            <a:xfrm>
              <a:off x="3854" y="2703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párové končetiny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95400" y="3962400"/>
            <a:ext cx="5845175" cy="403225"/>
            <a:chOff x="816" y="2499"/>
            <a:chExt cx="3682" cy="254"/>
          </a:xfrm>
        </p:grpSpPr>
        <p:sp>
          <p:nvSpPr>
            <p:cNvPr id="22593" name="Text Box 3"/>
            <p:cNvSpPr txBox="1">
              <a:spLocks noChangeArrowheads="1"/>
            </p:cNvSpPr>
            <p:nvPr/>
          </p:nvSpPr>
          <p:spPr bwMode="auto">
            <a:xfrm>
              <a:off x="816" y="2522"/>
              <a:ext cx="18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7 párů žaberních oblouků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94" name="Text Box 4"/>
            <p:cNvSpPr txBox="1">
              <a:spLocks noChangeArrowheads="1"/>
            </p:cNvSpPr>
            <p:nvPr/>
          </p:nvSpPr>
          <p:spPr bwMode="auto">
            <a:xfrm>
              <a:off x="3860" y="2499"/>
              <a:ext cx="6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čelisti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28600" y="1192213"/>
            <a:ext cx="9023350" cy="641350"/>
            <a:chOff x="144" y="800"/>
            <a:chExt cx="5684" cy="404"/>
          </a:xfrm>
        </p:grpSpPr>
        <p:sp>
          <p:nvSpPr>
            <p:cNvPr id="22590" name="Text Box 9"/>
            <p:cNvSpPr txBox="1">
              <a:spLocks noChangeArrowheads="1"/>
            </p:cNvSpPr>
            <p:nvPr/>
          </p:nvSpPr>
          <p:spPr bwMode="auto">
            <a:xfrm>
              <a:off x="144" y="812"/>
              <a:ext cx="18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8000"/>
                  </a:solidFill>
                  <a:latin typeface="Comic Sans MS" panose="030F0702030302020204" pitchFamily="66" charset="0"/>
                </a:rPr>
                <a:t>metamerní slizové žlázy</a:t>
              </a:r>
              <a:endParaRPr lang="cs-CZ" altLang="cs-CZ" sz="2400">
                <a:solidFill>
                  <a:srgbClr val="008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91" name="Text Box 10"/>
            <p:cNvSpPr txBox="1">
              <a:spLocks noChangeArrowheads="1"/>
            </p:cNvSpPr>
            <p:nvPr/>
          </p:nvSpPr>
          <p:spPr bwMode="auto">
            <a:xfrm>
              <a:off x="2010" y="803"/>
              <a:ext cx="1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33CC"/>
                  </a:solidFill>
                  <a:latin typeface="Comic Sans MS" panose="030F0702030302020204" pitchFamily="66" charset="0"/>
                </a:rPr>
                <a:t> jen slizové buňky</a:t>
              </a:r>
              <a:endParaRPr lang="cs-CZ" altLang="cs-CZ" sz="2400">
                <a:solidFill>
                  <a:srgbClr val="0033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92" name="Text Box 11"/>
            <p:cNvSpPr txBox="1">
              <a:spLocks noChangeArrowheads="1"/>
            </p:cNvSpPr>
            <p:nvPr/>
          </p:nvSpPr>
          <p:spPr bwMode="auto">
            <a:xfrm>
              <a:off x="3860" y="800"/>
              <a:ext cx="19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33CC"/>
                  </a:solidFill>
                  <a:latin typeface="Comic Sans MS" panose="030F0702030302020204" pitchFamily="66" charset="0"/>
                </a:rPr>
                <a:t>slizové buňky (vodní)</a:t>
              </a: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, </a:t>
              </a:r>
              <a:r>
                <a:rPr lang="cs-CZ" altLang="cs-CZ" sz="1800">
                  <a:solidFill>
                    <a:srgbClr val="008000"/>
                  </a:solidFill>
                  <a:latin typeface="Comic Sans MS" panose="030F0702030302020204" pitchFamily="66" charset="0"/>
                </a:rPr>
                <a:t>kožní žlázy (</a:t>
              </a:r>
              <a:r>
                <a:rPr lang="cs-CZ" altLang="cs-CZ" sz="1600">
                  <a:solidFill>
                    <a:srgbClr val="008000"/>
                  </a:solidFill>
                  <a:latin typeface="Comic Sans MS" panose="030F0702030302020204" pitchFamily="66" charset="0"/>
                </a:rPr>
                <a:t>suchozemští</a:t>
              </a:r>
              <a:r>
                <a:rPr lang="cs-CZ" altLang="cs-CZ" sz="1800">
                  <a:solidFill>
                    <a:srgbClr val="008000"/>
                  </a:solidFill>
                  <a:latin typeface="Comic Sans MS" panose="030F0702030302020204" pitchFamily="66" charset="0"/>
                </a:rPr>
                <a:t>)</a:t>
              </a:r>
              <a:endParaRPr lang="cs-CZ" altLang="cs-CZ" sz="2400">
                <a:solidFill>
                  <a:srgbClr val="008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95400" y="4776788"/>
            <a:ext cx="6689725" cy="381000"/>
            <a:chOff x="816" y="3042"/>
            <a:chExt cx="4214" cy="240"/>
          </a:xfrm>
        </p:grpSpPr>
        <p:sp>
          <p:nvSpPr>
            <p:cNvPr id="22588" name="Text Box 13"/>
            <p:cNvSpPr txBox="1">
              <a:spLocks noChangeArrowheads="1"/>
            </p:cNvSpPr>
            <p:nvPr/>
          </p:nvSpPr>
          <p:spPr bwMode="auto">
            <a:xfrm>
              <a:off x="816" y="3051"/>
              <a:ext cx="13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nepárová nozdra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89" name="Text Box 14"/>
            <p:cNvSpPr txBox="1">
              <a:spLocks noChangeArrowheads="1"/>
            </p:cNvSpPr>
            <p:nvPr/>
          </p:nvSpPr>
          <p:spPr bwMode="auto">
            <a:xfrm>
              <a:off x="3870" y="3042"/>
              <a:ext cx="1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párové nozdry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41325" y="5099050"/>
            <a:ext cx="8582025" cy="647700"/>
            <a:chOff x="278" y="3124"/>
            <a:chExt cx="5406" cy="408"/>
          </a:xfrm>
        </p:grpSpPr>
        <p:sp>
          <p:nvSpPr>
            <p:cNvPr id="22584" name="Text Box 16"/>
            <p:cNvSpPr txBox="1">
              <a:spLocks noChangeArrowheads="1"/>
            </p:cNvSpPr>
            <p:nvPr/>
          </p:nvSpPr>
          <p:spPr bwMode="auto">
            <a:xfrm>
              <a:off x="816" y="3124"/>
              <a:ext cx="13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žábry ve váčcích 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85" name="Text Box 17"/>
            <p:cNvSpPr txBox="1">
              <a:spLocks noChangeArrowheads="1"/>
            </p:cNvSpPr>
            <p:nvPr/>
          </p:nvSpPr>
          <p:spPr bwMode="auto">
            <a:xfrm>
              <a:off x="3860" y="3128"/>
              <a:ext cx="18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žábry na přepážkách nebo na obloucích, plíce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86" name="Text Box 18"/>
            <p:cNvSpPr txBox="1">
              <a:spLocks noChangeArrowheads="1"/>
            </p:cNvSpPr>
            <p:nvPr/>
          </p:nvSpPr>
          <p:spPr bwMode="auto">
            <a:xfrm>
              <a:off x="278" y="3129"/>
              <a:ext cx="4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(5-15)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87" name="Text Box 19"/>
            <p:cNvSpPr txBox="1">
              <a:spLocks noChangeArrowheads="1"/>
            </p:cNvSpPr>
            <p:nvPr/>
          </p:nvSpPr>
          <p:spPr bwMode="auto">
            <a:xfrm>
              <a:off x="2788" y="3129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(7)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28600" y="1766888"/>
            <a:ext cx="8420100" cy="366712"/>
            <a:chOff x="144" y="1207"/>
            <a:chExt cx="5304" cy="231"/>
          </a:xfrm>
        </p:grpSpPr>
        <p:sp>
          <p:nvSpPr>
            <p:cNvPr id="22581" name="Text Box 21"/>
            <p:cNvSpPr txBox="1">
              <a:spLocks noChangeArrowheads="1"/>
            </p:cNvSpPr>
            <p:nvPr/>
          </p:nvSpPr>
          <p:spPr bwMode="auto">
            <a:xfrm>
              <a:off x="144" y="1207"/>
              <a:ext cx="1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85738" indent="-1857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1 polokružná chodba </a:t>
              </a:r>
              <a:r>
                <a:rPr lang="cs-CZ" altLang="cs-CZ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(sek)</a:t>
              </a:r>
            </a:p>
          </p:txBody>
        </p:sp>
        <p:sp>
          <p:nvSpPr>
            <p:cNvPr id="22582" name="Text Box 22"/>
            <p:cNvSpPr txBox="1">
              <a:spLocks noChangeArrowheads="1"/>
            </p:cNvSpPr>
            <p:nvPr/>
          </p:nvSpPr>
          <p:spPr bwMode="auto">
            <a:xfrm>
              <a:off x="2010" y="1207"/>
              <a:ext cx="1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2 polokružné chodby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83" name="Text Box 23"/>
            <p:cNvSpPr txBox="1">
              <a:spLocks noChangeArrowheads="1"/>
            </p:cNvSpPr>
            <p:nvPr/>
          </p:nvSpPr>
          <p:spPr bwMode="auto">
            <a:xfrm>
              <a:off x="3860" y="1207"/>
              <a:ext cx="1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3 polokružné chodby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28600" y="2039938"/>
            <a:ext cx="8799513" cy="381000"/>
            <a:chOff x="144" y="1399"/>
            <a:chExt cx="5543" cy="240"/>
          </a:xfrm>
        </p:grpSpPr>
        <p:sp>
          <p:nvSpPr>
            <p:cNvPr id="22578" name="Text Box 25"/>
            <p:cNvSpPr txBox="1">
              <a:spLocks noChangeArrowheads="1"/>
            </p:cNvSpPr>
            <p:nvPr/>
          </p:nvSpPr>
          <p:spPr bwMode="auto">
            <a:xfrm>
              <a:off x="144" y="1408"/>
              <a:ext cx="18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nasohypofyzární chodba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79" name="Text Box 26"/>
            <p:cNvSpPr txBox="1">
              <a:spLocks noChangeArrowheads="1"/>
            </p:cNvSpPr>
            <p:nvPr/>
          </p:nvSpPr>
          <p:spPr bwMode="auto">
            <a:xfrm>
              <a:off x="2016" y="1408"/>
              <a:ext cx="15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nasohypofyzární vak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80" name="Text Box 27"/>
            <p:cNvSpPr txBox="1">
              <a:spLocks noChangeArrowheads="1"/>
            </p:cNvSpPr>
            <p:nvPr/>
          </p:nvSpPr>
          <p:spPr bwMode="auto">
            <a:xfrm>
              <a:off x="3870" y="1399"/>
              <a:ext cx="18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bez spojení s hypofýzou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285875" y="3717925"/>
            <a:ext cx="7780338" cy="366713"/>
            <a:chOff x="810" y="2299"/>
            <a:chExt cx="4901" cy="231"/>
          </a:xfrm>
        </p:grpSpPr>
        <p:sp>
          <p:nvSpPr>
            <p:cNvPr id="22576" name="Text Box 29"/>
            <p:cNvSpPr txBox="1">
              <a:spLocks noChangeArrowheads="1"/>
            </p:cNvSpPr>
            <p:nvPr/>
          </p:nvSpPr>
          <p:spPr bwMode="auto">
            <a:xfrm>
              <a:off x="810" y="2299"/>
              <a:ext cx="11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jen chrupavka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77" name="Text Box 30"/>
            <p:cNvSpPr txBox="1">
              <a:spLocks noChangeArrowheads="1"/>
            </p:cNvSpPr>
            <p:nvPr/>
          </p:nvSpPr>
          <p:spPr bwMode="auto">
            <a:xfrm>
              <a:off x="3854" y="2299"/>
              <a:ext cx="18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chrupavka+celulární kost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228600" y="2344738"/>
            <a:ext cx="8870950" cy="641350"/>
            <a:chOff x="144" y="1389"/>
            <a:chExt cx="5588" cy="404"/>
          </a:xfrm>
        </p:grpSpPr>
        <p:sp>
          <p:nvSpPr>
            <p:cNvPr id="22573" name="Text Box 32"/>
            <p:cNvSpPr txBox="1">
              <a:spLocks noChangeArrowheads="1"/>
            </p:cNvSpPr>
            <p:nvPr/>
          </p:nvSpPr>
          <p:spPr bwMode="auto">
            <a:xfrm>
              <a:off x="2016" y="1389"/>
              <a:ext cx="18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kořeny míšních nervů se nespojují, alternují</a:t>
              </a: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74" name="Text Box 33"/>
            <p:cNvSpPr txBox="1">
              <a:spLocks noChangeArrowheads="1"/>
            </p:cNvSpPr>
            <p:nvPr/>
          </p:nvSpPr>
          <p:spPr bwMode="auto">
            <a:xfrm>
              <a:off x="144" y="1389"/>
              <a:ext cx="18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8000"/>
                  </a:solidFill>
                  <a:latin typeface="Comic Sans MS" panose="030F0702030302020204" pitchFamily="66" charset="0"/>
                </a:rPr>
                <a:t>dorz. a ventrální kořeny se spojují v míšní nerv</a:t>
              </a:r>
              <a:endParaRPr lang="cs-CZ" altLang="cs-CZ" sz="2400">
                <a:solidFill>
                  <a:srgbClr val="008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75" name="Text Box 34"/>
            <p:cNvSpPr txBox="1">
              <a:spLocks noChangeArrowheads="1"/>
            </p:cNvSpPr>
            <p:nvPr/>
          </p:nvSpPr>
          <p:spPr bwMode="auto">
            <a:xfrm>
              <a:off x="3860" y="1389"/>
              <a:ext cx="18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5263" indent="-195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8000"/>
                  </a:solidFill>
                  <a:latin typeface="Comic Sans MS" panose="030F0702030302020204" pitchFamily="66" charset="0"/>
                </a:rPr>
                <a:t>dorz. a ventrální kořeny se spojují v míšní nerv</a:t>
              </a:r>
              <a:endParaRPr lang="cs-CZ" altLang="cs-CZ" sz="2400">
                <a:solidFill>
                  <a:srgbClr val="008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2539" name="Text Box 35"/>
          <p:cNvSpPr txBox="1">
            <a:spLocks noChangeArrowheads="1"/>
          </p:cNvSpPr>
          <p:nvPr/>
        </p:nvSpPr>
        <p:spPr bwMode="auto">
          <a:xfrm>
            <a:off x="107950" y="377825"/>
            <a:ext cx="3024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Myxinoidea-sliznatky</a:t>
            </a:r>
          </a:p>
        </p:txBody>
      </p:sp>
      <p:sp>
        <p:nvSpPr>
          <p:cNvPr id="22540" name="Text Box 36"/>
          <p:cNvSpPr txBox="1">
            <a:spLocks noChangeArrowheads="1"/>
          </p:cNvSpPr>
          <p:nvPr/>
        </p:nvSpPr>
        <p:spPr bwMode="auto">
          <a:xfrm>
            <a:off x="3059113" y="3984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Petromyzontida-mihule</a:t>
            </a:r>
          </a:p>
        </p:txBody>
      </p:sp>
      <p:sp>
        <p:nvSpPr>
          <p:cNvPr id="22541" name="Text Box 37"/>
          <p:cNvSpPr txBox="1">
            <a:spLocks noChangeArrowheads="1"/>
          </p:cNvSpPr>
          <p:nvPr/>
        </p:nvSpPr>
        <p:spPr bwMode="auto">
          <a:xfrm>
            <a:off x="5867400" y="377825"/>
            <a:ext cx="341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Gnathostomata-čelistnatci</a:t>
            </a:r>
          </a:p>
        </p:txBody>
      </p:sp>
      <p:grpSp>
        <p:nvGrpSpPr>
          <p:cNvPr id="22542" name="Group 38"/>
          <p:cNvGrpSpPr>
            <a:grpSpLocks/>
          </p:cNvGrpSpPr>
          <p:nvPr/>
        </p:nvGrpSpPr>
        <p:grpSpPr bwMode="auto">
          <a:xfrm>
            <a:off x="228600" y="688975"/>
            <a:ext cx="8823325" cy="6119813"/>
            <a:chOff x="144" y="346"/>
            <a:chExt cx="5558" cy="3855"/>
          </a:xfrm>
        </p:grpSpPr>
        <p:sp>
          <p:nvSpPr>
            <p:cNvPr id="22568" name="Rectangle 39"/>
            <p:cNvSpPr>
              <a:spLocks noChangeArrowheads="1"/>
            </p:cNvSpPr>
            <p:nvPr/>
          </p:nvSpPr>
          <p:spPr bwMode="auto">
            <a:xfrm>
              <a:off x="144" y="346"/>
              <a:ext cx="1874" cy="18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cs-CZ" altLang="cs-CZ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69" name="Rectangle 40"/>
            <p:cNvSpPr>
              <a:spLocks noChangeArrowheads="1"/>
            </p:cNvSpPr>
            <p:nvPr/>
          </p:nvSpPr>
          <p:spPr bwMode="auto">
            <a:xfrm>
              <a:off x="2016" y="346"/>
              <a:ext cx="1824" cy="18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22570" name="Rectangle 41"/>
            <p:cNvSpPr>
              <a:spLocks noChangeArrowheads="1"/>
            </p:cNvSpPr>
            <p:nvPr/>
          </p:nvSpPr>
          <p:spPr bwMode="auto">
            <a:xfrm>
              <a:off x="3878" y="346"/>
              <a:ext cx="1824" cy="18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22571" name="Rectangle 42"/>
            <p:cNvSpPr>
              <a:spLocks noChangeArrowheads="1"/>
            </p:cNvSpPr>
            <p:nvPr/>
          </p:nvSpPr>
          <p:spPr bwMode="auto">
            <a:xfrm>
              <a:off x="144" y="2296"/>
              <a:ext cx="3696" cy="19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22572" name="Rectangle 43"/>
            <p:cNvSpPr>
              <a:spLocks noChangeArrowheads="1"/>
            </p:cNvSpPr>
            <p:nvPr/>
          </p:nvSpPr>
          <p:spPr bwMode="auto">
            <a:xfrm>
              <a:off x="3878" y="2296"/>
              <a:ext cx="1824" cy="19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1258888" y="6165850"/>
            <a:ext cx="407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 rohovité odontoidy v savých ústech</a:t>
            </a:r>
            <a:endParaRPr lang="cs-CZ" altLang="cs-CZ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125" name="Text Box 45"/>
          <p:cNvSpPr txBox="1">
            <a:spLocks noChangeArrowheads="1"/>
          </p:cNvSpPr>
          <p:nvPr/>
        </p:nvSpPr>
        <p:spPr bwMode="auto">
          <a:xfrm>
            <a:off x="1281113" y="6446838"/>
            <a:ext cx="2801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 složitý jazykový aparát</a:t>
            </a:r>
            <a:endParaRPr lang="cs-CZ" altLang="cs-CZ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217488" y="2997200"/>
            <a:ext cx="8021637" cy="387350"/>
            <a:chOff x="137" y="1800"/>
            <a:chExt cx="5053" cy="244"/>
          </a:xfrm>
        </p:grpSpPr>
        <p:sp>
          <p:nvSpPr>
            <p:cNvPr id="22565" name="Text Box 47"/>
            <p:cNvSpPr txBox="1">
              <a:spLocks noChangeArrowheads="1"/>
            </p:cNvSpPr>
            <p:nvPr/>
          </p:nvSpPr>
          <p:spPr bwMode="auto">
            <a:xfrm>
              <a:off x="137" y="1813"/>
              <a:ext cx="1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jen levý ductus Cuvieri</a:t>
              </a:r>
            </a:p>
          </p:txBody>
        </p:sp>
        <p:sp>
          <p:nvSpPr>
            <p:cNvPr id="22566" name="Text Box 48"/>
            <p:cNvSpPr txBox="1">
              <a:spLocks noChangeArrowheads="1"/>
            </p:cNvSpPr>
            <p:nvPr/>
          </p:nvSpPr>
          <p:spPr bwMode="auto">
            <a:xfrm>
              <a:off x="2018" y="1800"/>
              <a:ext cx="1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jen pravý ductus Cuvieri</a:t>
              </a:r>
            </a:p>
          </p:txBody>
        </p:sp>
        <p:sp>
          <p:nvSpPr>
            <p:cNvPr id="22567" name="Text Box 49"/>
            <p:cNvSpPr txBox="1">
              <a:spLocks noChangeArrowheads="1"/>
            </p:cNvSpPr>
            <p:nvPr/>
          </p:nvSpPr>
          <p:spPr bwMode="auto">
            <a:xfrm>
              <a:off x="3852" y="1800"/>
              <a:ext cx="13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oba ducti Cuvieri</a:t>
              </a:r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411163" y="5619750"/>
            <a:ext cx="8732837" cy="457200"/>
            <a:chOff x="259" y="3452"/>
            <a:chExt cx="5501" cy="288"/>
          </a:xfrm>
        </p:grpSpPr>
        <p:grpSp>
          <p:nvGrpSpPr>
            <p:cNvPr id="22560" name="Group 51"/>
            <p:cNvGrpSpPr>
              <a:grpSpLocks/>
            </p:cNvGrpSpPr>
            <p:nvPr/>
          </p:nvGrpSpPr>
          <p:grpSpPr bwMode="auto">
            <a:xfrm>
              <a:off x="816" y="3480"/>
              <a:ext cx="4944" cy="243"/>
              <a:chOff x="816" y="3480"/>
              <a:chExt cx="4944" cy="243"/>
            </a:xfrm>
          </p:grpSpPr>
          <p:sp>
            <p:nvSpPr>
              <p:cNvPr id="22563" name="Text Box 52"/>
              <p:cNvSpPr txBox="1">
                <a:spLocks noChangeArrowheads="1"/>
              </p:cNvSpPr>
              <p:nvPr/>
            </p:nvSpPr>
            <p:spPr bwMode="auto">
              <a:xfrm>
                <a:off x="816" y="3492"/>
                <a:ext cx="20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nepárová gonáda bez vývodů</a:t>
                </a:r>
                <a:endPara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564" name="Text Box 53"/>
              <p:cNvSpPr txBox="1">
                <a:spLocks noChangeArrowheads="1"/>
              </p:cNvSpPr>
              <p:nvPr/>
            </p:nvSpPr>
            <p:spPr bwMode="auto">
              <a:xfrm>
                <a:off x="3876" y="3480"/>
                <a:ext cx="1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85738" indent="-18573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párové gonády </a:t>
                </a:r>
                <a:endPara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561" name="Text Box 54"/>
            <p:cNvSpPr txBox="1">
              <a:spLocks noChangeArrowheads="1"/>
            </p:cNvSpPr>
            <p:nvPr/>
          </p:nvSpPr>
          <p:spPr bwMode="auto">
            <a:xfrm>
              <a:off x="259" y="3452"/>
              <a:ext cx="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♀</a:t>
              </a:r>
              <a:r>
                <a:rPr lang="cs-CZ" altLang="cs-CZ" sz="2400" baseline="-250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en-US" altLang="cs-CZ" sz="2400" baseline="-250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^</a:t>
              </a: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♂</a:t>
              </a:r>
            </a:p>
          </p:txBody>
        </p:sp>
        <p:sp>
          <p:nvSpPr>
            <p:cNvPr id="22562" name="Text Box 55"/>
            <p:cNvSpPr txBox="1">
              <a:spLocks noChangeArrowheads="1"/>
            </p:cNvSpPr>
            <p:nvPr/>
          </p:nvSpPr>
          <p:spPr bwMode="auto">
            <a:xfrm>
              <a:off x="3026" y="3475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♀ </a:t>
              </a: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v</a:t>
              </a: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 ♂</a:t>
              </a: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228600" y="620713"/>
            <a:ext cx="8736013" cy="650875"/>
            <a:chOff x="144" y="303"/>
            <a:chExt cx="5503" cy="410"/>
          </a:xfrm>
        </p:grpSpPr>
        <p:grpSp>
          <p:nvGrpSpPr>
            <p:cNvPr id="22555" name="Group 57"/>
            <p:cNvGrpSpPr>
              <a:grpSpLocks/>
            </p:cNvGrpSpPr>
            <p:nvPr/>
          </p:nvGrpSpPr>
          <p:grpSpPr bwMode="auto">
            <a:xfrm>
              <a:off x="144" y="303"/>
              <a:ext cx="4421" cy="410"/>
              <a:chOff x="144" y="439"/>
              <a:chExt cx="4421" cy="410"/>
            </a:xfrm>
          </p:grpSpPr>
          <p:sp>
            <p:nvSpPr>
              <p:cNvPr id="22557" name="Text Box 58"/>
              <p:cNvSpPr txBox="1">
                <a:spLocks noChangeArrowheads="1"/>
              </p:cNvSpPr>
              <p:nvPr/>
            </p:nvSpPr>
            <p:spPr bwMode="auto">
              <a:xfrm>
                <a:off x="144" y="462"/>
                <a:ext cx="11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95263" indent="-1952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jen notochord</a:t>
                </a:r>
                <a:endPara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558" name="Text Box 59"/>
              <p:cNvSpPr txBox="1">
                <a:spLocks noChangeArrowheads="1"/>
              </p:cNvSpPr>
              <p:nvPr/>
            </p:nvSpPr>
            <p:spPr bwMode="auto">
              <a:xfrm>
                <a:off x="2002" y="445"/>
                <a:ext cx="193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5263" indent="-19526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8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jen základy neurálních oblouků obratlů</a:t>
                </a:r>
                <a:r>
                  <a:rPr lang="cs-CZ" altLang="cs-CZ" sz="16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(arcualia)</a:t>
                </a:r>
              </a:p>
            </p:txBody>
          </p:sp>
          <p:sp>
            <p:nvSpPr>
              <p:cNvPr id="22559" name="Text Box 60"/>
              <p:cNvSpPr txBox="1">
                <a:spLocks noChangeArrowheads="1"/>
              </p:cNvSpPr>
              <p:nvPr/>
            </p:nvSpPr>
            <p:spPr bwMode="auto">
              <a:xfrm>
                <a:off x="3860" y="439"/>
                <a:ext cx="70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8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obratle</a:t>
                </a:r>
                <a:endParaRPr lang="cs-CZ" altLang="cs-CZ" sz="2400">
                  <a:solidFill>
                    <a:srgbClr val="0033CC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556" name="Rectangle 61"/>
            <p:cNvSpPr>
              <a:spLocks noChangeArrowheads="1"/>
            </p:cNvSpPr>
            <p:nvPr/>
          </p:nvSpPr>
          <p:spPr bwMode="auto">
            <a:xfrm>
              <a:off x="2064" y="346"/>
              <a:ext cx="3583" cy="363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231775" y="3351213"/>
            <a:ext cx="8732838" cy="381000"/>
            <a:chOff x="146" y="2023"/>
            <a:chExt cx="5501" cy="240"/>
          </a:xfrm>
        </p:grpSpPr>
        <p:grpSp>
          <p:nvGrpSpPr>
            <p:cNvPr id="22550" name="Group 63"/>
            <p:cNvGrpSpPr>
              <a:grpSpLocks/>
            </p:cNvGrpSpPr>
            <p:nvPr/>
          </p:nvGrpSpPr>
          <p:grpSpPr bwMode="auto">
            <a:xfrm>
              <a:off x="146" y="2023"/>
              <a:ext cx="4828" cy="240"/>
              <a:chOff x="146" y="2023"/>
              <a:chExt cx="4828" cy="240"/>
            </a:xfrm>
          </p:grpSpPr>
          <p:sp>
            <p:nvSpPr>
              <p:cNvPr id="22552" name="Text Box 64"/>
              <p:cNvSpPr txBox="1">
                <a:spLocks noChangeArrowheads="1"/>
              </p:cNvSpPr>
              <p:nvPr/>
            </p:nvSpPr>
            <p:spPr bwMode="auto">
              <a:xfrm>
                <a:off x="146" y="2023"/>
                <a:ext cx="129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osmokonformita</a:t>
                </a:r>
                <a:endPara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553" name="Text Box 65"/>
              <p:cNvSpPr txBox="1">
                <a:spLocks noChangeArrowheads="1"/>
              </p:cNvSpPr>
              <p:nvPr/>
            </p:nvSpPr>
            <p:spPr bwMode="auto">
              <a:xfrm>
                <a:off x="2016" y="2032"/>
                <a:ext cx="111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8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osmoregulace</a:t>
                </a:r>
                <a:endParaRPr lang="cs-CZ" altLang="cs-CZ" sz="2400">
                  <a:solidFill>
                    <a:srgbClr val="0033CC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554" name="Text Box 66"/>
              <p:cNvSpPr txBox="1">
                <a:spLocks noChangeArrowheads="1"/>
              </p:cNvSpPr>
              <p:nvPr/>
            </p:nvSpPr>
            <p:spPr bwMode="auto">
              <a:xfrm>
                <a:off x="3860" y="2023"/>
                <a:ext cx="111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8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 osmoregulace</a:t>
                </a:r>
                <a:endParaRPr lang="cs-CZ" altLang="cs-CZ" sz="2400">
                  <a:solidFill>
                    <a:srgbClr val="0033CC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551" name="Rectangle 67"/>
            <p:cNvSpPr>
              <a:spLocks noChangeArrowheads="1"/>
            </p:cNvSpPr>
            <p:nvPr/>
          </p:nvSpPr>
          <p:spPr bwMode="auto">
            <a:xfrm>
              <a:off x="2064" y="2024"/>
              <a:ext cx="3583" cy="227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grpSp>
        <p:nvGrpSpPr>
          <p:cNvPr id="69" name="Skupina 68"/>
          <p:cNvGrpSpPr/>
          <p:nvPr/>
        </p:nvGrpSpPr>
        <p:grpSpPr>
          <a:xfrm>
            <a:off x="-36512" y="-27384"/>
            <a:ext cx="9180512" cy="476250"/>
            <a:chOff x="-36512" y="17192"/>
            <a:chExt cx="9144000" cy="476250"/>
          </a:xfrm>
        </p:grpSpPr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1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4" grpId="0"/>
      <p:bldP spid="461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4213" y="595313"/>
            <a:ext cx="791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Co sliznatky dále </a:t>
            </a:r>
            <a:r>
              <a:rPr lang="cs-CZ" altLang="cs-CZ" sz="2400" u="sng">
                <a:solidFill>
                  <a:srgbClr val="000000"/>
                </a:solidFill>
                <a:latin typeface="Comic Sans MS" panose="030F0702030302020204" pitchFamily="66" charset="0"/>
              </a:rPr>
              <a:t>nemají</a:t>
            </a: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 (vymizení znaků = apomorfie?)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89100" y="2859088"/>
            <a:ext cx="5762625" cy="3476625"/>
            <a:chOff x="1064" y="1801"/>
            <a:chExt cx="3630" cy="2190"/>
          </a:xfrm>
        </p:grpSpPr>
        <p:sp>
          <p:nvSpPr>
            <p:cNvPr id="23560" name="Text Box 3"/>
            <p:cNvSpPr txBox="1">
              <a:spLocks noChangeArrowheads="1"/>
            </p:cNvSpPr>
            <p:nvPr/>
          </p:nvSpPr>
          <p:spPr bwMode="auto">
            <a:xfrm>
              <a:off x="1498" y="1801"/>
              <a:ext cx="2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Čím dále se sliznatky odlišují ?</a:t>
              </a:r>
            </a:p>
          </p:txBody>
        </p:sp>
        <p:sp>
          <p:nvSpPr>
            <p:cNvPr id="23561" name="Rectangle 4"/>
            <p:cNvSpPr>
              <a:spLocks noChangeArrowheads="1"/>
            </p:cNvSpPr>
            <p:nvPr/>
          </p:nvSpPr>
          <p:spPr bwMode="auto">
            <a:xfrm>
              <a:off x="1064" y="2205"/>
              <a:ext cx="3630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5738" indent="-1857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oběhový systém má přídatná venózní „srdce“ (plesiomorfie)</a:t>
              </a:r>
            </a:p>
            <a:p>
              <a:pPr>
                <a:spcBef>
                  <a:spcPct val="0"/>
                </a:spcBef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perikardiální dutina a célom propojené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  (uzavřené u mihulí a čelistnatců)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• část lebky z vláknité tkáně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• jediný typ leukocytů (chybí lymfocyty)</a:t>
              </a:r>
            </a:p>
            <a:p>
              <a:pPr>
                <a:spcBef>
                  <a:spcPct val="0"/>
                </a:spcBef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difúzní adenohypofýza</a:t>
              </a:r>
            </a:p>
            <a:p>
              <a:pPr>
                <a:spcBef>
                  <a:spcPct val="0"/>
                </a:spcBef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tentakule</a:t>
              </a:r>
            </a:p>
            <a:p>
              <a:pPr>
                <a:spcBef>
                  <a:spcPct val="0"/>
                </a:spcBef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velum</a:t>
              </a:r>
            </a:p>
          </p:txBody>
        </p:sp>
      </p:grp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69875" y="1076325"/>
            <a:ext cx="4806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• hřbetní ploutev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• čočku, okohybné svaly a jejich nervy</a:t>
            </a:r>
          </a:p>
          <a:p>
            <a:pPr>
              <a:spcBef>
                <a:spcPct val="0"/>
              </a:spcBef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 neuromasty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• elektrorecepci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• </a:t>
            </a: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chuťové pohárky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5064125" y="1065213"/>
            <a:ext cx="3967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• inervaci srdce (jen autonomie)</a:t>
            </a:r>
          </a:p>
          <a:p>
            <a:pPr>
              <a:spcBef>
                <a:spcPct val="0"/>
              </a:spcBef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 slezinu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• svaly v ocasní ploutvi</a:t>
            </a:r>
          </a:p>
          <a:p>
            <a:pPr>
              <a:spcBef>
                <a:spcPct val="0"/>
              </a:spcBef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 žaberní oblouky (jen prstence)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3213" y="6381750"/>
            <a:ext cx="729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Nejsou známy: struktura a charakter působení nervové lišty!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-36512" y="-27384"/>
            <a:ext cx="9180512" cy="476250"/>
            <a:chOff x="-36512" y="17192"/>
            <a:chExt cx="9144000" cy="476250"/>
          </a:xfrm>
        </p:grpSpPr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6"/>
          <p:cNvSpPr txBox="1">
            <a:spLocks noChangeArrowheads="1"/>
          </p:cNvSpPr>
          <p:nvPr/>
        </p:nvSpPr>
        <p:spPr bwMode="auto">
          <a:xfrm>
            <a:off x="2735263" y="1484313"/>
            <a:ext cx="2562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Comic Sans MS" panose="030F0702030302020204" pitchFamily="66" charset="0"/>
              </a:rPr>
              <a:t>Myxinoidea - sliznatky</a:t>
            </a:r>
          </a:p>
        </p:txBody>
      </p:sp>
      <p:sp>
        <p:nvSpPr>
          <p:cNvPr id="5123" name="Text Box 47"/>
          <p:cNvSpPr txBox="1">
            <a:spLocks noChangeArrowheads="1"/>
          </p:cNvSpPr>
          <p:nvPr/>
        </p:nvSpPr>
        <p:spPr bwMode="auto">
          <a:xfrm>
            <a:off x="2617788" y="1817688"/>
            <a:ext cx="274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† Conodonta - konodonti</a:t>
            </a:r>
          </a:p>
        </p:txBody>
      </p:sp>
      <p:sp>
        <p:nvSpPr>
          <p:cNvPr id="5124" name="Text Box 83"/>
          <p:cNvSpPr txBox="1">
            <a:spLocks noChangeArrowheads="1"/>
          </p:cNvSpPr>
          <p:nvPr/>
        </p:nvSpPr>
        <p:spPr bwMode="auto">
          <a:xfrm>
            <a:off x="7781092" y="3213100"/>
            <a:ext cx="67710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Cyclostomata</a:t>
            </a:r>
            <a:r>
              <a:rPr lang="cs-CZ" altLang="cs-CZ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- kruhoústí</a:t>
            </a:r>
          </a:p>
        </p:txBody>
      </p:sp>
      <p:sp>
        <p:nvSpPr>
          <p:cNvPr id="5125" name="Text Box 77"/>
          <p:cNvSpPr txBox="1">
            <a:spLocks noChangeArrowheads="1"/>
          </p:cNvSpPr>
          <p:nvPr/>
        </p:nvSpPr>
        <p:spPr bwMode="auto">
          <a:xfrm>
            <a:off x="8388350" y="2674938"/>
            <a:ext cx="4286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„Agnatha“</a:t>
            </a:r>
          </a:p>
        </p:txBody>
      </p:sp>
      <p:sp>
        <p:nvSpPr>
          <p:cNvPr id="5126" name="Text Box 66"/>
          <p:cNvSpPr txBox="1">
            <a:spLocks noChangeArrowheads="1"/>
          </p:cNvSpPr>
          <p:nvPr/>
        </p:nvSpPr>
        <p:spPr bwMode="auto">
          <a:xfrm>
            <a:off x="5651500" y="2565400"/>
            <a:ext cx="20224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Comic Sans MS" panose="030F0702030302020204" pitchFamily="66" charset="0"/>
              </a:rPr>
              <a:t>„Pteraspidomorphi“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Comic Sans MS" panose="030F0702030302020204" pitchFamily="66" charset="0"/>
              </a:rPr>
              <a:t>štítoploutví</a:t>
            </a:r>
          </a:p>
        </p:txBody>
      </p:sp>
      <p:sp>
        <p:nvSpPr>
          <p:cNvPr id="5127" name="AutoShape 69"/>
          <p:cNvSpPr>
            <a:spLocks/>
          </p:cNvSpPr>
          <p:nvPr/>
        </p:nvSpPr>
        <p:spPr bwMode="auto">
          <a:xfrm>
            <a:off x="5260975" y="2565400"/>
            <a:ext cx="174625" cy="381000"/>
          </a:xfrm>
          <a:prstGeom prst="rightBrace">
            <a:avLst>
              <a:gd name="adj1" fmla="val 18182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28" name="Text Box 67"/>
          <p:cNvSpPr txBox="1">
            <a:spLocks noChangeArrowheads="1"/>
          </p:cNvSpPr>
          <p:nvPr/>
        </p:nvSpPr>
        <p:spPr bwMode="auto">
          <a:xfrm>
            <a:off x="5659438" y="3933825"/>
            <a:ext cx="2239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Comic Sans MS" panose="030F0702030302020204" pitchFamily="66" charset="0"/>
              </a:rPr>
              <a:t>„Cephalaspidomorphi“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Comic Sans MS" panose="030F0702030302020204" pitchFamily="66" charset="0"/>
              </a:rPr>
              <a:t>hlavoštítí</a:t>
            </a:r>
          </a:p>
        </p:txBody>
      </p:sp>
      <p:sp>
        <p:nvSpPr>
          <p:cNvPr id="5129" name="AutoShape 70"/>
          <p:cNvSpPr>
            <a:spLocks/>
          </p:cNvSpPr>
          <p:nvPr/>
        </p:nvSpPr>
        <p:spPr bwMode="auto">
          <a:xfrm>
            <a:off x="5292725" y="3716338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5130" name="Text Box 71"/>
          <p:cNvSpPr txBox="1">
            <a:spLocks noChangeArrowheads="1"/>
          </p:cNvSpPr>
          <p:nvPr/>
        </p:nvSpPr>
        <p:spPr bwMode="auto">
          <a:xfrm>
            <a:off x="8696325" y="2362200"/>
            <a:ext cx="42862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Vertebrata - obratlovci</a:t>
            </a:r>
          </a:p>
        </p:txBody>
      </p:sp>
      <p:sp>
        <p:nvSpPr>
          <p:cNvPr id="5131" name="Text Box 79"/>
          <p:cNvSpPr txBox="1">
            <a:spLocks noChangeArrowheads="1"/>
          </p:cNvSpPr>
          <p:nvPr/>
        </p:nvSpPr>
        <p:spPr bwMode="auto">
          <a:xfrm>
            <a:off x="8408988" y="4970463"/>
            <a:ext cx="4286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CC"/>
                </a:solidFill>
                <a:latin typeface="Comic Sans MS" panose="030F0702030302020204" pitchFamily="66" charset="0"/>
              </a:rPr>
              <a:t>Gnathostomata</a:t>
            </a:r>
            <a:endParaRPr lang="cs-CZ" altLang="cs-CZ" sz="150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5132" name="Text Box 74"/>
          <p:cNvSpPr txBox="1">
            <a:spLocks noChangeArrowheads="1"/>
          </p:cNvSpPr>
          <p:nvPr/>
        </p:nvSpPr>
        <p:spPr bwMode="auto">
          <a:xfrm>
            <a:off x="5940425" y="481965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Comic Sans MS" panose="030F0702030302020204" pitchFamily="66" charset="0"/>
              </a:rPr>
              <a:t>„Elasmobranchiomorphi“</a:t>
            </a:r>
          </a:p>
        </p:txBody>
      </p:sp>
      <p:sp>
        <p:nvSpPr>
          <p:cNvPr id="5133" name="AutoShape 80"/>
          <p:cNvSpPr>
            <a:spLocks/>
          </p:cNvSpPr>
          <p:nvPr/>
        </p:nvSpPr>
        <p:spPr bwMode="auto">
          <a:xfrm>
            <a:off x="5795963" y="4724400"/>
            <a:ext cx="228600" cy="533400"/>
          </a:xfrm>
          <a:prstGeom prst="rightBrace">
            <a:avLst>
              <a:gd name="adj1" fmla="val 19444"/>
              <a:gd name="adj2" fmla="val 5506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4" name="Text Box 73"/>
          <p:cNvSpPr txBox="1">
            <a:spLocks noChangeArrowheads="1"/>
          </p:cNvSpPr>
          <p:nvPr/>
        </p:nvSpPr>
        <p:spPr bwMode="auto">
          <a:xfrm>
            <a:off x="6931025" y="5273675"/>
            <a:ext cx="5746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Osteognatho-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stomata</a:t>
            </a:r>
          </a:p>
        </p:txBody>
      </p:sp>
      <p:sp>
        <p:nvSpPr>
          <p:cNvPr id="5135" name="AutoShape 81"/>
          <p:cNvSpPr>
            <a:spLocks/>
          </p:cNvSpPr>
          <p:nvPr/>
        </p:nvSpPr>
        <p:spPr bwMode="auto">
          <a:xfrm>
            <a:off x="6732588" y="5445125"/>
            <a:ext cx="215900" cy="1143000"/>
          </a:xfrm>
          <a:prstGeom prst="rightBrace">
            <a:avLst>
              <a:gd name="adj1" fmla="val 44118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136" name="Text Box 82"/>
          <p:cNvSpPr txBox="1">
            <a:spLocks noChangeArrowheads="1"/>
          </p:cNvSpPr>
          <p:nvPr/>
        </p:nvSpPr>
        <p:spPr bwMode="auto">
          <a:xfrm>
            <a:off x="7785100" y="1690688"/>
            <a:ext cx="6731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„</a:t>
            </a:r>
            <a:r>
              <a:rPr lang="cs-CZ" altLang="cs-CZ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Ostracodermi</a:t>
            </a:r>
            <a:r>
              <a:rPr lang="cs-CZ" altLang="cs-CZ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“ - </a:t>
            </a:r>
            <a:r>
              <a:rPr lang="cs-CZ" altLang="cs-CZ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štítnatci</a:t>
            </a:r>
            <a:endParaRPr lang="cs-CZ" altLang="cs-CZ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7" name="Text Box 84"/>
          <p:cNvSpPr txBox="1">
            <a:spLocks noChangeArrowheads="1"/>
          </p:cNvSpPr>
          <p:nvPr/>
        </p:nvSpPr>
        <p:spPr bwMode="auto">
          <a:xfrm>
            <a:off x="7908925" y="30622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  <a:endParaRPr lang="cs-CZ" altLang="cs-CZ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8" name="Text Box 120"/>
          <p:cNvSpPr txBox="1">
            <a:spLocks noChangeArrowheads="1"/>
          </p:cNvSpPr>
          <p:nvPr/>
        </p:nvSpPr>
        <p:spPr bwMode="auto">
          <a:xfrm>
            <a:off x="323850" y="765175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CRANIATA</a:t>
            </a:r>
          </a:p>
        </p:txBody>
      </p:sp>
      <p:sp>
        <p:nvSpPr>
          <p:cNvPr id="5139" name="Line 65"/>
          <p:cNvSpPr>
            <a:spLocks noChangeShapeType="1"/>
          </p:cNvSpPr>
          <p:nvPr/>
        </p:nvSpPr>
        <p:spPr bwMode="auto">
          <a:xfrm>
            <a:off x="0" y="4549775"/>
            <a:ext cx="8459788" cy="317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0" name="Line 6"/>
          <p:cNvSpPr>
            <a:spLocks noChangeShapeType="1"/>
          </p:cNvSpPr>
          <p:nvPr/>
        </p:nvSpPr>
        <p:spPr bwMode="auto">
          <a:xfrm>
            <a:off x="392113" y="2119313"/>
            <a:ext cx="0" cy="2187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1" name="Line 7"/>
          <p:cNvSpPr>
            <a:spLocks noChangeShapeType="1"/>
          </p:cNvSpPr>
          <p:nvPr/>
        </p:nvSpPr>
        <p:spPr bwMode="auto">
          <a:xfrm>
            <a:off x="392113" y="2119313"/>
            <a:ext cx="1968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2" name="Line 15"/>
          <p:cNvSpPr>
            <a:spLocks noChangeShapeType="1"/>
          </p:cNvSpPr>
          <p:nvPr/>
        </p:nvSpPr>
        <p:spPr bwMode="auto">
          <a:xfrm>
            <a:off x="392113" y="4306888"/>
            <a:ext cx="1968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143" name="Group 85"/>
          <p:cNvGrpSpPr>
            <a:grpSpLocks/>
          </p:cNvGrpSpPr>
          <p:nvPr/>
        </p:nvGrpSpPr>
        <p:grpSpPr bwMode="auto">
          <a:xfrm>
            <a:off x="0" y="1633538"/>
            <a:ext cx="2682875" cy="2490787"/>
            <a:chOff x="0" y="192"/>
            <a:chExt cx="1968" cy="1968"/>
          </a:xfrm>
        </p:grpSpPr>
        <p:sp>
          <p:nvSpPr>
            <p:cNvPr id="5198" name="Line 2"/>
            <p:cNvSpPr>
              <a:spLocks noChangeShapeType="1"/>
            </p:cNvSpPr>
            <p:nvPr/>
          </p:nvSpPr>
          <p:spPr bwMode="auto">
            <a:xfrm>
              <a:off x="0" y="1392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99" name="Line 3"/>
            <p:cNvSpPr>
              <a:spLocks noChangeShapeType="1"/>
            </p:cNvSpPr>
            <p:nvPr/>
          </p:nvSpPr>
          <p:spPr bwMode="auto">
            <a:xfrm>
              <a:off x="144" y="192"/>
              <a:ext cx="0" cy="19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200" name="Line 4"/>
            <p:cNvSpPr>
              <a:spLocks noChangeShapeType="1"/>
            </p:cNvSpPr>
            <p:nvPr/>
          </p:nvSpPr>
          <p:spPr bwMode="auto">
            <a:xfrm>
              <a:off x="144" y="192"/>
              <a:ext cx="18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201" name="Line 5"/>
            <p:cNvSpPr>
              <a:spLocks noChangeShapeType="1"/>
            </p:cNvSpPr>
            <p:nvPr/>
          </p:nvSpPr>
          <p:spPr bwMode="auto">
            <a:xfrm>
              <a:off x="144" y="2160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144" name="Line 10"/>
          <p:cNvSpPr>
            <a:spLocks noChangeShapeType="1"/>
          </p:cNvSpPr>
          <p:nvPr/>
        </p:nvSpPr>
        <p:spPr bwMode="auto">
          <a:xfrm>
            <a:off x="588963" y="2424113"/>
            <a:ext cx="1301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5" name="Line 8"/>
          <p:cNvSpPr>
            <a:spLocks noChangeShapeType="1"/>
          </p:cNvSpPr>
          <p:nvPr/>
        </p:nvSpPr>
        <p:spPr bwMode="auto">
          <a:xfrm>
            <a:off x="588963" y="1936750"/>
            <a:ext cx="0" cy="487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6" name="Line 9"/>
          <p:cNvSpPr>
            <a:spLocks noChangeShapeType="1"/>
          </p:cNvSpPr>
          <p:nvPr/>
        </p:nvSpPr>
        <p:spPr bwMode="auto">
          <a:xfrm>
            <a:off x="588963" y="1936750"/>
            <a:ext cx="2093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7" name="Line 11"/>
          <p:cNvSpPr>
            <a:spLocks noChangeShapeType="1"/>
          </p:cNvSpPr>
          <p:nvPr/>
        </p:nvSpPr>
        <p:spPr bwMode="auto">
          <a:xfrm>
            <a:off x="719138" y="2241550"/>
            <a:ext cx="0" cy="3635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8" name="Line 12"/>
          <p:cNvSpPr>
            <a:spLocks noChangeShapeType="1"/>
          </p:cNvSpPr>
          <p:nvPr/>
        </p:nvSpPr>
        <p:spPr bwMode="auto">
          <a:xfrm>
            <a:off x="719138" y="2241550"/>
            <a:ext cx="1963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9" name="Line 13"/>
          <p:cNvSpPr>
            <a:spLocks noChangeShapeType="1"/>
          </p:cNvSpPr>
          <p:nvPr/>
        </p:nvSpPr>
        <p:spPr bwMode="auto">
          <a:xfrm>
            <a:off x="719138" y="2605088"/>
            <a:ext cx="1963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0" name="Text Box 48"/>
          <p:cNvSpPr txBox="1">
            <a:spLocks noChangeArrowheads="1"/>
          </p:cNvSpPr>
          <p:nvPr/>
        </p:nvSpPr>
        <p:spPr bwMode="auto">
          <a:xfrm>
            <a:off x="2628900" y="2071688"/>
            <a:ext cx="170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† Arandaspida</a:t>
            </a:r>
          </a:p>
        </p:txBody>
      </p:sp>
      <p:sp>
        <p:nvSpPr>
          <p:cNvPr id="5151" name="Text Box 49"/>
          <p:cNvSpPr txBox="1">
            <a:spLocks noChangeArrowheads="1"/>
          </p:cNvSpPr>
          <p:nvPr/>
        </p:nvSpPr>
        <p:spPr bwMode="auto">
          <a:xfrm>
            <a:off x="2617788" y="2436813"/>
            <a:ext cx="178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† Heterostraci</a:t>
            </a:r>
          </a:p>
        </p:txBody>
      </p:sp>
      <p:sp>
        <p:nvSpPr>
          <p:cNvPr id="5152" name="Line 17"/>
          <p:cNvSpPr>
            <a:spLocks noChangeShapeType="1"/>
          </p:cNvSpPr>
          <p:nvPr/>
        </p:nvSpPr>
        <p:spPr bwMode="auto">
          <a:xfrm flipH="1">
            <a:off x="587375" y="3273425"/>
            <a:ext cx="1588" cy="1254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3" name="Line 19"/>
          <p:cNvSpPr>
            <a:spLocks noChangeShapeType="1"/>
          </p:cNvSpPr>
          <p:nvPr/>
        </p:nvSpPr>
        <p:spPr bwMode="auto">
          <a:xfrm>
            <a:off x="719138" y="2909888"/>
            <a:ext cx="0" cy="7286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4" name="Line 20"/>
          <p:cNvSpPr>
            <a:spLocks noChangeShapeType="1"/>
          </p:cNvSpPr>
          <p:nvPr/>
        </p:nvSpPr>
        <p:spPr bwMode="auto">
          <a:xfrm>
            <a:off x="719138" y="2909888"/>
            <a:ext cx="1963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5" name="Line 21"/>
          <p:cNvSpPr>
            <a:spLocks noChangeShapeType="1"/>
          </p:cNvSpPr>
          <p:nvPr/>
        </p:nvSpPr>
        <p:spPr bwMode="auto">
          <a:xfrm>
            <a:off x="719138" y="3638550"/>
            <a:ext cx="1317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6" name="Line 25"/>
          <p:cNvSpPr>
            <a:spLocks noChangeShapeType="1"/>
          </p:cNvSpPr>
          <p:nvPr/>
        </p:nvSpPr>
        <p:spPr bwMode="auto">
          <a:xfrm>
            <a:off x="588963" y="3273425"/>
            <a:ext cx="1301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7" name="Line 26"/>
          <p:cNvSpPr>
            <a:spLocks noChangeShapeType="1"/>
          </p:cNvSpPr>
          <p:nvPr/>
        </p:nvSpPr>
        <p:spPr bwMode="auto">
          <a:xfrm>
            <a:off x="588963" y="4527550"/>
            <a:ext cx="1301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8" name="Text Box 50"/>
          <p:cNvSpPr txBox="1">
            <a:spLocks noChangeArrowheads="1"/>
          </p:cNvSpPr>
          <p:nvPr/>
        </p:nvSpPr>
        <p:spPr bwMode="auto">
          <a:xfrm>
            <a:off x="2617788" y="274161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† Thelodonti</a:t>
            </a:r>
          </a:p>
        </p:txBody>
      </p:sp>
      <p:sp>
        <p:nvSpPr>
          <p:cNvPr id="5159" name="Text Box 51"/>
          <p:cNvSpPr txBox="1">
            <a:spLocks noChangeArrowheads="1"/>
          </p:cNvSpPr>
          <p:nvPr/>
        </p:nvSpPr>
        <p:spPr bwMode="auto">
          <a:xfrm>
            <a:off x="2617788" y="365283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† Anaspida - birkenie</a:t>
            </a:r>
          </a:p>
        </p:txBody>
      </p:sp>
      <p:sp>
        <p:nvSpPr>
          <p:cNvPr id="5160" name="Line 22"/>
          <p:cNvSpPr>
            <a:spLocks noChangeShapeType="1"/>
          </p:cNvSpPr>
          <p:nvPr/>
        </p:nvSpPr>
        <p:spPr bwMode="auto">
          <a:xfrm>
            <a:off x="850900" y="3335338"/>
            <a:ext cx="0" cy="485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61" name="Line 23"/>
          <p:cNvSpPr>
            <a:spLocks noChangeShapeType="1"/>
          </p:cNvSpPr>
          <p:nvPr/>
        </p:nvSpPr>
        <p:spPr bwMode="auto">
          <a:xfrm>
            <a:off x="850900" y="3335338"/>
            <a:ext cx="1831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62" name="Line 24"/>
          <p:cNvSpPr>
            <a:spLocks noChangeShapeType="1"/>
          </p:cNvSpPr>
          <p:nvPr/>
        </p:nvSpPr>
        <p:spPr bwMode="auto">
          <a:xfrm>
            <a:off x="850900" y="3821113"/>
            <a:ext cx="1831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63" name="Text Box 52"/>
          <p:cNvSpPr txBox="1">
            <a:spLocks noChangeArrowheads="1"/>
          </p:cNvSpPr>
          <p:nvPr/>
        </p:nvSpPr>
        <p:spPr bwMode="auto">
          <a:xfrm>
            <a:off x="2617788" y="3167063"/>
            <a:ext cx="2897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3300"/>
                </a:solidFill>
                <a:latin typeface="Comic Sans MS" panose="030F0702030302020204" pitchFamily="66" charset="0"/>
              </a:rPr>
              <a:t>  Petromyzontida - mihule</a:t>
            </a:r>
          </a:p>
        </p:txBody>
      </p:sp>
      <p:sp>
        <p:nvSpPr>
          <p:cNvPr id="5164" name="Line 27"/>
          <p:cNvSpPr>
            <a:spLocks noChangeShapeType="1"/>
          </p:cNvSpPr>
          <p:nvPr/>
        </p:nvSpPr>
        <p:spPr bwMode="auto">
          <a:xfrm flipH="1">
            <a:off x="709613" y="4064000"/>
            <a:ext cx="9525" cy="692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65" name="Line 31"/>
          <p:cNvSpPr>
            <a:spLocks noChangeShapeType="1"/>
          </p:cNvSpPr>
          <p:nvPr/>
        </p:nvSpPr>
        <p:spPr bwMode="auto">
          <a:xfrm>
            <a:off x="719138" y="4756150"/>
            <a:ext cx="1317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66" name="Text Box 53"/>
          <p:cNvSpPr txBox="1">
            <a:spLocks noChangeArrowheads="1"/>
          </p:cNvSpPr>
          <p:nvPr/>
        </p:nvSpPr>
        <p:spPr bwMode="auto">
          <a:xfrm>
            <a:off x="2617788" y="3944938"/>
            <a:ext cx="1516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† Galeaspida</a:t>
            </a:r>
          </a:p>
        </p:txBody>
      </p:sp>
      <p:sp>
        <p:nvSpPr>
          <p:cNvPr id="5167" name="Line 54"/>
          <p:cNvSpPr>
            <a:spLocks noChangeShapeType="1"/>
          </p:cNvSpPr>
          <p:nvPr/>
        </p:nvSpPr>
        <p:spPr bwMode="auto">
          <a:xfrm flipV="1">
            <a:off x="719138" y="4064000"/>
            <a:ext cx="1963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68" name="Line 30"/>
          <p:cNvSpPr>
            <a:spLocks noChangeShapeType="1"/>
          </p:cNvSpPr>
          <p:nvPr/>
        </p:nvSpPr>
        <p:spPr bwMode="auto">
          <a:xfrm flipH="1">
            <a:off x="835025" y="4306888"/>
            <a:ext cx="15875" cy="850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69" name="Line 32"/>
          <p:cNvSpPr>
            <a:spLocks noChangeShapeType="1"/>
          </p:cNvSpPr>
          <p:nvPr/>
        </p:nvSpPr>
        <p:spPr bwMode="auto">
          <a:xfrm>
            <a:off x="850900" y="4306888"/>
            <a:ext cx="1831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0" name="Line 33"/>
          <p:cNvSpPr>
            <a:spLocks noChangeShapeType="1"/>
          </p:cNvSpPr>
          <p:nvPr/>
        </p:nvSpPr>
        <p:spPr bwMode="auto">
          <a:xfrm>
            <a:off x="835025" y="5157788"/>
            <a:ext cx="13017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1" name="Text Box 55"/>
          <p:cNvSpPr txBox="1">
            <a:spLocks noChangeArrowheads="1"/>
          </p:cNvSpPr>
          <p:nvPr/>
        </p:nvSpPr>
        <p:spPr bwMode="auto">
          <a:xfrm>
            <a:off x="2617788" y="4186238"/>
            <a:ext cx="166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† Osteostraci</a:t>
            </a:r>
          </a:p>
        </p:txBody>
      </p:sp>
      <p:sp>
        <p:nvSpPr>
          <p:cNvPr id="5172" name="Line 34"/>
          <p:cNvSpPr>
            <a:spLocks noChangeShapeType="1"/>
          </p:cNvSpPr>
          <p:nvPr/>
        </p:nvSpPr>
        <p:spPr bwMode="auto">
          <a:xfrm>
            <a:off x="958850" y="4727575"/>
            <a:ext cx="0" cy="7747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3" name="Line 37"/>
          <p:cNvSpPr>
            <a:spLocks noChangeShapeType="1"/>
          </p:cNvSpPr>
          <p:nvPr/>
        </p:nvSpPr>
        <p:spPr bwMode="auto">
          <a:xfrm flipV="1">
            <a:off x="958850" y="4732338"/>
            <a:ext cx="169227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4" name="Line 39"/>
          <p:cNvSpPr>
            <a:spLocks noChangeShapeType="1"/>
          </p:cNvSpPr>
          <p:nvPr/>
        </p:nvSpPr>
        <p:spPr bwMode="auto">
          <a:xfrm>
            <a:off x="947738" y="5502275"/>
            <a:ext cx="13652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5" name="Text Box 56"/>
          <p:cNvSpPr txBox="1">
            <a:spLocks noChangeArrowheads="1"/>
          </p:cNvSpPr>
          <p:nvPr/>
        </p:nvSpPr>
        <p:spPr bwMode="auto">
          <a:xfrm>
            <a:off x="2617788" y="4564063"/>
            <a:ext cx="294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33CC"/>
                </a:solidFill>
                <a:latin typeface="Comic Sans MS" panose="030F0702030302020204" pitchFamily="66" charset="0"/>
              </a:rPr>
              <a:t>† Placodermi - pancířnatci</a:t>
            </a:r>
          </a:p>
        </p:txBody>
      </p:sp>
      <p:sp>
        <p:nvSpPr>
          <p:cNvPr id="5176" name="Text Box 57"/>
          <p:cNvSpPr txBox="1">
            <a:spLocks noChangeArrowheads="1"/>
          </p:cNvSpPr>
          <p:nvPr/>
        </p:nvSpPr>
        <p:spPr bwMode="auto">
          <a:xfrm>
            <a:off x="2617788" y="4927600"/>
            <a:ext cx="2936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33CC"/>
                </a:solidFill>
                <a:latin typeface="Comic Sans MS" panose="030F0702030302020204" pitchFamily="66" charset="0"/>
              </a:rPr>
              <a:t>  Chondrichthyes - paryby</a:t>
            </a:r>
          </a:p>
        </p:txBody>
      </p:sp>
      <p:sp>
        <p:nvSpPr>
          <p:cNvPr id="5177" name="Line 40"/>
          <p:cNvSpPr>
            <a:spLocks noChangeShapeType="1"/>
          </p:cNvSpPr>
          <p:nvPr/>
        </p:nvSpPr>
        <p:spPr bwMode="auto">
          <a:xfrm>
            <a:off x="1177925" y="5502275"/>
            <a:ext cx="0" cy="63182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8" name="Line 41"/>
          <p:cNvSpPr>
            <a:spLocks noChangeShapeType="1"/>
          </p:cNvSpPr>
          <p:nvPr/>
        </p:nvSpPr>
        <p:spPr bwMode="auto">
          <a:xfrm>
            <a:off x="1177925" y="5502275"/>
            <a:ext cx="150495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79" name="Line 42"/>
          <p:cNvSpPr>
            <a:spLocks noChangeShapeType="1"/>
          </p:cNvSpPr>
          <p:nvPr/>
        </p:nvSpPr>
        <p:spPr bwMode="auto">
          <a:xfrm>
            <a:off x="1177925" y="6134100"/>
            <a:ext cx="19685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80" name="Text Box 58"/>
          <p:cNvSpPr txBox="1">
            <a:spLocks noChangeArrowheads="1"/>
          </p:cNvSpPr>
          <p:nvPr/>
        </p:nvSpPr>
        <p:spPr bwMode="auto">
          <a:xfrm>
            <a:off x="2617788" y="5334000"/>
            <a:ext cx="292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33CC"/>
                </a:solidFill>
                <a:latin typeface="Comic Sans MS" panose="030F0702030302020204" pitchFamily="66" charset="0"/>
              </a:rPr>
              <a:t>† Acanthodii - trnoploutví</a:t>
            </a:r>
          </a:p>
        </p:txBody>
      </p:sp>
      <p:sp>
        <p:nvSpPr>
          <p:cNvPr id="5181" name="Line 43"/>
          <p:cNvSpPr>
            <a:spLocks noChangeShapeType="1"/>
          </p:cNvSpPr>
          <p:nvPr/>
        </p:nvSpPr>
        <p:spPr bwMode="auto">
          <a:xfrm>
            <a:off x="1374775" y="5864225"/>
            <a:ext cx="0" cy="5508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82" name="Line 44"/>
          <p:cNvSpPr>
            <a:spLocks noChangeShapeType="1"/>
          </p:cNvSpPr>
          <p:nvPr/>
        </p:nvSpPr>
        <p:spPr bwMode="auto">
          <a:xfrm>
            <a:off x="1374775" y="5864225"/>
            <a:ext cx="13081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83" name="Line 45"/>
          <p:cNvSpPr>
            <a:spLocks noChangeShapeType="1"/>
          </p:cNvSpPr>
          <p:nvPr/>
        </p:nvSpPr>
        <p:spPr bwMode="auto">
          <a:xfrm>
            <a:off x="1374775" y="6419850"/>
            <a:ext cx="13081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84" name="Text Box 59"/>
          <p:cNvSpPr txBox="1">
            <a:spLocks noChangeArrowheads="1"/>
          </p:cNvSpPr>
          <p:nvPr/>
        </p:nvSpPr>
        <p:spPr bwMode="auto">
          <a:xfrm>
            <a:off x="2617788" y="5695950"/>
            <a:ext cx="361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33CC"/>
                </a:solidFill>
                <a:latin typeface="Comic Sans MS" panose="030F0702030302020204" pitchFamily="66" charset="0"/>
              </a:rPr>
              <a:t>  Actinopterygii - paprskoploutví</a:t>
            </a:r>
          </a:p>
        </p:txBody>
      </p:sp>
      <p:sp>
        <p:nvSpPr>
          <p:cNvPr id="5185" name="Text Box 60"/>
          <p:cNvSpPr txBox="1">
            <a:spLocks noChangeArrowheads="1"/>
          </p:cNvSpPr>
          <p:nvPr/>
        </p:nvSpPr>
        <p:spPr bwMode="auto">
          <a:xfrm>
            <a:off x="2617788" y="6251575"/>
            <a:ext cx="1776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33CC"/>
                </a:solidFill>
                <a:latin typeface="Comic Sans MS" panose="030F0702030302020204" pitchFamily="66" charset="0"/>
              </a:rPr>
              <a:t>  Sarcopterygii</a:t>
            </a:r>
          </a:p>
        </p:txBody>
      </p:sp>
      <p:grpSp>
        <p:nvGrpSpPr>
          <p:cNvPr id="5186" name="Group 129"/>
          <p:cNvGrpSpPr>
            <a:grpSpLocks/>
          </p:cNvGrpSpPr>
          <p:nvPr/>
        </p:nvGrpSpPr>
        <p:grpSpPr bwMode="auto">
          <a:xfrm>
            <a:off x="8683625" y="1816100"/>
            <a:ext cx="65088" cy="5041900"/>
            <a:chOff x="5470" y="1144"/>
            <a:chExt cx="41" cy="3176"/>
          </a:xfrm>
        </p:grpSpPr>
        <p:sp>
          <p:nvSpPr>
            <p:cNvPr id="5196" name="Line 72"/>
            <p:cNvSpPr>
              <a:spLocks noChangeShapeType="1"/>
            </p:cNvSpPr>
            <p:nvPr/>
          </p:nvSpPr>
          <p:spPr bwMode="auto">
            <a:xfrm>
              <a:off x="5511" y="1182"/>
              <a:ext cx="0" cy="3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97" name="Line 75"/>
            <p:cNvSpPr>
              <a:spLocks noChangeShapeType="1"/>
            </p:cNvSpPr>
            <p:nvPr/>
          </p:nvSpPr>
          <p:spPr bwMode="auto">
            <a:xfrm flipH="1" flipV="1">
              <a:off x="5470" y="1144"/>
              <a:ext cx="4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187" name="Group 128"/>
          <p:cNvGrpSpPr>
            <a:grpSpLocks/>
          </p:cNvGrpSpPr>
          <p:nvPr/>
        </p:nvGrpSpPr>
        <p:grpSpPr bwMode="auto">
          <a:xfrm>
            <a:off x="8432800" y="1557338"/>
            <a:ext cx="26988" cy="5300662"/>
            <a:chOff x="4558" y="981"/>
            <a:chExt cx="17" cy="3339"/>
          </a:xfrm>
        </p:grpSpPr>
        <p:sp>
          <p:nvSpPr>
            <p:cNvPr id="5194" name="Line 76"/>
            <p:cNvSpPr>
              <a:spLocks noChangeShapeType="1"/>
            </p:cNvSpPr>
            <p:nvPr/>
          </p:nvSpPr>
          <p:spPr bwMode="auto">
            <a:xfrm>
              <a:off x="4558" y="981"/>
              <a:ext cx="17" cy="18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95" name="Line 78"/>
            <p:cNvSpPr>
              <a:spLocks noChangeShapeType="1"/>
            </p:cNvSpPr>
            <p:nvPr/>
          </p:nvSpPr>
          <p:spPr bwMode="auto">
            <a:xfrm>
              <a:off x="4575" y="2636"/>
              <a:ext cx="0" cy="1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188" name="Group 122"/>
          <p:cNvGrpSpPr>
            <a:grpSpLocks/>
          </p:cNvGrpSpPr>
          <p:nvPr/>
        </p:nvGrpSpPr>
        <p:grpSpPr bwMode="auto">
          <a:xfrm>
            <a:off x="1081088" y="5095875"/>
            <a:ext cx="1570037" cy="750888"/>
            <a:chOff x="793" y="2928"/>
            <a:chExt cx="1152" cy="593"/>
          </a:xfrm>
        </p:grpSpPr>
        <p:sp>
          <p:nvSpPr>
            <p:cNvPr id="5192" name="Line 38"/>
            <p:cNvSpPr>
              <a:spLocks noChangeShapeType="1"/>
            </p:cNvSpPr>
            <p:nvPr/>
          </p:nvSpPr>
          <p:spPr bwMode="auto">
            <a:xfrm>
              <a:off x="793" y="2928"/>
              <a:ext cx="1152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93" name="Line 114"/>
            <p:cNvSpPr>
              <a:spLocks noChangeShapeType="1"/>
            </p:cNvSpPr>
            <p:nvPr/>
          </p:nvSpPr>
          <p:spPr bwMode="auto">
            <a:xfrm>
              <a:off x="793" y="2931"/>
              <a:ext cx="0" cy="59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189" name="Line 121"/>
          <p:cNvSpPr>
            <a:spLocks noChangeShapeType="1"/>
          </p:cNvSpPr>
          <p:nvPr/>
        </p:nvSpPr>
        <p:spPr bwMode="auto">
          <a:xfrm>
            <a:off x="1081088" y="5846763"/>
            <a:ext cx="100012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91" name="Text Box 130"/>
          <p:cNvSpPr txBox="1">
            <a:spLocks noChangeArrowheads="1"/>
          </p:cNvSpPr>
          <p:nvPr/>
        </p:nvSpPr>
        <p:spPr bwMode="auto">
          <a:xfrm>
            <a:off x="2319338" y="717550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= Myxinoidea + Vertebrata</a:t>
            </a: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1079501" y="61816"/>
            <a:ext cx="693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0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Fylogeneze a diverzita obratlovců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-36512" y="17192"/>
            <a:ext cx="9144000" cy="476250"/>
            <a:chOff x="-36512" y="17192"/>
            <a:chExt cx="9144000" cy="476250"/>
          </a:xfrm>
        </p:grpSpPr>
        <p:sp>
          <p:nvSpPr>
            <p:cNvPr id="84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22263" y="836613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VERTEBRATA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5087938" y="6046788"/>
            <a:ext cx="271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33CC"/>
                </a:solidFill>
                <a:latin typeface="Comic Sans MS" panose="030F0702030302020204" pitchFamily="66" charset="0"/>
              </a:rPr>
              <a:t>GNATHOSTOMATA </a:t>
            </a:r>
          </a:p>
        </p:txBody>
      </p:sp>
      <p:sp>
        <p:nvSpPr>
          <p:cNvPr id="6148" name="Text Box 81"/>
          <p:cNvSpPr txBox="1">
            <a:spLocks noChangeArrowheads="1"/>
          </p:cNvSpPr>
          <p:nvPr/>
        </p:nvSpPr>
        <p:spPr bwMode="auto">
          <a:xfrm rot="5400000">
            <a:off x="7382669" y="3550444"/>
            <a:ext cx="160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33CC"/>
                </a:solidFill>
                <a:latin typeface="Comic Sans MS" panose="030F0702030302020204" pitchFamily="66" charset="0"/>
              </a:rPr>
              <a:t>„Agnatha“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684213" y="2609850"/>
            <a:ext cx="160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44550" y="1912938"/>
            <a:ext cx="0" cy="127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V="1">
            <a:off x="835025" y="1895475"/>
            <a:ext cx="4060825" cy="174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2" name="Line 48"/>
          <p:cNvSpPr>
            <a:spLocks noChangeShapeType="1"/>
          </p:cNvSpPr>
          <p:nvPr/>
        </p:nvSpPr>
        <p:spPr bwMode="auto">
          <a:xfrm>
            <a:off x="844550" y="3192463"/>
            <a:ext cx="504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Text Box 51"/>
          <p:cNvSpPr txBox="1">
            <a:spLocks noChangeArrowheads="1"/>
          </p:cNvSpPr>
          <p:nvPr/>
        </p:nvSpPr>
        <p:spPr bwMode="auto">
          <a:xfrm>
            <a:off x="4895850" y="1741488"/>
            <a:ext cx="231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rgbClr val="000000"/>
                </a:solidFill>
                <a:latin typeface="Comic Sans MS" panose="030F0702030302020204" pitchFamily="66" charset="0"/>
              </a:rPr>
              <a:t>Myllokungmingia </a:t>
            </a: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†</a:t>
            </a:r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1362075" y="2609850"/>
            <a:ext cx="0" cy="1106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1868488" y="2378075"/>
            <a:ext cx="3038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1362075" y="2609850"/>
            <a:ext cx="5064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1868488" y="2382838"/>
            <a:ext cx="0" cy="46196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>
            <a:off x="1868488" y="2844800"/>
            <a:ext cx="3038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9" name="Text Box 52"/>
          <p:cNvSpPr txBox="1">
            <a:spLocks noChangeArrowheads="1"/>
          </p:cNvSpPr>
          <p:nvPr/>
        </p:nvSpPr>
        <p:spPr bwMode="auto">
          <a:xfrm>
            <a:off x="4906963" y="2227263"/>
            <a:ext cx="151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Myxinoidea</a:t>
            </a:r>
            <a:endParaRPr lang="cs-CZ" altLang="cs-CZ" sz="2000" i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60" name="Text Box 53"/>
          <p:cNvSpPr txBox="1">
            <a:spLocks noChangeArrowheads="1"/>
          </p:cNvSpPr>
          <p:nvPr/>
        </p:nvSpPr>
        <p:spPr bwMode="auto">
          <a:xfrm>
            <a:off x="4906963" y="2673350"/>
            <a:ext cx="203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Petromyzontida</a:t>
            </a:r>
            <a:endParaRPr lang="cs-CZ" altLang="cs-CZ" sz="2000" i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61" name="Text Box 54"/>
          <p:cNvSpPr txBox="1">
            <a:spLocks noChangeArrowheads="1"/>
          </p:cNvSpPr>
          <p:nvPr/>
        </p:nvSpPr>
        <p:spPr bwMode="auto">
          <a:xfrm>
            <a:off x="2355850" y="2436813"/>
            <a:ext cx="231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CYCLOSTOMATA</a:t>
            </a:r>
          </a:p>
        </p:txBody>
      </p:sp>
      <p:sp>
        <p:nvSpPr>
          <p:cNvPr id="6162" name="Text Box 55"/>
          <p:cNvSpPr txBox="1">
            <a:spLocks noChangeArrowheads="1"/>
          </p:cNvSpPr>
          <p:nvPr/>
        </p:nvSpPr>
        <p:spPr bwMode="auto">
          <a:xfrm>
            <a:off x="4895850" y="3130550"/>
            <a:ext cx="212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Conodonta † </a:t>
            </a:r>
          </a:p>
        </p:txBody>
      </p:sp>
      <p:sp>
        <p:nvSpPr>
          <p:cNvPr id="6163" name="Line 11"/>
          <p:cNvSpPr>
            <a:spLocks noChangeShapeType="1"/>
          </p:cNvSpPr>
          <p:nvPr/>
        </p:nvSpPr>
        <p:spPr bwMode="auto">
          <a:xfrm flipH="1">
            <a:off x="2362200" y="3778250"/>
            <a:ext cx="7938" cy="1082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4" name="Line 12"/>
          <p:cNvSpPr>
            <a:spLocks noChangeShapeType="1"/>
          </p:cNvSpPr>
          <p:nvPr/>
        </p:nvSpPr>
        <p:spPr bwMode="auto">
          <a:xfrm>
            <a:off x="2370138" y="3773488"/>
            <a:ext cx="25257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5" name="Line 19"/>
          <p:cNvSpPr>
            <a:spLocks noChangeShapeType="1"/>
          </p:cNvSpPr>
          <p:nvPr/>
        </p:nvSpPr>
        <p:spPr bwMode="auto">
          <a:xfrm>
            <a:off x="1863725" y="3308350"/>
            <a:ext cx="0" cy="9429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6" name="Line 20"/>
          <p:cNvSpPr>
            <a:spLocks noChangeShapeType="1"/>
          </p:cNvSpPr>
          <p:nvPr/>
        </p:nvSpPr>
        <p:spPr bwMode="auto">
          <a:xfrm>
            <a:off x="1863725" y="3308350"/>
            <a:ext cx="3030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>
            <a:off x="2876550" y="4211638"/>
            <a:ext cx="19050" cy="1231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8" name="Line 23"/>
          <p:cNvSpPr>
            <a:spLocks noChangeShapeType="1"/>
          </p:cNvSpPr>
          <p:nvPr/>
        </p:nvSpPr>
        <p:spPr bwMode="auto">
          <a:xfrm>
            <a:off x="2876550" y="4211638"/>
            <a:ext cx="2019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9" name="Line 28"/>
          <p:cNvSpPr>
            <a:spLocks noChangeShapeType="1"/>
          </p:cNvSpPr>
          <p:nvPr/>
        </p:nvSpPr>
        <p:spPr bwMode="auto">
          <a:xfrm>
            <a:off x="2363788" y="4860925"/>
            <a:ext cx="5064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0" name="Line 29"/>
          <p:cNvSpPr>
            <a:spLocks noChangeShapeType="1"/>
          </p:cNvSpPr>
          <p:nvPr/>
        </p:nvSpPr>
        <p:spPr bwMode="auto">
          <a:xfrm>
            <a:off x="1857375" y="4278313"/>
            <a:ext cx="5064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1" name="Line 30"/>
          <p:cNvSpPr>
            <a:spLocks noChangeShapeType="1"/>
          </p:cNvSpPr>
          <p:nvPr/>
        </p:nvSpPr>
        <p:spPr bwMode="auto">
          <a:xfrm>
            <a:off x="1349375" y="3716338"/>
            <a:ext cx="50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2" name="Text Box 56"/>
          <p:cNvSpPr txBox="1">
            <a:spLocks noChangeArrowheads="1"/>
          </p:cNvSpPr>
          <p:nvPr/>
        </p:nvSpPr>
        <p:spPr bwMode="auto">
          <a:xfrm>
            <a:off x="4895850" y="3595688"/>
            <a:ext cx="2916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Arandaspida †, Astraspida †</a:t>
            </a: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173" name="Text Box 57"/>
          <p:cNvSpPr txBox="1">
            <a:spLocks noChangeArrowheads="1"/>
          </p:cNvSpPr>
          <p:nvPr/>
        </p:nvSpPr>
        <p:spPr bwMode="auto">
          <a:xfrm>
            <a:off x="4895850" y="4071938"/>
            <a:ext cx="166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Heterostraci †</a:t>
            </a:r>
          </a:p>
        </p:txBody>
      </p:sp>
      <p:sp>
        <p:nvSpPr>
          <p:cNvPr id="6174" name="Line 59"/>
          <p:cNvSpPr>
            <a:spLocks noChangeShapeType="1"/>
          </p:cNvSpPr>
          <p:nvPr/>
        </p:nvSpPr>
        <p:spPr bwMode="auto">
          <a:xfrm>
            <a:off x="2895600" y="4643438"/>
            <a:ext cx="2019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5" name="Text Box 60"/>
          <p:cNvSpPr txBox="1">
            <a:spLocks noChangeArrowheads="1"/>
          </p:cNvSpPr>
          <p:nvPr/>
        </p:nvSpPr>
        <p:spPr bwMode="auto">
          <a:xfrm>
            <a:off x="4895850" y="4478338"/>
            <a:ext cx="1466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Anaspida †</a:t>
            </a:r>
          </a:p>
        </p:txBody>
      </p:sp>
      <p:sp>
        <p:nvSpPr>
          <p:cNvPr id="6176" name="Text Box 61"/>
          <p:cNvSpPr txBox="1">
            <a:spLocks noChangeArrowheads="1"/>
          </p:cNvSpPr>
          <p:nvPr/>
        </p:nvSpPr>
        <p:spPr bwMode="auto">
          <a:xfrm>
            <a:off x="4897438" y="4911725"/>
            <a:ext cx="143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Galeaspida †</a:t>
            </a:r>
          </a:p>
        </p:txBody>
      </p:sp>
      <p:sp>
        <p:nvSpPr>
          <p:cNvPr id="6177" name="Line 66"/>
          <p:cNvSpPr>
            <a:spLocks noChangeShapeType="1"/>
          </p:cNvSpPr>
          <p:nvPr/>
        </p:nvSpPr>
        <p:spPr bwMode="auto">
          <a:xfrm flipH="1">
            <a:off x="3362325" y="5073650"/>
            <a:ext cx="0" cy="776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8" name="Line 67"/>
          <p:cNvSpPr>
            <a:spLocks noChangeShapeType="1"/>
          </p:cNvSpPr>
          <p:nvPr/>
        </p:nvSpPr>
        <p:spPr bwMode="auto">
          <a:xfrm flipV="1">
            <a:off x="3370263" y="5059363"/>
            <a:ext cx="1525587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9" name="Line 69"/>
          <p:cNvSpPr>
            <a:spLocks noChangeShapeType="1"/>
          </p:cNvSpPr>
          <p:nvPr/>
        </p:nvSpPr>
        <p:spPr bwMode="auto">
          <a:xfrm>
            <a:off x="2855913" y="5443538"/>
            <a:ext cx="5064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0" name="Line 62"/>
          <p:cNvSpPr>
            <a:spLocks noChangeShapeType="1"/>
          </p:cNvSpPr>
          <p:nvPr/>
        </p:nvSpPr>
        <p:spPr bwMode="auto">
          <a:xfrm>
            <a:off x="3838575" y="5486400"/>
            <a:ext cx="19050" cy="7461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1" name="Line 63"/>
          <p:cNvSpPr>
            <a:spLocks noChangeShapeType="1"/>
          </p:cNvSpPr>
          <p:nvPr/>
        </p:nvSpPr>
        <p:spPr bwMode="auto">
          <a:xfrm>
            <a:off x="3838575" y="5476875"/>
            <a:ext cx="10398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2" name="Line 64"/>
          <p:cNvSpPr>
            <a:spLocks noChangeShapeType="1"/>
          </p:cNvSpPr>
          <p:nvPr/>
        </p:nvSpPr>
        <p:spPr bwMode="auto">
          <a:xfrm>
            <a:off x="3863975" y="5854700"/>
            <a:ext cx="10398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3" name="Line 65"/>
          <p:cNvSpPr>
            <a:spLocks noChangeShapeType="1"/>
          </p:cNvSpPr>
          <p:nvPr/>
        </p:nvSpPr>
        <p:spPr bwMode="auto">
          <a:xfrm>
            <a:off x="3856038" y="6232525"/>
            <a:ext cx="1039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4" name="Line 68"/>
          <p:cNvSpPr>
            <a:spLocks noChangeShapeType="1"/>
          </p:cNvSpPr>
          <p:nvPr/>
        </p:nvSpPr>
        <p:spPr bwMode="auto">
          <a:xfrm>
            <a:off x="3362325" y="5826125"/>
            <a:ext cx="50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5" name="Text Box 70"/>
          <p:cNvSpPr txBox="1">
            <a:spLocks noChangeArrowheads="1"/>
          </p:cNvSpPr>
          <p:nvPr/>
        </p:nvSpPr>
        <p:spPr bwMode="auto">
          <a:xfrm>
            <a:off x="4930775" y="5313363"/>
            <a:ext cx="143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Thelodonti †</a:t>
            </a:r>
          </a:p>
        </p:txBody>
      </p:sp>
      <p:sp>
        <p:nvSpPr>
          <p:cNvPr id="6186" name="Text Box 73"/>
          <p:cNvSpPr txBox="1">
            <a:spLocks noChangeArrowheads="1"/>
          </p:cNvSpPr>
          <p:nvPr/>
        </p:nvSpPr>
        <p:spPr bwMode="auto">
          <a:xfrm>
            <a:off x="4930775" y="5721350"/>
            <a:ext cx="1728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Osteostraci †</a:t>
            </a:r>
          </a:p>
        </p:txBody>
      </p:sp>
      <p:sp>
        <p:nvSpPr>
          <p:cNvPr id="6187" name="Line 80"/>
          <p:cNvSpPr>
            <a:spLocks noChangeShapeType="1"/>
          </p:cNvSpPr>
          <p:nvPr/>
        </p:nvSpPr>
        <p:spPr bwMode="auto">
          <a:xfrm>
            <a:off x="7897813" y="1700213"/>
            <a:ext cx="0" cy="418782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189" name="Group 90"/>
          <p:cNvGrpSpPr>
            <a:grpSpLocks noChangeAspect="1"/>
          </p:cNvGrpSpPr>
          <p:nvPr/>
        </p:nvGrpSpPr>
        <p:grpSpPr bwMode="auto">
          <a:xfrm>
            <a:off x="6804025" y="477838"/>
            <a:ext cx="2362200" cy="1150937"/>
            <a:chOff x="3243" y="300"/>
            <a:chExt cx="1488" cy="725"/>
          </a:xfrm>
        </p:grpSpPr>
        <p:sp>
          <p:nvSpPr>
            <p:cNvPr id="6190" name="AutoShape 89"/>
            <p:cNvSpPr>
              <a:spLocks noChangeAspect="1" noChangeArrowheads="1" noTextEdit="1"/>
            </p:cNvSpPr>
            <p:nvPr/>
          </p:nvSpPr>
          <p:spPr bwMode="auto">
            <a:xfrm>
              <a:off x="3243" y="300"/>
              <a:ext cx="1488" cy="725"/>
            </a:xfrm>
            <a:prstGeom prst="rect">
              <a:avLst/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6191" name="Picture 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00"/>
              <a:ext cx="149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Skupina 47"/>
          <p:cNvGrpSpPr/>
          <p:nvPr/>
        </p:nvGrpSpPr>
        <p:grpSpPr>
          <a:xfrm>
            <a:off x="-36512" y="17192"/>
            <a:ext cx="9144000" cy="476250"/>
            <a:chOff x="-36512" y="17192"/>
            <a:chExt cx="9144000" cy="476250"/>
          </a:xfrm>
        </p:grpSpPr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2" grpId="0"/>
      <p:bldP spid="369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4"/>
          <p:cNvSpPr txBox="1">
            <a:spLocks noChangeArrowheads="1"/>
          </p:cNvSpPr>
          <p:nvPr/>
        </p:nvSpPr>
        <p:spPr bwMode="auto">
          <a:xfrm>
            <a:off x="76200" y="574675"/>
            <a:ext cx="4783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„Agnatha“ - vymřelé skupiny</a:t>
            </a:r>
          </a:p>
        </p:txBody>
      </p:sp>
      <p:sp>
        <p:nvSpPr>
          <p:cNvPr id="7171" name="Text Box 50"/>
          <p:cNvSpPr txBox="1">
            <a:spLocks noChangeArrowheads="1"/>
          </p:cNvSpPr>
          <p:nvPr/>
        </p:nvSpPr>
        <p:spPr bwMode="auto">
          <a:xfrm>
            <a:off x="5067300" y="620713"/>
            <a:ext cx="116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5-30 cm</a:t>
            </a: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250825" y="1503363"/>
            <a:ext cx="20891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</a:rPr>
              <a:t>† Conodonta</a:t>
            </a:r>
          </a:p>
        </p:txBody>
      </p:sp>
      <p:sp>
        <p:nvSpPr>
          <p:cNvPr id="7173" name="Text Box 51"/>
          <p:cNvSpPr txBox="1">
            <a:spLocks noChangeArrowheads="1"/>
          </p:cNvSpPr>
          <p:nvPr/>
        </p:nvSpPr>
        <p:spPr bwMode="auto">
          <a:xfrm>
            <a:off x="250825" y="21097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50 x1,5mm</a:t>
            </a:r>
            <a:endParaRPr lang="cs-CZ" altLang="cs-CZ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74" name="Text Box 54"/>
          <p:cNvSpPr txBox="1">
            <a:spLocks noChangeArrowheads="1"/>
          </p:cNvSpPr>
          <p:nvPr/>
        </p:nvSpPr>
        <p:spPr bwMode="auto">
          <a:xfrm>
            <a:off x="250825" y="1851025"/>
            <a:ext cx="3457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kambrium - Anglie, J-Afrika</a:t>
            </a:r>
          </a:p>
        </p:txBody>
      </p:sp>
      <p:grpSp>
        <p:nvGrpSpPr>
          <p:cNvPr id="7175" name="Group 101"/>
          <p:cNvGrpSpPr>
            <a:grpSpLocks noChangeAspect="1"/>
          </p:cNvGrpSpPr>
          <p:nvPr/>
        </p:nvGrpSpPr>
        <p:grpSpPr bwMode="auto">
          <a:xfrm>
            <a:off x="3492500" y="1268413"/>
            <a:ext cx="5472113" cy="4814887"/>
            <a:chOff x="204" y="391"/>
            <a:chExt cx="2127" cy="1872"/>
          </a:xfrm>
        </p:grpSpPr>
        <p:sp>
          <p:nvSpPr>
            <p:cNvPr id="7178" name="AutoShape 100"/>
            <p:cNvSpPr>
              <a:spLocks noChangeAspect="1" noChangeArrowheads="1" noTextEdit="1"/>
            </p:cNvSpPr>
            <p:nvPr/>
          </p:nvSpPr>
          <p:spPr bwMode="auto">
            <a:xfrm>
              <a:off x="204" y="391"/>
              <a:ext cx="2127" cy="18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7179" name="Picture 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1"/>
              <a:ext cx="2131" cy="18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7177" name="Text Box 80"/>
          <p:cNvSpPr txBox="1">
            <a:spLocks noChangeArrowheads="1"/>
          </p:cNvSpPr>
          <p:nvPr/>
        </p:nvSpPr>
        <p:spPr bwMode="auto">
          <a:xfrm>
            <a:off x="250825" y="2427288"/>
            <a:ext cx="345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notochord, kost, myomery, velké oči - encefalizace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5"/>
          <p:cNvSpPr txBox="1">
            <a:spLocks noChangeArrowheads="1"/>
          </p:cNvSpPr>
          <p:nvPr/>
        </p:nvSpPr>
        <p:spPr bwMode="auto">
          <a:xfrm>
            <a:off x="323850" y="525463"/>
            <a:ext cx="842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Hlavová část těla </a:t>
            </a:r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</a:rPr>
              <a:t>kryta dorzální a ventrální deskou</a:t>
            </a:r>
            <a:r>
              <a:rPr lang="cs-CZ" altLang="cs-CZ" sz="2000">
                <a:solidFill>
                  <a:srgbClr val="000000"/>
                </a:solidFill>
                <a:latin typeface="Comic Sans MS" panose="030F0702030302020204" pitchFamily="66" charset="0"/>
              </a:rPr>
              <a:t> z kostěných štítků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07950" y="3103563"/>
            <a:ext cx="8959850" cy="3638550"/>
            <a:chOff x="68" y="1955"/>
            <a:chExt cx="5644" cy="2292"/>
          </a:xfrm>
        </p:grpSpPr>
        <p:grpSp>
          <p:nvGrpSpPr>
            <p:cNvPr id="8203" name="Group 77"/>
            <p:cNvGrpSpPr>
              <a:grpSpLocks/>
            </p:cNvGrpSpPr>
            <p:nvPr/>
          </p:nvGrpSpPr>
          <p:grpSpPr bwMode="auto">
            <a:xfrm>
              <a:off x="68" y="2774"/>
              <a:ext cx="2903" cy="1473"/>
              <a:chOff x="22" y="1912"/>
              <a:chExt cx="2903" cy="1473"/>
            </a:xfrm>
          </p:grpSpPr>
          <p:pic>
            <p:nvPicPr>
              <p:cNvPr id="8208" name="Picture 20" descr="Pteraspis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1912"/>
                <a:ext cx="2903" cy="1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9" name="Text Box 21"/>
              <p:cNvSpPr txBox="1">
                <a:spLocks noChangeArrowheads="1"/>
              </p:cNvSpPr>
              <p:nvPr/>
            </p:nvSpPr>
            <p:spPr bwMode="auto">
              <a:xfrm>
                <a:off x="211" y="2990"/>
                <a:ext cx="94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prsní přívěsky</a:t>
                </a:r>
              </a:p>
            </p:txBody>
          </p:sp>
          <p:sp>
            <p:nvSpPr>
              <p:cNvPr id="8210" name="Text Box 22"/>
              <p:cNvSpPr txBox="1">
                <a:spLocks noChangeArrowheads="1"/>
              </p:cNvSpPr>
              <p:nvPr/>
            </p:nvSpPr>
            <p:spPr bwMode="auto">
              <a:xfrm>
                <a:off x="1559" y="2968"/>
                <a:ext cx="123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hypocerkní ploutev</a:t>
                </a:r>
              </a:p>
            </p:txBody>
          </p:sp>
          <p:sp>
            <p:nvSpPr>
              <p:cNvPr id="8211" name="Line 23"/>
              <p:cNvSpPr>
                <a:spLocks noChangeShapeType="1"/>
              </p:cNvSpPr>
              <p:nvPr/>
            </p:nvSpPr>
            <p:spPr bwMode="auto">
              <a:xfrm flipV="1">
                <a:off x="1047" y="2794"/>
                <a:ext cx="227" cy="25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pic>
          <p:nvPicPr>
            <p:cNvPr id="8204" name="Picture 24" descr="Pterasp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976"/>
              <a:ext cx="2696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25"/>
            <p:cNvSpPr txBox="1">
              <a:spLocks noChangeArrowheads="1"/>
            </p:cNvSpPr>
            <p:nvPr/>
          </p:nvSpPr>
          <p:spPr bwMode="auto">
            <a:xfrm>
              <a:off x="146" y="1955"/>
              <a:ext cx="2235" cy="25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† </a:t>
              </a:r>
              <a:r>
                <a:rPr lang="cs-CZ" altLang="cs-CZ" sz="2000" u="sng">
                  <a:solidFill>
                    <a:srgbClr val="000000"/>
                  </a:solidFill>
                  <a:latin typeface="Comic Sans MS" panose="030F0702030302020204" pitchFamily="66" charset="0"/>
                </a:rPr>
                <a:t>Heterostraci - štítoploutví</a:t>
              </a:r>
              <a:endParaRPr lang="cs-CZ" altLang="cs-CZ" sz="2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06" name="Text Box 26"/>
            <p:cNvSpPr txBox="1">
              <a:spLocks noChangeArrowheads="1"/>
            </p:cNvSpPr>
            <p:nvPr/>
          </p:nvSpPr>
          <p:spPr bwMode="auto">
            <a:xfrm>
              <a:off x="158" y="2201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Pteraspis </a:t>
              </a:r>
            </a:p>
          </p:txBody>
        </p:sp>
        <p:sp>
          <p:nvSpPr>
            <p:cNvPr id="8207" name="Text Box 27"/>
            <p:cNvSpPr txBox="1">
              <a:spLocks noChangeArrowheads="1"/>
            </p:cNvSpPr>
            <p:nvPr/>
          </p:nvSpPr>
          <p:spPr bwMode="auto">
            <a:xfrm>
              <a:off x="158" y="2384"/>
              <a:ext cx="24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devon – Anglie, </a:t>
              </a:r>
              <a:r>
                <a:rPr lang="cs-CZ" altLang="cs-CZ" sz="1800">
                  <a:solidFill>
                    <a:srgbClr val="006699"/>
                  </a:solidFill>
                  <a:latin typeface="Comic Sans MS" panose="030F0702030302020204" pitchFamily="66" charset="0"/>
                </a:rPr>
                <a:t>párové nozdry</a:t>
              </a: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,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1 pár žab. štěrb.</a:t>
              </a: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106363" y="1022350"/>
            <a:ext cx="8713787" cy="3482975"/>
            <a:chOff x="67" y="644"/>
            <a:chExt cx="5489" cy="2194"/>
          </a:xfrm>
        </p:grpSpPr>
        <p:sp>
          <p:nvSpPr>
            <p:cNvPr id="8198" name="Text Box 81"/>
            <p:cNvSpPr txBox="1">
              <a:spLocks noChangeArrowheads="1"/>
            </p:cNvSpPr>
            <p:nvPr/>
          </p:nvSpPr>
          <p:spPr bwMode="auto">
            <a:xfrm>
              <a:off x="521" y="1434"/>
              <a:ext cx="2585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Sacabambaspis - </a:t>
              </a: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ordovik - Bolívie</a:t>
              </a:r>
            </a:p>
          </p:txBody>
        </p:sp>
        <p:sp>
          <p:nvSpPr>
            <p:cNvPr id="8199" name="Text Box 78"/>
            <p:cNvSpPr txBox="1">
              <a:spLocks noChangeArrowheads="1"/>
            </p:cNvSpPr>
            <p:nvPr/>
          </p:nvSpPr>
          <p:spPr bwMode="auto">
            <a:xfrm>
              <a:off x="67" y="868"/>
              <a:ext cx="281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Anatolepis</a:t>
              </a: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 - kambrium Wyoming, ordovik  Špicberky </a:t>
              </a:r>
              <a:endPara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200" name="Text Box 79"/>
            <p:cNvSpPr txBox="1">
              <a:spLocks noChangeArrowheads="1"/>
            </p:cNvSpPr>
            <p:nvPr/>
          </p:nvSpPr>
          <p:spPr bwMode="auto">
            <a:xfrm>
              <a:off x="764" y="644"/>
              <a:ext cx="1180" cy="25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† </a:t>
              </a:r>
              <a:r>
                <a:rPr lang="cs-CZ" altLang="cs-CZ" sz="2000" u="sng">
                  <a:solidFill>
                    <a:srgbClr val="000000"/>
                  </a:solidFill>
                  <a:latin typeface="Comic Sans MS" panose="030F0702030302020204" pitchFamily="66" charset="0"/>
                </a:rPr>
                <a:t>Arandaspida</a:t>
              </a:r>
              <a:endParaRPr lang="cs-CZ" altLang="cs-CZ" sz="20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8201" name="Picture 80" descr="Sacambasp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669"/>
              <a:ext cx="2540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82" descr="DSC001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" y="1752"/>
              <a:ext cx="1452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Skupina 19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142875" y="1052513"/>
            <a:ext cx="26289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† Anaspida</a:t>
            </a: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 - birkenie</a:t>
            </a:r>
          </a:p>
        </p:txBody>
      </p: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2843213" y="3860800"/>
            <a:ext cx="126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Pterolepis</a:t>
            </a:r>
          </a:p>
        </p:txBody>
      </p:sp>
      <p:pic>
        <p:nvPicPr>
          <p:cNvPr id="9220" name="Picture 18" descr="CranAgnatha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35138"/>
            <a:ext cx="389572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9" descr="Pharyngole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19263"/>
            <a:ext cx="49530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7524750" y="3567113"/>
            <a:ext cx="164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Pharyngolepis</a:t>
            </a:r>
          </a:p>
        </p:txBody>
      </p:sp>
      <p:sp>
        <p:nvSpPr>
          <p:cNvPr id="9223" name="Text Box 35"/>
          <p:cNvSpPr txBox="1">
            <a:spLocks noChangeArrowheads="1"/>
          </p:cNvSpPr>
          <p:nvPr/>
        </p:nvSpPr>
        <p:spPr bwMode="auto">
          <a:xfrm>
            <a:off x="136525" y="4300538"/>
            <a:ext cx="9007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párové přívěsky, hypocerkní ploutev, skupiny drobných štítků, za hlavou linie 10 žaberních otvorů</a:t>
            </a:r>
          </a:p>
        </p:txBody>
      </p:sp>
      <p:sp>
        <p:nvSpPr>
          <p:cNvPr id="9224" name="Text Box 36"/>
          <p:cNvSpPr txBox="1">
            <a:spLocks noChangeArrowheads="1"/>
          </p:cNvSpPr>
          <p:nvPr/>
        </p:nvSpPr>
        <p:spPr bwMode="auto">
          <a:xfrm>
            <a:off x="3419475" y="596900"/>
            <a:ext cx="245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</a:rPr>
              <a:t>bez hlavového štítu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88913" y="5408613"/>
            <a:ext cx="8791575" cy="396875"/>
            <a:chOff x="119" y="3407"/>
            <a:chExt cx="5538" cy="250"/>
          </a:xfrm>
        </p:grpSpPr>
        <p:sp>
          <p:nvSpPr>
            <p:cNvPr id="9227" name="Text Box 56"/>
            <p:cNvSpPr txBox="1">
              <a:spLocks noChangeArrowheads="1"/>
            </p:cNvSpPr>
            <p:nvPr/>
          </p:nvSpPr>
          <p:spPr bwMode="auto">
            <a:xfrm>
              <a:off x="119" y="3407"/>
              <a:ext cx="1095" cy="25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† Galeaspida</a:t>
              </a:r>
            </a:p>
          </p:txBody>
        </p:sp>
        <p:sp>
          <p:nvSpPr>
            <p:cNvPr id="9228" name="Text Box 57"/>
            <p:cNvSpPr txBox="1">
              <a:spLocks noChangeArrowheads="1"/>
            </p:cNvSpPr>
            <p:nvPr/>
          </p:nvSpPr>
          <p:spPr bwMode="auto">
            <a:xfrm>
              <a:off x="1188" y="3426"/>
              <a:ext cx="44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- devon Čína, Vietnam, </a:t>
              </a:r>
              <a:r>
                <a:rPr lang="cs-CZ" altLang="cs-CZ" sz="1800" u="sng">
                  <a:solidFill>
                    <a:srgbClr val="000000"/>
                  </a:solidFill>
                  <a:latin typeface="Comic Sans MS" panose="030F0702030302020204" pitchFamily="66" charset="0"/>
                </a:rPr>
                <a:t>perichondriální kost </a:t>
              </a:r>
              <a:r>
                <a:rPr lang="cs-CZ" altLang="cs-CZ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(někdy k Osteostraci)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1447800"/>
            <a:ext cx="1722438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† Thelodonti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827088" y="2924175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Phlebolepis</a:t>
            </a:r>
          </a:p>
        </p:txBody>
      </p:sp>
      <p:pic>
        <p:nvPicPr>
          <p:cNvPr id="10244" name="Picture 7" descr="PhlebolepisDSC00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348038"/>
            <a:ext cx="72961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23850" y="1924050"/>
            <a:ext cx="676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párové prsní přívěsky, drobné štítky na těle,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Comic Sans MS" panose="030F0702030302020204" pitchFamily="66" charset="0"/>
              </a:rPr>
              <a:t>hypocerkní ploutev, skupina žaberních otvorů</a:t>
            </a:r>
          </a:p>
        </p:txBody>
      </p:sp>
      <p:sp>
        <p:nvSpPr>
          <p:cNvPr id="10246" name="Text Box 35"/>
          <p:cNvSpPr txBox="1">
            <a:spLocks noChangeArrowheads="1"/>
          </p:cNvSpPr>
          <p:nvPr/>
        </p:nvSpPr>
        <p:spPr bwMode="auto">
          <a:xfrm>
            <a:off x="3419475" y="735013"/>
            <a:ext cx="245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</a:rPr>
              <a:t>bez hlavového štítu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Ateleas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493963"/>
            <a:ext cx="45926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6" descr="Hemicyclaspi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11750"/>
            <a:ext cx="53911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52400" y="596900"/>
            <a:ext cx="34861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† Osteostraci - štítohlaví </a:t>
            </a:r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0" y="2006600"/>
            <a:ext cx="1431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Cephalaspis</a:t>
            </a:r>
          </a:p>
        </p:txBody>
      </p:sp>
      <p:pic>
        <p:nvPicPr>
          <p:cNvPr id="11270" name="Picture 19" descr="Caphalasp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2971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0" descr="Hemicyclasp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08500"/>
            <a:ext cx="3352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23"/>
          <p:cNvSpPr txBox="1">
            <a:spLocks noChangeArrowheads="1"/>
          </p:cNvSpPr>
          <p:nvPr/>
        </p:nvSpPr>
        <p:spPr bwMode="auto">
          <a:xfrm>
            <a:off x="4195763" y="2125663"/>
            <a:ext cx="1312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Ateleaspis</a:t>
            </a:r>
          </a:p>
        </p:txBody>
      </p:sp>
      <p:sp>
        <p:nvSpPr>
          <p:cNvPr id="11273" name="Text Box 24"/>
          <p:cNvSpPr txBox="1">
            <a:spLocks noChangeArrowheads="1"/>
          </p:cNvSpPr>
          <p:nvPr/>
        </p:nvSpPr>
        <p:spPr bwMode="auto">
          <a:xfrm>
            <a:off x="3505200" y="6446838"/>
            <a:ext cx="168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Comic Sans MS" panose="030F0702030302020204" pitchFamily="66" charset="0"/>
              </a:rPr>
              <a:t>Hemicyclaspis</a:t>
            </a:r>
          </a:p>
        </p:txBody>
      </p:sp>
      <p:sp>
        <p:nvSpPr>
          <p:cNvPr id="11274" name="Text Box 57"/>
          <p:cNvSpPr txBox="1">
            <a:spLocks noChangeArrowheads="1"/>
          </p:cNvSpPr>
          <p:nvPr/>
        </p:nvSpPr>
        <p:spPr bwMode="auto">
          <a:xfrm>
            <a:off x="250825" y="914400"/>
            <a:ext cx="88931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-92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- silur-devon, sladkovodní, široký hlavový štít a destičky na trupu z dentinu pokrytého látkou podobnou sklovině, </a:t>
            </a:r>
            <a:r>
              <a:rPr lang="cs-CZ" altLang="cs-CZ" sz="1600" u="sng">
                <a:solidFill>
                  <a:srgbClr val="000000"/>
                </a:solidFill>
                <a:latin typeface="Comic Sans MS" panose="030F0702030302020204" pitchFamily="66" charset="0"/>
              </a:rPr>
              <a:t>perichondriální osifikace</a:t>
            </a:r>
            <a:r>
              <a:rPr lang="cs-CZ" altLang="cs-CZ" sz="1600">
                <a:solidFill>
                  <a:srgbClr val="000000"/>
                </a:solidFill>
                <a:latin typeface="Comic Sans MS" panose="030F0702030302020204" pitchFamily="66" charset="0"/>
              </a:rPr>
              <a:t>, celulární kost - remodulace, preadaptace ke zvětšování těla, heterocerkní ploutev, benticky - zespodu ploší, oči nahoře, shora na hlavě 3 políčka ze štítků chránicích kanálky (hlavové nervy, postranní čára, elektrorecepce?), na dně hltanu destičky – pohyblivost, drcení potravy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-36512" y="17192"/>
            <a:ext cx="9180512" cy="476250"/>
            <a:chOff x="-36512" y="17192"/>
            <a:chExt cx="9144000" cy="476250"/>
          </a:xfrm>
        </p:grpSpPr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-36512" y="17192"/>
              <a:ext cx="9144000" cy="47625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  <a:defRPr/>
              </a:pPr>
              <a:endParaRPr lang="cs-CZ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079501" y="61816"/>
              <a:ext cx="6934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2000" dirty="0" smtClean="0">
                  <a:solidFill>
                    <a:schemeClr val="bg2"/>
                  </a:solidFill>
                  <a:latin typeface="Comic Sans MS" panose="030F0702030302020204" pitchFamily="66" charset="0"/>
                </a:rPr>
                <a:t>Fylogeneze a diverzita obratlovců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1e2246c-dcb6-4361-9756-9205705c3954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IMPULS">
  <a:themeElements>
    <a:clrScheme name="">
      <a:dk1>
        <a:srgbClr val="800000"/>
      </a:dk1>
      <a:lt1>
        <a:srgbClr val="FFFFFF"/>
      </a:lt1>
      <a:dk2>
        <a:srgbClr val="400020"/>
      </a:dk2>
      <a:lt2>
        <a:srgbClr val="FFCC66"/>
      </a:lt2>
      <a:accent1>
        <a:srgbClr val="660033"/>
      </a:accent1>
      <a:accent2>
        <a:srgbClr val="4F0108"/>
      </a:accent2>
      <a:accent3>
        <a:srgbClr val="AFAAAB"/>
      </a:accent3>
      <a:accent4>
        <a:srgbClr val="DADADA"/>
      </a:accent4>
      <a:accent5>
        <a:srgbClr val="B8AAAD"/>
      </a:accent5>
      <a:accent6>
        <a:srgbClr val="470106"/>
      </a:accent6>
      <a:hlink>
        <a:srgbClr val="663300"/>
      </a:hlink>
      <a:folHlink>
        <a:srgbClr val="990000"/>
      </a:folHlink>
    </a:clrScheme>
    <a:fontScheme name="IMPULS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.POT 7">
        <a:dk1>
          <a:srgbClr val="800000"/>
        </a:dk1>
        <a:lt1>
          <a:srgbClr val="FFFFFF"/>
        </a:lt1>
        <a:dk2>
          <a:srgbClr val="660033"/>
        </a:dk2>
        <a:lt2>
          <a:srgbClr val="FFCC66"/>
        </a:lt2>
        <a:accent1>
          <a:srgbClr val="660033"/>
        </a:accent1>
        <a:accent2>
          <a:srgbClr val="000044"/>
        </a:accent2>
        <a:accent3>
          <a:srgbClr val="B8AAAD"/>
        </a:accent3>
        <a:accent4>
          <a:srgbClr val="DADADA"/>
        </a:accent4>
        <a:accent5>
          <a:srgbClr val="B8AAAD"/>
        </a:accent5>
        <a:accent6>
          <a:srgbClr val="00003D"/>
        </a:accent6>
        <a:hlink>
          <a:srgbClr val="660066"/>
        </a:hlink>
        <a:folHlink>
          <a:srgbClr val="99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prezentací\IMPULS.POT</Template>
  <TotalTime>2414</TotalTime>
  <Words>1233</Words>
  <Application>Microsoft Office PowerPoint</Application>
  <PresentationFormat>Předvádění na obrazovce (4:3)</PresentationFormat>
  <Paragraphs>311</Paragraphs>
  <Slides>21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IMPULS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KZE PřF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RNDr. Zdeněk Řehák</dc:creator>
  <cp:lastModifiedBy>zdenek</cp:lastModifiedBy>
  <cp:revision>126</cp:revision>
  <dcterms:created xsi:type="dcterms:W3CDTF">2002-03-05T09:25:44Z</dcterms:created>
  <dcterms:modified xsi:type="dcterms:W3CDTF">2018-03-19T07:47:55Z</dcterms:modified>
</cp:coreProperties>
</file>