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7"/>
  </p:notesMasterIdLst>
  <p:sldIdLst>
    <p:sldId id="258" r:id="rId2"/>
    <p:sldId id="297" r:id="rId3"/>
    <p:sldId id="303" r:id="rId4"/>
    <p:sldId id="298" r:id="rId5"/>
    <p:sldId id="259" r:id="rId6"/>
    <p:sldId id="260" r:id="rId7"/>
    <p:sldId id="261" r:id="rId8"/>
    <p:sldId id="307" r:id="rId9"/>
    <p:sldId id="266" r:id="rId10"/>
    <p:sldId id="265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4" r:id="rId20"/>
    <p:sldId id="276" r:id="rId21"/>
    <p:sldId id="275" r:id="rId22"/>
    <p:sldId id="273" r:id="rId23"/>
    <p:sldId id="280" r:id="rId24"/>
    <p:sldId id="277" r:id="rId25"/>
    <p:sldId id="302" r:id="rId26"/>
    <p:sldId id="301" r:id="rId27"/>
    <p:sldId id="278" r:id="rId28"/>
    <p:sldId id="281" r:id="rId29"/>
    <p:sldId id="285" r:id="rId30"/>
    <p:sldId id="286" r:id="rId31"/>
    <p:sldId id="287" r:id="rId32"/>
    <p:sldId id="288" r:id="rId33"/>
    <p:sldId id="289" r:id="rId34"/>
    <p:sldId id="284" r:id="rId35"/>
    <p:sldId id="282" r:id="rId36"/>
    <p:sldId id="283" r:id="rId37"/>
    <p:sldId id="295" r:id="rId38"/>
    <p:sldId id="290" r:id="rId39"/>
    <p:sldId id="306" r:id="rId40"/>
    <p:sldId id="294" r:id="rId41"/>
    <p:sldId id="296" r:id="rId42"/>
    <p:sldId id="291" r:id="rId43"/>
    <p:sldId id="305" r:id="rId44"/>
    <p:sldId id="292" r:id="rId45"/>
    <p:sldId id="304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FED190"/>
    <a:srgbClr val="CC3300"/>
    <a:srgbClr val="FFCC00"/>
    <a:srgbClr val="FFFF66"/>
    <a:srgbClr val="7E7A7C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054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7F422F-F31B-43DE-8239-E3BA1F735F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7526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F422F-F31B-43DE-8239-E3BA1F735FAA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94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C6D748-AEE7-482A-B9EC-5627B6D8963A}" type="slidenum">
              <a:rPr lang="cs-CZ" altLang="cs-CZ" sz="1200"/>
              <a:pPr/>
              <a:t>2</a:t>
            </a:fld>
            <a:endParaRPr lang="cs-CZ" altLang="cs-CZ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873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73B06-A284-492E-94FB-9B36820D9031}" type="slidenum">
              <a:rPr lang="cs-CZ" altLang="cs-CZ" sz="1200"/>
              <a:pPr/>
              <a:t>3</a:t>
            </a:fld>
            <a:endParaRPr lang="cs-CZ" altLang="cs-CZ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205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8F21-801A-4A6C-B43E-28A79DFB67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500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C442-DED1-4B28-A759-B2C3D7B01D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9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A5E4-C239-438E-9363-17928114F3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74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70CB-EEEC-467A-B59F-7C3ADF62A6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48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C57D-C158-4973-A33E-11576F5F1C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64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0F85-51B1-4667-96E4-CB62E2D571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66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652A-BABE-4EA5-ACB8-7C0C828FB0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0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5EAE-05DB-42B1-A0F5-E974A75B1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309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B143-F235-40CE-911E-6AD58D81AD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98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573D-738D-4601-B346-3DEEADF7B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19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32E0-33D3-4418-ADA4-5156D1B222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33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5952FC0-DC9E-4938-973E-493FB32E4E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57.jpe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60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D00C55-3B3B-42ED-81C6-AD3A76B343C2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95288" y="944724"/>
            <a:ext cx="8353425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VII</a:t>
            </a: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cs-CZ" altLang="cs-CZ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Gnathostomata</a:t>
            </a: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cs-CZ" altLang="cs-CZ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Placodermi</a:t>
            </a:r>
            <a:endParaRPr lang="cs-CZ" altLang="cs-CZ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Chondrichthyes</a:t>
            </a:r>
            <a:endParaRPr lang="cs-CZ" altLang="cs-CZ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Acanthodii</a:t>
            </a:r>
            <a:endParaRPr lang="cs-CZ" altLang="cs-CZ" sz="2400" b="1" dirty="0">
              <a:latin typeface="Comic Sans MS" panose="030F0702030302020204" pitchFamily="66" charset="0"/>
            </a:endParaRPr>
          </a:p>
        </p:txBody>
      </p:sp>
      <p:pic>
        <p:nvPicPr>
          <p:cNvPr id="3078" name="Picture 17" descr="Placodermi_Dinichth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2852738"/>
            <a:ext cx="2752389" cy="24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6300192" y="2589212"/>
            <a:ext cx="2592983" cy="3036031"/>
            <a:chOff x="4195" y="1631"/>
            <a:chExt cx="1407" cy="1535"/>
          </a:xfrm>
        </p:grpSpPr>
        <p:pic>
          <p:nvPicPr>
            <p:cNvPr id="3080" name="Picture 19" descr="Manta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631"/>
              <a:ext cx="1406" cy="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8" descr="acanthod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8"/>
              <a:ext cx="1407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Skupina 1"/>
          <p:cNvGrpSpPr/>
          <p:nvPr/>
        </p:nvGrpSpPr>
        <p:grpSpPr>
          <a:xfrm>
            <a:off x="-18256" y="8620"/>
            <a:ext cx="9180512" cy="476250"/>
            <a:chOff x="-18256" y="44624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44624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02213" y="89248"/>
              <a:ext cx="6961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2F56A-6CCA-436E-ACA6-57550DEDF344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13315" name="Picture 2" descr="Lamnaz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3550"/>
            <a:ext cx="3505200" cy="263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0050" y="1298575"/>
            <a:ext cx="363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Lamna nasus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nosatý, sleďový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7" name="Picture 4" descr="mak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98950"/>
            <a:ext cx="152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i_oxyrinchusMakozu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771650"/>
            <a:ext cx="34290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214938" y="1341438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Isurus oxyrhinchus - ž.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mako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3" descr="greatwhi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6004"/>
            <a:ext cx="120808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Bl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53" y="1376772"/>
            <a:ext cx="1448872" cy="1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_leucasBullzu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0825"/>
            <a:ext cx="2592387" cy="25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 descr="Carcarzu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20825"/>
            <a:ext cx="2439988" cy="255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73063" y="574675"/>
            <a:ext cx="5278437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široké trojúhelníkovité s pilovitými hranami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4067175" y="1082675"/>
            <a:ext cx="3560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Carcharodon carcharias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bílý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9688" y="1089025"/>
            <a:ext cx="4027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Carcharhinus leucas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ž. bělavý, býčí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6" name="Picture 14" descr="greatwhit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365625"/>
            <a:ext cx="2244725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6" descr="Spyrna mokarr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52963"/>
            <a:ext cx="1817688" cy="2154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576263" y="4214813"/>
            <a:ext cx="226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Sphyrna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kladivoun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6264696" y="3176972"/>
            <a:ext cx="2879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Prionace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glaucus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ž. modrý</a:t>
            </a:r>
            <a:endParaRPr lang="cs-CZ" altLang="cs-CZ" sz="1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16216" y="6203049"/>
            <a:ext cx="26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Tlak na špičkách zubů: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2 800 kg/cm</a:t>
            </a:r>
            <a:r>
              <a:rPr lang="cs-CZ" altLang="cs-CZ" sz="1800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endParaRPr lang="cs-CZ" altLang="cs-CZ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95492" y="6417332"/>
            <a:ext cx="1905000" cy="457200"/>
          </a:xfrm>
        </p:spPr>
        <p:txBody>
          <a:bodyPr/>
          <a:lstStyle/>
          <a:p>
            <a:pPr>
              <a:defRPr/>
            </a:pPr>
            <a:fld id="{807AB143-F235-40CE-911E-6AD58D81ADD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-508" y="639218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CBA832E-F363-409D-A45D-1EAAE55A3A23}" type="slidenum">
              <a:rPr lang="cs-CZ" altLang="cs-CZ" sz="1400">
                <a:solidFill>
                  <a:srgbClr val="00000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15363" name="Picture 2" descr="Galeocerdo cuvier Tigerz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1363"/>
            <a:ext cx="4897437" cy="2668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184775" y="3903663"/>
            <a:ext cx="315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Galeocerdo cuvieri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tygří</a:t>
            </a:r>
          </a:p>
        </p:txBody>
      </p:sp>
      <p:pic>
        <p:nvPicPr>
          <p:cNvPr id="15365" name="Picture 4" descr="n_primigen-s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693738"/>
            <a:ext cx="2667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griseuszu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714375"/>
            <a:ext cx="3008312" cy="245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15900" y="1736725"/>
            <a:ext cx="311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Hexanchus griseus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šedý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792163" y="6345238"/>
            <a:ext cx="314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Isistius brasiliensis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– 50 cm</a:t>
            </a:r>
          </a:p>
        </p:txBody>
      </p:sp>
      <p:pic>
        <p:nvPicPr>
          <p:cNvPr id="15368" name="Picture 12" descr="Isbra_u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5353955"/>
            <a:ext cx="5257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82E55-4BDB-4667-884E-B86A7774EB3B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928688"/>
            <a:ext cx="8964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dignathní heterodoncie -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Carcharhinus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(horní</a:t>
            </a:r>
            <a:r>
              <a:rPr lang="en-US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&gt;doln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í), Hexanchus (horní</a:t>
            </a:r>
            <a:r>
              <a:rPr lang="en-US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&lt;doln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í)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monognathní heterodoncie (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Heterodontus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i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drobné zuby planktonofágů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R. typus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7200)</a:t>
            </a:r>
          </a:p>
        </p:txBody>
      </p:sp>
      <p:pic>
        <p:nvPicPr>
          <p:cNvPr id="16388" name="Picture 5" descr="heterodontus_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574342"/>
            <a:ext cx="26431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aobs_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93725" y="5375275"/>
            <a:ext cx="433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  <a:latin typeface="Comic Sans MS" panose="030F0702030302020204" pitchFamily="66" charset="0"/>
              </a:rPr>
              <a:t>Carcharhinus obscurus</a:t>
            </a:r>
            <a:r>
              <a:rPr lang="cs-CZ" altLang="cs-CZ" sz="1800">
                <a:solidFill>
                  <a:schemeClr val="bg1"/>
                </a:solidFill>
                <a:latin typeface="Comic Sans MS" panose="030F0702030302020204" pitchFamily="66" charset="0"/>
              </a:rPr>
              <a:t> - ž. šerý (2,5 m)</a:t>
            </a:r>
            <a:endParaRPr lang="cs-CZ" altLang="cs-CZ" sz="1800">
              <a:latin typeface="Comic Sans MS" panose="030F0702030302020204" pitchFamily="66" charset="0"/>
            </a:endParaRP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4116388" y="547688"/>
            <a:ext cx="85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chrup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43464" y="639218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EDE29-FBCF-4B07-A22C-7D59B46164BA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646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svalnatý hltan - prostorný žaludek - střevo se spirální řasou - kloaka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velká játra a žlučník (10-33% m těla) - vysoký obsah lipidů, vitaminů (A, D), squaleny (Marine Gold), hydrostatický orgán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získávání potravy: až na výjimky predace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žravost: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G. cuvieri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- v žaludku ryby, kytovci, ptáci, leguáni, hlavonožci, krabi, medúzy, kuřata, prasata, hovězí dobytek, kusy dřeva a uhlí, igelitové pytle, plechovky atd.; není vyvolána hladem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kanibalismus: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G. cuvieri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(tygří),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C. leucas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(bělavý, býčí), matrotrofní oofágie a adelfofágie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Squalus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(hladkoun), 1m -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C. limbatus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(černocípý) -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C. leucas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(býčí), 3m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 –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 	- G. cuvieri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 (tygří), 5,5m </a:t>
            </a:r>
          </a:p>
        </p:txBody>
      </p:sp>
      <p:pic>
        <p:nvPicPr>
          <p:cNvPr id="17412" name="Picture 5" descr="s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57788"/>
            <a:ext cx="2590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squalu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89563"/>
            <a:ext cx="19859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3505200" y="620713"/>
            <a:ext cx="2111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trávicí soustava</a:t>
            </a:r>
          </a:p>
        </p:txBody>
      </p:sp>
      <p:sp>
        <p:nvSpPr>
          <p:cNvPr id="16402" name="Rectangle 104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cs-CZ" altLang="cs-CZ" sz="1800">
                <a:solidFill>
                  <a:schemeClr val="tx2"/>
                </a:solidFill>
                <a:latin typeface="Comic Sans MS" pitchFamily="66" charset="0"/>
              </a:rPr>
              <a:t>VII. Gnathostomata: Chondrichthyes - paryby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39508" y="639218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E2A69-92D6-41B8-BCE0-5F8683E69EF6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18435" name="Picture 3" descr="Alvul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9662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lopiasvulp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43063"/>
            <a:ext cx="4762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67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zvláštní lovecké strategie: žraloci rodu </a:t>
            </a:r>
            <a:r>
              <a:rPr lang="cs-CZ" altLang="cs-CZ" sz="2000" i="1">
                <a:solidFill>
                  <a:srgbClr val="000000"/>
                </a:solidFill>
                <a:latin typeface="Comic Sans MS" panose="030F0702030302020204" pitchFamily="66" charset="0"/>
              </a:rPr>
              <a:t>Alopias 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(liškoun)</a:t>
            </a:r>
            <a:r>
              <a:rPr lang="cs-CZ" altLang="cs-CZ" sz="2000" i="1">
                <a:solidFill>
                  <a:srgbClr val="000000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úderem ocasní ploutve</a:t>
            </a:r>
          </a:p>
        </p:txBody>
      </p:sp>
      <p:pic>
        <p:nvPicPr>
          <p:cNvPr id="18438" name="Picture 7" descr="Alopias_supercilio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968750"/>
            <a:ext cx="5056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Alop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95" y="3284984"/>
            <a:ext cx="2220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23850" y="94456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  <a:latin typeface="Comic Sans MS" panose="030F0702030302020204" pitchFamily="66" charset="0"/>
              </a:rPr>
              <a:t>1. predátoři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695700" y="560388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příjem potravy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cs-CZ" altLang="cs-CZ" sz="1800">
                <a:solidFill>
                  <a:schemeClr val="tx2"/>
                </a:solidFill>
                <a:latin typeface="Comic Sans MS" pitchFamily="66" charset="0"/>
              </a:rPr>
              <a:t>VII. Gnathostomata: Chondrichthyes - paryby</a:t>
            </a:r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3634916" y="3053073"/>
            <a:ext cx="1981200" cy="915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Alopias</a:t>
            </a:r>
            <a:r>
              <a:rPr lang="cs-CZ" altLang="cs-CZ" sz="18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vulpinus</a:t>
            </a:r>
            <a:r>
              <a:rPr lang="cs-CZ" altLang="cs-CZ" sz="18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ž. liščí (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liškoun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obecný), 5m</a:t>
            </a:r>
            <a:endParaRPr lang="cs-CZ" altLang="cs-CZ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8BBB6-6D1E-412E-B0D8-5FB58B77C411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400" y="792163"/>
            <a:ext cx="84867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  <a:latin typeface="Comic Sans MS" panose="030F0702030302020204" pitchFamily="66" charset="0"/>
              </a:rPr>
              <a:t>2. planktonofágové:</a:t>
            </a:r>
            <a:r>
              <a:rPr lang="cs-CZ" altLang="cs-CZ" sz="200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Cetorhinus maximus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- ž. veliký (15m, 5-10 km/h,1600 t vody/h)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Megachasma pelagios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- ž. havajský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Rhincodon typus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- ž. obrovský (velrybí)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Manta birostris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rejnok obrovský (manta obrovská)</a:t>
            </a:r>
          </a:p>
        </p:txBody>
      </p:sp>
      <p:pic>
        <p:nvPicPr>
          <p:cNvPr id="19460" name="Picture 3" descr="Cetorh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1975"/>
            <a:ext cx="38862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etma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01975"/>
            <a:ext cx="40386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04800" y="2671763"/>
            <a:ext cx="253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Cetorhinus maximus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cs-CZ" altLang="cs-CZ" sz="1800">
                <a:solidFill>
                  <a:schemeClr val="tx2"/>
                </a:solidFill>
                <a:latin typeface="Comic Sans MS" pitchFamily="66" charset="0"/>
              </a:rPr>
              <a:t>VII. Gnathostomata: Chondrichthyes - paryby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2" descr="Rhinty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841750"/>
            <a:ext cx="3990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AC81F-DCA7-44D7-8B2D-C140708C0BF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pic>
        <p:nvPicPr>
          <p:cNvPr id="20483" name="Picture 3" descr="Rhintypu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4225"/>
            <a:ext cx="3911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Rty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760413"/>
            <a:ext cx="43211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203575" y="3427413"/>
            <a:ext cx="476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Rhincodon typus –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ž. obrovský (velrybí)</a:t>
            </a:r>
          </a:p>
        </p:txBody>
      </p:sp>
      <p:pic>
        <p:nvPicPr>
          <p:cNvPr id="20487" name="Picture 13" descr="RhinTypu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51275"/>
            <a:ext cx="4267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7" descr="Mant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9388"/>
            <a:ext cx="4140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40D55-45C5-4B43-AB8D-2A006BE962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pic>
        <p:nvPicPr>
          <p:cNvPr id="21507" name="Picture 2" descr="Mant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4563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979613" y="476250"/>
            <a:ext cx="518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Manta birostris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rejnok (manta) obrovský</a:t>
            </a:r>
          </a:p>
        </p:txBody>
      </p:sp>
      <p:pic>
        <p:nvPicPr>
          <p:cNvPr id="21509" name="Picture 5" descr="mantabirost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9325"/>
            <a:ext cx="41402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Mabir_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27463"/>
            <a:ext cx="42132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17" descr="Prsch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742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AE3076-EDB0-4DE6-AFCE-23E34D5C0049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22531" name="Picture 15" descr="Heterodont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42875" y="444500"/>
            <a:ext cx="3527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  <a:latin typeface="Comic Sans MS" panose="030F0702030302020204" pitchFamily="66" charset="0"/>
              </a:rPr>
              <a:t>3. bentofágové:</a:t>
            </a:r>
            <a:r>
              <a:rPr lang="cs-CZ" altLang="cs-CZ" sz="2000" b="1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Heterodontus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- různozubec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Scylliorhinus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- máčka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Orectolobus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malotlamec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Pristiophorus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pilonos</a:t>
            </a:r>
            <a:endParaRPr lang="cs-CZ" altLang="cs-CZ" sz="20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534" name="Group 29"/>
          <p:cNvGrpSpPr>
            <a:grpSpLocks/>
          </p:cNvGrpSpPr>
          <p:nvPr/>
        </p:nvGrpSpPr>
        <p:grpSpPr bwMode="auto">
          <a:xfrm>
            <a:off x="5184068" y="1041400"/>
            <a:ext cx="3563937" cy="2351088"/>
            <a:chOff x="3243" y="656"/>
            <a:chExt cx="2245" cy="1481"/>
          </a:xfrm>
        </p:grpSpPr>
        <p:pic>
          <p:nvPicPr>
            <p:cNvPr id="22544" name="Picture 8" descr="Heterodontus francisc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656"/>
              <a:ext cx="2245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Rectangle 21"/>
            <p:cNvSpPr>
              <a:spLocks noChangeArrowheads="1"/>
            </p:cNvSpPr>
            <p:nvPr/>
          </p:nvSpPr>
          <p:spPr bwMode="auto">
            <a:xfrm>
              <a:off x="3251" y="663"/>
              <a:ext cx="1149" cy="250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Heterodontus</a:t>
              </a:r>
            </a:p>
          </p:txBody>
        </p:sp>
      </p:grpSp>
      <p:grpSp>
        <p:nvGrpSpPr>
          <p:cNvPr id="22535" name="Group 31"/>
          <p:cNvGrpSpPr>
            <a:grpSpLocks/>
          </p:cNvGrpSpPr>
          <p:nvPr/>
        </p:nvGrpSpPr>
        <p:grpSpPr bwMode="auto">
          <a:xfrm>
            <a:off x="215900" y="2105025"/>
            <a:ext cx="3635375" cy="4676775"/>
            <a:chOff x="136" y="1326"/>
            <a:chExt cx="2290" cy="2946"/>
          </a:xfrm>
        </p:grpSpPr>
        <p:pic>
          <p:nvPicPr>
            <p:cNvPr id="22541" name="Picture 18" descr="Orectolobus_maculatu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26"/>
              <a:ext cx="2290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9" descr="Orectolobus ornat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569"/>
              <a:ext cx="2290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Rectangle 22"/>
            <p:cNvSpPr>
              <a:spLocks noChangeArrowheads="1"/>
            </p:cNvSpPr>
            <p:nvPr/>
          </p:nvSpPr>
          <p:spPr bwMode="auto">
            <a:xfrm>
              <a:off x="748" y="2570"/>
              <a:ext cx="1034" cy="250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Orectolobus</a:t>
              </a:r>
            </a:p>
          </p:txBody>
        </p:sp>
      </p:grp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4643438" y="508476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Pristiophorus</a:t>
            </a:r>
          </a:p>
        </p:txBody>
      </p:sp>
      <p:grpSp>
        <p:nvGrpSpPr>
          <p:cNvPr id="22538" name="Group 30"/>
          <p:cNvGrpSpPr>
            <a:grpSpLocks/>
          </p:cNvGrpSpPr>
          <p:nvPr/>
        </p:nvGrpSpPr>
        <p:grpSpPr bwMode="auto">
          <a:xfrm>
            <a:off x="3895477" y="3392996"/>
            <a:ext cx="4852987" cy="1714500"/>
            <a:chOff x="2477" y="2636"/>
            <a:chExt cx="3057" cy="1080"/>
          </a:xfrm>
        </p:grpSpPr>
        <p:pic>
          <p:nvPicPr>
            <p:cNvPr id="22539" name="Picture 13" descr="Scste_u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2636"/>
              <a:ext cx="3057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Rectangle 20"/>
            <p:cNvSpPr>
              <a:spLocks noChangeArrowheads="1"/>
            </p:cNvSpPr>
            <p:nvPr/>
          </p:nvSpPr>
          <p:spPr bwMode="auto">
            <a:xfrm>
              <a:off x="2494" y="2658"/>
              <a:ext cx="1068" cy="250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Scylliorhinus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42875" y="4156313"/>
            <a:ext cx="899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první nálezy ze </a:t>
            </a:r>
            <a:r>
              <a:rPr lang="cs-CZ" altLang="cs-CZ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středního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a pozdního ordoviku (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Placodermi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Acanthodii</a:t>
            </a:r>
            <a:r>
              <a:rPr lang="cs-CZ" altLang="cs-CZ" sz="2000" dirty="0">
                <a:solidFill>
                  <a:srgbClr val="0033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Chondrichthyes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), siluru (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Actinopterygii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Sarcopterygii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),  devonská radiace, zánik většiny bezčelistnatců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42875" y="512763"/>
            <a:ext cx="618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primárně 2 páry končetin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s vnitřní kostrou, žebra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52400" y="836613"/>
            <a:ext cx="640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vytvořeny 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čelisti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- aktivní příjem potravy,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 endoskelet je zatlačován rozvoj dermálního skeletu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52400" y="1460500"/>
            <a:ext cx="824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párové zevní nozdry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, čichový orgán neleží v sousedství s hypofýzou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52400" y="3140075"/>
            <a:ext cx="414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žaludek, párové gonády s vývody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52400" y="1808163"/>
            <a:ext cx="654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žábry zevně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od 5 párů vícedílných žaberních oblouků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46050" y="2132013"/>
            <a:ext cx="313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myelinové pochvy axonů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2875" y="3500438"/>
            <a:ext cx="350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2. (-3.) duplikace Hox genů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42875" y="2455863"/>
            <a:ext cx="478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ve vnitřním uchu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 3 polokružné chodby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142875" y="2779713"/>
            <a:ext cx="261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septum horizontale</a:t>
            </a: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142875" y="3860800"/>
            <a:ext cx="8148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min. 56 znaků odlišujících čelistnatce od bezčelistných obratlovců</a:t>
            </a:r>
          </a:p>
        </p:txBody>
      </p:sp>
      <p:grpSp>
        <p:nvGrpSpPr>
          <p:cNvPr id="4111" name="Group 61"/>
          <p:cNvGrpSpPr>
            <a:grpSpLocks/>
          </p:cNvGrpSpPr>
          <p:nvPr/>
        </p:nvGrpSpPr>
        <p:grpSpPr bwMode="auto">
          <a:xfrm>
            <a:off x="7051675" y="471488"/>
            <a:ext cx="2057400" cy="977900"/>
            <a:chOff x="4393" y="31"/>
            <a:chExt cx="1296" cy="616"/>
          </a:xfrm>
        </p:grpSpPr>
        <p:sp>
          <p:nvSpPr>
            <p:cNvPr id="4112" name="Text Box 62"/>
            <p:cNvSpPr txBox="1">
              <a:spLocks noChangeArrowheads="1"/>
            </p:cNvSpPr>
            <p:nvPr/>
          </p:nvSpPr>
          <p:spPr bwMode="auto">
            <a:xfrm>
              <a:off x="4657" y="31"/>
              <a:ext cx="8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† Galeaspida</a:t>
              </a:r>
            </a:p>
          </p:txBody>
        </p:sp>
        <p:sp>
          <p:nvSpPr>
            <p:cNvPr id="4113" name="Text Box 63"/>
            <p:cNvSpPr txBox="1">
              <a:spLocks noChangeArrowheads="1"/>
            </p:cNvSpPr>
            <p:nvPr/>
          </p:nvSpPr>
          <p:spPr bwMode="auto">
            <a:xfrm>
              <a:off x="4657" y="175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† Osteostraci</a:t>
              </a:r>
            </a:p>
          </p:txBody>
        </p:sp>
        <p:sp>
          <p:nvSpPr>
            <p:cNvPr id="4114" name="Line 64"/>
            <p:cNvSpPr>
              <a:spLocks noChangeShapeType="1"/>
            </p:cNvSpPr>
            <p:nvPr/>
          </p:nvSpPr>
          <p:spPr bwMode="auto">
            <a:xfrm>
              <a:off x="4393" y="336"/>
              <a:ext cx="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Line 65"/>
            <p:cNvSpPr>
              <a:spLocks noChangeShapeType="1"/>
            </p:cNvSpPr>
            <p:nvPr/>
          </p:nvSpPr>
          <p:spPr bwMode="auto">
            <a:xfrm>
              <a:off x="4465" y="144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Text Box 66"/>
            <p:cNvSpPr txBox="1">
              <a:spLocks noChangeArrowheads="1"/>
            </p:cNvSpPr>
            <p:nvPr/>
          </p:nvSpPr>
          <p:spPr bwMode="auto">
            <a:xfrm>
              <a:off x="4657" y="435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Gnathostomata</a:t>
              </a:r>
            </a:p>
          </p:txBody>
        </p:sp>
        <p:grpSp>
          <p:nvGrpSpPr>
            <p:cNvPr id="4117" name="Group 67"/>
            <p:cNvGrpSpPr>
              <a:grpSpLocks/>
            </p:cNvGrpSpPr>
            <p:nvPr/>
          </p:nvGrpSpPr>
          <p:grpSpPr bwMode="auto">
            <a:xfrm>
              <a:off x="4465" y="288"/>
              <a:ext cx="216" cy="240"/>
              <a:chOff x="3096" y="288"/>
              <a:chExt cx="216" cy="240"/>
            </a:xfrm>
          </p:grpSpPr>
          <p:sp>
            <p:nvSpPr>
              <p:cNvPr id="4119" name="Line 68"/>
              <p:cNvSpPr>
                <a:spLocks noChangeShapeType="1"/>
              </p:cNvSpPr>
              <p:nvPr/>
            </p:nvSpPr>
            <p:spPr bwMode="auto">
              <a:xfrm>
                <a:off x="3168" y="28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20" name="Line 69"/>
              <p:cNvSpPr>
                <a:spLocks noChangeShapeType="1"/>
              </p:cNvSpPr>
              <p:nvPr/>
            </p:nvSpPr>
            <p:spPr bwMode="auto">
              <a:xfrm>
                <a:off x="3168" y="28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21" name="Line 70"/>
              <p:cNvSpPr>
                <a:spLocks noChangeShapeType="1"/>
              </p:cNvSpPr>
              <p:nvPr/>
            </p:nvSpPr>
            <p:spPr bwMode="auto">
              <a:xfrm>
                <a:off x="3096" y="43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22" name="Line 71"/>
              <p:cNvSpPr>
                <a:spLocks noChangeShapeType="1"/>
              </p:cNvSpPr>
              <p:nvPr/>
            </p:nvSpPr>
            <p:spPr bwMode="auto">
              <a:xfrm>
                <a:off x="3168" y="52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118" name="Line 72"/>
            <p:cNvSpPr>
              <a:spLocks noChangeShapeType="1"/>
            </p:cNvSpPr>
            <p:nvPr/>
          </p:nvSpPr>
          <p:spPr bwMode="auto">
            <a:xfrm>
              <a:off x="4465" y="14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185082" y="5091113"/>
            <a:ext cx="5647035" cy="1506537"/>
            <a:chOff x="1185082" y="5091113"/>
            <a:chExt cx="5647035" cy="1506537"/>
          </a:xfrm>
        </p:grpSpPr>
        <p:grpSp>
          <p:nvGrpSpPr>
            <p:cNvPr id="4127" name="Group 34"/>
            <p:cNvGrpSpPr>
              <a:grpSpLocks/>
            </p:cNvGrpSpPr>
            <p:nvPr/>
          </p:nvGrpSpPr>
          <p:grpSpPr bwMode="auto">
            <a:xfrm>
              <a:off x="2807804" y="5091113"/>
              <a:ext cx="4024313" cy="1506537"/>
              <a:chOff x="3863" y="1453"/>
              <a:chExt cx="2535" cy="949"/>
            </a:xfrm>
          </p:grpSpPr>
          <p:sp>
            <p:nvSpPr>
              <p:cNvPr id="4140" name="Text Box 35"/>
              <p:cNvSpPr txBox="1">
                <a:spLocks noChangeArrowheads="1"/>
              </p:cNvSpPr>
              <p:nvPr/>
            </p:nvSpPr>
            <p:spPr bwMode="auto">
              <a:xfrm>
                <a:off x="3932" y="1453"/>
                <a:ext cx="2049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† Placodermi - pancířnatci</a:t>
                </a:r>
              </a:p>
            </p:txBody>
          </p:sp>
          <p:grpSp>
            <p:nvGrpSpPr>
              <p:cNvPr id="4141" name="Group 36"/>
              <p:cNvGrpSpPr>
                <a:grpSpLocks/>
              </p:cNvGrpSpPr>
              <p:nvPr/>
            </p:nvGrpSpPr>
            <p:grpSpPr bwMode="auto">
              <a:xfrm>
                <a:off x="3863" y="1599"/>
                <a:ext cx="2535" cy="803"/>
                <a:chOff x="3863" y="1587"/>
                <a:chExt cx="2535" cy="803"/>
              </a:xfrm>
            </p:grpSpPr>
            <p:sp>
              <p:nvSpPr>
                <p:cNvPr id="414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80" y="1587"/>
                  <a:ext cx="2043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 </a:t>
                  </a:r>
                  <a:r>
                    <a:rPr lang="cs-CZ" altLang="cs-CZ" sz="2000" dirty="0" err="1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Chondrichthyes</a:t>
                  </a: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- paryby</a:t>
                  </a:r>
                </a:p>
              </p:txBody>
            </p:sp>
            <p:sp>
              <p:nvSpPr>
                <p:cNvPr id="41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19" y="1748"/>
                  <a:ext cx="20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† </a:t>
                  </a:r>
                  <a:r>
                    <a:rPr lang="cs-CZ" altLang="cs-CZ" sz="2000" dirty="0" err="1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Acanthodii</a:t>
                  </a: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- </a:t>
                  </a:r>
                  <a:r>
                    <a:rPr lang="cs-CZ" altLang="cs-CZ" sz="2000" dirty="0" err="1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trnoploutví</a:t>
                  </a:r>
                  <a:endParaRPr lang="cs-CZ" altLang="cs-CZ" sz="2000" dirty="0">
                    <a:solidFill>
                      <a:schemeClr val="tx2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14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878" y="1922"/>
                  <a:ext cx="2520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 </a:t>
                  </a:r>
                  <a:r>
                    <a:rPr lang="cs-CZ" altLang="cs-CZ" sz="2000" dirty="0" err="1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Actinopterygii</a:t>
                  </a:r>
                  <a:r>
                    <a:rPr lang="cs-CZ" altLang="cs-CZ" sz="2000" dirty="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- paprskoploutví</a:t>
                  </a:r>
                </a:p>
              </p:txBody>
            </p:sp>
            <p:sp>
              <p:nvSpPr>
                <p:cNvPr id="41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63" y="2082"/>
                  <a:ext cx="123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 Sarcopterygii</a:t>
                  </a:r>
                </a:p>
              </p:txBody>
            </p:sp>
          </p:grpSp>
        </p:grpSp>
        <p:grpSp>
          <p:nvGrpSpPr>
            <p:cNvPr id="7" name="Skupina 6"/>
            <p:cNvGrpSpPr/>
            <p:nvPr/>
          </p:nvGrpSpPr>
          <p:grpSpPr>
            <a:xfrm>
              <a:off x="1185082" y="5337176"/>
              <a:ext cx="1550714" cy="1039812"/>
              <a:chOff x="1043608" y="5337176"/>
              <a:chExt cx="1550714" cy="1039812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1691680" y="5843588"/>
                <a:ext cx="900100" cy="388938"/>
                <a:chOff x="1691680" y="5843588"/>
                <a:chExt cx="900100" cy="388938"/>
              </a:xfrm>
            </p:grpSpPr>
            <p:sp>
              <p:nvSpPr>
                <p:cNvPr id="4135" name="Line 48"/>
                <p:cNvSpPr>
                  <a:spLocks noChangeShapeType="1"/>
                </p:cNvSpPr>
                <p:nvPr/>
              </p:nvSpPr>
              <p:spPr bwMode="auto">
                <a:xfrm>
                  <a:off x="1691680" y="5843588"/>
                  <a:ext cx="9001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6" name="Line 49"/>
                <p:cNvSpPr>
                  <a:spLocks noChangeShapeType="1"/>
                </p:cNvSpPr>
                <p:nvPr/>
              </p:nvSpPr>
              <p:spPr bwMode="auto">
                <a:xfrm>
                  <a:off x="1691680" y="6232526"/>
                  <a:ext cx="10001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" name="Skupina 3"/>
              <p:cNvGrpSpPr/>
              <p:nvPr/>
            </p:nvGrpSpPr>
            <p:grpSpPr>
              <a:xfrm>
                <a:off x="1043608" y="5337176"/>
                <a:ext cx="1550714" cy="1039812"/>
                <a:chOff x="1367644" y="5337176"/>
                <a:chExt cx="1550714" cy="1039812"/>
              </a:xfrm>
            </p:grpSpPr>
            <p:sp>
              <p:nvSpPr>
                <p:cNvPr id="4130" name="Line 43"/>
                <p:cNvSpPr>
                  <a:spLocks noChangeShapeType="1"/>
                </p:cNvSpPr>
                <p:nvPr/>
              </p:nvSpPr>
              <p:spPr bwMode="auto">
                <a:xfrm>
                  <a:off x="1687872" y="5481228"/>
                  <a:ext cx="6350" cy="53975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1" name="Line 44"/>
                <p:cNvSpPr>
                  <a:spLocks noChangeShapeType="1"/>
                </p:cNvSpPr>
                <p:nvPr/>
              </p:nvSpPr>
              <p:spPr bwMode="auto">
                <a:xfrm>
                  <a:off x="1838858" y="5337176"/>
                  <a:ext cx="10795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838523" y="5570538"/>
                  <a:ext cx="107729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3" name="Line 46"/>
                <p:cNvSpPr>
                  <a:spLocks noChangeShapeType="1"/>
                </p:cNvSpPr>
                <p:nvPr/>
              </p:nvSpPr>
              <p:spPr bwMode="auto">
                <a:xfrm>
                  <a:off x="1691680" y="6021287"/>
                  <a:ext cx="32657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4" name="Line 47"/>
                <p:cNvSpPr>
                  <a:spLocks noChangeShapeType="1"/>
                </p:cNvSpPr>
                <p:nvPr/>
              </p:nvSpPr>
              <p:spPr bwMode="auto">
                <a:xfrm>
                  <a:off x="2006798" y="5843588"/>
                  <a:ext cx="0" cy="38893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" name="Line 50"/>
                <p:cNvSpPr>
                  <a:spLocks noChangeShapeType="1"/>
                </p:cNvSpPr>
                <p:nvPr/>
              </p:nvSpPr>
              <p:spPr bwMode="auto">
                <a:xfrm>
                  <a:off x="2106811" y="6107113"/>
                  <a:ext cx="81053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8" name="Line 51"/>
                <p:cNvSpPr>
                  <a:spLocks noChangeShapeType="1"/>
                </p:cNvSpPr>
                <p:nvPr/>
              </p:nvSpPr>
              <p:spPr bwMode="auto">
                <a:xfrm>
                  <a:off x="2106811" y="6362700"/>
                  <a:ext cx="809005" cy="793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9" name="Line 52"/>
                <p:cNvSpPr>
                  <a:spLocks noChangeShapeType="1"/>
                </p:cNvSpPr>
                <p:nvPr/>
              </p:nvSpPr>
              <p:spPr bwMode="auto">
                <a:xfrm>
                  <a:off x="2097286" y="6107113"/>
                  <a:ext cx="0" cy="26987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25" name="Line 53"/>
                <p:cNvSpPr>
                  <a:spLocks noChangeShapeType="1"/>
                </p:cNvSpPr>
                <p:nvPr/>
              </p:nvSpPr>
              <p:spPr bwMode="auto">
                <a:xfrm>
                  <a:off x="1836936" y="5337213"/>
                  <a:ext cx="1922" cy="22856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26" name="Line 54"/>
                <p:cNvSpPr>
                  <a:spLocks noChangeShapeType="1"/>
                </p:cNvSpPr>
                <p:nvPr/>
              </p:nvSpPr>
              <p:spPr bwMode="auto">
                <a:xfrm>
                  <a:off x="1687872" y="5481228"/>
                  <a:ext cx="13652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>
                  <a:off x="1367644" y="5733256"/>
                  <a:ext cx="32657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2" name="Skupina 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1102213" y="53244"/>
              <a:ext cx="6961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AB143-F235-40CE-911E-6AD58D81ADD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/>
      <p:bldP spid="47126" grpId="0"/>
      <p:bldP spid="47127" grpId="0"/>
      <p:bldP spid="47128" grpId="0"/>
      <p:bldP spid="47129" grpId="0"/>
      <p:bldP spid="47130" grpId="0"/>
      <p:bldP spid="47131" grpId="0"/>
      <p:bldP spid="47133" grpId="0"/>
      <p:bldP spid="47134" grpId="0"/>
      <p:bldP spid="47135" grpId="0"/>
      <p:bldP spid="471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13" descr="Topan_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05350"/>
            <a:ext cx="2819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DC03A-B214-472C-8367-F43EA3CCC33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146425" y="512763"/>
            <a:ext cx="270827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  <a:latin typeface="Comic Sans MS" panose="030F0702030302020204" pitchFamily="66" charset="0"/>
              </a:rPr>
              <a:t>3. bentofágové: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Squatina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polorejnok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Raja, Rhina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rejnok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Dasyatis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trnucha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Torpedo -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parejnok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79388" y="2133600"/>
            <a:ext cx="1208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Squatina</a:t>
            </a:r>
            <a:endParaRPr lang="cs-CZ" altLang="cs-CZ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228600" y="4652963"/>
            <a:ext cx="6484938" cy="2030412"/>
            <a:chOff x="144" y="2931"/>
            <a:chExt cx="4085" cy="1279"/>
          </a:xfrm>
        </p:grpSpPr>
        <p:pic>
          <p:nvPicPr>
            <p:cNvPr id="23568" name="Picture 8" descr="Dasyatis pastinaca_u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42"/>
              <a:ext cx="2160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0" descr="Dapas_u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943"/>
              <a:ext cx="1925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1968" y="2931"/>
              <a:ext cx="754" cy="25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Dasyatis</a:t>
              </a:r>
            </a:p>
          </p:txBody>
        </p:sp>
      </p:grpSp>
      <p:grpSp>
        <p:nvGrpSpPr>
          <p:cNvPr id="23558" name="Group 3"/>
          <p:cNvGrpSpPr>
            <a:grpSpLocks/>
          </p:cNvGrpSpPr>
          <p:nvPr/>
        </p:nvGrpSpPr>
        <p:grpSpPr bwMode="auto">
          <a:xfrm>
            <a:off x="1849438" y="2276475"/>
            <a:ext cx="3443287" cy="2314575"/>
            <a:chOff x="144" y="1434"/>
            <a:chExt cx="2169" cy="1458"/>
          </a:xfrm>
        </p:grpSpPr>
        <p:pic>
          <p:nvPicPr>
            <p:cNvPr id="23566" name="Picture 7" descr="Racla_u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4"/>
              <a:ext cx="2160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1867" y="1434"/>
              <a:ext cx="446" cy="25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Raja</a:t>
              </a:r>
            </a:p>
          </p:txBody>
        </p:sp>
      </p:grp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6388100" y="4687888"/>
            <a:ext cx="1171575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bg1"/>
                </a:solidFill>
                <a:latin typeface="Comic Sans MS" panose="030F0702030302020204" pitchFamily="66" charset="0"/>
              </a:rPr>
              <a:t>Torpedo</a:t>
            </a:r>
          </a:p>
        </p:txBody>
      </p:sp>
      <p:grpSp>
        <p:nvGrpSpPr>
          <p:cNvPr id="23561" name="Group 6"/>
          <p:cNvGrpSpPr>
            <a:grpSpLocks/>
          </p:cNvGrpSpPr>
          <p:nvPr/>
        </p:nvGrpSpPr>
        <p:grpSpPr bwMode="auto">
          <a:xfrm>
            <a:off x="5291138" y="2781300"/>
            <a:ext cx="3781425" cy="1817688"/>
            <a:chOff x="2358" y="1752"/>
            <a:chExt cx="2382" cy="1145"/>
          </a:xfrm>
        </p:grpSpPr>
        <p:pic>
          <p:nvPicPr>
            <p:cNvPr id="23564" name="Picture 4" descr="Rhina_ancylostoma _Squatiniform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" y="1752"/>
              <a:ext cx="2382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Rectangle 15"/>
            <p:cNvSpPr>
              <a:spLocks noChangeArrowheads="1"/>
            </p:cNvSpPr>
            <p:nvPr/>
          </p:nvSpPr>
          <p:spPr bwMode="auto">
            <a:xfrm>
              <a:off x="4127" y="1752"/>
              <a:ext cx="520" cy="25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Rhina</a:t>
              </a:r>
            </a:p>
          </p:txBody>
        </p:sp>
      </p:grpSp>
      <p:pic>
        <p:nvPicPr>
          <p:cNvPr id="23563" name="Picture 5" descr="Squatina_squat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65400"/>
            <a:ext cx="1684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Skupina 1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08357-4609-4385-9213-6B7E5F65AA9A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24579" name="Picture 16" descr="Prpec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1288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7" descr="pris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384425"/>
            <a:ext cx="41036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8" descr="Pristis%20pecti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87800"/>
            <a:ext cx="4495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2"/>
          <p:cNvSpPr txBox="1">
            <a:spLocks noChangeArrowheads="1"/>
          </p:cNvSpPr>
          <p:nvPr/>
        </p:nvSpPr>
        <p:spPr bwMode="auto">
          <a:xfrm>
            <a:off x="207963" y="783109"/>
            <a:ext cx="624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3. </a:t>
            </a:r>
            <a:r>
              <a:rPr lang="cs-CZ" altLang="cs-CZ" sz="20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bentofágové</a:t>
            </a:r>
            <a:r>
              <a:rPr lang="cs-CZ" altLang="cs-CZ" sz="2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: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Pristis</a:t>
            </a:r>
            <a:r>
              <a:rPr lang="cs-CZ" altLang="cs-CZ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pectinata</a:t>
            </a:r>
            <a:r>
              <a:rPr lang="cs-CZ" altLang="cs-CZ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- piloun obecný (mnohozubý), 4,5m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2851F-9803-4666-B053-3AF5D04BC277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15900" y="439738"/>
            <a:ext cx="869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  <a:latin typeface="Comic Sans MS" panose="030F0702030302020204" pitchFamily="66" charset="0"/>
              </a:rPr>
              <a:t>rozmnožování</a:t>
            </a: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páření, vejce, embryo, pterygopody (myxipterygia)</a:t>
            </a:r>
          </a:p>
        </p:txBody>
      </p:sp>
      <p:pic>
        <p:nvPicPr>
          <p:cNvPr id="25604" name="Picture 12" descr="Sccan_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70000"/>
            <a:ext cx="36957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215900" y="4264025"/>
            <a:ext cx="5867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oviparní - 33%, 5 čeledí, 2-10 vajec, až 35 cm (pštros 20 cm), inkubace 9 měsíců – 2 roky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ovoviviparní - 40 %, bez placentace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viviparní -  27 %, žloutková placenta, „děložní mléko“, 2 - 135 mláďat, březost 2-12 měsíců </a:t>
            </a:r>
            <a:b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(2 roky), ml. bez žloutku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dospívání v 15-30 letech, věk 50-70 let</a:t>
            </a:r>
          </a:p>
        </p:txBody>
      </p:sp>
      <p:pic>
        <p:nvPicPr>
          <p:cNvPr id="2560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0463"/>
            <a:ext cx="873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Group 22"/>
          <p:cNvGrpSpPr>
            <a:grpSpLocks/>
          </p:cNvGrpSpPr>
          <p:nvPr/>
        </p:nvGrpSpPr>
        <p:grpSpPr bwMode="auto">
          <a:xfrm>
            <a:off x="5867400" y="1448780"/>
            <a:ext cx="3060700" cy="4789488"/>
            <a:chOff x="3606" y="595"/>
            <a:chExt cx="1928" cy="3017"/>
          </a:xfrm>
        </p:grpSpPr>
        <p:pic>
          <p:nvPicPr>
            <p:cNvPr id="25610" name="Picture 11" descr="porbeagleembry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595"/>
              <a:ext cx="1928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9" descr="Sccan_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1457"/>
              <a:ext cx="160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9" name="Picture 8" descr="Macka_vejc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470150"/>
            <a:ext cx="24114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319FB-6A70-4B32-A652-F6E8B0FC6F91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26627" name="Picture 3" descr="žralok_žáb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14550"/>
            <a:ext cx="45720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2887663" y="584200"/>
            <a:ext cx="3305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dýchací soustava - žábry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555625" y="1125538"/>
            <a:ext cx="817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žábry přisedají na elastické přepážky podepřené žaberními oblouky;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žábry vně žaberních oblouků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39508" y="641733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2DA8CD-1ADE-4419-939A-A80FDCDA466D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81000" y="1600200"/>
            <a:ext cx="0" cy="480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76200" y="4038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81000" y="1600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81000" y="6400800"/>
            <a:ext cx="2286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685800" y="1219200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685800" y="1219200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685800" y="2286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990600" y="1828800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990600" y="2895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990600" y="1828800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1295400" y="2438400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600200" y="30480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600200" y="4114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600200" y="3048000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>
            <a:off x="1295400" y="3505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6" name="Line 21"/>
          <p:cNvSpPr>
            <a:spLocks noChangeShapeType="1"/>
          </p:cNvSpPr>
          <p:nvPr/>
        </p:nvSpPr>
        <p:spPr bwMode="auto">
          <a:xfrm>
            <a:off x="1295400" y="2438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7" name="Line 22"/>
          <p:cNvSpPr>
            <a:spLocks noChangeShapeType="1"/>
          </p:cNvSpPr>
          <p:nvPr/>
        </p:nvSpPr>
        <p:spPr bwMode="auto">
          <a:xfrm flipV="1">
            <a:off x="1905000" y="365760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>
            <a:off x="1905000" y="4724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9" name="Line 24"/>
          <p:cNvSpPr>
            <a:spLocks noChangeShapeType="1"/>
          </p:cNvSpPr>
          <p:nvPr/>
        </p:nvSpPr>
        <p:spPr bwMode="auto">
          <a:xfrm>
            <a:off x="1905000" y="3657600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0" name="Line 25"/>
          <p:cNvSpPr>
            <a:spLocks noChangeShapeType="1"/>
          </p:cNvSpPr>
          <p:nvPr/>
        </p:nvSpPr>
        <p:spPr bwMode="auto">
          <a:xfrm>
            <a:off x="2209800" y="43434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1" name="Line 26"/>
          <p:cNvSpPr>
            <a:spLocks noChangeShapeType="1"/>
          </p:cNvSpPr>
          <p:nvPr/>
        </p:nvSpPr>
        <p:spPr bwMode="auto">
          <a:xfrm>
            <a:off x="2209800" y="50292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2" name="Line 27"/>
          <p:cNvSpPr>
            <a:spLocks noChangeShapeType="1"/>
          </p:cNvSpPr>
          <p:nvPr/>
        </p:nvSpPr>
        <p:spPr bwMode="auto">
          <a:xfrm>
            <a:off x="2209800" y="4343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3" name="Text Box 29"/>
          <p:cNvSpPr txBox="1">
            <a:spLocks noChangeArrowheads="1"/>
          </p:cNvSpPr>
          <p:nvPr/>
        </p:nvSpPr>
        <p:spPr bwMode="auto">
          <a:xfrm>
            <a:off x="2803525" y="960438"/>
            <a:ext cx="252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† Cladoselachida</a:t>
            </a:r>
          </a:p>
        </p:txBody>
      </p:sp>
      <p:sp>
        <p:nvSpPr>
          <p:cNvPr id="27674" name="Text Box 30"/>
          <p:cNvSpPr txBox="1">
            <a:spLocks noChangeArrowheads="1"/>
          </p:cNvSpPr>
          <p:nvPr/>
        </p:nvSpPr>
        <p:spPr bwMode="auto">
          <a:xfrm>
            <a:off x="2819400" y="1528763"/>
            <a:ext cx="237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† Xenacanthida</a:t>
            </a:r>
          </a:p>
        </p:txBody>
      </p:sp>
      <p:sp>
        <p:nvSpPr>
          <p:cNvPr id="27675" name="Text Box 31"/>
          <p:cNvSpPr txBox="1">
            <a:spLocks noChangeArrowheads="1"/>
          </p:cNvSpPr>
          <p:nvPr/>
        </p:nvSpPr>
        <p:spPr bwMode="auto">
          <a:xfrm>
            <a:off x="2819400" y="2138363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† Ctenacanthida</a:t>
            </a:r>
          </a:p>
        </p:txBody>
      </p:sp>
      <p:sp>
        <p:nvSpPr>
          <p:cNvPr id="27676" name="Text Box 32"/>
          <p:cNvSpPr txBox="1">
            <a:spLocks noChangeArrowheads="1"/>
          </p:cNvSpPr>
          <p:nvPr/>
        </p:nvSpPr>
        <p:spPr bwMode="auto">
          <a:xfrm>
            <a:off x="2819400" y="2824163"/>
            <a:ext cx="225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† Hybodontida</a:t>
            </a:r>
          </a:p>
        </p:txBody>
      </p:sp>
      <p:sp>
        <p:nvSpPr>
          <p:cNvPr id="27677" name="Text Box 33"/>
          <p:cNvSpPr txBox="1">
            <a:spLocks noChangeArrowheads="1"/>
          </p:cNvSpPr>
          <p:nvPr/>
        </p:nvSpPr>
        <p:spPr bwMode="auto">
          <a:xfrm>
            <a:off x="2819400" y="33575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Galeomorphi</a:t>
            </a:r>
          </a:p>
        </p:txBody>
      </p:sp>
      <p:sp>
        <p:nvSpPr>
          <p:cNvPr id="27678" name="Text Box 34"/>
          <p:cNvSpPr txBox="1">
            <a:spLocks noChangeArrowheads="1"/>
          </p:cNvSpPr>
          <p:nvPr/>
        </p:nvSpPr>
        <p:spPr bwMode="auto">
          <a:xfrm>
            <a:off x="2819400" y="411956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Squalimorphi</a:t>
            </a:r>
          </a:p>
        </p:txBody>
      </p:sp>
      <p:sp>
        <p:nvSpPr>
          <p:cNvPr id="27679" name="Text Box 35"/>
          <p:cNvSpPr txBox="1">
            <a:spLocks noChangeArrowheads="1"/>
          </p:cNvSpPr>
          <p:nvPr/>
        </p:nvSpPr>
        <p:spPr bwMode="auto">
          <a:xfrm>
            <a:off x="2819400" y="472916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Batoidei</a:t>
            </a:r>
          </a:p>
        </p:txBody>
      </p:sp>
      <p:sp>
        <p:nvSpPr>
          <p:cNvPr id="27680" name="Text Box 36"/>
          <p:cNvSpPr txBox="1">
            <a:spLocks noChangeArrowheads="1"/>
          </p:cNvSpPr>
          <p:nvPr/>
        </p:nvSpPr>
        <p:spPr bwMode="auto">
          <a:xfrm>
            <a:off x="2819400" y="6100763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Holocephali (Chimaeroidei) - chiméry</a:t>
            </a:r>
          </a:p>
        </p:txBody>
      </p:sp>
      <p:sp>
        <p:nvSpPr>
          <p:cNvPr id="27681" name="Line 37"/>
          <p:cNvSpPr>
            <a:spLocks noChangeShapeType="1"/>
          </p:cNvSpPr>
          <p:nvPr/>
        </p:nvSpPr>
        <p:spPr bwMode="auto">
          <a:xfrm>
            <a:off x="8686800" y="609600"/>
            <a:ext cx="0" cy="59436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82" name="Line 38"/>
          <p:cNvSpPr>
            <a:spLocks noChangeShapeType="1"/>
          </p:cNvSpPr>
          <p:nvPr/>
        </p:nvSpPr>
        <p:spPr bwMode="auto">
          <a:xfrm>
            <a:off x="8534400" y="609600"/>
            <a:ext cx="1524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83" name="Line 39"/>
          <p:cNvSpPr>
            <a:spLocks noChangeShapeType="1"/>
          </p:cNvSpPr>
          <p:nvPr/>
        </p:nvSpPr>
        <p:spPr bwMode="auto">
          <a:xfrm>
            <a:off x="8534400" y="6553200"/>
            <a:ext cx="1524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84" name="Text Box 40"/>
          <p:cNvSpPr txBox="1">
            <a:spLocks noChangeArrowheads="1"/>
          </p:cNvSpPr>
          <p:nvPr/>
        </p:nvSpPr>
        <p:spPr bwMode="auto">
          <a:xfrm>
            <a:off x="8651875" y="2568575"/>
            <a:ext cx="488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66"/>
                </a:solidFill>
                <a:latin typeface="Comic Sans MS" panose="030F0702030302020204" pitchFamily="66" charset="0"/>
              </a:rPr>
              <a:t>Chondrichthyes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685" name="Group 44"/>
          <p:cNvGrpSpPr>
            <a:grpSpLocks/>
          </p:cNvGrpSpPr>
          <p:nvPr/>
        </p:nvGrpSpPr>
        <p:grpSpPr bwMode="auto">
          <a:xfrm>
            <a:off x="7885113" y="990600"/>
            <a:ext cx="192087" cy="4310063"/>
            <a:chOff x="4464" y="624"/>
            <a:chExt cx="96" cy="2592"/>
          </a:xfrm>
        </p:grpSpPr>
        <p:sp>
          <p:nvSpPr>
            <p:cNvPr id="27710" name="Line 41"/>
            <p:cNvSpPr>
              <a:spLocks noChangeShapeType="1"/>
            </p:cNvSpPr>
            <p:nvPr/>
          </p:nvSpPr>
          <p:spPr bwMode="auto">
            <a:xfrm>
              <a:off x="4560" y="624"/>
              <a:ext cx="0" cy="259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11" name="Line 42"/>
            <p:cNvSpPr>
              <a:spLocks noChangeShapeType="1"/>
            </p:cNvSpPr>
            <p:nvPr/>
          </p:nvSpPr>
          <p:spPr bwMode="auto">
            <a:xfrm>
              <a:off x="4464" y="624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12" name="Line 43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86" name="Text Box 45"/>
          <p:cNvSpPr txBox="1">
            <a:spLocks noChangeArrowheads="1"/>
          </p:cNvSpPr>
          <p:nvPr/>
        </p:nvSpPr>
        <p:spPr bwMode="auto">
          <a:xfrm>
            <a:off x="8074025" y="1981200"/>
            <a:ext cx="4889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66"/>
                </a:solidFill>
                <a:latin typeface="Comic Sans MS" panose="030F0702030302020204" pitchFamily="66" charset="0"/>
              </a:rPr>
              <a:t>Elasmobranchii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687" name="Group 51"/>
          <p:cNvGrpSpPr>
            <a:grpSpLocks/>
          </p:cNvGrpSpPr>
          <p:nvPr/>
        </p:nvGrpSpPr>
        <p:grpSpPr bwMode="auto">
          <a:xfrm>
            <a:off x="7524750" y="2895600"/>
            <a:ext cx="171450" cy="2405063"/>
            <a:chOff x="4464" y="624"/>
            <a:chExt cx="96" cy="2592"/>
          </a:xfrm>
        </p:grpSpPr>
        <p:sp>
          <p:nvSpPr>
            <p:cNvPr id="27707" name="Line 52"/>
            <p:cNvSpPr>
              <a:spLocks noChangeShapeType="1"/>
            </p:cNvSpPr>
            <p:nvPr/>
          </p:nvSpPr>
          <p:spPr bwMode="auto">
            <a:xfrm>
              <a:off x="4560" y="624"/>
              <a:ext cx="0" cy="259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8" name="Line 53"/>
            <p:cNvSpPr>
              <a:spLocks noChangeShapeType="1"/>
            </p:cNvSpPr>
            <p:nvPr/>
          </p:nvSpPr>
          <p:spPr bwMode="auto">
            <a:xfrm>
              <a:off x="4464" y="624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9" name="Line 54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88" name="Text Box 55"/>
          <p:cNvSpPr txBox="1">
            <a:spLocks noChangeArrowheads="1"/>
          </p:cNvSpPr>
          <p:nvPr/>
        </p:nvSpPr>
        <p:spPr bwMode="auto">
          <a:xfrm>
            <a:off x="7661275" y="3276600"/>
            <a:ext cx="4889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66"/>
                </a:solidFill>
                <a:latin typeface="Comic Sans MS" panose="030F0702030302020204" pitchFamily="66" charset="0"/>
              </a:rPr>
              <a:t>Euselachii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689" name="Group 56"/>
          <p:cNvGrpSpPr>
            <a:grpSpLocks/>
          </p:cNvGrpSpPr>
          <p:nvPr/>
        </p:nvGrpSpPr>
        <p:grpSpPr bwMode="auto">
          <a:xfrm>
            <a:off x="7164388" y="3481388"/>
            <a:ext cx="150812" cy="1819275"/>
            <a:chOff x="4464" y="624"/>
            <a:chExt cx="96" cy="2592"/>
          </a:xfrm>
        </p:grpSpPr>
        <p:sp>
          <p:nvSpPr>
            <p:cNvPr id="27704" name="Line 57"/>
            <p:cNvSpPr>
              <a:spLocks noChangeShapeType="1"/>
            </p:cNvSpPr>
            <p:nvPr/>
          </p:nvSpPr>
          <p:spPr bwMode="auto">
            <a:xfrm>
              <a:off x="4560" y="624"/>
              <a:ext cx="0" cy="259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5" name="Line 58"/>
            <p:cNvSpPr>
              <a:spLocks noChangeShapeType="1"/>
            </p:cNvSpPr>
            <p:nvPr/>
          </p:nvSpPr>
          <p:spPr bwMode="auto">
            <a:xfrm>
              <a:off x="4464" y="624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6" name="Line 59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90" name="Text Box 60"/>
          <p:cNvSpPr txBox="1">
            <a:spLocks noChangeArrowheads="1"/>
          </p:cNvSpPr>
          <p:nvPr/>
        </p:nvSpPr>
        <p:spPr bwMode="auto">
          <a:xfrm>
            <a:off x="7280275" y="3652838"/>
            <a:ext cx="4889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66"/>
                </a:solidFill>
                <a:latin typeface="Comic Sans MS" panose="030F0702030302020204" pitchFamily="66" charset="0"/>
              </a:rPr>
              <a:t>Neoselachii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691" name="Group 61"/>
          <p:cNvGrpSpPr>
            <a:grpSpLocks/>
          </p:cNvGrpSpPr>
          <p:nvPr/>
        </p:nvGrpSpPr>
        <p:grpSpPr bwMode="auto">
          <a:xfrm>
            <a:off x="6781800" y="3962400"/>
            <a:ext cx="166688" cy="1338263"/>
            <a:chOff x="4464" y="624"/>
            <a:chExt cx="96" cy="2592"/>
          </a:xfrm>
        </p:grpSpPr>
        <p:sp>
          <p:nvSpPr>
            <p:cNvPr id="27701" name="Line 62"/>
            <p:cNvSpPr>
              <a:spLocks noChangeShapeType="1"/>
            </p:cNvSpPr>
            <p:nvPr/>
          </p:nvSpPr>
          <p:spPr bwMode="auto">
            <a:xfrm>
              <a:off x="4560" y="624"/>
              <a:ext cx="0" cy="259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2" name="Line 63"/>
            <p:cNvSpPr>
              <a:spLocks noChangeShapeType="1"/>
            </p:cNvSpPr>
            <p:nvPr/>
          </p:nvSpPr>
          <p:spPr bwMode="auto">
            <a:xfrm>
              <a:off x="4464" y="624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92" name="Text Box 65"/>
          <p:cNvSpPr txBox="1">
            <a:spLocks noChangeArrowheads="1"/>
          </p:cNvSpPr>
          <p:nvPr/>
        </p:nvSpPr>
        <p:spPr bwMode="auto">
          <a:xfrm>
            <a:off x="6899275" y="4057650"/>
            <a:ext cx="4889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66"/>
                </a:solidFill>
                <a:latin typeface="Comic Sans MS" panose="030F0702030302020204" pitchFamily="66" charset="0"/>
              </a:rPr>
              <a:t>Squalea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93" name="AutoShape 66"/>
          <p:cNvSpPr>
            <a:spLocks/>
          </p:cNvSpPr>
          <p:nvPr/>
        </p:nvSpPr>
        <p:spPr bwMode="auto">
          <a:xfrm>
            <a:off x="5410200" y="10668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94" name="Text Box 67"/>
          <p:cNvSpPr txBox="1">
            <a:spLocks noChangeArrowheads="1"/>
          </p:cNvSpPr>
          <p:nvPr/>
        </p:nvSpPr>
        <p:spPr bwMode="auto">
          <a:xfrm>
            <a:off x="5500688" y="1223963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3366"/>
                </a:solidFill>
                <a:latin typeface="Comic Sans MS" panose="030F0702030302020204" pitchFamily="66" charset="0"/>
              </a:rPr>
              <a:t> pražraloci</a:t>
            </a:r>
          </a:p>
        </p:txBody>
      </p:sp>
      <p:sp>
        <p:nvSpPr>
          <p:cNvPr id="27695" name="Text Box 68"/>
          <p:cNvSpPr txBox="1">
            <a:spLocks noChangeArrowheads="1"/>
          </p:cNvSpPr>
          <p:nvPr/>
        </p:nvSpPr>
        <p:spPr bwMode="auto">
          <a:xfrm>
            <a:off x="4011613" y="549275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systém</a:t>
            </a:r>
          </a:p>
        </p:txBody>
      </p:sp>
      <p:sp>
        <p:nvSpPr>
          <p:cNvPr id="27696" name="AutoShape 71"/>
          <p:cNvSpPr>
            <a:spLocks/>
          </p:cNvSpPr>
          <p:nvPr/>
        </p:nvSpPr>
        <p:spPr bwMode="auto">
          <a:xfrm>
            <a:off x="5410200" y="2209800"/>
            <a:ext cx="152400" cy="2209800"/>
          </a:xfrm>
          <a:prstGeom prst="rightBrace">
            <a:avLst>
              <a:gd name="adj1" fmla="val 120833"/>
              <a:gd name="adj2" fmla="val 50000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97" name="Text Box 72"/>
          <p:cNvSpPr txBox="1">
            <a:spLocks noChangeArrowheads="1"/>
          </p:cNvSpPr>
          <p:nvPr/>
        </p:nvSpPr>
        <p:spPr bwMode="auto">
          <a:xfrm>
            <a:off x="5500688" y="3054350"/>
            <a:ext cx="122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3366"/>
                </a:solidFill>
                <a:latin typeface="Comic Sans MS" panose="030F0702030302020204" pitchFamily="66" charset="0"/>
              </a:rPr>
              <a:t> žraloci</a:t>
            </a:r>
          </a:p>
        </p:txBody>
      </p:sp>
      <p:sp>
        <p:nvSpPr>
          <p:cNvPr id="27698" name="AutoShape 74"/>
          <p:cNvSpPr>
            <a:spLocks/>
          </p:cNvSpPr>
          <p:nvPr/>
        </p:nvSpPr>
        <p:spPr bwMode="auto">
          <a:xfrm>
            <a:off x="5387975" y="4721225"/>
            <a:ext cx="215900" cy="652463"/>
          </a:xfrm>
          <a:prstGeom prst="rightBrace">
            <a:avLst>
              <a:gd name="adj1" fmla="val 25184"/>
              <a:gd name="adj2" fmla="val 50000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99" name="Text Box 75"/>
          <p:cNvSpPr txBox="1">
            <a:spLocks noChangeArrowheads="1"/>
          </p:cNvSpPr>
          <p:nvPr/>
        </p:nvSpPr>
        <p:spPr bwMode="auto">
          <a:xfrm>
            <a:off x="5635625" y="4805363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3366"/>
                </a:solidFill>
                <a:latin typeface="Comic Sans MS" panose="030F0702030302020204" pitchFamily="66" charset="0"/>
              </a:rPr>
              <a:t> rejnoci</a:t>
            </a:r>
          </a:p>
        </p:txBody>
      </p:sp>
      <p:grpSp>
        <p:nvGrpSpPr>
          <p:cNvPr id="65" name="Skupina 64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66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xenacanto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33713"/>
            <a:ext cx="50038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Cladoselac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5125"/>
            <a:ext cx="5003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737350" y="1089025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Cladoselache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6911975" y="4592638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Xenacanthus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663444" y="6248400"/>
            <a:ext cx="1905000" cy="457200"/>
          </a:xfrm>
        </p:spPr>
        <p:txBody>
          <a:bodyPr/>
          <a:lstStyle/>
          <a:p>
            <a:pPr>
              <a:defRPr/>
            </a:pPr>
            <a:fld id="{0FB170CB-EEEC-467A-B59F-7C3ADF62A6C2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2"/>
          <p:cNvSpPr txBox="1">
            <a:spLocks noChangeArrowheads="1"/>
          </p:cNvSpPr>
          <p:nvPr/>
        </p:nvSpPr>
        <p:spPr bwMode="auto">
          <a:xfrm rot="5400000">
            <a:off x="7016750" y="4432301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Galeomorphi</a:t>
            </a:r>
          </a:p>
        </p:txBody>
      </p:sp>
      <p:grpSp>
        <p:nvGrpSpPr>
          <p:cNvPr id="29699" name="Group 21"/>
          <p:cNvGrpSpPr>
            <a:grpSpLocks/>
          </p:cNvGrpSpPr>
          <p:nvPr/>
        </p:nvGrpSpPr>
        <p:grpSpPr bwMode="auto">
          <a:xfrm>
            <a:off x="647703" y="728663"/>
            <a:ext cx="6845303" cy="5969000"/>
            <a:chOff x="67" y="482"/>
            <a:chExt cx="4312" cy="3760"/>
          </a:xfrm>
        </p:grpSpPr>
        <p:pic>
          <p:nvPicPr>
            <p:cNvPr id="29708" name="Picture 6" descr="Cladogram žraloků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482"/>
              <a:ext cx="4173" cy="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7"/>
            <p:cNvSpPr txBox="1">
              <a:spLocks noChangeArrowheads="1"/>
            </p:cNvSpPr>
            <p:nvPr/>
          </p:nvSpPr>
          <p:spPr bwMode="auto">
            <a:xfrm>
              <a:off x="4171" y="8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9710" name="Text Box 8"/>
            <p:cNvSpPr txBox="1">
              <a:spLocks noChangeArrowheads="1"/>
            </p:cNvSpPr>
            <p:nvPr/>
          </p:nvSpPr>
          <p:spPr bwMode="auto">
            <a:xfrm>
              <a:off x="4171" y="236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9711" name="Text Box 9"/>
            <p:cNvSpPr txBox="1">
              <a:spLocks noChangeArrowheads="1"/>
            </p:cNvSpPr>
            <p:nvPr/>
          </p:nvSpPr>
          <p:spPr bwMode="auto">
            <a:xfrm>
              <a:off x="4178" y="360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29700" name="Line 11"/>
          <p:cNvSpPr>
            <a:spLocks noChangeShapeType="1"/>
          </p:cNvSpPr>
          <p:nvPr/>
        </p:nvSpPr>
        <p:spPr bwMode="auto">
          <a:xfrm>
            <a:off x="7561263" y="3192463"/>
            <a:ext cx="0" cy="28940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Line 13"/>
          <p:cNvSpPr>
            <a:spLocks noChangeShapeType="1"/>
          </p:cNvSpPr>
          <p:nvPr/>
        </p:nvSpPr>
        <p:spPr bwMode="auto">
          <a:xfrm>
            <a:off x="7559675" y="852488"/>
            <a:ext cx="1588" cy="19827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 rot="5400000">
            <a:off x="6967538" y="177006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Squalimorphi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81113" y="1628775"/>
            <a:ext cx="3435350" cy="1528763"/>
            <a:chOff x="454" y="709"/>
            <a:chExt cx="2234" cy="1108"/>
          </a:xfrm>
        </p:grpSpPr>
        <p:sp>
          <p:nvSpPr>
            <p:cNvPr id="29705" name="Line 15"/>
            <p:cNvSpPr>
              <a:spLocks noChangeShapeType="1"/>
            </p:cNvSpPr>
            <p:nvPr/>
          </p:nvSpPr>
          <p:spPr bwMode="auto">
            <a:xfrm>
              <a:off x="476" y="709"/>
              <a:ext cx="0" cy="95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454" y="1661"/>
              <a:ext cx="129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07" name="Text Box 17"/>
            <p:cNvSpPr txBox="1">
              <a:spLocks noChangeArrowheads="1"/>
            </p:cNvSpPr>
            <p:nvPr/>
          </p:nvSpPr>
          <p:spPr bwMode="auto">
            <a:xfrm>
              <a:off x="1781" y="1552"/>
              <a:ext cx="90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BATOIDEI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70CB-EEEC-467A-B59F-7C3ADF62A6C2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2EFD5-3D87-4ADA-BBB2-A7612FEC4147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76263" y="447675"/>
            <a:ext cx="8567737" cy="345440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>
            <a:spAutoFit/>
          </a:bodyPr>
          <a:lstStyle>
            <a:lvl1pPr marL="363538" indent="-101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cl. ELASMOBRANCHII - příčnoústí (žraloci a rejnoci)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1)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pražraloci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(†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Cladoselachida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†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Symmoriida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příb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Batoidei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    †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Xenacanthida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†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Eugeneodontia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2) moderní žraloci (†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Ctenacanthida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†</a:t>
            </a:r>
            <a:r>
              <a:rPr lang="cs-CZ" altLang="cs-CZ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Hybodontida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), </a:t>
            </a:r>
            <a:r>
              <a:rPr lang="cs-CZ" altLang="cs-CZ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rec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Comic Sans MS" panose="030F0702030302020204" pitchFamily="66" charset="0"/>
              <a:buChar char="•"/>
            </a:pPr>
            <a:r>
              <a:rPr lang="cs-CZ" altLang="cs-CZ" sz="18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Hexanchiformes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(5) –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šestižábří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šedouni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(Hexanchidae-4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Chlamydoselachidae-1)</a:t>
            </a:r>
          </a:p>
          <a:p>
            <a:pPr>
              <a:spcBef>
                <a:spcPct val="0"/>
              </a:spcBef>
            </a:pPr>
            <a:r>
              <a:rPr lang="cs-CZ" altLang="cs-CZ" sz="18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Heterodontiformes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(8) -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různozubci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Heterodontidae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8)</a:t>
            </a:r>
          </a:p>
          <a:p>
            <a:pPr>
              <a:spcBef>
                <a:spcPct val="0"/>
              </a:spcBef>
              <a:buFont typeface="Comic Sans MS" panose="030F0702030302020204" pitchFamily="66" charset="0"/>
              <a:buChar char="•"/>
            </a:pPr>
            <a:r>
              <a:rPr lang="cs-CZ" altLang="cs-CZ" sz="18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Orectolobiformes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(31) -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nozdrovousí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malotlamci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(7:Hemiscyllidae 11, 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Orectolobidae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6,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Rhincodontidae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1)</a:t>
            </a:r>
          </a:p>
          <a:p>
            <a:pPr>
              <a:spcBef>
                <a:spcPct val="0"/>
              </a:spcBef>
            </a:pPr>
            <a:r>
              <a:rPr lang="cs-CZ" altLang="cs-CZ" sz="1800" b="1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Lamniformes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– obrouni (7:Alopiidae 3,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Cetorhinidae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Megachasmidae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Lamnidae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5,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Mitsukurinidae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Pseudocarchariidae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1) (16) - sleďoví</a:t>
            </a:r>
          </a:p>
          <a:p>
            <a:pPr>
              <a:spcBef>
                <a:spcPct val="0"/>
              </a:spcBef>
            </a:pPr>
            <a:r>
              <a:rPr lang="cs-CZ" altLang="cs-CZ" sz="1800" b="1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Carcharhiniformes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žralouni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(Carcharhinidae-50,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Proscyllidae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6,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Scylliorhinidae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89,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Sphyrnidae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8,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Pseudotriakidae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Hemigalidae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7,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Triakidae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34) (208)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838200" y="1665288"/>
            <a:ext cx="25400" cy="21605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900113" y="4856163"/>
            <a:ext cx="80295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6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>
                <a:solidFill>
                  <a:srgbClr val="003366"/>
                </a:solidFill>
                <a:latin typeface="Comic Sans MS" panose="030F0702030302020204" pitchFamily="66" charset="0"/>
              </a:rPr>
              <a:t>Batoidei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(456) 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	</a:t>
            </a:r>
            <a:r>
              <a:rPr lang="cs-CZ" altLang="cs-CZ" sz="16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Pristioformes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Pristidae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4) - pilouni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16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Torpediniformes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parejnoci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1600" b="1" dirty="0" err="1">
                <a:solidFill>
                  <a:srgbClr val="CC3300"/>
                </a:solidFill>
                <a:latin typeface="Comic Sans MS" panose="030F0702030302020204" pitchFamily="66" charset="0"/>
              </a:rPr>
              <a:t>Rajiformes</a:t>
            </a:r>
            <a:r>
              <a:rPr lang="cs-CZ" alt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praví rejnoci (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Rajidae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200,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Rhinobatidae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45,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Dasyatidae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	70,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Plesiobatidae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1, </a:t>
            </a:r>
            <a:r>
              <a:rPr lang="cs-CZ" altLang="cs-CZ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Myliobatidae</a:t>
            </a:r>
            <a:r>
              <a:rPr lang="cs-CZ" altLang="cs-CZ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60)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90525" y="3789363"/>
            <a:ext cx="4587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66"/>
                </a:solidFill>
                <a:latin typeface="Comic Sans MS" panose="030F0702030302020204" pitchFamily="66" charset="0"/>
              </a:rPr>
              <a:t>Squalimorphi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 flipH="1">
            <a:off x="827088" y="3968750"/>
            <a:ext cx="11112" cy="792163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900113" y="3805238"/>
            <a:ext cx="6289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 Squatiniformes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(12) </a:t>
            </a:r>
            <a:r>
              <a:rPr lang="cs-CZ" altLang="cs-CZ" sz="1600">
                <a:solidFill>
                  <a:schemeClr val="tx2"/>
                </a:solidFill>
                <a:latin typeface="Comic Sans MS" panose="030F0702030302020204" pitchFamily="66" charset="0"/>
              </a:rPr>
              <a:t>- polorejnoci (Squatinidae 12)</a:t>
            </a:r>
            <a:r>
              <a:rPr lang="cs-CZ" altLang="cs-CZ" sz="2400" b="1">
                <a:solidFill>
                  <a:srgbClr val="CC3300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rgbClr val="CC3300"/>
              </a:buClr>
            </a:pP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Squaliformes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(74)</a:t>
            </a:r>
            <a:r>
              <a:rPr lang="cs-CZ" altLang="cs-CZ" sz="1600">
                <a:solidFill>
                  <a:schemeClr val="tx2"/>
                </a:solidFill>
                <a:latin typeface="Comic Sans MS" panose="030F0702030302020204" pitchFamily="66" charset="0"/>
              </a:rPr>
              <a:t> - ostrouni (4:Squalidae-10, Dalatiidae 49)</a:t>
            </a:r>
          </a:p>
          <a:p>
            <a:pPr>
              <a:spcBef>
                <a:spcPct val="0"/>
              </a:spcBef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 Pristiophoriformes 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(5) </a:t>
            </a: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– pilonosi (Pristiophoridae 5)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03238" y="6099175"/>
            <a:ext cx="4572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10000"/>
              </a:lnSpc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cl. HOLOCEPHALI - chiméry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rgbClr val="CC3300"/>
              </a:buClr>
              <a:buFontTx/>
              <a:buChar char="•"/>
            </a:pP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Chimaeroidei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(31)</a:t>
            </a:r>
          </a:p>
        </p:txBody>
      </p:sp>
      <p:sp>
        <p:nvSpPr>
          <p:cNvPr id="30730" name="Text Box 6"/>
          <p:cNvSpPr txBox="1">
            <a:spLocks noChangeArrowheads="1"/>
          </p:cNvSpPr>
          <p:nvPr/>
        </p:nvSpPr>
        <p:spPr bwMode="auto">
          <a:xfrm>
            <a:off x="363538" y="1916113"/>
            <a:ext cx="4587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66"/>
                </a:solidFill>
                <a:latin typeface="Comic Sans MS" panose="030F0702030302020204" pitchFamily="66" charset="0"/>
              </a:rPr>
              <a:t>Galeomorphi</a:t>
            </a:r>
            <a:endParaRPr lang="cs-CZ" altLang="cs-CZ" sz="240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Hexanchus g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810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03504" y="6356176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7D3E0-EE34-462C-BC46-A96DE6BF6C7D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31748" name="Picture 5" descr="Hexgrise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7438"/>
            <a:ext cx="42672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exgris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2863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Chlamydoselachus anguineus-limco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504825"/>
            <a:ext cx="3657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87338" y="3133725"/>
            <a:ext cx="3633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Hexanchus griseus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ž. šedý, 5 m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659313" y="2859088"/>
            <a:ext cx="441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Chlamydoselachus anguineus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žralok límcový, 2 m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07950" y="1023938"/>
            <a:ext cx="52927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Hexanchiformes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(5)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– šedouni, šestižábří, 1D</a:t>
            </a: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195263" y="441325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GALEOMORPHI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CE3A5-59DB-4899-B573-712470BBB099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04800" y="938213"/>
            <a:ext cx="3703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Heterodontiformes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(8)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- různozubci (plochozubí), 1,5m</a:t>
            </a:r>
          </a:p>
        </p:txBody>
      </p:sp>
      <p:pic>
        <p:nvPicPr>
          <p:cNvPr id="32772" name="Picture 3" descr="Heterodontus franci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0"/>
            <a:ext cx="409098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751388" y="1657350"/>
            <a:ext cx="428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Heterodontus francisci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různozubec</a:t>
            </a:r>
            <a:endParaRPr lang="cs-CZ" altLang="cs-CZ" sz="24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4" name="Picture 5" descr="Heterodon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2775"/>
            <a:ext cx="3886200" cy="291465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77900" y="5103813"/>
            <a:ext cx="712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5 párů žaberních štěrbin, </a:t>
            </a: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2 D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, 1 A, trn na předním okraji 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přední zuby malé špičaté, zadní větší ploché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5"/>
          <p:cNvGrpSpPr>
            <a:grpSpLocks/>
          </p:cNvGrpSpPr>
          <p:nvPr/>
        </p:nvGrpSpPr>
        <p:grpSpPr bwMode="auto">
          <a:xfrm>
            <a:off x="152400" y="476250"/>
            <a:ext cx="8763000" cy="2214563"/>
            <a:chOff x="96" y="346"/>
            <a:chExt cx="5520" cy="1395"/>
          </a:xfrm>
        </p:grpSpPr>
        <p:sp>
          <p:nvSpPr>
            <p:cNvPr id="6150" name="Text Box 57"/>
            <p:cNvSpPr txBox="1">
              <a:spLocks noChangeArrowheads="1"/>
            </p:cNvSpPr>
            <p:nvPr/>
          </p:nvSpPr>
          <p:spPr bwMode="auto">
            <a:xfrm>
              <a:off x="96" y="549"/>
              <a:ext cx="42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dvoudílný pancíř z kostěných desek (hlavový a trupový)</a:t>
              </a:r>
            </a:p>
          </p:txBody>
        </p:sp>
        <p:sp>
          <p:nvSpPr>
            <p:cNvPr id="6151" name="Text Box 59"/>
            <p:cNvSpPr txBox="1">
              <a:spLocks noChangeArrowheads="1"/>
            </p:cNvSpPr>
            <p:nvPr/>
          </p:nvSpPr>
          <p:spPr bwMode="auto">
            <a:xfrm>
              <a:off x="96" y="754"/>
              <a:ext cx="55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chrupavčitý endoskelet, chrupavčitá, zčásti i kostěná lebka a obratle (ale bez osifikovaných těl)</a:t>
              </a:r>
            </a:p>
          </p:txBody>
        </p:sp>
        <p:sp>
          <p:nvSpPr>
            <p:cNvPr id="6152" name="Text Box 60"/>
            <p:cNvSpPr txBox="1">
              <a:spLocks noChangeArrowheads="1"/>
            </p:cNvSpPr>
            <p:nvPr/>
          </p:nvSpPr>
          <p:spPr bwMode="auto">
            <a:xfrm>
              <a:off x="96" y="1139"/>
              <a:ext cx="2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heterocerkní ocasní ploutev</a:t>
              </a:r>
            </a:p>
          </p:txBody>
        </p:sp>
        <p:sp>
          <p:nvSpPr>
            <p:cNvPr id="6153" name="Text Box 61"/>
            <p:cNvSpPr txBox="1">
              <a:spLocks noChangeArrowheads="1"/>
            </p:cNvSpPr>
            <p:nvPr/>
          </p:nvSpPr>
          <p:spPr bwMode="auto">
            <a:xfrm>
              <a:off x="96" y="1299"/>
              <a:ext cx="54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starší – sladkovodní, již na konci ordoviku,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   mladší - i mořští, max. v devonu, zánik v karbonu</a:t>
              </a:r>
            </a:p>
          </p:txBody>
        </p:sp>
        <p:sp>
          <p:nvSpPr>
            <p:cNvPr id="6154" name="Text Box 62"/>
            <p:cNvSpPr txBox="1">
              <a:spLocks noChangeArrowheads="1"/>
            </p:cNvSpPr>
            <p:nvPr/>
          </p:nvSpPr>
          <p:spPr bwMode="auto">
            <a:xfrm>
              <a:off x="100" y="346"/>
              <a:ext cx="8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 0,3-10 m</a:t>
              </a:r>
              <a:endParaRPr lang="cs-CZ" altLang="cs-CZ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148" name="Picture 66" descr="Placodermi_Dinichth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889250"/>
            <a:ext cx="41402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7"/>
          <p:cNvSpPr txBox="1">
            <a:spLocks noChangeArrowheads="1"/>
          </p:cNvSpPr>
          <p:nvPr/>
        </p:nvSpPr>
        <p:spPr bwMode="auto">
          <a:xfrm>
            <a:off x="6624638" y="2887663"/>
            <a:ext cx="1439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Dinichthys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10 m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Placodermi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627440" y="6248400"/>
            <a:ext cx="1905000" cy="457200"/>
          </a:xfrm>
        </p:spPr>
        <p:txBody>
          <a:bodyPr/>
          <a:lstStyle/>
          <a:p>
            <a:pPr>
              <a:defRPr/>
            </a:pPr>
            <a:fld id="{807AB143-F235-40CE-911E-6AD58D81ADD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6" descr="Rhintypu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0538"/>
            <a:ext cx="4419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1CDC7-2F2C-48CB-A142-899D8E8A5DC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4800" y="793750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Orectolobiformes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(31)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nozdrovousí, malotlamci</a:t>
            </a:r>
          </a:p>
        </p:txBody>
      </p:sp>
      <p:pic>
        <p:nvPicPr>
          <p:cNvPr id="33796" name="Picture 3" descr="Rhintypu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5125"/>
            <a:ext cx="403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76200" y="4430713"/>
            <a:ext cx="429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Rhincodon typus -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ž. velrybí (obrovský)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8" name="Picture 5" descr="RhinTypu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3488"/>
            <a:ext cx="44196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87450" y="4760913"/>
            <a:ext cx="137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17 m, 36 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52400" y="5467350"/>
            <a:ext cx="3802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2 D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bez ostnů, 1 A, v nozdrách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vousky, 5 párů štěrbin,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pestré zbarvení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5" descr="Orectolobus_macul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16338"/>
            <a:ext cx="5410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39508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26944-E36B-4416-BCFF-2D278214CCA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76238" y="685800"/>
            <a:ext cx="2574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Orectolobiformes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(31)</a:t>
            </a:r>
          </a:p>
        </p:txBody>
      </p:sp>
      <p:pic>
        <p:nvPicPr>
          <p:cNvPr id="34820" name="Picture 3" descr="Orectolobus orn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4113"/>
            <a:ext cx="4267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792663" y="1230313"/>
            <a:ext cx="236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Orectolobus ornatus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838200" y="5818188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Orectolobus maculatus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937125" y="1952625"/>
            <a:ext cx="413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žraloci kobercoví - wobbegongové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10" descr="Lamnanas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275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03504" y="64641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1312E-7014-4E92-9D9B-D17F7D567D4D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0825" y="549275"/>
            <a:ext cx="476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Lamniformes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(7 čeledí, 16 druhů) -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obrouni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42875" y="1052513"/>
            <a:ext cx="479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Alopias vulpinus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– liškoun obecný (Alopiidae)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5" name="Picture 5" descr="Alopias_supercilio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0338"/>
            <a:ext cx="40909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etorh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84650"/>
            <a:ext cx="32988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7950" y="3817938"/>
            <a:ext cx="5046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Cetorhinus maximus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 ž. veliký (Cetorhinidae)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8" name="Picture 8" descr="Lamnana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54150"/>
            <a:ext cx="37274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5181600" y="3746500"/>
            <a:ext cx="387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Lamna nasus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nosatý (Lamnidae)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095875" y="648335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60 km/h, 3 m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3270250" y="6481763"/>
            <a:ext cx="678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15 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5740400" y="692150"/>
            <a:ext cx="304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živorodí, rychlí pelagičtí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2843213" y="1406525"/>
            <a:ext cx="56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5 m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38008-7799-41C3-AE28-C9F8568C313E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466725" y="1311275"/>
            <a:ext cx="7643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Isurus oxyrhinchus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mako (Lamnidae, žraloci sleďovití, makrelovití)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457200" y="1684338"/>
            <a:ext cx="714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Carcharodon carcharias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bílý (lidožravý) (Lamnidae), 7 m, 3,5 t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31800" y="2609850"/>
            <a:ext cx="686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Scylliorhinus canicula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máčka skvrnitá (Scylliorhinidae), 70 cm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358775" y="2233613"/>
            <a:ext cx="405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Carcharhiniformes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(208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) - žralouni</a:t>
            </a:r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431800" y="2889250"/>
            <a:ext cx="749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Scylliorhinus stellaris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máčka velká, hvězdnatá (Scylliorhinidae), 1 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431800" y="3436938"/>
            <a:ext cx="5888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Sphyrna zygaena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kladivoun hladký (Sphyrnidae), 4 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468313" y="4057650"/>
            <a:ext cx="797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Carcharhinus leucas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býčí, bělavý (Carcharhinidae - modrounovití), 3 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4" name="Rectangle 17"/>
          <p:cNvSpPr>
            <a:spLocks noChangeArrowheads="1"/>
          </p:cNvSpPr>
          <p:nvPr/>
        </p:nvSpPr>
        <p:spPr bwMode="auto">
          <a:xfrm>
            <a:off x="468313" y="4337050"/>
            <a:ext cx="563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Galeocerdo cuvieri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tygří (Carcharhinidae), 5,5m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5" name="Rectangle 18"/>
          <p:cNvSpPr>
            <a:spLocks noChangeArrowheads="1"/>
          </p:cNvSpPr>
          <p:nvPr/>
        </p:nvSpPr>
        <p:spPr bwMode="auto">
          <a:xfrm>
            <a:off x="468313" y="4656138"/>
            <a:ext cx="5114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Prionace glaucus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ž. modravý (Carcharhinidae)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6" name="Rectangle 19"/>
          <p:cNvSpPr>
            <a:spLocks noChangeArrowheads="1"/>
          </p:cNvSpPr>
          <p:nvPr/>
        </p:nvSpPr>
        <p:spPr bwMode="auto">
          <a:xfrm>
            <a:off x="350838" y="884238"/>
            <a:ext cx="4760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Lamniformes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(7 čeledí, 16 druhů) -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obrouni</a:t>
            </a:r>
          </a:p>
        </p:txBody>
      </p:sp>
      <p:sp>
        <p:nvSpPr>
          <p:cNvPr id="36877" name="Rectangle 21"/>
          <p:cNvSpPr>
            <a:spLocks noChangeArrowheads="1"/>
          </p:cNvSpPr>
          <p:nvPr/>
        </p:nvSpPr>
        <p:spPr bwMode="auto">
          <a:xfrm>
            <a:off x="468313" y="4970463"/>
            <a:ext cx="289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Carcharocles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† - 20-30 m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7" descr="Squatina_dume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156075"/>
            <a:ext cx="44180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EF075-AD82-40CA-B109-D38C852CB4B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8600" y="9810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Squatiniformes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(12)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- polorejnoci</a:t>
            </a:r>
            <a:endParaRPr lang="cs-CZ" altLang="cs-CZ" sz="16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2" name="Picture 3" descr="Squatina_squ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9275"/>
            <a:ext cx="31607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5551488"/>
            <a:ext cx="3406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Arial" panose="020B0604020202020204" pitchFamily="34" charset="0"/>
              </a:rPr>
              <a:t>Squatina squatina</a:t>
            </a: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 – polorejnok křídlatý, 2 m</a:t>
            </a:r>
            <a:endParaRPr lang="cs-CZ" altLang="cs-CZ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5" descr="Squatina_califor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7425"/>
            <a:ext cx="39624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572000" y="590550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Arial" panose="020B0604020202020204" pitchFamily="34" charset="0"/>
              </a:rPr>
              <a:t>Squatina californica</a:t>
            </a: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 - polorejnok</a:t>
            </a:r>
            <a:endParaRPr lang="cs-CZ" altLang="cs-CZ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3886200" y="3746500"/>
            <a:ext cx="315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Arial" panose="020B0604020202020204" pitchFamily="34" charset="0"/>
              </a:rPr>
              <a:t>Squatina dumeril</a:t>
            </a: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 - polorejnok</a:t>
            </a:r>
            <a:endParaRPr lang="cs-CZ" altLang="cs-CZ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79388" y="6127750"/>
            <a:ext cx="421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5 párů žaberních štěrbin, 0 A, 2 D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95263" y="487363"/>
            <a:ext cx="270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SQUALIMORPHI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9" descr="Isbra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72050"/>
            <a:ext cx="6629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39508" y="639218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F001B-C0E6-4AA5-94B5-F7EEC4D2588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9388" y="541338"/>
            <a:ext cx="332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Squaliformes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(74)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- ostrouni</a:t>
            </a:r>
          </a:p>
        </p:txBody>
      </p:sp>
      <p:pic>
        <p:nvPicPr>
          <p:cNvPr id="38916" name="Picture 5" descr="squalu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88950"/>
            <a:ext cx="24018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Squalusac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449388"/>
            <a:ext cx="41941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Squalusaca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5750"/>
            <a:ext cx="43211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142875" y="1233488"/>
            <a:ext cx="390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Squalus acanthias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ostroun obecný</a:t>
            </a:r>
            <a:endParaRPr lang="cs-CZ" altLang="cs-CZ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79388" y="908050"/>
            <a:ext cx="332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2 D, někdy vpředu trn, 0 A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87338" y="5826125"/>
            <a:ext cx="2282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Isistius brasiliensis</a:t>
            </a:r>
            <a:endParaRPr lang="cs-CZ" altLang="cs-CZ" sz="18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(žraloček brazilský,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„vykrajovač“)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2471738" y="4616450"/>
            <a:ext cx="6240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Pohlavní dospělost ve věku 15-30 let, březost 24 m.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BD2A6-9924-4FB6-A4AD-D16AE5158734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1438" y="506413"/>
            <a:ext cx="397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Pristiophoriformes</a:t>
            </a: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(5)  - </a:t>
            </a: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pilonosové</a:t>
            </a:r>
          </a:p>
        </p:txBody>
      </p:sp>
      <p:pic>
        <p:nvPicPr>
          <p:cNvPr id="39940" name="Picture 3" descr="PRIST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6938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pristio_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1538"/>
            <a:ext cx="4076700" cy="161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4784725" y="5222875"/>
            <a:ext cx="2544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Pristiophorus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pilonos</a:t>
            </a:r>
          </a:p>
        </p:txBody>
      </p: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0" y="914400"/>
            <a:ext cx="4572000" cy="4648200"/>
            <a:chOff x="0" y="1154"/>
            <a:chExt cx="2880" cy="2928"/>
          </a:xfrm>
        </p:grpSpPr>
        <p:pic>
          <p:nvPicPr>
            <p:cNvPr id="39946" name="Picture 6" descr="prist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2177"/>
              <a:ext cx="2865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5" descr="pris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4"/>
              <a:ext cx="288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838200" y="5732463"/>
            <a:ext cx="8089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pilovité rostrum s 1 párem vousků, 0 A, 2 D, 6-7 párů žaberních štěrbin, žábry po stranách hlavy, 120-170 cm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E406F-F48A-4D59-AE20-B1B4CA79B348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40963" name="Picture 7" descr="pri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8975"/>
            <a:ext cx="33750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Prpec_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8583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2" descr="Topanthera_u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7288"/>
            <a:ext cx="324008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4" descr="Topan_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889250"/>
            <a:ext cx="273526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5" descr="Torpedo_Narcine brasiliensis_u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9350"/>
            <a:ext cx="30734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4425950" y="484188"/>
            <a:ext cx="5259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Torpediniformes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parejnoci, rejnoci električtí</a:t>
            </a: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152400" y="450850"/>
            <a:ext cx="370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BATOIDEI (665) -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rejnoci</a:t>
            </a:r>
          </a:p>
        </p:txBody>
      </p:sp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107950" y="974725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Pristioformes</a:t>
            </a: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– pilouni</a:t>
            </a:r>
          </a:p>
        </p:txBody>
      </p:sp>
      <p:sp>
        <p:nvSpPr>
          <p:cNvPr id="40971" name="Text Box 21"/>
          <p:cNvSpPr txBox="1">
            <a:spLocks noChangeArrowheads="1"/>
          </p:cNvSpPr>
          <p:nvPr/>
        </p:nvSpPr>
        <p:spPr bwMode="auto">
          <a:xfrm>
            <a:off x="6468814" y="4869160"/>
            <a:ext cx="2279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Narcine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brasiliensis</a:t>
            </a:r>
            <a:endParaRPr lang="cs-CZ" altLang="cs-CZ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0972" name="Text Box 22"/>
          <p:cNvSpPr txBox="1">
            <a:spLocks noChangeArrowheads="1"/>
          </p:cNvSpPr>
          <p:nvPr/>
        </p:nvSpPr>
        <p:spPr bwMode="auto">
          <a:xfrm>
            <a:off x="4248150" y="4613275"/>
            <a:ext cx="181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rejnoci neteční</a:t>
            </a:r>
          </a:p>
        </p:txBody>
      </p:sp>
      <p:sp>
        <p:nvSpPr>
          <p:cNvPr id="40973" name="Text Box 23"/>
          <p:cNvSpPr txBox="1">
            <a:spLocks noChangeArrowheads="1"/>
          </p:cNvSpPr>
          <p:nvPr/>
        </p:nvSpPr>
        <p:spPr bwMode="auto">
          <a:xfrm>
            <a:off x="158750" y="2778125"/>
            <a:ext cx="2686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tx2"/>
                </a:solidFill>
                <a:latin typeface="Comic Sans MS" panose="030F0702030302020204" pitchFamily="66" charset="0"/>
              </a:rPr>
              <a:t>Pristis pectinata</a:t>
            </a:r>
            <a:r>
              <a:rPr lang="cs-CZ" altLang="cs-CZ" sz="16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tx2"/>
                </a:solidFill>
                <a:latin typeface="Comic Sans MS" panose="030F0702030302020204" pitchFamily="66" charset="0"/>
              </a:rPr>
              <a:t>piloun obecný (mnohozubý)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3935413" y="3449638"/>
            <a:ext cx="2400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Torpedo marmorata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– parejnok elektrický,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	1 m, 30 kg</a:t>
            </a: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182563" y="3519488"/>
            <a:ext cx="3776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6 m, pilovité rostrum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+ ploché zuby na čelistech, žábry na ventrální straně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03504" y="638132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DC2342-A363-4FD5-A2C3-A9D9D08CB6BA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41987" name="Picture 5" descr="Daame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7225"/>
            <a:ext cx="3581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Dakuh_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44763"/>
            <a:ext cx="3657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Dasyatis marian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4875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Racla_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0713"/>
            <a:ext cx="36576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Racla_m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1338"/>
            <a:ext cx="36576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142875" y="147796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000000"/>
                </a:solidFill>
                <a:latin typeface="Comic Sans MS" panose="030F0702030302020204" pitchFamily="66" charset="0"/>
              </a:rPr>
              <a:t>Raja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- rejnok         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152400" y="704850"/>
            <a:ext cx="313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Rajiformes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- praví rejnoci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179388" y="1052513"/>
            <a:ext cx="358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párové ploutve srůstají v lem</a:t>
            </a:r>
          </a:p>
        </p:txBody>
      </p: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4716463" y="4652963"/>
            <a:ext cx="2151062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Dasyatis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trnucha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AB143-F235-40CE-911E-6AD58D81ADDF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608512" cy="34519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719173"/>
            <a:ext cx="4762500" cy="2990850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167500" y="641733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D4FF1-82A4-4E35-9A2B-F7D868FA0FC9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5472113" y="609600"/>
            <a:ext cx="3671887" cy="3649663"/>
            <a:chOff x="3648" y="4"/>
            <a:chExt cx="2112" cy="2299"/>
          </a:xfrm>
        </p:grpSpPr>
        <p:sp>
          <p:nvSpPr>
            <p:cNvPr id="8205" name="Text Box 4"/>
            <p:cNvSpPr txBox="1">
              <a:spLocks noChangeArrowheads="1"/>
            </p:cNvSpPr>
            <p:nvPr/>
          </p:nvSpPr>
          <p:spPr bwMode="auto">
            <a:xfrm>
              <a:off x="3840" y="4"/>
              <a:ext cx="16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u="sng">
                  <a:solidFill>
                    <a:schemeClr val="tx2"/>
                  </a:solidFill>
                  <a:latin typeface="Comic Sans MS" panose="030F0702030302020204" pitchFamily="66" charset="0"/>
                </a:rPr>
                <a:t>Arthrodira - kloubnatci</a:t>
              </a:r>
            </a:p>
          </p:txBody>
        </p:sp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3648" y="240"/>
              <a:ext cx="21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párový kloub spojující hlavový a trupový pancíř</a:t>
              </a:r>
            </a:p>
          </p:txBody>
        </p:sp>
        <p:sp>
          <p:nvSpPr>
            <p:cNvPr id="8207" name="Text Box 6"/>
            <p:cNvSpPr txBox="1">
              <a:spLocks noChangeArrowheads="1"/>
            </p:cNvSpPr>
            <p:nvPr/>
          </p:nvSpPr>
          <p:spPr bwMode="auto">
            <a:xfrm>
              <a:off x="3648" y="624"/>
              <a:ext cx="21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bez zubů, ale čelisti měly ostré hrany nebo z nich vybíhaly kostěné výrůstky</a:t>
              </a:r>
            </a:p>
          </p:txBody>
        </p:sp>
        <p:sp>
          <p:nvSpPr>
            <p:cNvPr id="8208" name="Text Box 7"/>
            <p:cNvSpPr txBox="1">
              <a:spLocks noChangeArrowheads="1"/>
            </p:cNvSpPr>
            <p:nvPr/>
          </p:nvSpPr>
          <p:spPr bwMode="auto">
            <a:xfrm>
              <a:off x="3648" y="1372"/>
              <a:ext cx="211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 i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Dunkleosteus</a:t>
              </a:r>
              <a:r>
                <a:rPr lang="cs-CZ" altLang="cs-CZ" sz="18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- Cleveland (Ohio) </a:t>
              </a:r>
              <a:r>
                <a:rPr lang="cs-CZ" altLang="cs-CZ" sz="18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– 6-11 m</a:t>
              </a:r>
              <a:r>
                <a:rPr lang="cs-CZ" altLang="cs-CZ" sz="18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, mořský predátor, </a:t>
              </a:r>
            </a:p>
            <a:p>
              <a:pPr>
                <a:spcBef>
                  <a:spcPct val="0"/>
                </a:spcBef>
              </a:pPr>
              <a:r>
                <a:rPr lang="cs-CZ" altLang="cs-CZ" sz="1800" i="1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Coccosteus</a:t>
              </a:r>
              <a:r>
                <a:rPr lang="cs-CZ" altLang="cs-CZ" sz="1800" i="1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 – 30 </a:t>
              </a:r>
              <a:r>
                <a:rPr lang="cs-CZ" altLang="cs-CZ" sz="1800" i="1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cm,Dinichthys</a:t>
              </a:r>
              <a:r>
                <a:rPr lang="cs-CZ" altLang="cs-CZ" sz="1800" i="1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  </a:t>
              </a:r>
              <a:r>
                <a:rPr lang="cs-CZ" altLang="cs-CZ" sz="18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- 10 m</a:t>
              </a:r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3648" y="1190"/>
              <a:ext cx="21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pohyb při dně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72113" y="4041031"/>
            <a:ext cx="3671887" cy="2700338"/>
            <a:chOff x="3648" y="2321"/>
            <a:chExt cx="2112" cy="1701"/>
          </a:xfrm>
        </p:grpSpPr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3648" y="3618"/>
              <a:ext cx="21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 i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Bothriolepis</a:t>
              </a:r>
              <a:r>
                <a:rPr lang="cs-CZ" altLang="cs-CZ" sz="1800" i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8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- </a:t>
              </a:r>
              <a:r>
                <a:rPr lang="cs-CZ" altLang="cs-CZ" sz="1800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Quebec</a:t>
              </a:r>
              <a:r>
                <a:rPr lang="cs-CZ" altLang="cs-CZ" sz="1800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, 30 cm, </a:t>
              </a:r>
              <a:r>
                <a:rPr lang="cs-CZ" altLang="cs-CZ" sz="1800" i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Pterichthyodeus</a:t>
              </a:r>
              <a:endPara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3792" y="2321"/>
              <a:ext cx="16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u="sng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Antiarchi</a:t>
              </a:r>
              <a:r>
                <a:rPr lang="cs-CZ" altLang="cs-CZ" sz="2000" u="sng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- </a:t>
              </a:r>
              <a:r>
                <a:rPr lang="cs-CZ" altLang="cs-CZ" sz="2000" u="sng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vesloploutví</a:t>
              </a:r>
              <a:endParaRPr lang="cs-CZ" altLang="cs-CZ" sz="2000" u="sng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3648" y="2515"/>
              <a:ext cx="21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hlavový pancíř je srostlý s  trupovým</a:t>
              </a:r>
            </a:p>
          </p:txBody>
        </p:sp>
        <p:sp>
          <p:nvSpPr>
            <p:cNvPr id="8202" name="Text Box 12"/>
            <p:cNvSpPr txBox="1">
              <a:spLocks noChangeArrowheads="1"/>
            </p:cNvSpPr>
            <p:nvPr/>
          </p:nvSpPr>
          <p:spPr bwMode="auto">
            <a:xfrm>
              <a:off x="3648" y="2889"/>
              <a:ext cx="21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dlouhé prsní trny jsou kryty kostěnými deskami, jsou kloubně připojeny k trupu</a:t>
              </a:r>
            </a:p>
          </p:txBody>
        </p:sp>
        <p:sp>
          <p:nvSpPr>
            <p:cNvPr id="8203" name="Text Box 13"/>
            <p:cNvSpPr txBox="1">
              <a:spLocks noChangeArrowheads="1"/>
            </p:cNvSpPr>
            <p:nvPr/>
          </p:nvSpPr>
          <p:spPr bwMode="auto">
            <a:xfrm>
              <a:off x="3648" y="3417"/>
              <a:ext cx="21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chemeClr val="tx2"/>
                  </a:solidFill>
                  <a:latin typeface="Comic Sans MS" panose="030F0702030302020204" pitchFamily="66" charset="0"/>
                </a:rPr>
                <a:t>malá hlava se spodními ústy</a:t>
              </a:r>
            </a:p>
          </p:txBody>
        </p:sp>
      </p:grpSp>
      <p:pic>
        <p:nvPicPr>
          <p:cNvPr id="8197" name="Picture 15" descr="CranPlacod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545147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16"/>
          <p:cNvSpPr>
            <a:spLocks noChangeShapeType="1"/>
          </p:cNvSpPr>
          <p:nvPr/>
        </p:nvSpPr>
        <p:spPr bwMode="auto">
          <a:xfrm flipV="1">
            <a:off x="0" y="4329113"/>
            <a:ext cx="5435600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8" name="Skupina 1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Placodermi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D42E75-3AFC-4FFE-9124-AE9D5EFA974B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43011" name="Picture 9" descr="Man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2" descr="mantabirost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672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5" descr="Mant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5238"/>
            <a:ext cx="4572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6" descr="mant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40300"/>
            <a:ext cx="2238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19"/>
          <p:cNvSpPr txBox="1">
            <a:spLocks noChangeArrowheads="1"/>
          </p:cNvSpPr>
          <p:nvPr/>
        </p:nvSpPr>
        <p:spPr bwMode="auto">
          <a:xfrm>
            <a:off x="152400" y="552450"/>
            <a:ext cx="313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Rajiformes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- praví rejnoci</a:t>
            </a:r>
          </a:p>
        </p:txBody>
      </p:sp>
      <p:sp>
        <p:nvSpPr>
          <p:cNvPr id="43016" name="Text Box 21"/>
          <p:cNvSpPr txBox="1">
            <a:spLocks noChangeArrowheads="1"/>
          </p:cNvSpPr>
          <p:nvPr/>
        </p:nvSpPr>
        <p:spPr bwMode="auto">
          <a:xfrm>
            <a:off x="4968875" y="4589463"/>
            <a:ext cx="125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7x7 m, 1 t</a:t>
            </a:r>
          </a:p>
        </p:txBody>
      </p:sp>
      <p:sp>
        <p:nvSpPr>
          <p:cNvPr id="43017" name="Text Box 22"/>
          <p:cNvSpPr txBox="1">
            <a:spLocks noChangeArrowheads="1"/>
          </p:cNvSpPr>
          <p:nvPr/>
        </p:nvSpPr>
        <p:spPr bwMode="auto">
          <a:xfrm>
            <a:off x="4589463" y="555625"/>
            <a:ext cx="383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manty (Mobulidae: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Mobula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Manta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, i mantovití - Myliobatidae)</a:t>
            </a:r>
          </a:p>
        </p:txBody>
      </p:sp>
      <p:sp>
        <p:nvSpPr>
          <p:cNvPr id="43018" name="Text Box 23"/>
          <p:cNvSpPr txBox="1">
            <a:spLocks noChangeArrowheads="1"/>
          </p:cNvSpPr>
          <p:nvPr/>
        </p:nvSpPr>
        <p:spPr bwMode="auto">
          <a:xfrm>
            <a:off x="4256088" y="4254500"/>
            <a:ext cx="485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Manta birostris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manta obrovská, atlantská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20809-FB97-4316-9046-CEAA850376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76200" y="1117600"/>
            <a:ext cx="317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Chimaeroidei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(31) -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chiméry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2863" y="1476375"/>
            <a:ext cx="54292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velké prsní ploutve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bičovitý ocas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šupiny jen místy (hlava, hřbet, pterygopody)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velká hlava, krátké rostrum,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	autostylie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obratle bez těl, notochord zachován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chybí žebra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4 páry žaberních štěrbin krytých kožním žaberním víčkem, podepřeným chrupavkou připojenou k jazylkovému oblouku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spiraculum uzavřené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deskovité zuby bez skloviny, monofiodontní chrup</a:t>
            </a:r>
          </a:p>
        </p:txBody>
      </p:sp>
      <p:pic>
        <p:nvPicPr>
          <p:cNvPr id="44037" name="Picture 4" descr="Chmon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21138"/>
            <a:ext cx="26654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76200" y="549275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Comic Sans MS" panose="030F0702030302020204" pitchFamily="66" charset="0"/>
              </a:rPr>
              <a:t>HOLOCEPHALI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3170238" y="6172200"/>
            <a:ext cx="348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Sloní ryby: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Callorhinchus</a:t>
            </a:r>
            <a:endParaRPr lang="cs-CZ" altLang="cs-CZ" sz="18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Chiméry: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Chimaera, Hydrolagus</a:t>
            </a:r>
            <a:endParaRPr lang="cs-CZ" altLang="cs-CZ" sz="1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6604000" y="5991225"/>
            <a:ext cx="2397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Chimaera  monstrosa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chiméra podivná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751388" y="620713"/>
            <a:ext cx="45005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pohlavní dimorfismus - samice větší (2 m)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samec má na hlavě výrůstek </a:t>
            </a:r>
            <a:b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k přichycení samice při páření (tenaculum), 2 další výrůstky před břišními ploutvemi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chybí kloaka, oviparní – 1-2 vejce až 30 cm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benticky, 200-2000 m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cs-CZ" altLang="cs-CZ" sz="2000">
              <a:latin typeface="Comic Sans MS" panose="030F0702030302020204" pitchFamily="66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2D510B-E5D8-4C89-AA10-EF7751830113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45059" name="Picture 2" descr="c-monst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57927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667250" y="1298575"/>
            <a:ext cx="426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Chimaera monstrosa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- chiméra podivná</a:t>
            </a:r>
            <a:endParaRPr lang="cs-CZ" altLang="cs-CZ" sz="1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061" name="Picture 6" descr="chima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931988"/>
            <a:ext cx="29876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Chmon_j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572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76200" y="541338"/>
            <a:ext cx="317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  <a:latin typeface="Comic Sans MS" panose="030F0702030302020204" pitchFamily="66" charset="0"/>
              </a:rPr>
              <a:t>Chimaeroidei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(31) - </a:t>
            </a:r>
            <a:r>
              <a:rPr lang="cs-CZ" altLang="cs-CZ" sz="1800" b="1">
                <a:solidFill>
                  <a:schemeClr val="tx2"/>
                </a:solidFill>
                <a:latin typeface="Comic Sans MS" panose="030F0702030302020204" pitchFamily="66" charset="0"/>
              </a:rPr>
              <a:t>chiméry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AB143-F235-40CE-911E-6AD58D81ADDF}" type="slidenum">
              <a:rPr lang="cs-CZ" altLang="cs-CZ" smtClean="0"/>
              <a:pPr>
                <a:defRPr/>
              </a:pPr>
              <a:t>43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2" y="1016732"/>
            <a:ext cx="4576791" cy="34325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512676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Callorhinchus</a:t>
            </a:r>
            <a:endParaRPr lang="cs-CZ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9" y="1268760"/>
            <a:ext cx="4610733" cy="2736304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7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3B6C8-2746-47DF-9B28-B2C44BA1AA1D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79388" y="1093788"/>
            <a:ext cx="642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Acanthodes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(ordovik - perm)</a:t>
            </a:r>
            <a:r>
              <a:rPr lang="cs-CZ" altLang="cs-CZ" sz="2000">
                <a:latin typeface="Comic Sans MS" panose="030F0702030302020204" pitchFamily="66" charset="0"/>
              </a:rPr>
              <a:t> 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Climatius 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(silur -devon) </a:t>
            </a:r>
          </a:p>
        </p:txBody>
      </p:sp>
      <p:grpSp>
        <p:nvGrpSpPr>
          <p:cNvPr id="46084" name="Group 59"/>
          <p:cNvGrpSpPr>
            <a:grpSpLocks/>
          </p:cNvGrpSpPr>
          <p:nvPr/>
        </p:nvGrpSpPr>
        <p:grpSpPr bwMode="auto">
          <a:xfrm>
            <a:off x="6659563" y="441325"/>
            <a:ext cx="2446337" cy="1200150"/>
            <a:chOff x="4195" y="-59"/>
            <a:chExt cx="1541" cy="756"/>
          </a:xfrm>
        </p:grpSpPr>
        <p:sp>
          <p:nvSpPr>
            <p:cNvPr id="46092" name="Text Box 34"/>
            <p:cNvSpPr txBox="1">
              <a:spLocks noChangeArrowheads="1"/>
            </p:cNvSpPr>
            <p:nvPr/>
          </p:nvSpPr>
          <p:spPr bwMode="auto">
            <a:xfrm>
              <a:off x="4558" y="314"/>
              <a:ext cx="104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  Actinopterygii</a:t>
              </a:r>
            </a:p>
          </p:txBody>
        </p:sp>
        <p:grpSp>
          <p:nvGrpSpPr>
            <p:cNvPr id="46093" name="Group 58"/>
            <p:cNvGrpSpPr>
              <a:grpSpLocks/>
            </p:cNvGrpSpPr>
            <p:nvPr/>
          </p:nvGrpSpPr>
          <p:grpSpPr bwMode="auto">
            <a:xfrm>
              <a:off x="4195" y="-59"/>
              <a:ext cx="1541" cy="756"/>
              <a:chOff x="4265" y="-59"/>
              <a:chExt cx="1541" cy="756"/>
            </a:xfrm>
          </p:grpSpPr>
          <p:sp>
            <p:nvSpPr>
              <p:cNvPr id="46094" name="Text Box 30"/>
              <p:cNvSpPr txBox="1">
                <a:spLocks noChangeArrowheads="1"/>
              </p:cNvSpPr>
              <p:nvPr/>
            </p:nvSpPr>
            <p:spPr bwMode="auto">
              <a:xfrm>
                <a:off x="4706" y="-59"/>
                <a:ext cx="87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† Placodermi</a:t>
                </a:r>
              </a:p>
            </p:txBody>
          </p:sp>
          <p:grpSp>
            <p:nvGrpSpPr>
              <p:cNvPr id="46095" name="Group 57"/>
              <p:cNvGrpSpPr>
                <a:grpSpLocks/>
              </p:cNvGrpSpPr>
              <p:nvPr/>
            </p:nvGrpSpPr>
            <p:grpSpPr bwMode="auto">
              <a:xfrm>
                <a:off x="4265" y="55"/>
                <a:ext cx="1541" cy="642"/>
                <a:chOff x="4204" y="55"/>
                <a:chExt cx="1541" cy="642"/>
              </a:xfrm>
            </p:grpSpPr>
            <p:sp>
              <p:nvSpPr>
                <p:cNvPr id="460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22" y="55"/>
                  <a:ext cx="112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60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 Chondrichthyes</a:t>
                  </a:r>
                </a:p>
              </p:txBody>
            </p:sp>
            <p:sp>
              <p:nvSpPr>
                <p:cNvPr id="460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46" y="180"/>
                  <a:ext cx="896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600" b="1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† Acanthodii</a:t>
                  </a:r>
                </a:p>
              </p:txBody>
            </p:sp>
            <p:sp>
              <p:nvSpPr>
                <p:cNvPr id="4609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12" y="439"/>
                  <a:ext cx="971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600">
                      <a:solidFill>
                        <a:schemeClr val="tx2"/>
                      </a:solidFill>
                      <a:latin typeface="Comic Sans MS" panose="030F0702030302020204" pitchFamily="66" charset="0"/>
                    </a:rPr>
                    <a:t> Sarcopterygii</a:t>
                  </a:r>
                </a:p>
              </p:txBody>
            </p:sp>
            <p:grpSp>
              <p:nvGrpSpPr>
                <p:cNvPr id="46099" name="Group 56"/>
                <p:cNvGrpSpPr>
                  <a:grpSpLocks/>
                </p:cNvGrpSpPr>
                <p:nvPr/>
              </p:nvGrpSpPr>
              <p:grpSpPr bwMode="auto">
                <a:xfrm>
                  <a:off x="4204" y="58"/>
                  <a:ext cx="445" cy="523"/>
                  <a:chOff x="4178" y="58"/>
                  <a:chExt cx="445" cy="523"/>
                </a:xfrm>
              </p:grpSpPr>
              <p:grpSp>
                <p:nvGrpSpPr>
                  <p:cNvPr id="4610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178" y="58"/>
                    <a:ext cx="445" cy="523"/>
                    <a:chOff x="3152" y="1593"/>
                    <a:chExt cx="727" cy="670"/>
                  </a:xfrm>
                </p:grpSpPr>
                <p:sp>
                  <p:nvSpPr>
                    <p:cNvPr id="4610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1797"/>
                      <a:ext cx="4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4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4" y="1593"/>
                      <a:ext cx="4" cy="3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5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8" y="1608"/>
                      <a:ext cx="680" cy="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6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88" y="1752"/>
                      <a:ext cx="590" cy="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7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8" y="2069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8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4" y="1927"/>
                      <a:ext cx="0" cy="24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0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4" y="1927"/>
                      <a:ext cx="48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10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4" y="2172"/>
                      <a:ext cx="6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11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7" y="2093"/>
                      <a:ext cx="42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12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7" y="2254"/>
                      <a:ext cx="42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6113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1" y="2093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610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262" y="182"/>
                    <a:ext cx="0" cy="2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10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206" y="324"/>
                    <a:ext cx="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</p:grpSp>
      <p:sp>
        <p:nvSpPr>
          <p:cNvPr id="46085" name="Text Box 50"/>
          <p:cNvSpPr txBox="1">
            <a:spLocks noChangeArrowheads="1"/>
          </p:cNvSpPr>
          <p:nvPr/>
        </p:nvSpPr>
        <p:spPr bwMode="auto">
          <a:xfrm>
            <a:off x="179388" y="655638"/>
            <a:ext cx="603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Směs primitivních znaků a znaků podobným rybám</a:t>
            </a:r>
          </a:p>
        </p:txBody>
      </p:sp>
      <p:pic>
        <p:nvPicPr>
          <p:cNvPr id="46086" name="Picture 55" descr="acanth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81638"/>
            <a:ext cx="25209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1" descr="acanth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84313"/>
            <a:ext cx="5005388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62"/>
          <p:cNvSpPr txBox="1">
            <a:spLocks noChangeArrowheads="1"/>
          </p:cNvSpPr>
          <p:nvPr/>
        </p:nvSpPr>
        <p:spPr bwMode="auto">
          <a:xfrm>
            <a:off x="2951163" y="5481638"/>
            <a:ext cx="143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Acanthodes</a:t>
            </a:r>
          </a:p>
        </p:txBody>
      </p:sp>
      <p:pic>
        <p:nvPicPr>
          <p:cNvPr id="46090" name="Picture 63" descr="Climatiu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846388"/>
            <a:ext cx="3959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 Box 64"/>
          <p:cNvSpPr txBox="1">
            <a:spLocks noChangeArrowheads="1"/>
          </p:cNvSpPr>
          <p:nvPr/>
        </p:nvSpPr>
        <p:spPr bwMode="auto">
          <a:xfrm>
            <a:off x="7740650" y="4933950"/>
            <a:ext cx="1144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Climatius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Acanthodii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236296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393CB-0211-40E0-A3DB-4C9D86C31129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196850" y="2708275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defTabSz="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61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61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61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postranní čára jako u ryb, ale s otvory mezi šupinami, ve vnitřním uchu 2 	otolity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79388" y="5740734"/>
            <a:ext cx="8839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 defTabSz="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61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61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61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od svrchního ordoviku do permu, max. ve spodním devonu – S polokoule, pak 	kosmopolitně, sladkovodní (drobní bezzubí), mořští (draví i mikrofágní)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179388" y="531813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defTabSz="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61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61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61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10-30 (250) cm, heterocerkní ocasní ploutev, redukce kožního krunýře, kostěné šupiny, na hlavě i kostěné destičky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207963" y="1125538"/>
            <a:ext cx="8820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 marL="179388" indent="-179388" defTabSz="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61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61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61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notochord zachován, obratle i lebka zčásti osifikované, spiraculum se žábry, žaberní štěrbiny s krytem nebo jedinou skřelí na hyoidním oblouku, lebka tropibazická, velké očnice, terminální ústa </a:t>
            </a:r>
          </a:p>
        </p:txBody>
      </p:sp>
      <p:sp>
        <p:nvSpPr>
          <p:cNvPr id="60454" name="Text Box 38"/>
          <p:cNvSpPr txBox="1">
            <a:spLocks noChangeAspect="1" noChangeArrowheads="1"/>
          </p:cNvSpPr>
          <p:nvPr/>
        </p:nvSpPr>
        <p:spPr bwMode="auto">
          <a:xfrm>
            <a:off x="179388" y="2079625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defTabSz="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61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61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61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61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61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kožovité ploutve s trnem, mezi P a V časo větší počet menších párových ploutviček nebo trnů (</a:t>
            </a:r>
            <a:r>
              <a:rPr lang="cs-CZ" altLang="cs-CZ" sz="2000" i="1">
                <a:solidFill>
                  <a:schemeClr val="tx2"/>
                </a:solidFill>
                <a:latin typeface="Comic Sans MS" panose="030F0702030302020204" pitchFamily="66" charset="0"/>
              </a:rPr>
              <a:t>Climatius</a:t>
            </a: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7113" name="Picture 39" descr="CranAcantho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246438"/>
            <a:ext cx="64817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Acanthodii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4" grpId="0"/>
      <p:bldP spid="60445" grpId="0"/>
      <p:bldP spid="60452" grpId="0"/>
      <p:bldP spid="60453" grpId="0"/>
      <p:bldP spid="604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131496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78C807-D80B-4102-99CD-C676B129FE62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9219" name="Picture 19" descr="Rhtyp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4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Megachasma pelag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0" y="5029200"/>
            <a:ext cx="4114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63373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02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02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02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02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02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0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0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0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0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Max: </a:t>
            </a: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Rhincodon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typus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(až 17</a:t>
            </a:r>
            <a:r>
              <a:rPr lang="en-US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m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36 t),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	†</a:t>
            </a:r>
            <a:r>
              <a:rPr lang="cs-CZ" altLang="cs-CZ" sz="18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Carcharodon</a:t>
            </a:r>
            <a:r>
              <a:rPr lang="cs-CZ" altLang="cs-CZ" sz="18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megalodon</a:t>
            </a:r>
            <a:r>
              <a:rPr lang="cs-CZ" altLang="cs-CZ" sz="1800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(30 m, 40 t))</a:t>
            </a:r>
            <a:endParaRPr lang="cs-CZ" altLang="cs-CZ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11163" y="1957388"/>
            <a:ext cx="54689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Min: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Etmopterus perryi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(1985, m: 17 cm, f: 19 cm)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250825" y="771426"/>
            <a:ext cx="5723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Počet druhů </a:t>
            </a: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1131, 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čeledí 42, řádů </a:t>
            </a: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14  </a:t>
            </a:r>
            <a:endParaRPr lang="cs-CZ" altLang="cs-CZ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(Příčnoústí: </a:t>
            </a:r>
            <a:r>
              <a:rPr lang="cs-CZ" altLang="cs-CZ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1100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z toho rejnoci 665, Chiméry: 31)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7242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Objev století: </a:t>
            </a: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Megachasma pelagios 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(4,5 m, 1983, žralok havajský)</a:t>
            </a:r>
          </a:p>
        </p:txBody>
      </p:sp>
      <p:pic>
        <p:nvPicPr>
          <p:cNvPr id="9226" name="Picture 8" descr="Carcharocles megalo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8263"/>
            <a:ext cx="4000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5894388" y="2565400"/>
            <a:ext cx="2552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omic Sans MS" panose="030F0702030302020204" pitchFamily="66" charset="0"/>
              </a:rPr>
              <a:t>†</a:t>
            </a:r>
            <a:r>
              <a:rPr lang="cs-CZ" altLang="cs-CZ" sz="1600" i="1" dirty="0" err="1">
                <a:latin typeface="Comic Sans MS" panose="030F0702030302020204" pitchFamily="66" charset="0"/>
              </a:rPr>
              <a:t>Carcharodon</a:t>
            </a:r>
            <a:r>
              <a:rPr lang="cs-CZ" altLang="cs-CZ" sz="1600" i="1" dirty="0">
                <a:latin typeface="Comic Sans MS" panose="030F0702030302020204" pitchFamily="66" charset="0"/>
              </a:rPr>
              <a:t> </a:t>
            </a:r>
            <a:r>
              <a:rPr lang="cs-CZ" altLang="cs-CZ" sz="1600" i="1" dirty="0" err="1" smtClean="0">
                <a:latin typeface="Comic Sans MS" panose="030F0702030302020204" pitchFamily="66" charset="0"/>
              </a:rPr>
              <a:t>megalodon</a:t>
            </a:r>
            <a:endParaRPr lang="cs-CZ" altLang="cs-CZ" sz="2400" i="1" dirty="0">
              <a:latin typeface="Comic Sans MS" panose="030F0702030302020204" pitchFamily="66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8600" y="5253038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Comic Sans MS" panose="030F0702030302020204" pitchFamily="66" charset="0"/>
              </a:rPr>
              <a:t>Rhincodon typus</a:t>
            </a:r>
          </a:p>
        </p:txBody>
      </p:sp>
      <p:pic>
        <p:nvPicPr>
          <p:cNvPr id="9230" name="Picture 20" descr="m_pelag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5697252"/>
            <a:ext cx="3060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4547840" y="6404818"/>
            <a:ext cx="218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Megachasma</a:t>
            </a:r>
            <a:r>
              <a:rPr lang="cs-CZ" altLang="cs-CZ" sz="16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pelagios</a:t>
            </a:r>
            <a:endParaRPr lang="cs-CZ" altLang="cs-CZ" sz="1600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234" name="Group 66"/>
          <p:cNvGrpSpPr>
            <a:grpSpLocks/>
          </p:cNvGrpSpPr>
          <p:nvPr/>
        </p:nvGrpSpPr>
        <p:grpSpPr bwMode="auto">
          <a:xfrm>
            <a:off x="7346950" y="401638"/>
            <a:ext cx="1812925" cy="1335087"/>
            <a:chOff x="3885" y="-59"/>
            <a:chExt cx="1207" cy="925"/>
          </a:xfrm>
        </p:grpSpPr>
        <p:sp>
          <p:nvSpPr>
            <p:cNvPr id="9250" name="Text Box 45"/>
            <p:cNvSpPr txBox="1">
              <a:spLocks noChangeArrowheads="1"/>
            </p:cNvSpPr>
            <p:nvPr/>
          </p:nvSpPr>
          <p:spPr bwMode="auto">
            <a:xfrm>
              <a:off x="3934" y="-59"/>
              <a:ext cx="92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† Placodermi</a:t>
              </a:r>
            </a:p>
          </p:txBody>
        </p:sp>
        <p:grpSp>
          <p:nvGrpSpPr>
            <p:cNvPr id="9251" name="Group 65"/>
            <p:cNvGrpSpPr>
              <a:grpSpLocks/>
            </p:cNvGrpSpPr>
            <p:nvPr/>
          </p:nvGrpSpPr>
          <p:grpSpPr bwMode="auto">
            <a:xfrm>
              <a:off x="3885" y="87"/>
              <a:ext cx="1207" cy="779"/>
              <a:chOff x="3885" y="87"/>
              <a:chExt cx="1207" cy="779"/>
            </a:xfrm>
          </p:grpSpPr>
          <p:sp>
            <p:nvSpPr>
              <p:cNvPr id="9252" name="Text Box 47"/>
              <p:cNvSpPr txBox="1">
                <a:spLocks noChangeArrowheads="1"/>
              </p:cNvSpPr>
              <p:nvPr/>
            </p:nvSpPr>
            <p:spPr bwMode="auto">
              <a:xfrm>
                <a:off x="3897" y="87"/>
                <a:ext cx="119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cs-CZ" altLang="cs-CZ" sz="1600" b="1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Chondrichthyes</a:t>
                </a:r>
              </a:p>
            </p:txBody>
          </p:sp>
          <p:sp>
            <p:nvSpPr>
              <p:cNvPr id="9253" name="Text Box 48"/>
              <p:cNvSpPr txBox="1">
                <a:spLocks noChangeArrowheads="1"/>
              </p:cNvSpPr>
              <p:nvPr/>
            </p:nvSpPr>
            <p:spPr bwMode="auto">
              <a:xfrm>
                <a:off x="3925" y="248"/>
                <a:ext cx="921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† Acanthodii</a:t>
                </a:r>
              </a:p>
            </p:txBody>
          </p:sp>
          <p:sp>
            <p:nvSpPr>
              <p:cNvPr id="9254" name="Text Box 49"/>
              <p:cNvSpPr txBox="1">
                <a:spLocks noChangeArrowheads="1"/>
              </p:cNvSpPr>
              <p:nvPr/>
            </p:nvSpPr>
            <p:spPr bwMode="auto">
              <a:xfrm>
                <a:off x="3896" y="422"/>
                <a:ext cx="110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  Actinopterygii</a:t>
                </a:r>
              </a:p>
            </p:txBody>
          </p:sp>
          <p:sp>
            <p:nvSpPr>
              <p:cNvPr id="9255" name="Text Box 50"/>
              <p:cNvSpPr txBox="1">
                <a:spLocks noChangeArrowheads="1"/>
              </p:cNvSpPr>
              <p:nvPr/>
            </p:nvSpPr>
            <p:spPr bwMode="auto">
              <a:xfrm>
                <a:off x="3885" y="582"/>
                <a:ext cx="106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  Sarcopterygii</a:t>
                </a:r>
              </a:p>
            </p:txBody>
          </p:sp>
        </p:grpSp>
      </p:grpSp>
      <p:grpSp>
        <p:nvGrpSpPr>
          <p:cNvPr id="2" name="Skupina 1"/>
          <p:cNvGrpSpPr/>
          <p:nvPr/>
        </p:nvGrpSpPr>
        <p:grpSpPr>
          <a:xfrm>
            <a:off x="6552220" y="692696"/>
            <a:ext cx="813780" cy="894804"/>
            <a:chOff x="6552220" y="692696"/>
            <a:chExt cx="813780" cy="894804"/>
          </a:xfrm>
        </p:grpSpPr>
        <p:sp>
          <p:nvSpPr>
            <p:cNvPr id="9239" name="Line 52"/>
            <p:cNvSpPr>
              <a:spLocks noChangeShapeType="1"/>
            </p:cNvSpPr>
            <p:nvPr/>
          </p:nvSpPr>
          <p:spPr bwMode="auto">
            <a:xfrm>
              <a:off x="6552220" y="944724"/>
              <a:ext cx="449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0" name="Line 53"/>
            <p:cNvSpPr>
              <a:spLocks noChangeShapeType="1"/>
            </p:cNvSpPr>
            <p:nvPr/>
          </p:nvSpPr>
          <p:spPr bwMode="auto">
            <a:xfrm flipH="1">
              <a:off x="6624228" y="692696"/>
              <a:ext cx="0" cy="5502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1" name="Line 54"/>
            <p:cNvSpPr>
              <a:spLocks noChangeShapeType="1"/>
            </p:cNvSpPr>
            <p:nvPr/>
          </p:nvSpPr>
          <p:spPr bwMode="auto">
            <a:xfrm>
              <a:off x="6637344" y="692696"/>
              <a:ext cx="21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4" name="Line 57"/>
            <p:cNvSpPr>
              <a:spLocks noChangeShapeType="1"/>
            </p:cNvSpPr>
            <p:nvPr/>
          </p:nvSpPr>
          <p:spPr bwMode="auto">
            <a:xfrm>
              <a:off x="6847060" y="1101867"/>
              <a:ext cx="0" cy="354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5" name="Line 58"/>
            <p:cNvSpPr>
              <a:spLocks noChangeShapeType="1"/>
            </p:cNvSpPr>
            <p:nvPr/>
          </p:nvSpPr>
          <p:spPr bwMode="auto">
            <a:xfrm>
              <a:off x="6847060" y="1101867"/>
              <a:ext cx="5189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6" name="Line 59"/>
            <p:cNvSpPr>
              <a:spLocks noChangeShapeType="1"/>
            </p:cNvSpPr>
            <p:nvPr/>
          </p:nvSpPr>
          <p:spPr bwMode="auto">
            <a:xfrm>
              <a:off x="6847060" y="1455974"/>
              <a:ext cx="674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7" name="Line 60"/>
            <p:cNvSpPr>
              <a:spLocks noChangeShapeType="1"/>
            </p:cNvSpPr>
            <p:nvPr/>
          </p:nvSpPr>
          <p:spPr bwMode="auto">
            <a:xfrm>
              <a:off x="6914469" y="1341793"/>
              <a:ext cx="4515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8" name="Line 61"/>
            <p:cNvSpPr>
              <a:spLocks noChangeShapeType="1"/>
            </p:cNvSpPr>
            <p:nvPr/>
          </p:nvSpPr>
          <p:spPr bwMode="auto">
            <a:xfrm>
              <a:off x="6914469" y="1574492"/>
              <a:ext cx="4515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49" name="Line 62"/>
            <p:cNvSpPr>
              <a:spLocks noChangeShapeType="1"/>
            </p:cNvSpPr>
            <p:nvPr/>
          </p:nvSpPr>
          <p:spPr bwMode="auto">
            <a:xfrm>
              <a:off x="6908049" y="1341793"/>
              <a:ext cx="0" cy="245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38" name="Line 64"/>
          <p:cNvSpPr>
            <a:spLocks noChangeShapeType="1"/>
          </p:cNvSpPr>
          <p:nvPr/>
        </p:nvSpPr>
        <p:spPr bwMode="auto">
          <a:xfrm flipV="1">
            <a:off x="6637338" y="1254650"/>
            <a:ext cx="20972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6846672" y="620688"/>
            <a:ext cx="4515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6846672" y="853387"/>
            <a:ext cx="4515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>
            <a:off x="6840252" y="620688"/>
            <a:ext cx="0" cy="2457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784383" y="440668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CC3300"/>
                </a:solidFill>
                <a:latin typeface="Comic Sans MS" pitchFamily="66" charset="0"/>
              </a:rPr>
              <a:t>Chondrichthyes</a:t>
            </a:r>
            <a:r>
              <a:rPr lang="cs-CZ" altLang="cs-CZ" sz="2000" b="1" dirty="0">
                <a:solidFill>
                  <a:srgbClr val="CC3300"/>
                </a:solidFill>
                <a:latin typeface="Comic Sans MS" pitchFamily="66" charset="0"/>
              </a:rPr>
              <a:t> - paryby</a:t>
            </a:r>
            <a:endParaRPr lang="cs-CZ" sz="2000" b="1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152FF-D46D-4031-806A-3ECD49CD3F05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602038" y="584200"/>
            <a:ext cx="1941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MORFOLOGIE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4925" y="1143000"/>
            <a:ext cx="8353425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plakoidní šupiny (acelulární kost + dentin + </a:t>
            </a:r>
            <a:r>
              <a:rPr lang="cs-CZ" altLang="cs-CZ" sz="2000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enameloid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), zuby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925" y="1536700"/>
            <a:ext cx="91090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chrupavčitá kostra (</a:t>
            </a:r>
            <a:r>
              <a:rPr lang="cs-CZ" altLang="cs-CZ" sz="2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endoskelet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), kalcifikace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   (prizmata CaCO</a:t>
            </a:r>
            <a:r>
              <a:rPr lang="cs-CZ" altLang="cs-CZ" sz="2000" baseline="-25000" dirty="0">
                <a:solidFill>
                  <a:srgbClr val="CC33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)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chondrocranium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amficélní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obratle,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redukce exoskeletu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platybazická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monokondylní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lebka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s rostrem,</a:t>
            </a:r>
            <a:r>
              <a:rPr lang="cs-CZ" altLang="cs-CZ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hyostylní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(vzácněji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amphistylní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925" y="2740025"/>
            <a:ext cx="9109075" cy="5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2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heterocerkní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 ocasní ploutev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párové ploutve (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coracoscapulare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ischiopubicum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3 n. 2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basalia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radialia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ceratotrichia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6158" name="Picture 14" descr="basking%20shark%20vertebra%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89388"/>
            <a:ext cx="3240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2875" y="3989388"/>
            <a:ext cx="6372225" cy="2247900"/>
            <a:chOff x="136" y="2160"/>
            <a:chExt cx="4014" cy="1416"/>
          </a:xfrm>
        </p:grpSpPr>
        <p:pic>
          <p:nvPicPr>
            <p:cNvPr id="10254" name="Picture 12" descr="makoh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0"/>
              <a:ext cx="2109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5" descr="MorfolPla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160"/>
              <a:ext cx="1972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Skupina 13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4740E-CBE8-42C3-B98B-219335315628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1438" y="965671"/>
            <a:ext cx="9067800" cy="4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velký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telencephalon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čichové laloky, </a:t>
            </a:r>
            <a:r>
              <a: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velký 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mozeček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" y="1357114"/>
            <a:ext cx="9067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smysly: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čich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- krev cítí do 400 m; chuť;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proudový orgán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jen na hlavě; </a:t>
            </a:r>
            <a:b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v blanitém labyrintu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drobné </a:t>
            </a:r>
            <a:r>
              <a:rPr lang="cs-CZ" altLang="cs-CZ" sz="2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statokonie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nízkofrekvenční zvuky vznikající prudkým pohybem ve vodě (poraněná ryba) do vzdálenosti 1,5 km; extrémně dalekozraké 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oko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(10-14 D), 10 x citlivější než lidské oči, ve tmě vidí pohyb až do vzdálenosti 8 m, reflexní tapetum; </a:t>
            </a:r>
            <a:r>
              <a:rPr lang="cs-CZ" altLang="cs-CZ" sz="20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Lorenziniho</a:t>
            </a:r>
            <a:r>
              <a:rPr lang="cs-CZ" altLang="cs-CZ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 ampule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(1-2.10</a:t>
            </a:r>
            <a:r>
              <a:rPr lang="cs-CZ" altLang="cs-CZ" sz="2000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, 0,005 mVcm</a:t>
            </a:r>
            <a:r>
              <a:rPr lang="cs-CZ" altLang="cs-CZ" sz="2000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-1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-25.10</a:t>
            </a:r>
            <a:r>
              <a:rPr lang="cs-CZ" altLang="cs-CZ" sz="2000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6 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x více než člověk, např. vnímá tep srdce oběti)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1295400" y="3609717"/>
            <a:ext cx="7129463" cy="1981200"/>
            <a:chOff x="816" y="2795"/>
            <a:chExt cx="4491" cy="1248"/>
          </a:xfrm>
        </p:grpSpPr>
        <p:pic>
          <p:nvPicPr>
            <p:cNvPr id="11272" name="Picture 30" descr="rostr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" y="2795"/>
              <a:ext cx="95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110"/>
            <p:cNvGrpSpPr>
              <a:grpSpLocks/>
            </p:cNvGrpSpPr>
            <p:nvPr/>
          </p:nvGrpSpPr>
          <p:grpSpPr bwMode="auto">
            <a:xfrm>
              <a:off x="816" y="2817"/>
              <a:ext cx="4491" cy="1221"/>
              <a:chOff x="816" y="2817"/>
              <a:chExt cx="4491" cy="1221"/>
            </a:xfrm>
          </p:grpSpPr>
          <p:pic>
            <p:nvPicPr>
              <p:cNvPr id="11274" name="Picture 31" descr="greypor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817"/>
                <a:ext cx="1659" cy="1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Text Box 32"/>
              <p:cNvSpPr txBox="1">
                <a:spLocks noChangeArrowheads="1"/>
              </p:cNvSpPr>
              <p:nvPr/>
            </p:nvSpPr>
            <p:spPr bwMode="auto">
              <a:xfrm>
                <a:off x="816" y="3294"/>
                <a:ext cx="16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000" dirty="0" err="1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Lorenziniho</a:t>
                </a:r>
                <a:r>
                  <a:rPr lang="cs-CZ" altLang="cs-CZ" sz="2000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 ampule</a:t>
                </a:r>
              </a:p>
            </p:txBody>
          </p:sp>
        </p:grp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925" y="548680"/>
            <a:ext cx="910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boční sval,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myomery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alternují s těly obratlů, rychlý pohyb (</a:t>
            </a:r>
            <a:r>
              <a:rPr lang="cs-CZ" altLang="cs-CZ" sz="20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Isurus</a:t>
            </a:r>
            <a:r>
              <a:rPr lang="cs-CZ" altLang="cs-CZ" sz="2000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oxyrhinchus</a:t>
            </a:r>
            <a:r>
              <a:rPr lang="cs-CZ" altLang="cs-CZ" sz="2000" i="1" dirty="0">
                <a:solidFill>
                  <a:schemeClr val="tx2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mako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50 až 75 km/h, skoky až 6 m nad hladinu)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496" y="5608401"/>
            <a:ext cx="9067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půlměsíčité nozdry a příčná ústa ventrálně pod rostrem (někdy vysunovatelné čelisti),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polyfiodontní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chrup - funkční 1-3 řady cca 2-3 týdny, za život až 30 000 zubů, tvar zubů dle potravy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7178" grpId="0"/>
      <p:bldP spid="11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15472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4740E-CBE8-42C3-B98B-219335315628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5496" y="764704"/>
            <a:ext cx="9067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půlměsíčité nozdry a příčná ústa ventrálně pod rostrem (někdy vysunovatelné čelisti), </a:t>
            </a:r>
            <a:r>
              <a:rPr lang="cs-CZ" altLang="cs-CZ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polyfiodontní</a:t>
            </a:r>
            <a:r>
              <a:rPr lang="cs-CZ" altLang="cs-CZ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chrup - funkční 1-3 řady cca 2-3 týdny, za život až 30 000 zubů, tvar zubů dle potravy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15" y="2204864"/>
            <a:ext cx="542241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2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131496" y="639218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8BE8C-E354-4924-B08B-866FAD6BDC4B}" type="slidenum">
              <a:rPr lang="cs-CZ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12291" name="Picture 2" descr="Carcharias taur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216025"/>
            <a:ext cx="3352800" cy="2212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 descr="c_tauruszu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03300"/>
            <a:ext cx="3309937" cy="296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08000" y="538163"/>
            <a:ext cx="1795463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Comic Sans MS" panose="030F0702030302020204" pitchFamily="66" charset="0"/>
              </a:rPr>
              <a:t>úzké šídlovité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270500" y="866775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  <a:latin typeface="Comic Sans MS" panose="030F0702030302020204" pitchFamily="66" charset="0"/>
              </a:rPr>
              <a:t>Carcharias taurus</a:t>
            </a:r>
            <a:r>
              <a:rPr lang="cs-CZ" altLang="cs-CZ" sz="1800">
                <a:solidFill>
                  <a:schemeClr val="tx2"/>
                </a:solidFill>
                <a:latin typeface="Comic Sans MS" panose="030F0702030302020204" pitchFamily="66" charset="0"/>
              </a:rPr>
              <a:t> - ž. písečný</a:t>
            </a:r>
          </a:p>
        </p:txBody>
      </p:sp>
      <p:pic>
        <p:nvPicPr>
          <p:cNvPr id="12295" name="Picture 6" descr="zu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97" y="3429000"/>
            <a:ext cx="3954463" cy="3306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7" descr="tooth_succ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978275"/>
            <a:ext cx="3311525" cy="2792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211638" y="511175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Comic Sans MS" panose="030F0702030302020204" pitchFamily="66" charset="0"/>
              </a:rPr>
              <a:t>zuby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-18256" y="8620"/>
            <a:ext cx="9180512" cy="476250"/>
            <a:chOff x="-18256" y="8620"/>
            <a:chExt cx="9180512" cy="476250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-18256" y="8620"/>
              <a:ext cx="9180512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67544" y="53244"/>
              <a:ext cx="810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Fylogeneze a diverzita obratlovců – </a:t>
              </a:r>
              <a:r>
                <a:rPr lang="cs-CZ" altLang="cs-CZ" sz="2000" dirty="0" err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Chondrichthyes</a:t>
              </a:r>
              <a:endParaRPr lang="cs-CZ" altLang="cs-CZ" sz="2000" dirty="0" smtClean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60066"/>
    </a:dk2>
    <a:lt2>
      <a:srgbClr val="FFFFFF"/>
    </a:lt2>
    <a:accent1>
      <a:srgbClr val="003399"/>
    </a:accent1>
    <a:accent2>
      <a:srgbClr val="3333CC"/>
    </a:accent2>
    <a:accent3>
      <a:srgbClr val="B8AAB8"/>
    </a:accent3>
    <a:accent4>
      <a:srgbClr val="DADADA"/>
    </a:accent4>
    <a:accent5>
      <a:srgbClr val="AAAD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2224</Words>
  <Application>Microsoft Office PowerPoint</Application>
  <PresentationFormat>Předvádění na obrazovce (4:3)</PresentationFormat>
  <Paragraphs>395</Paragraphs>
  <Slides>45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Comic Sans MS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KZE PřF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Zdenal_64</cp:lastModifiedBy>
  <cp:revision>95</cp:revision>
  <dcterms:created xsi:type="dcterms:W3CDTF">2002-03-29T16:30:45Z</dcterms:created>
  <dcterms:modified xsi:type="dcterms:W3CDTF">2018-03-18T15:53:36Z</dcterms:modified>
</cp:coreProperties>
</file>