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51" r:id="rId2"/>
  </p:sldMasterIdLst>
  <p:notesMasterIdLst>
    <p:notesMasterId r:id="rId52"/>
  </p:notesMasterIdLst>
  <p:sldIdLst>
    <p:sldId id="260" r:id="rId3"/>
    <p:sldId id="323" r:id="rId4"/>
    <p:sldId id="321" r:id="rId5"/>
    <p:sldId id="259" r:id="rId6"/>
    <p:sldId id="306" r:id="rId7"/>
    <p:sldId id="281" r:id="rId8"/>
    <p:sldId id="312" r:id="rId9"/>
    <p:sldId id="282" r:id="rId10"/>
    <p:sldId id="311" r:id="rId11"/>
    <p:sldId id="283" r:id="rId12"/>
    <p:sldId id="261" r:id="rId13"/>
    <p:sldId id="307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308" r:id="rId23"/>
    <p:sldId id="280" r:id="rId24"/>
    <p:sldId id="284" r:id="rId25"/>
    <p:sldId id="292" r:id="rId26"/>
    <p:sldId id="271" r:id="rId27"/>
    <p:sldId id="315" r:id="rId28"/>
    <p:sldId id="285" r:id="rId29"/>
    <p:sldId id="286" r:id="rId30"/>
    <p:sldId id="287" r:id="rId31"/>
    <p:sldId id="288" r:id="rId32"/>
    <p:sldId id="289" r:id="rId33"/>
    <p:sldId id="314" r:id="rId34"/>
    <p:sldId id="290" r:id="rId35"/>
    <p:sldId id="291" r:id="rId36"/>
    <p:sldId id="273" r:id="rId37"/>
    <p:sldId id="31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9" r:id="rId49"/>
    <p:sldId id="304" r:id="rId50"/>
    <p:sldId id="305" r:id="rId51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1">
          <p15:clr>
            <a:srgbClr val="A4A3A4"/>
          </p15:clr>
        </p15:guide>
        <p15:guide id="2" pos="70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320019"/>
    <a:srgbClr val="FF0000"/>
    <a:srgbClr val="660066"/>
    <a:srgbClr val="3E001F"/>
    <a:srgbClr val="C0C0C0"/>
    <a:srgbClr val="009900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9" autoAdjust="0"/>
    <p:restoredTop sz="94737" autoAdjust="0"/>
  </p:normalViewPr>
  <p:slideViewPr>
    <p:cSldViewPr>
      <p:cViewPr varScale="1">
        <p:scale>
          <a:sx n="113" d="100"/>
          <a:sy n="113" d="100"/>
        </p:scale>
        <p:origin x="2142" y="102"/>
      </p:cViewPr>
      <p:guideLst>
        <p:guide orient="horz" pos="2251"/>
        <p:guide pos="70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6A15B68-348C-4664-A4C5-3EFBDC8ED32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523158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A15B68-348C-4664-A4C5-3EFBDC8ED323}" type="slidenum">
              <a:rPr lang="cs-CZ" altLang="cs-CZ" smtClean="0"/>
              <a:pPr>
                <a:defRPr/>
              </a:pPr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9095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572000" y="5275263"/>
            <a:ext cx="4603750" cy="685800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0" y="268288"/>
            <a:ext cx="8915400" cy="6589712"/>
          </a:xfrm>
          <a:prstGeom prst="rtTriangle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cs-CZ" altLang="cs-CZ" smtClean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5875" y="1524000"/>
            <a:ext cx="9128125" cy="1320800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542925" y="3228975"/>
            <a:ext cx="0" cy="3627438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6837363" y="-9525"/>
            <a:ext cx="330200" cy="6875463"/>
            <a:chOff x="4307" y="-6"/>
            <a:chExt cx="208" cy="4331"/>
          </a:xfrm>
        </p:grpSpPr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4325" y="4234"/>
              <a:ext cx="48" cy="91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cs-CZ" altLang="cs-CZ" smtClean="0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4307" y="1920"/>
              <a:ext cx="48" cy="527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cs-CZ" altLang="cs-CZ" smtClean="0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4499" y="2112"/>
              <a:ext cx="16" cy="527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cs-CZ" altLang="cs-CZ" smtClean="0"/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4307" y="2688"/>
              <a:ext cx="48" cy="527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cs-CZ" altLang="cs-CZ" smtClean="0"/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4307" y="3456"/>
              <a:ext cx="48" cy="527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cs-CZ" altLang="cs-CZ" smtClean="0"/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4499" y="2880"/>
              <a:ext cx="16" cy="527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cs-CZ" altLang="cs-CZ" smtClean="0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4499" y="3648"/>
              <a:ext cx="16" cy="527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cs-CZ" altLang="cs-CZ" smtClean="0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4307" y="-6"/>
              <a:ext cx="48" cy="65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cs-CZ" altLang="cs-CZ" smtClean="0"/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4499" y="-5"/>
              <a:ext cx="16" cy="256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cs-CZ" altLang="cs-CZ" smtClean="0"/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4307" y="300"/>
              <a:ext cx="48" cy="527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cs-CZ" altLang="cs-CZ" smtClean="0"/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4307" y="1068"/>
              <a:ext cx="48" cy="527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cs-CZ" altLang="cs-CZ" smtClean="0"/>
            </a:p>
          </p:txBody>
        </p:sp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>
              <a:off x="4499" y="492"/>
              <a:ext cx="16" cy="527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cs-CZ" altLang="cs-CZ" smtClean="0"/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4499" y="1260"/>
              <a:ext cx="16" cy="527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cs-CZ" altLang="cs-CZ" smtClean="0"/>
            </a:p>
          </p:txBody>
        </p:sp>
      </p:grpSp>
      <p:sp>
        <p:nvSpPr>
          <p:cNvPr id="22" name="Freeform 24"/>
          <p:cNvSpPr>
            <a:spLocks/>
          </p:cNvSpPr>
          <p:nvPr/>
        </p:nvSpPr>
        <p:spPr bwMode="auto">
          <a:xfrm>
            <a:off x="187325" y="404813"/>
            <a:ext cx="7489825" cy="5541962"/>
          </a:xfrm>
          <a:custGeom>
            <a:avLst/>
            <a:gdLst>
              <a:gd name="T0" fmla="*/ 7489825 w 4718"/>
              <a:gd name="T1" fmla="*/ 5541962 h 3491"/>
              <a:gd name="T2" fmla="*/ 7489825 w 4718"/>
              <a:gd name="T3" fmla="*/ 0 h 3491"/>
              <a:gd name="T4" fmla="*/ 0 w 4718"/>
              <a:gd name="T5" fmla="*/ 0 h 349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718" h="3491">
                <a:moveTo>
                  <a:pt x="4718" y="3491"/>
                </a:moveTo>
                <a:lnTo>
                  <a:pt x="4718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>
            <a:off x="20638" y="1676400"/>
            <a:ext cx="9128125" cy="1320800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24" name="Arc 27"/>
          <p:cNvSpPr>
            <a:spLocks/>
          </p:cNvSpPr>
          <p:nvPr/>
        </p:nvSpPr>
        <p:spPr bwMode="auto">
          <a:xfrm flipH="1">
            <a:off x="5867400" y="3175"/>
            <a:ext cx="3429000" cy="6851650"/>
          </a:xfrm>
          <a:custGeom>
            <a:avLst/>
            <a:gdLst>
              <a:gd name="T0" fmla="*/ 25277128 w 21600"/>
              <a:gd name="T1" fmla="*/ 0 h 43161"/>
              <a:gd name="T2" fmla="*/ 20665281 w 21600"/>
              <a:gd name="T3" fmla="*/ 1087674237 h 43161"/>
              <a:gd name="T4" fmla="*/ 0 w 21600"/>
              <a:gd name="T5" fmla="*/ 543748855 h 4316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61" fill="none" extrusionOk="0">
                <a:moveTo>
                  <a:pt x="1002" y="0"/>
                </a:moveTo>
                <a:cubicBezTo>
                  <a:pt x="12529" y="536"/>
                  <a:pt x="21600" y="10037"/>
                  <a:pt x="21600" y="21577"/>
                </a:cubicBezTo>
                <a:cubicBezTo>
                  <a:pt x="21600" y="33187"/>
                  <a:pt x="12421" y="42720"/>
                  <a:pt x="820" y="43161"/>
                </a:cubicBezTo>
              </a:path>
              <a:path w="21600" h="43161" stroke="0" extrusionOk="0">
                <a:moveTo>
                  <a:pt x="1002" y="0"/>
                </a:moveTo>
                <a:cubicBezTo>
                  <a:pt x="12529" y="536"/>
                  <a:pt x="21600" y="10037"/>
                  <a:pt x="21600" y="21577"/>
                </a:cubicBezTo>
                <a:cubicBezTo>
                  <a:pt x="21600" y="33187"/>
                  <a:pt x="12421" y="42720"/>
                  <a:pt x="820" y="43161"/>
                </a:cubicBezTo>
                <a:lnTo>
                  <a:pt x="0" y="21577"/>
                </a:lnTo>
                <a:lnTo>
                  <a:pt x="1002" y="0"/>
                </a:lnTo>
                <a:close/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116" name="Rectangle 2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28650" y="3171825"/>
            <a:ext cx="4970463" cy="2044700"/>
          </a:xfrm>
        </p:spPr>
        <p:txBody>
          <a:bodyPr/>
          <a:lstStyle>
            <a:lvl1pPr marL="0" indent="0">
              <a:lnSpc>
                <a:spcPct val="85000"/>
              </a:lnSpc>
              <a:buFont typeface="Wingdings" pitchFamily="2" charset="2"/>
              <a:buNone/>
              <a:defRPr/>
            </a:lvl1pPr>
          </a:lstStyle>
          <a:p>
            <a:r>
              <a:rPr lang="cs-CZ"/>
              <a:t>Klepnutím upravíte styl předlohy podnadpisu.</a:t>
            </a:r>
          </a:p>
        </p:txBody>
      </p:sp>
      <p:sp>
        <p:nvSpPr>
          <p:cNvPr id="4122" name="Rectangle 26"/>
          <p:cNvSpPr>
            <a:spLocks noGrp="1" noChangeArrowheads="1"/>
          </p:cNvSpPr>
          <p:nvPr>
            <p:ph type="ctrTitle" sz="quarter"/>
          </p:nvPr>
        </p:nvSpPr>
        <p:spPr>
          <a:xfrm>
            <a:off x="419100" y="1524000"/>
            <a:ext cx="8477250" cy="1371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Klepnutím upravíte styl předlohy nadpisu.</a:t>
            </a:r>
          </a:p>
        </p:txBody>
      </p:sp>
      <p:sp>
        <p:nvSpPr>
          <p:cNvPr id="25" name="Rectangle 21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685800" y="5257800"/>
            <a:ext cx="3908425" cy="3429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6" name="Rectangle 22"/>
          <p:cNvSpPr>
            <a:spLocks noGrp="1" noChangeArrowheads="1"/>
          </p:cNvSpPr>
          <p:nvPr>
            <p:ph type="ftr" sz="quarter" idx="11"/>
          </p:nvPr>
        </p:nvSpPr>
        <p:spPr>
          <a:xfrm>
            <a:off x="685800" y="5638800"/>
            <a:ext cx="3908425" cy="304800"/>
          </a:xfrm>
        </p:spPr>
        <p:txBody>
          <a:bodyPr/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7" name="Rectangle 2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5825" y="6356350"/>
            <a:ext cx="1908175" cy="501650"/>
          </a:xfrm>
        </p:spPr>
        <p:txBody>
          <a:bodyPr wrap="none" lIns="46038" tIns="46038" rIns="46038" bIns="46038"/>
          <a:lstStyle>
            <a:lvl2pPr lvl="1" algn="r">
              <a:lnSpc>
                <a:spcPct val="110000"/>
              </a:lnSpc>
              <a:defRPr sz="1400"/>
            </a:lvl2pPr>
          </a:lstStyle>
          <a:p>
            <a:pPr lvl="1">
              <a:defRPr/>
            </a:pPr>
            <a:fld id="{AB986616-81E2-4065-94E8-269C4F971171}" type="slidenum">
              <a:rPr lang="cs-CZ" altLang="cs-CZ"/>
              <a:pPr lvl="1"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60195214"/>
      </p:ext>
    </p:extLst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4905F-4991-41B9-86C0-433C28FA63C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63032353"/>
      </p:ext>
    </p:extLst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07188" y="1081088"/>
            <a:ext cx="2105025" cy="4910137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390525" y="1081088"/>
            <a:ext cx="6164263" cy="4910137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500BC-38A2-4983-990D-62587238F3E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834438"/>
      </p:ext>
    </p:extLst>
  </p:cSld>
  <p:clrMapOvr>
    <a:masterClrMapping/>
  </p:clrMapOvr>
  <p:transition spd="med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AC0C15-7B03-45FE-A441-2358BED5AA3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75926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5EBDD-8850-4A0E-88B9-D24D9A7E828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305177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BFEC7-B55C-4711-9C6A-624606AEB95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680959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53843-57DB-406B-9010-AB579952D8F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125765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0AD00F-B854-4BB1-B838-4BC106CFD48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84181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D50AB-B9B8-4414-9D2F-A6935117B8C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769001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1FA55-75D7-4ECD-A1B6-12D1B0CBED5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51179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6FCF0-3973-4DE0-849C-4A8AECB402C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26380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0E5332-6C58-4C96-97ED-01669BE5398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08537729"/>
      </p:ext>
    </p:extLst>
  </p:cSld>
  <p:clrMapOvr>
    <a:masterClrMapping/>
  </p:clrMapOvr>
  <p:transition spd="med"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B7413-5B86-4B0B-98AF-040866ED85F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639442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B5F26-87EC-4FE4-A45F-28FFDE8F56F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29417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90567-EB15-4848-BFEE-3E42FD4262B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27824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B38AE-BEEE-4C2D-99FE-D872620DD08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21087409"/>
      </p:ext>
    </p:extLst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69925" y="2574925"/>
            <a:ext cx="2397125" cy="3416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3219450" y="2574925"/>
            <a:ext cx="2398713" cy="3416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D03FD-35AA-4D7F-AC39-AA84898A210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17295427"/>
      </p:ext>
    </p:extLst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E70DC2-1890-4D61-8DC6-29F0CF2BF82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14604433"/>
      </p:ext>
    </p:extLst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B76046-95D8-4E1A-9E62-73D8FF34874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66625126"/>
      </p:ext>
    </p:extLst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A36C1-E23F-4986-9DA1-7486A8AEAC3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1358554"/>
      </p:ext>
    </p:extLst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5FFDFB-FCAB-403C-91CF-BDC809640AE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34222636"/>
      </p:ext>
    </p:extLst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DB79E-6AA7-41EC-8973-198EAF7B4C5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82531754"/>
      </p:ext>
    </p:extLst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00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265113"/>
            <a:ext cx="8915400" cy="6589712"/>
          </a:xfrm>
          <a:prstGeom prst="rtTriangle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5638800" y="5275263"/>
            <a:ext cx="3389313" cy="685800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5875" y="1066800"/>
            <a:ext cx="9128125" cy="1320800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90525" y="1081088"/>
            <a:ext cx="8421688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upravíte styl předlohy nadpisu.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9925" y="2574925"/>
            <a:ext cx="4948238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upravíte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68575" y="6119813"/>
            <a:ext cx="39084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D1B4506-54C1-4191-B4CF-D91D09C400C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1033" name="Arc 9"/>
          <p:cNvSpPr>
            <a:spLocks/>
          </p:cNvSpPr>
          <p:nvPr/>
        </p:nvSpPr>
        <p:spPr bwMode="auto">
          <a:xfrm flipH="1">
            <a:off x="5719763" y="3175"/>
            <a:ext cx="3429000" cy="6851650"/>
          </a:xfrm>
          <a:custGeom>
            <a:avLst/>
            <a:gdLst>
              <a:gd name="T0" fmla="*/ 25277128 w 21600"/>
              <a:gd name="T1" fmla="*/ 0 h 43161"/>
              <a:gd name="T2" fmla="*/ 20665281 w 21600"/>
              <a:gd name="T3" fmla="*/ 1087674237 h 43161"/>
              <a:gd name="T4" fmla="*/ 0 w 21600"/>
              <a:gd name="T5" fmla="*/ 543748855 h 4316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61" fill="none" extrusionOk="0">
                <a:moveTo>
                  <a:pt x="1002" y="0"/>
                </a:moveTo>
                <a:cubicBezTo>
                  <a:pt x="12529" y="536"/>
                  <a:pt x="21600" y="10037"/>
                  <a:pt x="21600" y="21577"/>
                </a:cubicBezTo>
                <a:cubicBezTo>
                  <a:pt x="21600" y="33187"/>
                  <a:pt x="12421" y="42720"/>
                  <a:pt x="820" y="43161"/>
                </a:cubicBezTo>
              </a:path>
              <a:path w="21600" h="43161" stroke="0" extrusionOk="0">
                <a:moveTo>
                  <a:pt x="1002" y="0"/>
                </a:moveTo>
                <a:cubicBezTo>
                  <a:pt x="12529" y="536"/>
                  <a:pt x="21600" y="10037"/>
                  <a:pt x="21600" y="21577"/>
                </a:cubicBezTo>
                <a:cubicBezTo>
                  <a:pt x="21600" y="33187"/>
                  <a:pt x="12421" y="42720"/>
                  <a:pt x="820" y="43161"/>
                </a:cubicBezTo>
                <a:lnTo>
                  <a:pt x="0" y="21577"/>
                </a:lnTo>
                <a:lnTo>
                  <a:pt x="1002" y="0"/>
                </a:lnTo>
                <a:close/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34" name="Arc 10"/>
          <p:cNvSpPr>
            <a:spLocks/>
          </p:cNvSpPr>
          <p:nvPr/>
        </p:nvSpPr>
        <p:spPr bwMode="auto">
          <a:xfrm flipV="1">
            <a:off x="6932613" y="-838200"/>
            <a:ext cx="2211387" cy="2362200"/>
          </a:xfrm>
          <a:custGeom>
            <a:avLst/>
            <a:gdLst>
              <a:gd name="T0" fmla="*/ 0 w 20223"/>
              <a:gd name="T1" fmla="*/ 167561119 h 21599"/>
              <a:gd name="T2" fmla="*/ 238981465 w 20223"/>
              <a:gd name="T3" fmla="*/ 0 h 21599"/>
              <a:gd name="T4" fmla="*/ 241815382 w 20223"/>
              <a:gd name="T5" fmla="*/ 258344777 h 2159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223" h="21599" fill="none" extrusionOk="0">
                <a:moveTo>
                  <a:pt x="0" y="14009"/>
                </a:moveTo>
                <a:cubicBezTo>
                  <a:pt x="3132" y="5662"/>
                  <a:pt x="11071" y="98"/>
                  <a:pt x="19986" y="0"/>
                </a:cubicBezTo>
              </a:path>
              <a:path w="20223" h="21599" stroke="0" extrusionOk="0">
                <a:moveTo>
                  <a:pt x="0" y="14009"/>
                </a:moveTo>
                <a:cubicBezTo>
                  <a:pt x="3132" y="5662"/>
                  <a:pt x="11071" y="98"/>
                  <a:pt x="19986" y="0"/>
                </a:cubicBezTo>
                <a:lnTo>
                  <a:pt x="20223" y="21599"/>
                </a:lnTo>
                <a:lnTo>
                  <a:pt x="0" y="14009"/>
                </a:lnTo>
                <a:close/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35" name="Line 11"/>
          <p:cNvSpPr>
            <a:spLocks noChangeShapeType="1"/>
          </p:cNvSpPr>
          <p:nvPr/>
        </p:nvSpPr>
        <p:spPr bwMode="auto">
          <a:xfrm rot="2975352" flipH="1">
            <a:off x="6092825" y="1331913"/>
            <a:ext cx="3608388" cy="3016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36" name="Line 12"/>
          <p:cNvSpPr>
            <a:spLocks noChangeShapeType="1"/>
          </p:cNvSpPr>
          <p:nvPr/>
        </p:nvSpPr>
        <p:spPr bwMode="auto">
          <a:xfrm>
            <a:off x="7243763" y="-12700"/>
            <a:ext cx="1587" cy="681196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0" y="5969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1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ransition spd="med">
    <p:wipe dir="r"/>
  </p:transition>
  <p:hf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000">
          <a:solidFill>
            <a:schemeClr val="tx1"/>
          </a:solidFill>
          <a:latin typeface="Arial Narrow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000">
          <a:solidFill>
            <a:schemeClr val="tx1"/>
          </a:solidFill>
          <a:latin typeface="Arial Narrow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000">
          <a:solidFill>
            <a:schemeClr val="tx1"/>
          </a:solidFill>
          <a:latin typeface="Arial Narrow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000">
          <a:solidFill>
            <a:schemeClr val="tx1"/>
          </a:solidFill>
          <a:latin typeface="Arial Narrow" pitchFamily="34" charset="0"/>
        </a:defRPr>
      </a:lvl5pPr>
      <a:lvl6pPr marL="4572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000">
          <a:solidFill>
            <a:schemeClr val="tx1"/>
          </a:solidFill>
          <a:latin typeface="Arial Narrow" pitchFamily="34" charset="0"/>
        </a:defRPr>
      </a:lvl6pPr>
      <a:lvl7pPr marL="9144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000">
          <a:solidFill>
            <a:schemeClr val="tx1"/>
          </a:solidFill>
          <a:latin typeface="Arial Narrow" pitchFamily="34" charset="0"/>
        </a:defRPr>
      </a:lvl7pPr>
      <a:lvl8pPr marL="13716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000">
          <a:solidFill>
            <a:schemeClr val="tx1"/>
          </a:solidFill>
          <a:latin typeface="Arial Narrow" pitchFamily="34" charset="0"/>
        </a:defRPr>
      </a:lvl8pPr>
      <a:lvl9pPr marL="18288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000">
          <a:solidFill>
            <a:schemeClr val="tx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u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Monotype Sorts" pitchFamily="2" charset="2"/>
        <a:buChar char="u"/>
        <a:defRPr kumimoji="1"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u"/>
        <a:defRPr kumimoji="1"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u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u"/>
        <a:defRPr kumimoji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kumimoji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kumimoji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kumimoji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kumimoji="1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5082A"/>
            </a:gs>
            <a:gs pos="50000">
              <a:srgbClr val="50125A"/>
            </a:gs>
            <a:gs pos="100000">
              <a:srgbClr val="25082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87B296A-C0FC-46F6-9AA4-B5BE0C3A608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wmf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w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0DA36C1-E23F-4986-9DA1-7486A8AEAC3B}" type="slidenum">
              <a:rPr lang="cs-CZ" altLang="cs-CZ" smtClean="0"/>
              <a:pPr>
                <a:defRPr/>
              </a:pPr>
              <a:t>1</a:t>
            </a:fld>
            <a:endParaRPr lang="cs-CZ" altLang="cs-CZ"/>
          </a:p>
        </p:txBody>
      </p:sp>
      <p:sp>
        <p:nvSpPr>
          <p:cNvPr id="7" name="TextovéPole 6"/>
          <p:cNvSpPr txBox="1"/>
          <p:nvPr/>
        </p:nvSpPr>
        <p:spPr>
          <a:xfrm>
            <a:off x="486588" y="116632"/>
            <a:ext cx="70573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2"/>
                </a:solidFill>
              </a:rPr>
              <a:t>1. vydání učebnice</a:t>
            </a:r>
          </a:p>
          <a:p>
            <a:r>
              <a:rPr lang="cs-CZ" dirty="0" smtClean="0">
                <a:solidFill>
                  <a:schemeClr val="bg2"/>
                </a:solidFill>
              </a:rPr>
              <a:t>Jiří </a:t>
            </a:r>
            <a:r>
              <a:rPr lang="cs-CZ" dirty="0" err="1" smtClean="0">
                <a:solidFill>
                  <a:schemeClr val="bg2"/>
                </a:solidFill>
              </a:rPr>
              <a:t>Gaisler</a:t>
            </a:r>
            <a:r>
              <a:rPr lang="cs-CZ" dirty="0" smtClean="0">
                <a:solidFill>
                  <a:schemeClr val="bg2"/>
                </a:solidFill>
              </a:rPr>
              <a:t>: Zoologie obratlovců. Academia Praha 1983</a:t>
            </a:r>
            <a:endParaRPr lang="cs-CZ" dirty="0">
              <a:solidFill>
                <a:schemeClr val="bg2"/>
              </a:solidFill>
            </a:endParaRPr>
          </a:p>
        </p:txBody>
      </p:sp>
      <p:pic>
        <p:nvPicPr>
          <p:cNvPr id="5" name="Picture 3" descr="DSC000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84608"/>
            <a:ext cx="3456384" cy="493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Zool_uč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6018" y="1120756"/>
            <a:ext cx="3524414" cy="5335434"/>
          </a:xfrm>
          <a:prstGeom prst="rect">
            <a:avLst/>
          </a:prstGeom>
          <a:noFill/>
        </p:spPr>
      </p:pic>
      <p:sp>
        <p:nvSpPr>
          <p:cNvPr id="9" name="TextovéPole 8"/>
          <p:cNvSpPr txBox="1"/>
          <p:nvPr/>
        </p:nvSpPr>
        <p:spPr>
          <a:xfrm>
            <a:off x="626054" y="6126395"/>
            <a:ext cx="84824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2"/>
                </a:solidFill>
              </a:rPr>
              <a:t>2. přepracované vydání učebnice</a:t>
            </a:r>
          </a:p>
          <a:p>
            <a:r>
              <a:rPr lang="cs-CZ" dirty="0" smtClean="0">
                <a:solidFill>
                  <a:schemeClr val="bg2"/>
                </a:solidFill>
              </a:rPr>
              <a:t>Jiří </a:t>
            </a:r>
            <a:r>
              <a:rPr lang="cs-CZ" dirty="0" err="1" smtClean="0">
                <a:solidFill>
                  <a:schemeClr val="bg2"/>
                </a:solidFill>
              </a:rPr>
              <a:t>Gaisler</a:t>
            </a:r>
            <a:r>
              <a:rPr lang="cs-CZ" dirty="0" smtClean="0">
                <a:solidFill>
                  <a:schemeClr val="bg2"/>
                </a:solidFill>
              </a:rPr>
              <a:t> a Jan Zima: Zoologie obratlovců. Academia Praha 2007</a:t>
            </a:r>
            <a:endParaRPr lang="cs-CZ" dirty="0">
              <a:solidFill>
                <a:schemeClr val="bg2"/>
              </a:solidFill>
            </a:endParaRPr>
          </a:p>
        </p:txBody>
      </p:sp>
      <p:sp>
        <p:nvSpPr>
          <p:cNvPr id="3" name="Šipka doprava 2"/>
          <p:cNvSpPr/>
          <p:nvPr/>
        </p:nvSpPr>
        <p:spPr bwMode="auto">
          <a:xfrm rot="8120097">
            <a:off x="3941395" y="926187"/>
            <a:ext cx="432048" cy="43204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Šipka doprava 9"/>
          <p:cNvSpPr/>
          <p:nvPr/>
        </p:nvSpPr>
        <p:spPr bwMode="auto">
          <a:xfrm rot="19263903">
            <a:off x="4412221" y="5717493"/>
            <a:ext cx="432048" cy="43204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179388" y="1917700"/>
            <a:ext cx="525621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kumimoji="0" lang="cs-CZ" altLang="cs-CZ" sz="2000">
                <a:solidFill>
                  <a:srgbClr val="FF0000"/>
                </a:solidFill>
                <a:latin typeface="Comic Sans MS" panose="030F0702030302020204" pitchFamily="66" charset="0"/>
              </a:rPr>
              <a:t>nepárový plynový měchýř </a:t>
            </a:r>
            <a:r>
              <a:rPr kumimoji="0" lang="cs-CZ" altLang="cs-CZ" sz="2000">
                <a:solidFill>
                  <a:srgbClr val="0033CC"/>
                </a:solidFill>
                <a:latin typeface="Comic Sans MS" panose="030F0702030302020204" pitchFamily="66" charset="0"/>
              </a:rPr>
              <a:t>převážně </a:t>
            </a:r>
            <a:br>
              <a:rPr kumimoji="0" lang="cs-CZ" altLang="cs-CZ" sz="2000">
                <a:solidFill>
                  <a:srgbClr val="0033CC"/>
                </a:solidFill>
                <a:latin typeface="Comic Sans MS" panose="030F0702030302020204" pitchFamily="66" charset="0"/>
              </a:rPr>
            </a:br>
            <a:r>
              <a:rPr kumimoji="0" lang="cs-CZ" altLang="cs-CZ" sz="2000">
                <a:solidFill>
                  <a:srgbClr val="0033CC"/>
                </a:solidFill>
                <a:latin typeface="Comic Sans MS" panose="030F0702030302020204" pitchFamily="66" charset="0"/>
              </a:rPr>
              <a:t>s hydrostatickou funkcí, párový </a:t>
            </a:r>
            <a:br>
              <a:rPr kumimoji="0" lang="cs-CZ" altLang="cs-CZ" sz="2000">
                <a:solidFill>
                  <a:srgbClr val="0033CC"/>
                </a:solidFill>
                <a:latin typeface="Comic Sans MS" panose="030F0702030302020204" pitchFamily="66" charset="0"/>
              </a:rPr>
            </a:br>
            <a:r>
              <a:rPr kumimoji="0" lang="cs-CZ" altLang="cs-CZ" sz="2000">
                <a:solidFill>
                  <a:srgbClr val="0033CC"/>
                </a:solidFill>
                <a:latin typeface="Comic Sans MS" panose="030F0702030302020204" pitchFamily="66" charset="0"/>
              </a:rPr>
              <a:t>plicní vak jen u bichirů</a:t>
            </a: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179388" y="2943225"/>
            <a:ext cx="87852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kumimoji="0"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CS: bulbus arteriosus (zkrácený), truncus arteriosus (prodloužený), kardinální žíly zachovány</a:t>
            </a:r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179388" y="3716338"/>
            <a:ext cx="87852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kumimoji="0" lang="cs-CZ" altLang="cs-CZ" sz="2000">
                <a:solidFill>
                  <a:srgbClr val="0033CC"/>
                </a:solidFill>
                <a:latin typeface="Comic Sans MS" panose="030F0702030302020204" pitchFamily="66" charset="0"/>
              </a:rPr>
              <a:t>UGS: opisthonefros, i pronefros (u kostnatých i v dospělosti jako „hlavová“ ledvina), primární močovody (Wolfovy chodby), sekundární pohlavní cesty (výjma bichirů) oddělené od cest močových</a:t>
            </a:r>
          </a:p>
        </p:txBody>
      </p:sp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250825" y="4743450"/>
            <a:ext cx="87852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kumimoji="0" lang="cs-CZ" altLang="cs-CZ" sz="2000">
                <a:solidFill>
                  <a:srgbClr val="FF0000"/>
                </a:solidFill>
                <a:latin typeface="Comic Sans MS" panose="030F0702030302020204" pitchFamily="66" charset="0"/>
              </a:rPr>
              <a:t>vnější oplození</a:t>
            </a:r>
            <a:r>
              <a:rPr kumimoji="0"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, </a:t>
            </a:r>
            <a:r>
              <a:rPr kumimoji="0" lang="cs-CZ" altLang="cs-CZ" sz="2000">
                <a:solidFill>
                  <a:srgbClr val="FF0000"/>
                </a:solidFill>
                <a:latin typeface="Comic Sans MS" panose="030F0702030302020204" pitchFamily="66" charset="0"/>
              </a:rPr>
              <a:t>vzácně vnitřní - kopulační orgán – gonopodium (přední část A)</a:t>
            </a:r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250825" y="5445125"/>
            <a:ext cx="88931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kumimoji="0" lang="cs-CZ" altLang="cs-CZ" sz="2000">
                <a:solidFill>
                  <a:srgbClr val="0033CC"/>
                </a:solidFill>
                <a:latin typeface="Comic Sans MS" panose="030F0702030302020204" pitchFamily="66" charset="0"/>
              </a:rPr>
              <a:t>zvrat pohlaví: fenotypová plasticita (vliv vnitřních i vnějších faktorů – teplota, chemické znečištění vody), i experimentálně pomocí hormonů (GTH, steroidní H)</a:t>
            </a:r>
          </a:p>
        </p:txBody>
      </p:sp>
      <p:sp>
        <p:nvSpPr>
          <p:cNvPr id="12295" name="Text Box 4"/>
          <p:cNvSpPr txBox="1">
            <a:spLocks noChangeArrowheads="1"/>
          </p:cNvSpPr>
          <p:nvPr/>
        </p:nvSpPr>
        <p:spPr bwMode="auto">
          <a:xfrm>
            <a:off x="179388" y="876300"/>
            <a:ext cx="8496300" cy="1016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kumimoji="0"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5 žaberních oblouků s žaberními tyčinkami na vnitřní straně, </a:t>
            </a:r>
            <a:br>
              <a:rPr kumimoji="0"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</a:br>
            <a:r>
              <a:rPr kumimoji="0"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4 holobranchie, </a:t>
            </a:r>
            <a:r>
              <a:rPr kumimoji="0" lang="cs-CZ" altLang="cs-CZ" sz="2000">
                <a:solidFill>
                  <a:srgbClr val="FF0000"/>
                </a:solidFill>
                <a:latin typeface="Comic Sans MS" panose="030F0702030302020204" pitchFamily="66" charset="0"/>
              </a:rPr>
              <a:t>žaberní dutina zboku kryta skřelemi</a:t>
            </a:r>
            <a:r>
              <a:rPr kumimoji="0"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, zespodu pohyblivou žaberní blánou</a:t>
            </a:r>
          </a:p>
        </p:txBody>
      </p:sp>
      <p:sp>
        <p:nvSpPr>
          <p:cNvPr id="10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-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Actinopterygii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0DA36C1-E23F-4986-9DA1-7486A8AEAC3B}" type="slidenum">
              <a:rPr lang="cs-CZ" altLang="cs-CZ" smtClean="0">
                <a:solidFill>
                  <a:schemeClr val="bg2"/>
                </a:solidFill>
              </a:rPr>
              <a:pPr>
                <a:defRPr/>
              </a:pPr>
              <a:t>10</a:t>
            </a:fld>
            <a:endParaRPr lang="cs-CZ" altLang="cs-CZ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3" grpId="0"/>
      <p:bldP spid="34824" grpId="0"/>
      <p:bldP spid="34825" grpId="0"/>
      <p:bldP spid="34826" grpId="0"/>
      <p:bldP spid="348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2"/>
          <p:cNvSpPr txBox="1">
            <a:spLocks noChangeArrowheads="1"/>
          </p:cNvSpPr>
          <p:nvPr/>
        </p:nvSpPr>
        <p:spPr bwMode="auto">
          <a:xfrm>
            <a:off x="34925" y="754063"/>
            <a:ext cx="472916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800" b="1">
                <a:solidFill>
                  <a:schemeClr val="bg2"/>
                </a:solidFill>
                <a:latin typeface="Comic Sans MS" panose="030F0702030302020204" pitchFamily="66" charset="0"/>
              </a:rPr>
              <a:t>(syn. Polypteriformes, „Brachiopterygii“)</a:t>
            </a: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107950" y="2636838"/>
            <a:ext cx="2138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kumimoji="0"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 Ganoidní šupiny</a:t>
            </a: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107950" y="2997200"/>
            <a:ext cx="2530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kumimoji="0"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 Platybazická lebka</a:t>
            </a:r>
          </a:p>
        </p:txBody>
      </p:sp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107950" y="1952625"/>
            <a:ext cx="44719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kumimoji="0"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 Brachiopterygia - svalnatý násadec</a:t>
            </a:r>
          </a:p>
        </p:txBody>
      </p:sp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107950" y="3357563"/>
            <a:ext cx="8269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Plicní vaky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, spirální řasa,  </a:t>
            </a:r>
            <a:r>
              <a:rPr kumimoji="0"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red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. </a:t>
            </a:r>
            <a:r>
              <a:rPr kumimoji="0"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conus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2000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arteriosus</a:t>
            </a:r>
            <a:r>
              <a:rPr kumimoji="0"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+bulbus </a:t>
            </a:r>
            <a:r>
              <a:rPr kumimoji="0"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arteriosus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1280" name="Text Box 16"/>
          <p:cNvSpPr txBox="1">
            <a:spLocks noChangeArrowheads="1"/>
          </p:cNvSpPr>
          <p:nvPr/>
        </p:nvSpPr>
        <p:spPr bwMode="auto">
          <a:xfrm>
            <a:off x="107950" y="4040188"/>
            <a:ext cx="58801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kumimoji="0"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 Draví, Afrika - záplavové oblasti Konga, Nigeru</a:t>
            </a:r>
          </a:p>
        </p:txBody>
      </p:sp>
      <p:sp>
        <p:nvSpPr>
          <p:cNvPr id="11281" name="Text Box 17"/>
          <p:cNvSpPr txBox="1">
            <a:spLocks noChangeArrowheads="1"/>
          </p:cNvSpPr>
          <p:nvPr/>
        </p:nvSpPr>
        <p:spPr bwMode="auto">
          <a:xfrm>
            <a:off x="107950" y="3681413"/>
            <a:ext cx="32400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kumimoji="0"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 Larvy s vnějšími žábrami</a:t>
            </a:r>
          </a:p>
        </p:txBody>
      </p:sp>
      <p:sp>
        <p:nvSpPr>
          <p:cNvPr id="13322" name="Text Box 19"/>
          <p:cNvSpPr txBox="1">
            <a:spLocks noChangeArrowheads="1"/>
          </p:cNvSpPr>
          <p:nvPr/>
        </p:nvSpPr>
        <p:spPr bwMode="auto">
          <a:xfrm>
            <a:off x="98425" y="6324600"/>
            <a:ext cx="43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0" lang="cs-CZ" altLang="cs-CZ">
                <a:solidFill>
                  <a:schemeClr val="bg2"/>
                </a:solidFill>
                <a:latin typeface="Comic Sans MS" panose="030F0702030302020204" pitchFamily="66" charset="0"/>
              </a:rPr>
              <a:t>   </a:t>
            </a:r>
          </a:p>
        </p:txBody>
      </p:sp>
      <p:sp>
        <p:nvSpPr>
          <p:cNvPr id="13323" name="Text Box 20"/>
          <p:cNvSpPr txBox="1">
            <a:spLocks noChangeArrowheads="1"/>
          </p:cNvSpPr>
          <p:nvPr/>
        </p:nvSpPr>
        <p:spPr bwMode="auto">
          <a:xfrm>
            <a:off x="136525" y="5837238"/>
            <a:ext cx="455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>
                <a:solidFill>
                  <a:schemeClr val="bg2"/>
                </a:solidFill>
                <a:latin typeface="Comic Sans MS" panose="030F0702030302020204" pitchFamily="66" charset="0"/>
              </a:rPr>
              <a:t>   </a:t>
            </a:r>
          </a:p>
        </p:txBody>
      </p:sp>
      <p:sp>
        <p:nvSpPr>
          <p:cNvPr id="13324" name="Text Box 44"/>
          <p:cNvSpPr txBox="1">
            <a:spLocks noChangeArrowheads="1"/>
          </p:cNvSpPr>
          <p:nvPr/>
        </p:nvSpPr>
        <p:spPr bwMode="auto">
          <a:xfrm>
            <a:off x="0" y="1073150"/>
            <a:ext cx="56515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Starobylá skupina - řada plesiomorfií – vztah </a:t>
            </a:r>
            <a:br>
              <a:rPr kumimoji="0"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</a:br>
            <a:r>
              <a:rPr kumimoji="0"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jak k paleoniskům, tak svaloploutvým, nejasné postavení, fosilie ze stř. Jury a z třetihor (Egypt)</a:t>
            </a:r>
          </a:p>
        </p:txBody>
      </p:sp>
      <p:sp>
        <p:nvSpPr>
          <p:cNvPr id="11311" name="Text Box 47"/>
          <p:cNvSpPr txBox="1">
            <a:spLocks noChangeArrowheads="1"/>
          </p:cNvSpPr>
          <p:nvPr/>
        </p:nvSpPr>
        <p:spPr bwMode="auto">
          <a:xfrm>
            <a:off x="622300" y="4365625"/>
            <a:ext cx="77660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2000" i="1">
                <a:solidFill>
                  <a:schemeClr val="bg2"/>
                </a:solidFill>
                <a:latin typeface="Comic Sans MS" panose="030F0702030302020204" pitchFamily="66" charset="0"/>
              </a:rPr>
              <a:t>Polypterus </a:t>
            </a:r>
            <a:r>
              <a:rPr kumimoji="0"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– 9, </a:t>
            </a:r>
            <a:r>
              <a:rPr kumimoji="0" lang="cs-CZ" altLang="cs-CZ" sz="2000" i="1">
                <a:solidFill>
                  <a:schemeClr val="bg2"/>
                </a:solidFill>
                <a:latin typeface="Comic Sans MS" panose="030F0702030302020204" pitchFamily="66" charset="0"/>
              </a:rPr>
              <a:t>Erpetoichthys – </a:t>
            </a:r>
            <a:r>
              <a:rPr kumimoji="0"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1, rec. 90 cm, vymřelí až 180 cm</a:t>
            </a:r>
          </a:p>
        </p:txBody>
      </p:sp>
      <p:grpSp>
        <p:nvGrpSpPr>
          <p:cNvPr id="5" name="Skupina 42"/>
          <p:cNvGrpSpPr>
            <a:grpSpLocks/>
          </p:cNvGrpSpPr>
          <p:nvPr/>
        </p:nvGrpSpPr>
        <p:grpSpPr bwMode="auto">
          <a:xfrm>
            <a:off x="107504" y="1775618"/>
            <a:ext cx="9066945" cy="4889607"/>
            <a:chOff x="41559" y="1850611"/>
            <a:chExt cx="9066945" cy="4890757"/>
          </a:xfrm>
        </p:grpSpPr>
        <p:pic>
          <p:nvPicPr>
            <p:cNvPr id="13333" name="Picture 6" descr="bichir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6554" y="4833193"/>
              <a:ext cx="2501633" cy="18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9" name="Picture 42" descr="bichi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379" y="1850611"/>
              <a:ext cx="2016125" cy="1506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0" name="Text Box 10"/>
            <p:cNvSpPr txBox="1">
              <a:spLocks noChangeArrowheads="1"/>
            </p:cNvSpPr>
            <p:nvPr/>
          </p:nvSpPr>
          <p:spPr bwMode="auto">
            <a:xfrm>
              <a:off x="41559" y="2308857"/>
              <a:ext cx="722665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70000"/>
                <a:buFont typeface="Monotype Sorts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Char char="•"/>
              </a:pPr>
              <a:r>
                <a:rPr kumimoji="0" lang="cs-CZ" altLang="cs-CZ" sz="2000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 </a:t>
              </a:r>
              <a:r>
                <a:rPr kumimoji="0" lang="cs-CZ" altLang="cs-CZ" sz="20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Vysoký počet hřbetních ploutví, </a:t>
              </a:r>
              <a:r>
                <a:rPr kumimoji="0" lang="cs-CZ" altLang="cs-CZ" sz="2000" dirty="0" err="1">
                  <a:solidFill>
                    <a:srgbClr val="FF0000"/>
                  </a:solidFill>
                  <a:latin typeface="Comic Sans MS" panose="030F0702030302020204" pitchFamily="66" charset="0"/>
                </a:rPr>
                <a:t>difycerkní</a:t>
              </a:r>
              <a:r>
                <a:rPr kumimoji="0" lang="cs-CZ" altLang="cs-CZ" sz="20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ocasní ploutev</a:t>
              </a:r>
            </a:p>
          </p:txBody>
        </p:sp>
        <p:pic>
          <p:nvPicPr>
            <p:cNvPr id="13331" name="Picture 4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130" y="5751463"/>
              <a:ext cx="3817466" cy="973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2" name="Picture 4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50" y="4833193"/>
              <a:ext cx="2701925" cy="190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328" name="Obdélník 1"/>
          <p:cNvSpPr>
            <a:spLocks noChangeArrowheads="1"/>
          </p:cNvSpPr>
          <p:nvPr/>
        </p:nvSpPr>
        <p:spPr bwMode="auto">
          <a:xfrm>
            <a:off x="34925" y="447675"/>
            <a:ext cx="26558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>
                <a:solidFill>
                  <a:schemeClr val="bg2"/>
                </a:solidFill>
                <a:latin typeface="Comic Sans MS" panose="030F0702030302020204" pitchFamily="66" charset="0"/>
              </a:rPr>
              <a:t>Cladistia - bichiři</a:t>
            </a:r>
            <a:endParaRPr kumimoji="0" lang="cs-CZ" altLang="cs-CZ">
              <a:solidFill>
                <a:schemeClr val="bg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>
          <a:xfrm>
            <a:off x="7262121" y="6400800"/>
            <a:ext cx="1905000" cy="457200"/>
          </a:xfrm>
        </p:spPr>
        <p:txBody>
          <a:bodyPr/>
          <a:lstStyle/>
          <a:p>
            <a:pPr>
              <a:defRPr/>
            </a:pPr>
            <a:fld id="{D0DA36C1-E23F-4986-9DA1-7486A8AEAC3B}" type="slidenum">
              <a:rPr lang="cs-CZ" altLang="cs-CZ" smtClean="0">
                <a:solidFill>
                  <a:schemeClr val="bg2"/>
                </a:solidFill>
              </a:rPr>
              <a:pPr>
                <a:defRPr/>
              </a:pPr>
              <a:t>11</a:t>
            </a:fld>
            <a:endParaRPr lang="cs-CZ" altLang="cs-CZ">
              <a:solidFill>
                <a:schemeClr val="bg2"/>
              </a:solidFill>
            </a:endParaRPr>
          </a:p>
        </p:txBody>
      </p:sp>
      <p:sp>
        <p:nvSpPr>
          <p:cNvPr id="47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–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Actinopterygii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: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Cladistia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grpSp>
        <p:nvGrpSpPr>
          <p:cNvPr id="48" name="Skupina 47"/>
          <p:cNvGrpSpPr/>
          <p:nvPr/>
        </p:nvGrpSpPr>
        <p:grpSpPr>
          <a:xfrm>
            <a:off x="6659563" y="687388"/>
            <a:ext cx="823912" cy="1085429"/>
            <a:chOff x="6659563" y="687388"/>
            <a:chExt cx="823912" cy="1085429"/>
          </a:xfrm>
        </p:grpSpPr>
        <p:sp>
          <p:nvSpPr>
            <p:cNvPr id="49" name="Line 37"/>
            <p:cNvSpPr>
              <a:spLocks noChangeShapeType="1"/>
            </p:cNvSpPr>
            <p:nvPr/>
          </p:nvSpPr>
          <p:spPr bwMode="auto">
            <a:xfrm>
              <a:off x="6659563" y="908720"/>
              <a:ext cx="126518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0" name="Line 38"/>
            <p:cNvSpPr>
              <a:spLocks noChangeShapeType="1"/>
            </p:cNvSpPr>
            <p:nvPr/>
          </p:nvSpPr>
          <p:spPr bwMode="auto">
            <a:xfrm>
              <a:off x="6786081" y="687388"/>
              <a:ext cx="0" cy="509364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1" name="Line 39"/>
            <p:cNvSpPr>
              <a:spLocks noChangeShapeType="1"/>
            </p:cNvSpPr>
            <p:nvPr/>
          </p:nvSpPr>
          <p:spPr bwMode="auto">
            <a:xfrm>
              <a:off x="6786081" y="687388"/>
              <a:ext cx="697394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2" name="Line 40"/>
            <p:cNvSpPr>
              <a:spLocks noChangeShapeType="1"/>
            </p:cNvSpPr>
            <p:nvPr/>
          </p:nvSpPr>
          <p:spPr bwMode="auto">
            <a:xfrm>
              <a:off x="6786081" y="1196752"/>
              <a:ext cx="127290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3" name="Line 41"/>
            <p:cNvSpPr>
              <a:spLocks noChangeShapeType="1"/>
            </p:cNvSpPr>
            <p:nvPr/>
          </p:nvSpPr>
          <p:spPr bwMode="auto">
            <a:xfrm>
              <a:off x="6913371" y="911402"/>
              <a:ext cx="570104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4" name="Line 42"/>
            <p:cNvSpPr>
              <a:spLocks noChangeShapeType="1"/>
            </p:cNvSpPr>
            <p:nvPr/>
          </p:nvSpPr>
          <p:spPr bwMode="auto">
            <a:xfrm>
              <a:off x="6913371" y="1484784"/>
              <a:ext cx="126518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5" name="Line 43"/>
            <p:cNvSpPr>
              <a:spLocks noChangeShapeType="1"/>
            </p:cNvSpPr>
            <p:nvPr/>
          </p:nvSpPr>
          <p:spPr bwMode="auto">
            <a:xfrm>
              <a:off x="6913371" y="911402"/>
              <a:ext cx="0" cy="56681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6" name="Line 44"/>
            <p:cNvSpPr>
              <a:spLocks noChangeShapeType="1"/>
            </p:cNvSpPr>
            <p:nvPr/>
          </p:nvSpPr>
          <p:spPr bwMode="auto">
            <a:xfrm>
              <a:off x="7020272" y="1268761"/>
              <a:ext cx="0" cy="504056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7" name="Line 45"/>
            <p:cNvSpPr>
              <a:spLocks noChangeShapeType="1"/>
            </p:cNvSpPr>
            <p:nvPr/>
          </p:nvSpPr>
          <p:spPr bwMode="auto">
            <a:xfrm>
              <a:off x="7135253" y="1105040"/>
              <a:ext cx="317067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8" name="Line 46"/>
            <p:cNvSpPr>
              <a:spLocks noChangeShapeType="1"/>
            </p:cNvSpPr>
            <p:nvPr/>
          </p:nvSpPr>
          <p:spPr bwMode="auto">
            <a:xfrm>
              <a:off x="7135253" y="1412776"/>
              <a:ext cx="317067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9" name="Line 47"/>
            <p:cNvSpPr>
              <a:spLocks noChangeShapeType="1"/>
            </p:cNvSpPr>
            <p:nvPr/>
          </p:nvSpPr>
          <p:spPr bwMode="auto">
            <a:xfrm>
              <a:off x="7135253" y="1097120"/>
              <a:ext cx="0" cy="315656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0" name="Line 48"/>
            <p:cNvSpPr>
              <a:spLocks noChangeShapeType="1"/>
            </p:cNvSpPr>
            <p:nvPr/>
          </p:nvSpPr>
          <p:spPr bwMode="auto">
            <a:xfrm>
              <a:off x="7020272" y="1268760"/>
              <a:ext cx="126518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1" name="Line 49"/>
            <p:cNvSpPr>
              <a:spLocks noChangeShapeType="1"/>
            </p:cNvSpPr>
            <p:nvPr/>
          </p:nvSpPr>
          <p:spPr bwMode="auto">
            <a:xfrm flipV="1">
              <a:off x="7039889" y="1772816"/>
              <a:ext cx="443586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62" name="Group 50"/>
          <p:cNvGrpSpPr>
            <a:grpSpLocks/>
          </p:cNvGrpSpPr>
          <p:nvPr/>
        </p:nvGrpSpPr>
        <p:grpSpPr bwMode="auto">
          <a:xfrm>
            <a:off x="7393920" y="503238"/>
            <a:ext cx="1642802" cy="1341437"/>
            <a:chOff x="1084" y="2799"/>
            <a:chExt cx="1300" cy="1186"/>
          </a:xfrm>
        </p:grpSpPr>
        <p:sp>
          <p:nvSpPr>
            <p:cNvPr id="63" name="Text Box 51"/>
            <p:cNvSpPr txBox="1">
              <a:spLocks noChangeArrowheads="1"/>
            </p:cNvSpPr>
            <p:nvPr/>
          </p:nvSpPr>
          <p:spPr bwMode="auto">
            <a:xfrm>
              <a:off x="1131" y="2799"/>
              <a:ext cx="89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70000"/>
                <a:buFont typeface="Monotype Sorts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cs-CZ" altLang="cs-CZ" sz="1800" b="1" dirty="0" err="1">
                  <a:solidFill>
                    <a:schemeClr val="bg2"/>
                  </a:solidFill>
                  <a:latin typeface="Comic Sans MS" panose="030F0702030302020204" pitchFamily="66" charset="0"/>
                </a:rPr>
                <a:t>Cladistia</a:t>
              </a:r>
              <a:endParaRPr kumimoji="0" lang="cs-CZ" altLang="cs-CZ" sz="1800" b="1" dirty="0">
                <a:solidFill>
                  <a:schemeClr val="bg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64" name="Text Box 52"/>
            <p:cNvSpPr txBox="1">
              <a:spLocks noChangeArrowheads="1"/>
            </p:cNvSpPr>
            <p:nvPr/>
          </p:nvSpPr>
          <p:spPr bwMode="auto">
            <a:xfrm>
              <a:off x="1140" y="2980"/>
              <a:ext cx="1165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70000"/>
                <a:buFont typeface="Monotype Sorts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cs-CZ" altLang="cs-CZ" sz="1800" dirty="0" err="1">
                  <a:solidFill>
                    <a:schemeClr val="bg2"/>
                  </a:solidFill>
                  <a:latin typeface="Comic Sans MS" panose="030F0702030302020204" pitchFamily="66" charset="0"/>
                </a:rPr>
                <a:t>Chondrostei</a:t>
              </a:r>
              <a:endPara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65" name="Text Box 53"/>
            <p:cNvSpPr txBox="1">
              <a:spLocks noChangeArrowheads="1"/>
            </p:cNvSpPr>
            <p:nvPr/>
          </p:nvSpPr>
          <p:spPr bwMode="auto">
            <a:xfrm>
              <a:off x="1140" y="3206"/>
              <a:ext cx="1044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70000"/>
                <a:buFont typeface="Monotype Sorts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cs-CZ" altLang="cs-CZ" sz="1800">
                  <a:solidFill>
                    <a:schemeClr val="bg2"/>
                  </a:solidFill>
                  <a:latin typeface="Comic Sans MS" panose="030F0702030302020204" pitchFamily="66" charset="0"/>
                </a:rPr>
                <a:t>Ginglymodi</a:t>
              </a:r>
              <a:endParaRPr kumimoji="0" lang="cs-CZ" altLang="cs-CZ" sz="1600">
                <a:solidFill>
                  <a:schemeClr val="bg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66" name="Text Box 54"/>
            <p:cNvSpPr txBox="1">
              <a:spLocks noChangeArrowheads="1"/>
            </p:cNvSpPr>
            <p:nvPr/>
          </p:nvSpPr>
          <p:spPr bwMode="auto">
            <a:xfrm>
              <a:off x="1084" y="3434"/>
              <a:ext cx="130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70000"/>
                <a:buFont typeface="Monotype Sorts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cs-CZ" altLang="cs-CZ" sz="1800" dirty="0" err="1">
                  <a:solidFill>
                    <a:schemeClr val="bg2"/>
                  </a:solidFill>
                  <a:latin typeface="Comic Sans MS" panose="030F0702030302020204" pitchFamily="66" charset="0"/>
                </a:rPr>
                <a:t>Halecomorphi</a:t>
              </a:r>
              <a:endParaRPr kumimoji="0" lang="cs-CZ" altLang="cs-CZ" sz="1600" dirty="0">
                <a:solidFill>
                  <a:schemeClr val="bg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67" name="Text Box 55"/>
            <p:cNvSpPr txBox="1">
              <a:spLocks noChangeArrowheads="1"/>
            </p:cNvSpPr>
            <p:nvPr/>
          </p:nvSpPr>
          <p:spPr bwMode="auto">
            <a:xfrm>
              <a:off x="1131" y="3661"/>
              <a:ext cx="934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70000"/>
                <a:buFont typeface="Monotype Sorts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cs-CZ" altLang="cs-CZ" sz="1800">
                  <a:solidFill>
                    <a:schemeClr val="bg2"/>
                  </a:solidFill>
                  <a:latin typeface="Comic Sans MS" panose="030F0702030302020204" pitchFamily="66" charset="0"/>
                </a:rPr>
                <a:t>Teleostei</a:t>
              </a:r>
            </a:p>
          </p:txBody>
        </p:sp>
      </p:grp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3" grpId="0"/>
      <p:bldP spid="11275" grpId="0"/>
      <p:bldP spid="11276" grpId="0"/>
      <p:bldP spid="11277" grpId="0"/>
      <p:bldP spid="11280" grpId="0"/>
      <p:bldP spid="11281" grpId="0"/>
      <p:bldP spid="113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6"/>
          <p:cNvGrpSpPr>
            <a:grpSpLocks/>
          </p:cNvGrpSpPr>
          <p:nvPr/>
        </p:nvGrpSpPr>
        <p:grpSpPr bwMode="auto">
          <a:xfrm>
            <a:off x="1619250" y="0"/>
            <a:ext cx="6188075" cy="6858000"/>
            <a:chOff x="1020" y="0"/>
            <a:chExt cx="3898" cy="4320"/>
          </a:xfrm>
        </p:grpSpPr>
        <p:pic>
          <p:nvPicPr>
            <p:cNvPr id="14339" name="Picture 4" descr="plíce_fylogenez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" y="0"/>
              <a:ext cx="3898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0" name="Rectangle 5"/>
            <p:cNvSpPr>
              <a:spLocks noChangeArrowheads="1"/>
            </p:cNvSpPr>
            <p:nvPr/>
          </p:nvSpPr>
          <p:spPr bwMode="auto">
            <a:xfrm>
              <a:off x="3017" y="2115"/>
              <a:ext cx="1405" cy="635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70000"/>
                <a:buFont typeface="Monotype Sorts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kumimoji="0" lang="cs-CZ" altLang="cs-CZ">
                <a:latin typeface="Times New Roman" panose="02020603050405020304" pitchFamily="18" charset="0"/>
              </a:endParaRPr>
            </a:p>
          </p:txBody>
        </p:sp>
      </p:grpSp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0E5332-6C58-4C96-97ED-01669BE53981}" type="slidenum">
              <a:rPr lang="cs-CZ" altLang="cs-CZ" smtClean="0">
                <a:solidFill>
                  <a:schemeClr val="bg2"/>
                </a:solidFill>
              </a:rPr>
              <a:pPr>
                <a:defRPr/>
              </a:pPr>
              <a:t>12</a:t>
            </a:fld>
            <a:endParaRPr lang="cs-CZ" altLang="cs-CZ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182688" y="3717032"/>
            <a:ext cx="719137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†„</a:t>
            </a:r>
            <a:r>
              <a:rPr kumimoji="0"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Paleonisciformes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“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Acipenseriformes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– jeseteři (2 č., 6 r., 28 druhů)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	</a:t>
            </a:r>
            <a:r>
              <a:rPr kumimoji="0"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Polyodontidae</a:t>
            </a:r>
            <a:endParaRPr kumimoji="0" lang="cs-CZ" altLang="cs-CZ" sz="2000" dirty="0">
              <a:solidFill>
                <a:schemeClr val="bg2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		</a:t>
            </a:r>
            <a:r>
              <a:rPr kumimoji="0" lang="cs-CZ" altLang="cs-CZ" sz="2000" i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Polyodon</a:t>
            </a:r>
            <a:r>
              <a:rPr kumimoji="0" lang="cs-CZ" altLang="cs-CZ" sz="2000" i="1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2000" i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spatula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- </a:t>
            </a:r>
            <a:r>
              <a:rPr kumimoji="0"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veslonos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americký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		</a:t>
            </a:r>
            <a:r>
              <a:rPr kumimoji="0" lang="cs-CZ" altLang="cs-CZ" sz="2000" i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Psephurus</a:t>
            </a:r>
            <a:r>
              <a:rPr kumimoji="0" lang="cs-CZ" altLang="cs-CZ" sz="2000" i="1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2000" i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gladius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- </a:t>
            </a:r>
            <a:r>
              <a:rPr kumimoji="0"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veslonos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čínský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	</a:t>
            </a:r>
            <a:r>
              <a:rPr kumimoji="0"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Acipenseridae</a:t>
            </a:r>
            <a:endParaRPr kumimoji="0" lang="cs-CZ" altLang="cs-CZ" sz="2000" dirty="0">
              <a:solidFill>
                <a:schemeClr val="bg2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		</a:t>
            </a:r>
            <a:r>
              <a:rPr kumimoji="0" lang="cs-CZ" altLang="cs-CZ" sz="2000" i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Scaphirhynchus</a:t>
            </a:r>
            <a:r>
              <a:rPr kumimoji="0" lang="cs-CZ" altLang="cs-CZ" sz="2000" i="1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sp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. - </a:t>
            </a:r>
            <a:r>
              <a:rPr kumimoji="0"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lopatonosi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američtí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		</a:t>
            </a:r>
            <a:r>
              <a:rPr kumimoji="0" lang="cs-CZ" altLang="cs-CZ" sz="2000" i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Pseudoscaphirhynchus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sp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.- </a:t>
            </a:r>
            <a:r>
              <a:rPr kumimoji="0"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lopatonosi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asijští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		</a:t>
            </a:r>
            <a:r>
              <a:rPr kumimoji="0" lang="cs-CZ" altLang="cs-CZ" sz="2000" i="1" dirty="0">
                <a:solidFill>
                  <a:schemeClr val="bg2"/>
                </a:solidFill>
                <a:latin typeface="Comic Sans MS" panose="030F0702030302020204" pitchFamily="66" charset="0"/>
              </a:rPr>
              <a:t>Huso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- vyza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		</a:t>
            </a:r>
            <a:r>
              <a:rPr kumimoji="0" lang="cs-CZ" altLang="cs-CZ" sz="2000" i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Acipenser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- jeseter</a:t>
            </a:r>
          </a:p>
        </p:txBody>
      </p:sp>
      <p:sp>
        <p:nvSpPr>
          <p:cNvPr id="15363" name="Text Box 25"/>
          <p:cNvSpPr txBox="1">
            <a:spLocks noChangeArrowheads="1"/>
          </p:cNvSpPr>
          <p:nvPr/>
        </p:nvSpPr>
        <p:spPr bwMode="auto">
          <a:xfrm>
            <a:off x="277813" y="979176"/>
            <a:ext cx="60388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Recentní s chrupavčitou kostrou (neotenie?), vymřelí (devon-křída) dobře osifikováni </a:t>
            </a:r>
          </a:p>
        </p:txBody>
      </p:sp>
      <p:sp>
        <p:nvSpPr>
          <p:cNvPr id="12314" name="Text Box 26"/>
          <p:cNvSpPr txBox="1">
            <a:spLocks noChangeArrowheads="1"/>
          </p:cNvSpPr>
          <p:nvPr/>
        </p:nvSpPr>
        <p:spPr bwMode="auto">
          <a:xfrm>
            <a:off x="251520" y="1856631"/>
            <a:ext cx="8397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Ganoidní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šupiny, redukce v kostěné štítky bez </a:t>
            </a:r>
            <a:r>
              <a:rPr kumimoji="0"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ganoinu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( v řadách)</a:t>
            </a:r>
          </a:p>
        </p:txBody>
      </p:sp>
      <p:sp>
        <p:nvSpPr>
          <p:cNvPr id="12315" name="Text Box 27"/>
          <p:cNvSpPr txBox="1">
            <a:spLocks noChangeArrowheads="1"/>
          </p:cNvSpPr>
          <p:nvPr/>
        </p:nvSpPr>
        <p:spPr bwMode="auto">
          <a:xfrm>
            <a:off x="277813" y="2161853"/>
            <a:ext cx="3495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Heterocerkní ocasní ploutev</a:t>
            </a:r>
          </a:p>
        </p:txBody>
      </p:sp>
      <p:sp>
        <p:nvSpPr>
          <p:cNvPr id="12316" name="Text Box 28"/>
          <p:cNvSpPr txBox="1">
            <a:spLocks noChangeArrowheads="1"/>
          </p:cNvSpPr>
          <p:nvPr/>
        </p:nvSpPr>
        <p:spPr bwMode="auto">
          <a:xfrm>
            <a:off x="277813" y="2485703"/>
            <a:ext cx="8229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Jeseteři - spodní bezzubá ústa, redukované skřele, spiraculum, nepárový plynový měchýř</a:t>
            </a:r>
          </a:p>
        </p:txBody>
      </p:sp>
      <p:grpSp>
        <p:nvGrpSpPr>
          <p:cNvPr id="3" name="Skupina 2"/>
          <p:cNvGrpSpPr/>
          <p:nvPr/>
        </p:nvGrpSpPr>
        <p:grpSpPr>
          <a:xfrm>
            <a:off x="6671575" y="654037"/>
            <a:ext cx="823912" cy="1085429"/>
            <a:chOff x="6659563" y="687388"/>
            <a:chExt cx="823912" cy="1085429"/>
          </a:xfrm>
        </p:grpSpPr>
        <p:sp>
          <p:nvSpPr>
            <p:cNvPr id="15377" name="Line 37"/>
            <p:cNvSpPr>
              <a:spLocks noChangeShapeType="1"/>
            </p:cNvSpPr>
            <p:nvPr/>
          </p:nvSpPr>
          <p:spPr bwMode="auto">
            <a:xfrm>
              <a:off x="6659563" y="908720"/>
              <a:ext cx="126518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378" name="Line 38"/>
            <p:cNvSpPr>
              <a:spLocks noChangeShapeType="1"/>
            </p:cNvSpPr>
            <p:nvPr/>
          </p:nvSpPr>
          <p:spPr bwMode="auto">
            <a:xfrm>
              <a:off x="6786081" y="687388"/>
              <a:ext cx="0" cy="509364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379" name="Line 39"/>
            <p:cNvSpPr>
              <a:spLocks noChangeShapeType="1"/>
            </p:cNvSpPr>
            <p:nvPr/>
          </p:nvSpPr>
          <p:spPr bwMode="auto">
            <a:xfrm>
              <a:off x="6786081" y="687388"/>
              <a:ext cx="697394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380" name="Line 40"/>
            <p:cNvSpPr>
              <a:spLocks noChangeShapeType="1"/>
            </p:cNvSpPr>
            <p:nvPr/>
          </p:nvSpPr>
          <p:spPr bwMode="auto">
            <a:xfrm>
              <a:off x="6786081" y="1196752"/>
              <a:ext cx="127290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381" name="Line 41"/>
            <p:cNvSpPr>
              <a:spLocks noChangeShapeType="1"/>
            </p:cNvSpPr>
            <p:nvPr/>
          </p:nvSpPr>
          <p:spPr bwMode="auto">
            <a:xfrm>
              <a:off x="6913371" y="911402"/>
              <a:ext cx="570104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382" name="Line 42"/>
            <p:cNvSpPr>
              <a:spLocks noChangeShapeType="1"/>
            </p:cNvSpPr>
            <p:nvPr/>
          </p:nvSpPr>
          <p:spPr bwMode="auto">
            <a:xfrm>
              <a:off x="6913371" y="1484784"/>
              <a:ext cx="126518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383" name="Line 43"/>
            <p:cNvSpPr>
              <a:spLocks noChangeShapeType="1"/>
            </p:cNvSpPr>
            <p:nvPr/>
          </p:nvSpPr>
          <p:spPr bwMode="auto">
            <a:xfrm>
              <a:off x="6913371" y="911402"/>
              <a:ext cx="0" cy="56681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384" name="Line 44"/>
            <p:cNvSpPr>
              <a:spLocks noChangeShapeType="1"/>
            </p:cNvSpPr>
            <p:nvPr/>
          </p:nvSpPr>
          <p:spPr bwMode="auto">
            <a:xfrm>
              <a:off x="7020272" y="1268761"/>
              <a:ext cx="0" cy="504056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385" name="Line 45"/>
            <p:cNvSpPr>
              <a:spLocks noChangeShapeType="1"/>
            </p:cNvSpPr>
            <p:nvPr/>
          </p:nvSpPr>
          <p:spPr bwMode="auto">
            <a:xfrm>
              <a:off x="7135253" y="1105040"/>
              <a:ext cx="317067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386" name="Line 46"/>
            <p:cNvSpPr>
              <a:spLocks noChangeShapeType="1"/>
            </p:cNvSpPr>
            <p:nvPr/>
          </p:nvSpPr>
          <p:spPr bwMode="auto">
            <a:xfrm>
              <a:off x="7135253" y="1412776"/>
              <a:ext cx="317067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387" name="Line 47"/>
            <p:cNvSpPr>
              <a:spLocks noChangeShapeType="1"/>
            </p:cNvSpPr>
            <p:nvPr/>
          </p:nvSpPr>
          <p:spPr bwMode="auto">
            <a:xfrm>
              <a:off x="7135253" y="1097120"/>
              <a:ext cx="0" cy="315656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388" name="Line 48"/>
            <p:cNvSpPr>
              <a:spLocks noChangeShapeType="1"/>
            </p:cNvSpPr>
            <p:nvPr/>
          </p:nvSpPr>
          <p:spPr bwMode="auto">
            <a:xfrm>
              <a:off x="7020272" y="1268760"/>
              <a:ext cx="126518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389" name="Line 49"/>
            <p:cNvSpPr>
              <a:spLocks noChangeShapeType="1"/>
            </p:cNvSpPr>
            <p:nvPr/>
          </p:nvSpPr>
          <p:spPr bwMode="auto">
            <a:xfrm flipV="1">
              <a:off x="7039889" y="1772816"/>
              <a:ext cx="443586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15368" name="Group 50"/>
          <p:cNvGrpSpPr>
            <a:grpSpLocks/>
          </p:cNvGrpSpPr>
          <p:nvPr/>
        </p:nvGrpSpPr>
        <p:grpSpPr bwMode="auto">
          <a:xfrm>
            <a:off x="7393920" y="503238"/>
            <a:ext cx="1642802" cy="1413825"/>
            <a:chOff x="1084" y="2799"/>
            <a:chExt cx="1300" cy="1250"/>
          </a:xfrm>
        </p:grpSpPr>
        <p:sp>
          <p:nvSpPr>
            <p:cNvPr id="15372" name="Text Box 51"/>
            <p:cNvSpPr txBox="1">
              <a:spLocks noChangeArrowheads="1"/>
            </p:cNvSpPr>
            <p:nvPr/>
          </p:nvSpPr>
          <p:spPr bwMode="auto">
            <a:xfrm>
              <a:off x="1131" y="2799"/>
              <a:ext cx="870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70000"/>
                <a:buFont typeface="Monotype Sorts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cs-CZ" altLang="cs-CZ" sz="1800">
                  <a:solidFill>
                    <a:schemeClr val="bg2"/>
                  </a:solidFill>
                  <a:latin typeface="Comic Sans MS" panose="030F0702030302020204" pitchFamily="66" charset="0"/>
                </a:rPr>
                <a:t>Cladistia</a:t>
              </a:r>
            </a:p>
          </p:txBody>
        </p:sp>
        <p:sp>
          <p:nvSpPr>
            <p:cNvPr id="15373" name="Text Box 52"/>
            <p:cNvSpPr txBox="1">
              <a:spLocks noChangeArrowheads="1"/>
            </p:cNvSpPr>
            <p:nvPr/>
          </p:nvSpPr>
          <p:spPr bwMode="auto">
            <a:xfrm>
              <a:off x="1140" y="2980"/>
              <a:ext cx="1165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70000"/>
                <a:buFont typeface="Monotype Sorts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cs-CZ" altLang="cs-CZ" sz="1800" b="1">
                  <a:solidFill>
                    <a:schemeClr val="bg2"/>
                  </a:solidFill>
                  <a:latin typeface="Comic Sans MS" panose="030F0702030302020204" pitchFamily="66" charset="0"/>
                </a:rPr>
                <a:t>Chondrostei</a:t>
              </a:r>
            </a:p>
          </p:txBody>
        </p:sp>
        <p:sp>
          <p:nvSpPr>
            <p:cNvPr id="15374" name="Text Box 53"/>
            <p:cNvSpPr txBox="1">
              <a:spLocks noChangeArrowheads="1"/>
            </p:cNvSpPr>
            <p:nvPr/>
          </p:nvSpPr>
          <p:spPr bwMode="auto">
            <a:xfrm>
              <a:off x="1140" y="3206"/>
              <a:ext cx="1044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70000"/>
                <a:buFont typeface="Monotype Sorts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cs-CZ" altLang="cs-CZ" sz="1800">
                  <a:solidFill>
                    <a:schemeClr val="bg2"/>
                  </a:solidFill>
                  <a:latin typeface="Comic Sans MS" panose="030F0702030302020204" pitchFamily="66" charset="0"/>
                </a:rPr>
                <a:t>Ginglymodi</a:t>
              </a:r>
              <a:endParaRPr kumimoji="0" lang="cs-CZ" altLang="cs-CZ" sz="1600">
                <a:solidFill>
                  <a:schemeClr val="bg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375" name="Text Box 54"/>
            <p:cNvSpPr txBox="1">
              <a:spLocks noChangeArrowheads="1"/>
            </p:cNvSpPr>
            <p:nvPr/>
          </p:nvSpPr>
          <p:spPr bwMode="auto">
            <a:xfrm>
              <a:off x="1084" y="3434"/>
              <a:ext cx="130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70000"/>
                <a:buFont typeface="Monotype Sorts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cs-CZ" altLang="cs-CZ" sz="1800" dirty="0" err="1">
                  <a:solidFill>
                    <a:schemeClr val="bg2"/>
                  </a:solidFill>
                  <a:latin typeface="Comic Sans MS" panose="030F0702030302020204" pitchFamily="66" charset="0"/>
                </a:rPr>
                <a:t>Halecomorphi</a:t>
              </a:r>
              <a:endParaRPr kumimoji="0" lang="cs-CZ" altLang="cs-CZ" sz="1600" dirty="0">
                <a:solidFill>
                  <a:schemeClr val="bg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376" name="Text Box 55"/>
            <p:cNvSpPr txBox="1">
              <a:spLocks noChangeArrowheads="1"/>
            </p:cNvSpPr>
            <p:nvPr/>
          </p:nvSpPr>
          <p:spPr bwMode="auto">
            <a:xfrm>
              <a:off x="1131" y="3725"/>
              <a:ext cx="934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70000"/>
                <a:buFont typeface="Monotype Sorts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cs-CZ" altLang="cs-CZ" sz="1800" dirty="0" err="1">
                  <a:solidFill>
                    <a:schemeClr val="bg2"/>
                  </a:solidFill>
                  <a:latin typeface="Comic Sans MS" panose="030F0702030302020204" pitchFamily="66" charset="0"/>
                </a:rPr>
                <a:t>Teleostei</a:t>
              </a:r>
              <a:endPara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2344" name="Rectangle 56"/>
          <p:cNvSpPr>
            <a:spLocks noChangeArrowheads="1"/>
          </p:cNvSpPr>
          <p:nvPr/>
        </p:nvSpPr>
        <p:spPr bwMode="auto">
          <a:xfrm>
            <a:off x="250825" y="3087365"/>
            <a:ext cx="88931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Sladkovodní, mořští, </a:t>
            </a:r>
            <a:r>
              <a:rPr kumimoji="0"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potamotokní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, anadromní migrace, jen S polokoule, filtrace planktonu (</a:t>
            </a:r>
            <a:r>
              <a:rPr kumimoji="0"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veslonos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), bentičtí živočichové (měkkýši aj.)</a:t>
            </a:r>
          </a:p>
        </p:txBody>
      </p:sp>
      <p:sp>
        <p:nvSpPr>
          <p:cNvPr id="15371" name="Obdélník 1"/>
          <p:cNvSpPr>
            <a:spLocks noChangeArrowheads="1"/>
          </p:cNvSpPr>
          <p:nvPr/>
        </p:nvSpPr>
        <p:spPr bwMode="auto">
          <a:xfrm>
            <a:off x="71438" y="476250"/>
            <a:ext cx="59102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  <a:buClrTx/>
              <a:buSzTx/>
              <a:buFontTx/>
              <a:buNone/>
            </a:pPr>
            <a:r>
              <a:rPr kumimoji="0" lang="cs-CZ" altLang="cs-CZ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Chondrostei</a:t>
            </a:r>
            <a:r>
              <a:rPr kumimoji="0" lang="cs-CZ" altLang="cs-CZ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dirty="0">
                <a:solidFill>
                  <a:schemeClr val="bg2"/>
                </a:solidFill>
                <a:latin typeface="Comic Sans MS" panose="030F0702030302020204" pitchFamily="66" charset="0"/>
              </a:rPr>
              <a:t>- chrupavčití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0DA36C1-E23F-4986-9DA1-7486A8AEAC3B}" type="slidenum">
              <a:rPr lang="cs-CZ" altLang="cs-CZ" smtClean="0">
                <a:solidFill>
                  <a:schemeClr val="bg2"/>
                </a:solidFill>
              </a:rPr>
              <a:pPr>
                <a:defRPr/>
              </a:pPr>
              <a:t>13</a:t>
            </a:fld>
            <a:endParaRPr lang="cs-CZ" altLang="cs-CZ" dirty="0">
              <a:solidFill>
                <a:schemeClr val="bg2"/>
              </a:solidFill>
            </a:endParaRPr>
          </a:p>
        </p:txBody>
      </p:sp>
      <p:sp>
        <p:nvSpPr>
          <p:cNvPr id="35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–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Actinopterygii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: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Chondrostei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autoUpdateAnimBg="0"/>
      <p:bldP spid="12314" grpId="0"/>
      <p:bldP spid="12315" grpId="0"/>
      <p:bldP spid="12316" grpId="0"/>
      <p:bldP spid="123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vesl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620713"/>
            <a:ext cx="3581400" cy="203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60325" y="423863"/>
            <a:ext cx="7032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65163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65163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65163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65163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65163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65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65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65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65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b="1">
                <a:solidFill>
                  <a:schemeClr val="bg2"/>
                </a:solidFill>
                <a:latin typeface="Comic Sans MS" panose="030F0702030302020204" pitchFamily="66" charset="0"/>
              </a:rPr>
              <a:t>Polyodontidae</a:t>
            </a:r>
            <a:r>
              <a:rPr kumimoji="0"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 (2) - </a:t>
            </a:r>
            <a:r>
              <a:rPr kumimoji="0" lang="cs-CZ" altLang="cs-CZ" sz="2000" i="1">
                <a:solidFill>
                  <a:schemeClr val="bg2"/>
                </a:solidFill>
                <a:latin typeface="Comic Sans MS" panose="030F0702030302020204" pitchFamily="66" charset="0"/>
              </a:rPr>
              <a:t>Polyodon spathula</a:t>
            </a:r>
            <a:r>
              <a:rPr kumimoji="0"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 - veslonos americký</a:t>
            </a:r>
          </a:p>
        </p:txBody>
      </p:sp>
      <p:pic>
        <p:nvPicPr>
          <p:cNvPr id="16388" name="Picture 4" descr="vesl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4906963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veslo4polyodon spatu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478088"/>
            <a:ext cx="3948112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7" descr="veslo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06875"/>
            <a:ext cx="4191000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0DA36C1-E23F-4986-9DA1-7486A8AEAC3B}" type="slidenum">
              <a:rPr lang="cs-CZ" altLang="cs-CZ" smtClean="0"/>
              <a:pPr>
                <a:defRPr/>
              </a:pPr>
              <a:t>14</a:t>
            </a:fld>
            <a:endParaRPr lang="cs-CZ" altLang="cs-CZ"/>
          </a:p>
        </p:txBody>
      </p:sp>
      <p:sp>
        <p:nvSpPr>
          <p:cNvPr id="10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–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Actinopterygii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: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Chondrostei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 descr="Veslo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2813"/>
            <a:ext cx="685800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8" descr="veslo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340100"/>
            <a:ext cx="48006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9" descr="veslo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43434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Rectangle 11"/>
          <p:cNvSpPr>
            <a:spLocks noChangeArrowheads="1"/>
          </p:cNvSpPr>
          <p:nvPr/>
        </p:nvSpPr>
        <p:spPr bwMode="auto">
          <a:xfrm>
            <a:off x="60325" y="476250"/>
            <a:ext cx="5354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65163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65163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65163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65163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65163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65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65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65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65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	</a:t>
            </a:r>
            <a:r>
              <a:rPr kumimoji="0" lang="cs-CZ" altLang="cs-CZ" sz="2000" i="1">
                <a:solidFill>
                  <a:schemeClr val="bg2"/>
                </a:solidFill>
                <a:latin typeface="Comic Sans MS" panose="030F0702030302020204" pitchFamily="66" charset="0"/>
              </a:rPr>
              <a:t>Polyodon spathula</a:t>
            </a:r>
            <a:r>
              <a:rPr kumimoji="0"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 - veslonos americký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0DA36C1-E23F-4986-9DA1-7486A8AEAC3B}" type="slidenum">
              <a:rPr lang="cs-CZ" altLang="cs-CZ" smtClean="0"/>
              <a:pPr>
                <a:defRPr/>
              </a:pPr>
              <a:t>15</a:t>
            </a:fld>
            <a:endParaRPr lang="cs-CZ" altLang="cs-CZ"/>
          </a:p>
        </p:txBody>
      </p:sp>
      <p:sp>
        <p:nvSpPr>
          <p:cNvPr id="9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–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Actinopterygii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: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Chondrostei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76200" y="490062"/>
            <a:ext cx="415766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55600" indent="-355600" defTabSz="377825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77825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77825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77825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77825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778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778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778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778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b="1">
                <a:solidFill>
                  <a:schemeClr val="bg2"/>
                </a:solidFill>
                <a:latin typeface="Comic Sans MS" panose="030F0702030302020204" pitchFamily="66" charset="0"/>
              </a:rPr>
              <a:t>Acipenseridae -jeseterovití (24)</a:t>
            </a:r>
          </a:p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	</a:t>
            </a:r>
          </a:p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	</a:t>
            </a:r>
            <a:r>
              <a:rPr kumimoji="0" lang="cs-CZ" altLang="cs-CZ" sz="2000" i="1">
                <a:solidFill>
                  <a:schemeClr val="bg2"/>
                </a:solidFill>
                <a:latin typeface="Comic Sans MS" panose="030F0702030302020204" pitchFamily="66" charset="0"/>
              </a:rPr>
              <a:t>Scaphirhynchus</a:t>
            </a:r>
            <a:r>
              <a:rPr kumimoji="0"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 - lopatonos</a:t>
            </a:r>
          </a:p>
        </p:txBody>
      </p:sp>
      <p:pic>
        <p:nvPicPr>
          <p:cNvPr id="18435" name="Picture 3" descr="lopaton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433037"/>
            <a:ext cx="4987925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176213" y="3438049"/>
            <a:ext cx="42082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i="1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Pseudoscaphirhynchus</a:t>
            </a:r>
            <a:r>
              <a:rPr kumimoji="0"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- </a:t>
            </a:r>
            <a:r>
              <a:rPr kumimoji="0"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lopatonos</a:t>
            </a:r>
            <a:endParaRPr kumimoji="0" lang="cs-CZ" altLang="cs-CZ" sz="20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437" name="Picture 6" descr="lopatoasi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4124"/>
            <a:ext cx="441960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7" descr="lopatoasi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245" y="3484087"/>
            <a:ext cx="449580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5" descr="lopatoasi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4850924"/>
            <a:ext cx="3302000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8" descr="lopatono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460024"/>
            <a:ext cx="30607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>
          <a:xfrm>
            <a:off x="7239000" y="6374924"/>
            <a:ext cx="1905000" cy="457200"/>
          </a:xfrm>
        </p:spPr>
        <p:txBody>
          <a:bodyPr/>
          <a:lstStyle/>
          <a:p>
            <a:pPr>
              <a:defRPr/>
            </a:pPr>
            <a:fld id="{D0DA36C1-E23F-4986-9DA1-7486A8AEAC3B}" type="slidenum">
              <a:rPr lang="cs-CZ" altLang="cs-CZ" smtClean="0">
                <a:solidFill>
                  <a:schemeClr val="bg2"/>
                </a:solidFill>
              </a:rPr>
              <a:pPr>
                <a:defRPr/>
              </a:pPr>
              <a:t>16</a:t>
            </a:fld>
            <a:endParaRPr lang="cs-CZ" altLang="cs-CZ">
              <a:solidFill>
                <a:schemeClr val="bg2"/>
              </a:solidFill>
            </a:endParaRPr>
          </a:p>
        </p:txBody>
      </p:sp>
      <p:sp>
        <p:nvSpPr>
          <p:cNvPr id="12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–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Actinopterygii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: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Chondrostei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8" descr="Huhus_u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19113"/>
            <a:ext cx="46482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9" descr="Huhus_u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6688"/>
            <a:ext cx="9144000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10"/>
          <p:cNvSpPr>
            <a:spLocks noChangeArrowheads="1"/>
          </p:cNvSpPr>
          <p:nvPr/>
        </p:nvSpPr>
        <p:spPr bwMode="auto">
          <a:xfrm>
            <a:off x="-36513" y="2371725"/>
            <a:ext cx="45005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77825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77825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77825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77825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77825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778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778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778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778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	</a:t>
            </a:r>
            <a:r>
              <a:rPr kumimoji="0" lang="cs-CZ" altLang="cs-CZ" sz="2000" i="1">
                <a:solidFill>
                  <a:schemeClr val="bg2"/>
                </a:solidFill>
                <a:latin typeface="Comic Sans MS" panose="030F0702030302020204" pitchFamily="66" charset="0"/>
              </a:rPr>
              <a:t>Huso huso</a:t>
            </a:r>
            <a:r>
              <a:rPr kumimoji="0"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 - vyza velká (9m, 1,5t)</a:t>
            </a:r>
          </a:p>
        </p:txBody>
      </p:sp>
      <p:pic>
        <p:nvPicPr>
          <p:cNvPr id="1946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549275"/>
            <a:ext cx="2395538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0DA36C1-E23F-4986-9DA1-7486A8AEAC3B}" type="slidenum">
              <a:rPr lang="cs-CZ" altLang="cs-CZ" smtClean="0"/>
              <a:pPr>
                <a:defRPr/>
              </a:pPr>
              <a:t>17</a:t>
            </a:fld>
            <a:endParaRPr lang="cs-CZ" altLang="cs-CZ"/>
          </a:p>
        </p:txBody>
      </p:sp>
      <p:sp>
        <p:nvSpPr>
          <p:cNvPr id="9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–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Actinopterygii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: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Chondrostei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84138" y="571500"/>
            <a:ext cx="29178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377825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77825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77825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77825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77825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778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778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778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778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i="1">
                <a:solidFill>
                  <a:schemeClr val="bg2"/>
                </a:solidFill>
                <a:latin typeface="Comic Sans MS" panose="030F0702030302020204" pitchFamily="66" charset="0"/>
              </a:rPr>
              <a:t>	Acipenser</a:t>
            </a:r>
            <a:r>
              <a:rPr kumimoji="0"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 - jeseter</a:t>
            </a:r>
          </a:p>
        </p:txBody>
      </p:sp>
      <p:pic>
        <p:nvPicPr>
          <p:cNvPr id="20483" name="Picture 3" descr="jesete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5257800" cy="221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Acipenser%20stur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429000"/>
            <a:ext cx="41148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6"/>
          <p:cNvSpPr txBox="1">
            <a:spLocks noChangeArrowheads="1"/>
          </p:cNvSpPr>
          <p:nvPr/>
        </p:nvSpPr>
        <p:spPr bwMode="auto">
          <a:xfrm>
            <a:off x="6553200" y="2262188"/>
            <a:ext cx="2587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i="1">
                <a:solidFill>
                  <a:schemeClr val="bg2"/>
                </a:solidFill>
                <a:latin typeface="Comic Sans MS" panose="030F0702030302020204" pitchFamily="66" charset="0"/>
              </a:rPr>
              <a:t>A. ruthenus</a:t>
            </a:r>
            <a:r>
              <a:rPr kumimoji="0"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 - j. malý</a:t>
            </a:r>
          </a:p>
        </p:txBody>
      </p:sp>
      <p:pic>
        <p:nvPicPr>
          <p:cNvPr id="20486" name="Picture 7" descr="Acnud_u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5029200" cy="192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 Box 8"/>
          <p:cNvSpPr txBox="1">
            <a:spLocks noChangeArrowheads="1"/>
          </p:cNvSpPr>
          <p:nvPr/>
        </p:nvSpPr>
        <p:spPr bwMode="auto">
          <a:xfrm>
            <a:off x="-46038" y="5767388"/>
            <a:ext cx="30940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i="1">
                <a:solidFill>
                  <a:schemeClr val="bg2"/>
                </a:solidFill>
                <a:latin typeface="Comic Sans MS" panose="030F0702030302020204" pitchFamily="66" charset="0"/>
              </a:rPr>
              <a:t>A. nudiventris</a:t>
            </a:r>
            <a:r>
              <a:rPr kumimoji="0"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 - j. hladký</a:t>
            </a:r>
          </a:p>
        </p:txBody>
      </p:sp>
      <p:pic>
        <p:nvPicPr>
          <p:cNvPr id="20488" name="Picture 9" descr="Astellat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575"/>
            <a:ext cx="55626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Text Box 10"/>
          <p:cNvSpPr txBox="1">
            <a:spLocks noChangeArrowheads="1"/>
          </p:cNvSpPr>
          <p:nvPr/>
        </p:nvSpPr>
        <p:spPr bwMode="auto">
          <a:xfrm>
            <a:off x="0" y="1652588"/>
            <a:ext cx="3248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i="1">
                <a:solidFill>
                  <a:schemeClr val="bg2"/>
                </a:solidFill>
                <a:latin typeface="Comic Sans MS" panose="030F0702030302020204" pitchFamily="66" charset="0"/>
              </a:rPr>
              <a:t>A. stellatus</a:t>
            </a:r>
            <a:r>
              <a:rPr kumimoji="0"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 - j. hvězdnatý</a:t>
            </a:r>
          </a:p>
        </p:txBody>
      </p:sp>
      <p:pic>
        <p:nvPicPr>
          <p:cNvPr id="20490" name="Picture 11" descr="Acstu_u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776913"/>
            <a:ext cx="54864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1" name="Text Box 5"/>
          <p:cNvSpPr txBox="1">
            <a:spLocks noChangeArrowheads="1"/>
          </p:cNvSpPr>
          <p:nvPr/>
        </p:nvSpPr>
        <p:spPr bwMode="auto">
          <a:xfrm>
            <a:off x="3986213" y="5084763"/>
            <a:ext cx="2314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i="1">
                <a:solidFill>
                  <a:schemeClr val="bg2"/>
                </a:solidFill>
                <a:latin typeface="Comic Sans MS" panose="030F0702030302020204" pitchFamily="66" charset="0"/>
              </a:rPr>
              <a:t>A. sturio</a:t>
            </a:r>
            <a:r>
              <a:rPr kumimoji="0"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 - j. velký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0DA36C1-E23F-4986-9DA1-7486A8AEAC3B}" type="slidenum">
              <a:rPr lang="cs-CZ" altLang="cs-CZ" smtClean="0"/>
              <a:pPr>
                <a:defRPr/>
              </a:pPr>
              <a:t>18</a:t>
            </a:fld>
            <a:endParaRPr lang="cs-CZ" altLang="cs-CZ"/>
          </a:p>
        </p:txBody>
      </p:sp>
      <p:sp>
        <p:nvSpPr>
          <p:cNvPr id="15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–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Actinopterygii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: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Chondrostei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224060" y="799877"/>
            <a:ext cx="65801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syn. </a:t>
            </a:r>
            <a:r>
              <a:rPr kumimoji="0"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Lepisosteiformes</a:t>
            </a:r>
            <a:endParaRPr kumimoji="0" lang="cs-CZ" altLang="cs-CZ" sz="20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507" name="Picture 7" descr="kostlí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2571750"/>
            <a:ext cx="3902075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8" descr="Leoss_u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5800"/>
            <a:ext cx="9144000" cy="230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 descr="kostlí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209" y="1661592"/>
            <a:ext cx="45720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 Box 30"/>
          <p:cNvSpPr txBox="1">
            <a:spLocks noChangeArrowheads="1"/>
          </p:cNvSpPr>
          <p:nvPr/>
        </p:nvSpPr>
        <p:spPr bwMode="auto">
          <a:xfrm>
            <a:off x="34925" y="1052513"/>
            <a:ext cx="69484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Robustní </a:t>
            </a:r>
            <a:r>
              <a:rPr kumimoji="0" lang="cs-CZ" altLang="cs-CZ" sz="2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ganoidní</a:t>
            </a:r>
            <a:r>
              <a:rPr kumimoji="0" lang="cs-CZ" altLang="cs-CZ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šupiny, plynový měchýř s dýchací funkcí</a:t>
            </a:r>
          </a:p>
        </p:txBody>
      </p:sp>
      <p:sp>
        <p:nvSpPr>
          <p:cNvPr id="21511" name="Text Box 31"/>
          <p:cNvSpPr txBox="1">
            <a:spLocks noChangeArrowheads="1"/>
          </p:cNvSpPr>
          <p:nvPr/>
        </p:nvSpPr>
        <p:spPr bwMode="auto">
          <a:xfrm>
            <a:off x="15875" y="1375941"/>
            <a:ext cx="65722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Dobrá osifikace </a:t>
            </a:r>
            <a:r>
              <a:rPr kumimoji="0"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(</a:t>
            </a:r>
            <a:r>
              <a:rPr kumimoji="0" lang="cs-CZ" altLang="cs-CZ" sz="2000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mnohokostnatí</a:t>
            </a:r>
            <a:r>
              <a:rPr kumimoji="0"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), </a:t>
            </a:r>
            <a:r>
              <a:rPr kumimoji="0" lang="cs-CZ" altLang="cs-CZ" sz="2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opistocélní</a:t>
            </a:r>
            <a:r>
              <a:rPr kumimoji="0" lang="cs-CZ" altLang="cs-CZ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 obratle</a:t>
            </a:r>
          </a:p>
        </p:txBody>
      </p:sp>
      <p:sp>
        <p:nvSpPr>
          <p:cNvPr id="21512" name="Text Box 33"/>
          <p:cNvSpPr txBox="1">
            <a:spLocks noChangeArrowheads="1"/>
          </p:cNvSpPr>
          <p:nvPr/>
        </p:nvSpPr>
        <p:spPr bwMode="auto">
          <a:xfrm>
            <a:off x="34925" y="1628800"/>
            <a:ext cx="36306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S a </a:t>
            </a:r>
            <a:r>
              <a:rPr kumimoji="0"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stř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. Amerika, sladkovodní</a:t>
            </a:r>
          </a:p>
        </p:txBody>
      </p:sp>
      <p:sp>
        <p:nvSpPr>
          <p:cNvPr id="21514" name="Text Box 55"/>
          <p:cNvSpPr txBox="1">
            <a:spLocks noChangeArrowheads="1"/>
          </p:cNvSpPr>
          <p:nvPr/>
        </p:nvSpPr>
        <p:spPr bwMode="auto">
          <a:xfrm>
            <a:off x="239713" y="1876425"/>
            <a:ext cx="29670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i="1">
                <a:solidFill>
                  <a:schemeClr val="bg2"/>
                </a:solidFill>
                <a:latin typeface="Comic Sans MS" panose="030F0702030302020204" pitchFamily="66" charset="0"/>
              </a:rPr>
              <a:t>Lepisosteus</a:t>
            </a:r>
            <a:r>
              <a:rPr kumimoji="0"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 – 4 druhy;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i="1">
                <a:solidFill>
                  <a:schemeClr val="bg2"/>
                </a:solidFill>
                <a:latin typeface="Comic Sans MS" panose="030F0702030302020204" pitchFamily="66" charset="0"/>
              </a:rPr>
              <a:t>Atractosteus </a:t>
            </a:r>
            <a:r>
              <a:rPr kumimoji="0"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– 3 druhy</a:t>
            </a:r>
            <a:endParaRPr kumimoji="0" lang="cs-CZ" altLang="cs-CZ" sz="2000" i="1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21515" name="Text Box 3"/>
          <p:cNvSpPr txBox="1">
            <a:spLocks noChangeArrowheads="1"/>
          </p:cNvSpPr>
          <p:nvPr/>
        </p:nvSpPr>
        <p:spPr bwMode="auto">
          <a:xfrm>
            <a:off x="5940425" y="5881688"/>
            <a:ext cx="26320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Lepisosteus osseus</a:t>
            </a:r>
            <a:r>
              <a:rPr kumimoji="0"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- kostlín americký (3m)</a:t>
            </a:r>
          </a:p>
        </p:txBody>
      </p:sp>
      <p:pic>
        <p:nvPicPr>
          <p:cNvPr id="21516" name="Picture 5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852738"/>
            <a:ext cx="5292725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8" name="Obdélník 1"/>
          <p:cNvSpPr>
            <a:spLocks noChangeArrowheads="1"/>
          </p:cNvSpPr>
          <p:nvPr/>
        </p:nvSpPr>
        <p:spPr bwMode="auto">
          <a:xfrm>
            <a:off x="107950" y="476250"/>
            <a:ext cx="307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dirty="0" err="1">
                <a:solidFill>
                  <a:schemeClr val="bg2"/>
                </a:solidFill>
                <a:latin typeface="Comic Sans MS" panose="030F0702030302020204" pitchFamily="66" charset="0"/>
              </a:rPr>
              <a:t>Ginglymodi</a:t>
            </a:r>
            <a:r>
              <a:rPr kumimoji="0" lang="cs-CZ" altLang="cs-CZ" dirty="0">
                <a:solidFill>
                  <a:schemeClr val="bg2"/>
                </a:solidFill>
                <a:latin typeface="Comic Sans MS" panose="030F0702030302020204" pitchFamily="66" charset="0"/>
              </a:rPr>
              <a:t> - </a:t>
            </a:r>
            <a:r>
              <a:rPr kumimoji="0" lang="cs-CZ" altLang="cs-CZ" dirty="0" err="1">
                <a:solidFill>
                  <a:schemeClr val="bg2"/>
                </a:solidFill>
                <a:latin typeface="Comic Sans MS" panose="030F0702030302020204" pitchFamily="66" charset="0"/>
              </a:rPr>
              <a:t>kostlíni</a:t>
            </a:r>
            <a:endParaRPr kumimoji="0" lang="cs-CZ" altLang="cs-CZ" dirty="0">
              <a:solidFill>
                <a:schemeClr val="bg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0DA36C1-E23F-4986-9DA1-7486A8AEAC3B}" type="slidenum">
              <a:rPr lang="cs-CZ" altLang="cs-CZ" smtClean="0"/>
              <a:pPr>
                <a:defRPr/>
              </a:pPr>
              <a:t>19</a:t>
            </a:fld>
            <a:endParaRPr lang="cs-CZ" altLang="cs-CZ"/>
          </a:p>
        </p:txBody>
      </p:sp>
      <p:grpSp>
        <p:nvGrpSpPr>
          <p:cNvPr id="40" name="Skupina 39"/>
          <p:cNvGrpSpPr/>
          <p:nvPr/>
        </p:nvGrpSpPr>
        <p:grpSpPr>
          <a:xfrm>
            <a:off x="6732240" y="615379"/>
            <a:ext cx="823912" cy="1085429"/>
            <a:chOff x="6659563" y="687388"/>
            <a:chExt cx="823912" cy="1085429"/>
          </a:xfrm>
        </p:grpSpPr>
        <p:sp>
          <p:nvSpPr>
            <p:cNvPr id="41" name="Line 37"/>
            <p:cNvSpPr>
              <a:spLocks noChangeShapeType="1"/>
            </p:cNvSpPr>
            <p:nvPr/>
          </p:nvSpPr>
          <p:spPr bwMode="auto">
            <a:xfrm>
              <a:off x="6659563" y="908720"/>
              <a:ext cx="126518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2" name="Line 38"/>
            <p:cNvSpPr>
              <a:spLocks noChangeShapeType="1"/>
            </p:cNvSpPr>
            <p:nvPr/>
          </p:nvSpPr>
          <p:spPr bwMode="auto">
            <a:xfrm>
              <a:off x="6786081" y="687388"/>
              <a:ext cx="0" cy="509364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3" name="Line 39"/>
            <p:cNvSpPr>
              <a:spLocks noChangeShapeType="1"/>
            </p:cNvSpPr>
            <p:nvPr/>
          </p:nvSpPr>
          <p:spPr bwMode="auto">
            <a:xfrm>
              <a:off x="6786081" y="687388"/>
              <a:ext cx="697394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4" name="Line 40"/>
            <p:cNvSpPr>
              <a:spLocks noChangeShapeType="1"/>
            </p:cNvSpPr>
            <p:nvPr/>
          </p:nvSpPr>
          <p:spPr bwMode="auto">
            <a:xfrm>
              <a:off x="6786081" y="1196752"/>
              <a:ext cx="127290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5" name="Line 41"/>
            <p:cNvSpPr>
              <a:spLocks noChangeShapeType="1"/>
            </p:cNvSpPr>
            <p:nvPr/>
          </p:nvSpPr>
          <p:spPr bwMode="auto">
            <a:xfrm>
              <a:off x="6913371" y="911402"/>
              <a:ext cx="570104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" name="Line 42"/>
            <p:cNvSpPr>
              <a:spLocks noChangeShapeType="1"/>
            </p:cNvSpPr>
            <p:nvPr/>
          </p:nvSpPr>
          <p:spPr bwMode="auto">
            <a:xfrm>
              <a:off x="6913371" y="1484784"/>
              <a:ext cx="126518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7" name="Line 43"/>
            <p:cNvSpPr>
              <a:spLocks noChangeShapeType="1"/>
            </p:cNvSpPr>
            <p:nvPr/>
          </p:nvSpPr>
          <p:spPr bwMode="auto">
            <a:xfrm>
              <a:off x="6913371" y="911402"/>
              <a:ext cx="0" cy="56681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8" name="Line 44"/>
            <p:cNvSpPr>
              <a:spLocks noChangeShapeType="1"/>
            </p:cNvSpPr>
            <p:nvPr/>
          </p:nvSpPr>
          <p:spPr bwMode="auto">
            <a:xfrm>
              <a:off x="7020272" y="1268761"/>
              <a:ext cx="0" cy="504056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9" name="Line 45"/>
            <p:cNvSpPr>
              <a:spLocks noChangeShapeType="1"/>
            </p:cNvSpPr>
            <p:nvPr/>
          </p:nvSpPr>
          <p:spPr bwMode="auto">
            <a:xfrm>
              <a:off x="7135253" y="1105040"/>
              <a:ext cx="317067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0" name="Line 46"/>
            <p:cNvSpPr>
              <a:spLocks noChangeShapeType="1"/>
            </p:cNvSpPr>
            <p:nvPr/>
          </p:nvSpPr>
          <p:spPr bwMode="auto">
            <a:xfrm>
              <a:off x="7135253" y="1412776"/>
              <a:ext cx="317067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1" name="Line 47"/>
            <p:cNvSpPr>
              <a:spLocks noChangeShapeType="1"/>
            </p:cNvSpPr>
            <p:nvPr/>
          </p:nvSpPr>
          <p:spPr bwMode="auto">
            <a:xfrm>
              <a:off x="7135253" y="1097120"/>
              <a:ext cx="0" cy="315656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2" name="Line 48"/>
            <p:cNvSpPr>
              <a:spLocks noChangeShapeType="1"/>
            </p:cNvSpPr>
            <p:nvPr/>
          </p:nvSpPr>
          <p:spPr bwMode="auto">
            <a:xfrm>
              <a:off x="7020272" y="1268760"/>
              <a:ext cx="126518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3" name="Line 49"/>
            <p:cNvSpPr>
              <a:spLocks noChangeShapeType="1"/>
            </p:cNvSpPr>
            <p:nvPr/>
          </p:nvSpPr>
          <p:spPr bwMode="auto">
            <a:xfrm flipV="1">
              <a:off x="7039889" y="1772816"/>
              <a:ext cx="443586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54" name="Group 50"/>
          <p:cNvGrpSpPr>
            <a:grpSpLocks/>
          </p:cNvGrpSpPr>
          <p:nvPr/>
        </p:nvGrpSpPr>
        <p:grpSpPr bwMode="auto">
          <a:xfrm>
            <a:off x="7524328" y="404664"/>
            <a:ext cx="1655439" cy="1374238"/>
            <a:chOff x="1131" y="2799"/>
            <a:chExt cx="1310" cy="1215"/>
          </a:xfrm>
        </p:grpSpPr>
        <p:sp>
          <p:nvSpPr>
            <p:cNvPr id="55" name="Text Box 51"/>
            <p:cNvSpPr txBox="1">
              <a:spLocks noChangeArrowheads="1"/>
            </p:cNvSpPr>
            <p:nvPr/>
          </p:nvSpPr>
          <p:spPr bwMode="auto">
            <a:xfrm>
              <a:off x="1131" y="2799"/>
              <a:ext cx="870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70000"/>
                <a:buFont typeface="Monotype Sorts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cs-CZ" altLang="cs-CZ" sz="1800">
                  <a:solidFill>
                    <a:schemeClr val="bg2"/>
                  </a:solidFill>
                  <a:latin typeface="Comic Sans MS" panose="030F0702030302020204" pitchFamily="66" charset="0"/>
                </a:rPr>
                <a:t>Cladistia</a:t>
              </a:r>
            </a:p>
          </p:txBody>
        </p:sp>
        <p:sp>
          <p:nvSpPr>
            <p:cNvPr id="56" name="Text Box 52"/>
            <p:cNvSpPr txBox="1">
              <a:spLocks noChangeArrowheads="1"/>
            </p:cNvSpPr>
            <p:nvPr/>
          </p:nvSpPr>
          <p:spPr bwMode="auto">
            <a:xfrm>
              <a:off x="1140" y="2980"/>
              <a:ext cx="1165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70000"/>
                <a:buFont typeface="Monotype Sorts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cs-CZ" altLang="cs-CZ" sz="1800" dirty="0" err="1">
                  <a:solidFill>
                    <a:schemeClr val="bg2"/>
                  </a:solidFill>
                  <a:latin typeface="Comic Sans MS" panose="030F0702030302020204" pitchFamily="66" charset="0"/>
                </a:rPr>
                <a:t>Chondrostei</a:t>
              </a:r>
              <a:endPara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7" name="Text Box 53"/>
            <p:cNvSpPr txBox="1">
              <a:spLocks noChangeArrowheads="1"/>
            </p:cNvSpPr>
            <p:nvPr/>
          </p:nvSpPr>
          <p:spPr bwMode="auto">
            <a:xfrm>
              <a:off x="1140" y="3206"/>
              <a:ext cx="106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70000"/>
                <a:buFont typeface="Monotype Sorts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cs-CZ" altLang="cs-CZ" sz="1800" b="1" dirty="0" err="1">
                  <a:solidFill>
                    <a:schemeClr val="bg2"/>
                  </a:solidFill>
                  <a:latin typeface="Comic Sans MS" panose="030F0702030302020204" pitchFamily="66" charset="0"/>
                </a:rPr>
                <a:t>Ginglymodi</a:t>
              </a:r>
              <a:endParaRPr kumimoji="0" lang="cs-CZ" altLang="cs-CZ" sz="1600" b="1" dirty="0">
                <a:solidFill>
                  <a:schemeClr val="bg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8" name="Text Box 54"/>
            <p:cNvSpPr txBox="1">
              <a:spLocks noChangeArrowheads="1"/>
            </p:cNvSpPr>
            <p:nvPr/>
          </p:nvSpPr>
          <p:spPr bwMode="auto">
            <a:xfrm>
              <a:off x="1141" y="3434"/>
              <a:ext cx="130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70000"/>
                <a:buFont typeface="Monotype Sorts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cs-CZ" altLang="cs-CZ" sz="1800" dirty="0" err="1">
                  <a:solidFill>
                    <a:schemeClr val="bg2"/>
                  </a:solidFill>
                  <a:latin typeface="Comic Sans MS" panose="030F0702030302020204" pitchFamily="66" charset="0"/>
                </a:rPr>
                <a:t>Halecomorphi</a:t>
              </a:r>
              <a:endParaRPr kumimoji="0" lang="cs-CZ" altLang="cs-CZ" sz="1600" dirty="0">
                <a:solidFill>
                  <a:schemeClr val="bg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9" name="Text Box 55"/>
            <p:cNvSpPr txBox="1">
              <a:spLocks noChangeArrowheads="1"/>
            </p:cNvSpPr>
            <p:nvPr/>
          </p:nvSpPr>
          <p:spPr bwMode="auto">
            <a:xfrm>
              <a:off x="1131" y="3690"/>
              <a:ext cx="934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70000"/>
                <a:buFont typeface="Monotype Sorts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cs-CZ" altLang="cs-CZ" sz="1800" dirty="0" err="1">
                  <a:solidFill>
                    <a:schemeClr val="bg2"/>
                  </a:solidFill>
                  <a:latin typeface="Comic Sans MS" panose="030F0702030302020204" pitchFamily="66" charset="0"/>
                </a:rPr>
                <a:t>Teleostei</a:t>
              </a:r>
              <a:endPara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–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Actinopterygii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: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Holostei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0DA36C1-E23F-4986-9DA1-7486A8AEAC3B}" type="slidenum">
              <a:rPr lang="cs-CZ" altLang="cs-CZ" smtClean="0"/>
              <a:pPr>
                <a:defRPr/>
              </a:pPr>
              <a:t>2</a:t>
            </a:fld>
            <a:endParaRPr lang="cs-CZ" alt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37525" y="-413588"/>
            <a:ext cx="5700951" cy="875297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86588" y="116632"/>
            <a:ext cx="83338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2"/>
                </a:solidFill>
              </a:rPr>
              <a:t>Nové 3. přepracované vydání učebnice</a:t>
            </a:r>
          </a:p>
          <a:p>
            <a:r>
              <a:rPr lang="cs-CZ" dirty="0" smtClean="0">
                <a:solidFill>
                  <a:schemeClr val="bg2"/>
                </a:solidFill>
              </a:rPr>
              <a:t>Jiří </a:t>
            </a:r>
            <a:r>
              <a:rPr lang="cs-CZ" dirty="0" err="1" smtClean="0">
                <a:solidFill>
                  <a:schemeClr val="bg2"/>
                </a:solidFill>
              </a:rPr>
              <a:t>Gaisler</a:t>
            </a:r>
            <a:r>
              <a:rPr lang="cs-CZ" dirty="0" smtClean="0">
                <a:solidFill>
                  <a:schemeClr val="bg2"/>
                </a:solidFill>
              </a:rPr>
              <a:t>, Jan Zima: Zoologie obratlovců. Academia Praha 2018</a:t>
            </a:r>
            <a:endParaRPr lang="cs-CZ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47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9" descr="Amcal_u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860898"/>
            <a:ext cx="3733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152400" y="725488"/>
            <a:ext cx="21018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syn. </a:t>
            </a:r>
            <a:r>
              <a:rPr kumimoji="0"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Amiiformes</a:t>
            </a:r>
            <a:endParaRPr kumimoji="0" lang="cs-CZ" altLang="cs-CZ" sz="20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22532" name="Text Box 3"/>
          <p:cNvSpPr txBox="1">
            <a:spLocks noChangeArrowheads="1"/>
          </p:cNvSpPr>
          <p:nvPr/>
        </p:nvSpPr>
        <p:spPr bwMode="auto">
          <a:xfrm>
            <a:off x="587375" y="1016000"/>
            <a:ext cx="57134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i="1">
                <a:solidFill>
                  <a:schemeClr val="bg2"/>
                </a:solidFill>
                <a:latin typeface="Comic Sans MS" panose="030F0702030302020204" pitchFamily="66" charset="0"/>
              </a:rPr>
              <a:t>Amia calva</a:t>
            </a:r>
            <a:r>
              <a:rPr kumimoji="0"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 - kaproun obecný (až 90 cm), 1 druh</a:t>
            </a:r>
          </a:p>
        </p:txBody>
      </p:sp>
      <p:pic>
        <p:nvPicPr>
          <p:cNvPr id="22533" name="Picture 10" descr="Am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525" y="4724400"/>
            <a:ext cx="2773363" cy="2081213"/>
          </a:xfrm>
          <a:prstGeom prst="rect">
            <a:avLst/>
          </a:prstGeom>
          <a:solidFill>
            <a:srgbClr val="6600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3" descr="ami-c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78438"/>
            <a:ext cx="4267200" cy="157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2" descr="Amcal_u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6175"/>
            <a:ext cx="4932363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Text Box 34"/>
          <p:cNvSpPr txBox="1">
            <a:spLocks noChangeArrowheads="1"/>
          </p:cNvSpPr>
          <p:nvPr/>
        </p:nvSpPr>
        <p:spPr bwMode="auto">
          <a:xfrm>
            <a:off x="5364163" y="1951038"/>
            <a:ext cx="3779837" cy="147732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Tenké </a:t>
            </a:r>
            <a:r>
              <a:rPr kumimoji="0" lang="cs-CZ" altLang="cs-CZ" sz="18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ganoidní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 šupiny, </a:t>
            </a:r>
            <a:r>
              <a:rPr kumimoji="0" lang="cs-CZ" altLang="cs-CZ" sz="18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amficélní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 obratle, osifikovaná lebka </a:t>
            </a:r>
            <a:r>
              <a:rPr kumimoji="0" lang="cs-CZ" altLang="cs-CZ" sz="18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(</a:t>
            </a:r>
            <a:r>
              <a:rPr kumimoji="0" lang="cs-CZ" altLang="cs-CZ" sz="1800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Holostei</a:t>
            </a:r>
            <a:r>
              <a:rPr kumimoji="0" lang="cs-CZ" altLang="cs-CZ" sz="18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 - </a:t>
            </a:r>
            <a:r>
              <a:rPr kumimoji="0" lang="cs-CZ" altLang="cs-CZ" sz="1800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mnohokostnatí</a:t>
            </a:r>
            <a:r>
              <a:rPr kumimoji="0" lang="cs-CZ" altLang="cs-CZ" sz="18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), 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dlouhá hřbetní ploutev, dýchací plynový měchýř</a:t>
            </a:r>
          </a:p>
        </p:txBody>
      </p:sp>
      <p:grpSp>
        <p:nvGrpSpPr>
          <p:cNvPr id="22538" name="Group 52"/>
          <p:cNvGrpSpPr>
            <a:grpSpLocks/>
          </p:cNvGrpSpPr>
          <p:nvPr/>
        </p:nvGrpSpPr>
        <p:grpSpPr bwMode="auto">
          <a:xfrm>
            <a:off x="7380611" y="511744"/>
            <a:ext cx="1728170" cy="1413825"/>
            <a:chOff x="1130" y="2735"/>
            <a:chExt cx="1367" cy="1250"/>
          </a:xfrm>
        </p:grpSpPr>
        <p:sp>
          <p:nvSpPr>
            <p:cNvPr id="22542" name="Text Box 53"/>
            <p:cNvSpPr txBox="1">
              <a:spLocks noChangeArrowheads="1"/>
            </p:cNvSpPr>
            <p:nvPr/>
          </p:nvSpPr>
          <p:spPr bwMode="auto">
            <a:xfrm>
              <a:off x="1131" y="2735"/>
              <a:ext cx="870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70000"/>
                <a:buFont typeface="Monotype Sorts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cs-CZ" altLang="cs-CZ" sz="1800" dirty="0" err="1">
                  <a:solidFill>
                    <a:schemeClr val="bg2"/>
                  </a:solidFill>
                  <a:latin typeface="Comic Sans MS" panose="030F0702030302020204" pitchFamily="66" charset="0"/>
                </a:rPr>
                <a:t>Cladistia</a:t>
              </a:r>
              <a:endPara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2543" name="Text Box 54"/>
            <p:cNvSpPr txBox="1">
              <a:spLocks noChangeArrowheads="1"/>
            </p:cNvSpPr>
            <p:nvPr/>
          </p:nvSpPr>
          <p:spPr bwMode="auto">
            <a:xfrm>
              <a:off x="1130" y="2926"/>
              <a:ext cx="1160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70000"/>
                <a:buFont typeface="Monotype Sorts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cs-CZ" altLang="cs-CZ" sz="1800" dirty="0" err="1">
                  <a:solidFill>
                    <a:schemeClr val="bg2"/>
                  </a:solidFill>
                  <a:latin typeface="Comic Sans MS" panose="030F0702030302020204" pitchFamily="66" charset="0"/>
                </a:rPr>
                <a:t>Chondrostei</a:t>
              </a:r>
              <a:endPara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2544" name="Text Box 55"/>
            <p:cNvSpPr txBox="1">
              <a:spLocks noChangeArrowheads="1"/>
            </p:cNvSpPr>
            <p:nvPr/>
          </p:nvSpPr>
          <p:spPr bwMode="auto">
            <a:xfrm>
              <a:off x="1140" y="3117"/>
              <a:ext cx="1044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70000"/>
                <a:buFont typeface="Monotype Sorts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cs-CZ" altLang="cs-CZ" sz="1800" dirty="0" err="1">
                  <a:solidFill>
                    <a:schemeClr val="bg2"/>
                  </a:solidFill>
                  <a:latin typeface="Comic Sans MS" panose="030F0702030302020204" pitchFamily="66" charset="0"/>
                </a:rPr>
                <a:t>Ginglymodi</a:t>
              </a:r>
              <a:endParaRPr kumimoji="0" lang="cs-CZ" altLang="cs-CZ" sz="1600" dirty="0">
                <a:solidFill>
                  <a:schemeClr val="bg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2545" name="Text Box 56"/>
            <p:cNvSpPr txBox="1">
              <a:spLocks noChangeArrowheads="1"/>
            </p:cNvSpPr>
            <p:nvPr/>
          </p:nvSpPr>
          <p:spPr bwMode="auto">
            <a:xfrm>
              <a:off x="1136" y="3363"/>
              <a:ext cx="136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70000"/>
                <a:buFont typeface="Monotype Sorts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cs-CZ" altLang="cs-CZ" sz="1800" b="1" dirty="0" err="1">
                  <a:solidFill>
                    <a:schemeClr val="bg2"/>
                  </a:solidFill>
                  <a:latin typeface="Comic Sans MS" panose="030F0702030302020204" pitchFamily="66" charset="0"/>
                </a:rPr>
                <a:t>Halecomorphi</a:t>
              </a:r>
              <a:endParaRPr kumimoji="0" lang="cs-CZ" altLang="cs-CZ" sz="1600" b="1" dirty="0">
                <a:solidFill>
                  <a:schemeClr val="bg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2546" name="Text Box 57"/>
            <p:cNvSpPr txBox="1">
              <a:spLocks noChangeArrowheads="1"/>
            </p:cNvSpPr>
            <p:nvPr/>
          </p:nvSpPr>
          <p:spPr bwMode="auto">
            <a:xfrm>
              <a:off x="1131" y="3661"/>
              <a:ext cx="934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70000"/>
                <a:buFont typeface="Monotype Sorts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cs-CZ" altLang="cs-CZ" sz="1800">
                  <a:solidFill>
                    <a:schemeClr val="bg2"/>
                  </a:solidFill>
                  <a:latin typeface="Comic Sans MS" panose="030F0702030302020204" pitchFamily="66" charset="0"/>
                </a:rPr>
                <a:t>Teleostei</a:t>
              </a:r>
            </a:p>
          </p:txBody>
        </p:sp>
      </p:grpSp>
      <p:pic>
        <p:nvPicPr>
          <p:cNvPr id="22540" name="Picture 11" descr="Amcal_u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358900"/>
            <a:ext cx="4846638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1" name="Obdélník 1"/>
          <p:cNvSpPr>
            <a:spLocks noChangeArrowheads="1"/>
          </p:cNvSpPr>
          <p:nvPr/>
        </p:nvSpPr>
        <p:spPr bwMode="auto">
          <a:xfrm>
            <a:off x="179388" y="404813"/>
            <a:ext cx="364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>
                <a:solidFill>
                  <a:schemeClr val="bg2"/>
                </a:solidFill>
                <a:latin typeface="Comic Sans MS" panose="030F0702030302020204" pitchFamily="66" charset="0"/>
              </a:rPr>
              <a:t>Halecomorphi - kaprouni</a:t>
            </a:r>
            <a:endParaRPr kumimoji="0" lang="cs-CZ" altLang="cs-CZ">
              <a:solidFill>
                <a:schemeClr val="bg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0DA36C1-E23F-4986-9DA1-7486A8AEAC3B}" type="slidenum">
              <a:rPr lang="cs-CZ" altLang="cs-CZ" smtClean="0">
                <a:solidFill>
                  <a:schemeClr val="bg2"/>
                </a:solidFill>
              </a:rPr>
              <a:pPr>
                <a:defRPr/>
              </a:pPr>
              <a:t>20</a:t>
            </a:fld>
            <a:endParaRPr lang="cs-CZ" altLang="cs-CZ">
              <a:solidFill>
                <a:schemeClr val="bg2"/>
              </a:solidFill>
            </a:endParaRPr>
          </a:p>
        </p:txBody>
      </p:sp>
      <p:sp>
        <p:nvSpPr>
          <p:cNvPr id="37" name="Rectangle 59"/>
          <p:cNvSpPr>
            <a:spLocks noChangeArrowheads="1"/>
          </p:cNvSpPr>
          <p:nvPr/>
        </p:nvSpPr>
        <p:spPr bwMode="auto">
          <a:xfrm>
            <a:off x="0" y="0"/>
            <a:ext cx="9143999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–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Actinopterygii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: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Holostei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grpSp>
        <p:nvGrpSpPr>
          <p:cNvPr id="38" name="Skupina 37"/>
          <p:cNvGrpSpPr/>
          <p:nvPr/>
        </p:nvGrpSpPr>
        <p:grpSpPr>
          <a:xfrm>
            <a:off x="6588224" y="656114"/>
            <a:ext cx="823912" cy="1085429"/>
            <a:chOff x="6659563" y="687388"/>
            <a:chExt cx="823912" cy="1085429"/>
          </a:xfrm>
        </p:grpSpPr>
        <p:sp>
          <p:nvSpPr>
            <p:cNvPr id="39" name="Line 37"/>
            <p:cNvSpPr>
              <a:spLocks noChangeShapeType="1"/>
            </p:cNvSpPr>
            <p:nvPr/>
          </p:nvSpPr>
          <p:spPr bwMode="auto">
            <a:xfrm>
              <a:off x="6659563" y="908720"/>
              <a:ext cx="126518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0" name="Line 38"/>
            <p:cNvSpPr>
              <a:spLocks noChangeShapeType="1"/>
            </p:cNvSpPr>
            <p:nvPr/>
          </p:nvSpPr>
          <p:spPr bwMode="auto">
            <a:xfrm>
              <a:off x="6786081" y="687388"/>
              <a:ext cx="0" cy="509364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1" name="Line 39"/>
            <p:cNvSpPr>
              <a:spLocks noChangeShapeType="1"/>
            </p:cNvSpPr>
            <p:nvPr/>
          </p:nvSpPr>
          <p:spPr bwMode="auto">
            <a:xfrm>
              <a:off x="6786081" y="687388"/>
              <a:ext cx="697394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2" name="Line 40"/>
            <p:cNvSpPr>
              <a:spLocks noChangeShapeType="1"/>
            </p:cNvSpPr>
            <p:nvPr/>
          </p:nvSpPr>
          <p:spPr bwMode="auto">
            <a:xfrm>
              <a:off x="6786081" y="1196752"/>
              <a:ext cx="127290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3" name="Line 41"/>
            <p:cNvSpPr>
              <a:spLocks noChangeShapeType="1"/>
            </p:cNvSpPr>
            <p:nvPr/>
          </p:nvSpPr>
          <p:spPr bwMode="auto">
            <a:xfrm>
              <a:off x="6913371" y="911402"/>
              <a:ext cx="570104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4" name="Line 42"/>
            <p:cNvSpPr>
              <a:spLocks noChangeShapeType="1"/>
            </p:cNvSpPr>
            <p:nvPr/>
          </p:nvSpPr>
          <p:spPr bwMode="auto">
            <a:xfrm>
              <a:off x="6913371" y="1484784"/>
              <a:ext cx="126518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5" name="Line 43"/>
            <p:cNvSpPr>
              <a:spLocks noChangeShapeType="1"/>
            </p:cNvSpPr>
            <p:nvPr/>
          </p:nvSpPr>
          <p:spPr bwMode="auto">
            <a:xfrm>
              <a:off x="6913371" y="911402"/>
              <a:ext cx="0" cy="56681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" name="Line 44"/>
            <p:cNvSpPr>
              <a:spLocks noChangeShapeType="1"/>
            </p:cNvSpPr>
            <p:nvPr/>
          </p:nvSpPr>
          <p:spPr bwMode="auto">
            <a:xfrm>
              <a:off x="7020272" y="1268761"/>
              <a:ext cx="0" cy="504056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7" name="Line 45"/>
            <p:cNvSpPr>
              <a:spLocks noChangeShapeType="1"/>
            </p:cNvSpPr>
            <p:nvPr/>
          </p:nvSpPr>
          <p:spPr bwMode="auto">
            <a:xfrm>
              <a:off x="7135253" y="1105040"/>
              <a:ext cx="317067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8" name="Line 46"/>
            <p:cNvSpPr>
              <a:spLocks noChangeShapeType="1"/>
            </p:cNvSpPr>
            <p:nvPr/>
          </p:nvSpPr>
          <p:spPr bwMode="auto">
            <a:xfrm>
              <a:off x="7135253" y="1412776"/>
              <a:ext cx="317067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9" name="Line 47"/>
            <p:cNvSpPr>
              <a:spLocks noChangeShapeType="1"/>
            </p:cNvSpPr>
            <p:nvPr/>
          </p:nvSpPr>
          <p:spPr bwMode="auto">
            <a:xfrm>
              <a:off x="7135253" y="1097120"/>
              <a:ext cx="0" cy="315656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0" name="Line 48"/>
            <p:cNvSpPr>
              <a:spLocks noChangeShapeType="1"/>
            </p:cNvSpPr>
            <p:nvPr/>
          </p:nvSpPr>
          <p:spPr bwMode="auto">
            <a:xfrm>
              <a:off x="7020272" y="1268760"/>
              <a:ext cx="126518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1" name="Line 49"/>
            <p:cNvSpPr>
              <a:spLocks noChangeShapeType="1"/>
            </p:cNvSpPr>
            <p:nvPr/>
          </p:nvSpPr>
          <p:spPr bwMode="auto">
            <a:xfrm flipV="1">
              <a:off x="7039889" y="1772816"/>
              <a:ext cx="443586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23555" name="Picture 4" descr="MorfLebAm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981075"/>
            <a:ext cx="9001125" cy="522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0E5332-6C58-4C96-97ED-01669BE53981}" type="slidenum">
              <a:rPr lang="cs-CZ" altLang="cs-CZ" smtClean="0">
                <a:solidFill>
                  <a:schemeClr val="bg2"/>
                </a:solidFill>
              </a:rPr>
              <a:pPr>
                <a:defRPr/>
              </a:pPr>
              <a:t>21</a:t>
            </a:fld>
            <a:endParaRPr lang="cs-CZ" altLang="cs-CZ">
              <a:solidFill>
                <a:schemeClr val="bg2"/>
              </a:solidFill>
            </a:endParaRPr>
          </a:p>
        </p:txBody>
      </p:sp>
      <p:sp>
        <p:nvSpPr>
          <p:cNvPr id="6" name="Rectangle 59"/>
          <p:cNvSpPr>
            <a:spLocks noChangeArrowheads="1"/>
          </p:cNvSpPr>
          <p:nvPr/>
        </p:nvSpPr>
        <p:spPr bwMode="auto">
          <a:xfrm>
            <a:off x="0" y="0"/>
            <a:ext cx="9143999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–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Actinopterygii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: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Holostei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05" name="Picture 27" descr="MorfolCteno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841" y="2276872"/>
            <a:ext cx="3776663" cy="262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6" name="Picture 28" descr="MorfolCyklo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92" y="2924944"/>
            <a:ext cx="3429000" cy="26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2"/>
          <p:cNvSpPr txBox="1">
            <a:spLocks noChangeArrowheads="1"/>
          </p:cNvSpPr>
          <p:nvPr/>
        </p:nvSpPr>
        <p:spPr bwMode="auto">
          <a:xfrm>
            <a:off x="179388" y="836613"/>
            <a:ext cx="11445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&gt;</a:t>
            </a:r>
            <a:r>
              <a:rPr kumimoji="0"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30 000</a:t>
            </a:r>
          </a:p>
        </p:txBody>
      </p:sp>
      <p:sp>
        <p:nvSpPr>
          <p:cNvPr id="24580" name="Text Box 24"/>
          <p:cNvSpPr txBox="1">
            <a:spLocks noChangeArrowheads="1"/>
          </p:cNvSpPr>
          <p:nvPr/>
        </p:nvSpPr>
        <p:spPr bwMode="auto">
          <a:xfrm>
            <a:off x="107504" y="2492896"/>
            <a:ext cx="8991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Tenké </a:t>
            </a:r>
            <a:r>
              <a:rPr kumimoji="0" lang="cs-CZ" altLang="cs-CZ" sz="2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leptoidní</a:t>
            </a:r>
            <a:r>
              <a:rPr kumimoji="0" lang="cs-CZ" altLang="cs-CZ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 šupiny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(cykloidní, </a:t>
            </a:r>
            <a:r>
              <a:rPr kumimoji="0"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ktenoidní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24581" name="Text Box 25"/>
          <p:cNvSpPr txBox="1">
            <a:spLocks noChangeArrowheads="1"/>
          </p:cNvSpPr>
          <p:nvPr/>
        </p:nvSpPr>
        <p:spPr bwMode="auto">
          <a:xfrm>
            <a:off x="144463" y="1087438"/>
            <a:ext cx="68040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max. </a:t>
            </a:r>
            <a:r>
              <a:rPr kumimoji="0" lang="cs-CZ" altLang="cs-CZ" sz="1800" i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Arapaima</a:t>
            </a:r>
            <a:r>
              <a:rPr kumimoji="0" lang="cs-CZ" altLang="cs-CZ" sz="1800" i="1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1800" i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gigas</a:t>
            </a:r>
            <a:r>
              <a:rPr kumimoji="0" lang="cs-CZ" altLang="cs-CZ" sz="1800" i="1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(5 m, 200 kg) (</a:t>
            </a:r>
            <a:r>
              <a:rPr kumimoji="0" lang="cs-CZ" altLang="cs-CZ" sz="18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Osteoglossidae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, </a:t>
            </a:r>
            <a:r>
              <a:rPr kumimoji="0" lang="cs-CZ" altLang="cs-CZ" sz="18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JAm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min. </a:t>
            </a:r>
            <a:r>
              <a:rPr kumimoji="0" lang="it-IT" altLang="cs-CZ" sz="1800" i="1" dirty="0">
                <a:solidFill>
                  <a:schemeClr val="bg2"/>
                </a:solidFill>
                <a:latin typeface="Comic Sans MS" panose="030F0702030302020204" pitchFamily="66" charset="0"/>
              </a:rPr>
              <a:t>Paedocypris</a:t>
            </a:r>
            <a:r>
              <a:rPr kumimoji="0" lang="cs-CZ" altLang="cs-CZ" sz="1800" i="1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it-IT" altLang="cs-CZ" sz="1800" i="1" dirty="0">
                <a:solidFill>
                  <a:schemeClr val="bg2"/>
                </a:solidFill>
                <a:latin typeface="Comic Sans MS" panose="030F0702030302020204" pitchFamily="66" charset="0"/>
              </a:rPr>
              <a:t>progenetica</a:t>
            </a:r>
            <a:r>
              <a:rPr kumimoji="0" lang="cs-CZ" altLang="cs-CZ" sz="1800" i="1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it-IT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(8-10 mm, Cyprinidae, Sumatra, </a:t>
            </a:r>
            <a:r>
              <a:rPr kumimoji="0" lang="it-IT" altLang="cs-CZ" sz="18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PLoS</a:t>
            </a:r>
            <a:r>
              <a:rPr kumimoji="0" lang="cs-CZ" altLang="cs-CZ" sz="18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it-IT" altLang="cs-CZ" sz="18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ONE </a:t>
            </a:r>
            <a:r>
              <a:rPr kumimoji="0" lang="it-IT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7, e29797, 2012)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800" i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Misichthys</a:t>
            </a:r>
            <a:r>
              <a:rPr kumimoji="0" lang="cs-CZ" altLang="cs-CZ" sz="1800" i="1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1800" i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luzonensis</a:t>
            </a:r>
            <a:r>
              <a:rPr kumimoji="0" lang="cs-CZ" altLang="cs-CZ" sz="1800" i="1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(10 mm), </a:t>
            </a:r>
            <a:r>
              <a:rPr kumimoji="0" lang="cs-CZ" altLang="cs-CZ" sz="1800" i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Pandaka</a:t>
            </a:r>
            <a:r>
              <a:rPr kumimoji="0" lang="cs-CZ" altLang="cs-CZ" sz="1800" i="1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1800" i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pygmaea</a:t>
            </a:r>
            <a:r>
              <a:rPr kumimoji="0" lang="cs-CZ" altLang="cs-CZ" sz="1800" i="1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(7-10 mm) (0,2 g), (</a:t>
            </a:r>
            <a:r>
              <a:rPr kumimoji="0" lang="cs-CZ" altLang="cs-CZ" sz="18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Gobiidae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, Filipíny) </a:t>
            </a:r>
          </a:p>
        </p:txBody>
      </p:sp>
      <p:grpSp>
        <p:nvGrpSpPr>
          <p:cNvPr id="24583" name="Group 60"/>
          <p:cNvGrpSpPr>
            <a:grpSpLocks/>
          </p:cNvGrpSpPr>
          <p:nvPr/>
        </p:nvGrpSpPr>
        <p:grpSpPr bwMode="auto">
          <a:xfrm>
            <a:off x="7453313" y="470256"/>
            <a:ext cx="1654175" cy="1446627"/>
            <a:chOff x="1131" y="2833"/>
            <a:chExt cx="1310" cy="1279"/>
          </a:xfrm>
        </p:grpSpPr>
        <p:sp>
          <p:nvSpPr>
            <p:cNvPr id="24587" name="Text Box 61"/>
            <p:cNvSpPr txBox="1">
              <a:spLocks noChangeArrowheads="1"/>
            </p:cNvSpPr>
            <p:nvPr/>
          </p:nvSpPr>
          <p:spPr bwMode="auto">
            <a:xfrm>
              <a:off x="1131" y="2833"/>
              <a:ext cx="870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70000"/>
                <a:buFont typeface="Monotype Sorts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cs-CZ" altLang="cs-CZ" sz="1800" dirty="0" err="1">
                  <a:solidFill>
                    <a:schemeClr val="bg2"/>
                  </a:solidFill>
                  <a:latin typeface="Comic Sans MS" panose="030F0702030302020204" pitchFamily="66" charset="0"/>
                </a:rPr>
                <a:t>Cladistia</a:t>
              </a:r>
              <a:endPara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4588" name="Text Box 62"/>
            <p:cNvSpPr txBox="1">
              <a:spLocks noChangeArrowheads="1"/>
            </p:cNvSpPr>
            <p:nvPr/>
          </p:nvSpPr>
          <p:spPr bwMode="auto">
            <a:xfrm>
              <a:off x="1140" y="3024"/>
              <a:ext cx="1160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70000"/>
                <a:buFont typeface="Monotype Sorts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cs-CZ" altLang="cs-CZ" sz="1800" dirty="0" err="1">
                  <a:solidFill>
                    <a:schemeClr val="bg2"/>
                  </a:solidFill>
                  <a:latin typeface="Comic Sans MS" panose="030F0702030302020204" pitchFamily="66" charset="0"/>
                </a:rPr>
                <a:t>Chondrostei</a:t>
              </a:r>
              <a:endPara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4589" name="Text Box 63"/>
            <p:cNvSpPr txBox="1">
              <a:spLocks noChangeArrowheads="1"/>
            </p:cNvSpPr>
            <p:nvPr/>
          </p:nvSpPr>
          <p:spPr bwMode="auto">
            <a:xfrm>
              <a:off x="1140" y="3206"/>
              <a:ext cx="1046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70000"/>
                <a:buFont typeface="Monotype Sorts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cs-CZ" altLang="cs-CZ" sz="1800">
                  <a:solidFill>
                    <a:schemeClr val="bg2"/>
                  </a:solidFill>
                  <a:latin typeface="Comic Sans MS" panose="030F0702030302020204" pitchFamily="66" charset="0"/>
                </a:rPr>
                <a:t>Ginglymodi</a:t>
              </a:r>
              <a:endParaRPr kumimoji="0" lang="cs-CZ" altLang="cs-CZ" sz="1600">
                <a:solidFill>
                  <a:schemeClr val="bg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4590" name="Text Box 64"/>
            <p:cNvSpPr txBox="1">
              <a:spLocks noChangeArrowheads="1"/>
            </p:cNvSpPr>
            <p:nvPr/>
          </p:nvSpPr>
          <p:spPr bwMode="auto">
            <a:xfrm>
              <a:off x="1140" y="3467"/>
              <a:ext cx="130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70000"/>
                <a:buFont typeface="Monotype Sorts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cs-CZ" altLang="cs-CZ" sz="1800" dirty="0" err="1">
                  <a:solidFill>
                    <a:schemeClr val="bg2"/>
                  </a:solidFill>
                  <a:latin typeface="Comic Sans MS" panose="030F0702030302020204" pitchFamily="66" charset="0"/>
                </a:rPr>
                <a:t>Halecomorphi</a:t>
              </a:r>
              <a:endParaRPr kumimoji="0" lang="cs-CZ" altLang="cs-CZ" sz="1600" dirty="0">
                <a:solidFill>
                  <a:schemeClr val="bg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4591" name="Text Box 65"/>
            <p:cNvSpPr txBox="1">
              <a:spLocks noChangeArrowheads="1"/>
            </p:cNvSpPr>
            <p:nvPr/>
          </p:nvSpPr>
          <p:spPr bwMode="auto">
            <a:xfrm>
              <a:off x="1131" y="3788"/>
              <a:ext cx="945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70000"/>
                <a:buFont typeface="Monotype Sorts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cs-CZ" altLang="cs-CZ" sz="1800" b="1" dirty="0" err="1">
                  <a:solidFill>
                    <a:schemeClr val="bg2"/>
                  </a:solidFill>
                  <a:latin typeface="Comic Sans MS" panose="030F0702030302020204" pitchFamily="66" charset="0"/>
                </a:rPr>
                <a:t>Teleostei</a:t>
              </a:r>
              <a:endParaRPr kumimoji="0" lang="cs-CZ" altLang="cs-CZ" sz="1800" b="1" dirty="0">
                <a:solidFill>
                  <a:schemeClr val="bg2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24584" name="Rectangle 67"/>
          <p:cNvSpPr>
            <a:spLocks noChangeArrowheads="1"/>
          </p:cNvSpPr>
          <p:nvPr/>
        </p:nvSpPr>
        <p:spPr bwMode="auto">
          <a:xfrm>
            <a:off x="1547813" y="5967413"/>
            <a:ext cx="503855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Amficélní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obratle s </a:t>
            </a:r>
            <a:r>
              <a:rPr kumimoji="0"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processus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spinosus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, </a:t>
            </a:r>
            <a:endParaRPr kumimoji="0" lang="cs-CZ" altLang="cs-CZ" sz="2000" dirty="0" smtClean="0">
              <a:solidFill>
                <a:schemeClr val="bg2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p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. </a:t>
            </a:r>
            <a:r>
              <a:rPr kumimoji="0"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transversi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, </a:t>
            </a:r>
            <a:r>
              <a:rPr kumimoji="0"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a </a:t>
            </a:r>
            <a:r>
              <a:rPr kumimoji="0"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hemapofýzami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v ocasní č.</a:t>
            </a:r>
          </a:p>
        </p:txBody>
      </p:sp>
      <p:sp>
        <p:nvSpPr>
          <p:cNvPr id="24586" name="Obdélník 1"/>
          <p:cNvSpPr>
            <a:spLocks noChangeArrowheads="1"/>
          </p:cNvSpPr>
          <p:nvPr/>
        </p:nvSpPr>
        <p:spPr bwMode="auto">
          <a:xfrm>
            <a:off x="107950" y="476250"/>
            <a:ext cx="3008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>
                <a:solidFill>
                  <a:schemeClr val="bg2"/>
                </a:solidFill>
                <a:latin typeface="Comic Sans MS" panose="030F0702030302020204" pitchFamily="66" charset="0"/>
              </a:rPr>
              <a:t>Teleostei - kostnatí</a:t>
            </a:r>
            <a:endParaRPr kumimoji="0" lang="cs-CZ" altLang="cs-CZ">
              <a:solidFill>
                <a:schemeClr val="bg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0DA36C1-E23F-4986-9DA1-7486A8AEAC3B}" type="slidenum">
              <a:rPr lang="cs-CZ" altLang="cs-CZ" smtClean="0">
                <a:solidFill>
                  <a:schemeClr val="bg2"/>
                </a:solidFill>
              </a:rPr>
              <a:pPr>
                <a:defRPr/>
              </a:pPr>
              <a:t>22</a:t>
            </a:fld>
            <a:endParaRPr lang="cs-CZ" altLang="cs-CZ">
              <a:solidFill>
                <a:schemeClr val="bg2"/>
              </a:solidFill>
            </a:endParaRPr>
          </a:p>
        </p:txBody>
      </p:sp>
      <p:sp>
        <p:nvSpPr>
          <p:cNvPr id="32" name="Rectangle 59"/>
          <p:cNvSpPr>
            <a:spLocks noChangeArrowheads="1"/>
          </p:cNvSpPr>
          <p:nvPr/>
        </p:nvSpPr>
        <p:spPr bwMode="auto">
          <a:xfrm>
            <a:off x="0" y="0"/>
            <a:ext cx="9143999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–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Actinopterygii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: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Teleostei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grpSp>
        <p:nvGrpSpPr>
          <p:cNvPr id="39" name="Skupina 38"/>
          <p:cNvGrpSpPr/>
          <p:nvPr/>
        </p:nvGrpSpPr>
        <p:grpSpPr>
          <a:xfrm>
            <a:off x="6588224" y="656114"/>
            <a:ext cx="823912" cy="1085429"/>
            <a:chOff x="6659563" y="687388"/>
            <a:chExt cx="823912" cy="1085429"/>
          </a:xfrm>
        </p:grpSpPr>
        <p:sp>
          <p:nvSpPr>
            <p:cNvPr id="40" name="Line 37"/>
            <p:cNvSpPr>
              <a:spLocks noChangeShapeType="1"/>
            </p:cNvSpPr>
            <p:nvPr/>
          </p:nvSpPr>
          <p:spPr bwMode="auto">
            <a:xfrm>
              <a:off x="6659563" y="908720"/>
              <a:ext cx="126518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1" name="Line 38"/>
            <p:cNvSpPr>
              <a:spLocks noChangeShapeType="1"/>
            </p:cNvSpPr>
            <p:nvPr/>
          </p:nvSpPr>
          <p:spPr bwMode="auto">
            <a:xfrm>
              <a:off x="6786081" y="687388"/>
              <a:ext cx="0" cy="509364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2" name="Line 39"/>
            <p:cNvSpPr>
              <a:spLocks noChangeShapeType="1"/>
            </p:cNvSpPr>
            <p:nvPr/>
          </p:nvSpPr>
          <p:spPr bwMode="auto">
            <a:xfrm>
              <a:off x="6786081" y="687388"/>
              <a:ext cx="697394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3" name="Line 40"/>
            <p:cNvSpPr>
              <a:spLocks noChangeShapeType="1"/>
            </p:cNvSpPr>
            <p:nvPr/>
          </p:nvSpPr>
          <p:spPr bwMode="auto">
            <a:xfrm>
              <a:off x="6786081" y="1196752"/>
              <a:ext cx="127290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4" name="Line 41"/>
            <p:cNvSpPr>
              <a:spLocks noChangeShapeType="1"/>
            </p:cNvSpPr>
            <p:nvPr/>
          </p:nvSpPr>
          <p:spPr bwMode="auto">
            <a:xfrm>
              <a:off x="6913371" y="911402"/>
              <a:ext cx="570104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5" name="Line 42"/>
            <p:cNvSpPr>
              <a:spLocks noChangeShapeType="1"/>
            </p:cNvSpPr>
            <p:nvPr/>
          </p:nvSpPr>
          <p:spPr bwMode="auto">
            <a:xfrm>
              <a:off x="6913371" y="1484784"/>
              <a:ext cx="126518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" name="Line 43"/>
            <p:cNvSpPr>
              <a:spLocks noChangeShapeType="1"/>
            </p:cNvSpPr>
            <p:nvPr/>
          </p:nvSpPr>
          <p:spPr bwMode="auto">
            <a:xfrm>
              <a:off x="6913371" y="911402"/>
              <a:ext cx="0" cy="56681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7" name="Line 44"/>
            <p:cNvSpPr>
              <a:spLocks noChangeShapeType="1"/>
            </p:cNvSpPr>
            <p:nvPr/>
          </p:nvSpPr>
          <p:spPr bwMode="auto">
            <a:xfrm>
              <a:off x="7020272" y="1268761"/>
              <a:ext cx="0" cy="504056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8" name="Line 45"/>
            <p:cNvSpPr>
              <a:spLocks noChangeShapeType="1"/>
            </p:cNvSpPr>
            <p:nvPr/>
          </p:nvSpPr>
          <p:spPr bwMode="auto">
            <a:xfrm>
              <a:off x="7135253" y="1105040"/>
              <a:ext cx="317067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9" name="Line 46"/>
            <p:cNvSpPr>
              <a:spLocks noChangeShapeType="1"/>
            </p:cNvSpPr>
            <p:nvPr/>
          </p:nvSpPr>
          <p:spPr bwMode="auto">
            <a:xfrm>
              <a:off x="7135253" y="1412776"/>
              <a:ext cx="317067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0" name="Line 47"/>
            <p:cNvSpPr>
              <a:spLocks noChangeShapeType="1"/>
            </p:cNvSpPr>
            <p:nvPr/>
          </p:nvSpPr>
          <p:spPr bwMode="auto">
            <a:xfrm>
              <a:off x="7135253" y="1097120"/>
              <a:ext cx="0" cy="315656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1" name="Line 48"/>
            <p:cNvSpPr>
              <a:spLocks noChangeShapeType="1"/>
            </p:cNvSpPr>
            <p:nvPr/>
          </p:nvSpPr>
          <p:spPr bwMode="auto">
            <a:xfrm>
              <a:off x="7020272" y="1268760"/>
              <a:ext cx="126518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2" name="Line 49"/>
            <p:cNvSpPr>
              <a:spLocks noChangeShapeType="1"/>
            </p:cNvSpPr>
            <p:nvPr/>
          </p:nvSpPr>
          <p:spPr bwMode="auto">
            <a:xfrm flipV="1">
              <a:off x="7039889" y="1772816"/>
              <a:ext cx="443586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976141"/>
            <a:ext cx="1959718" cy="1837235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4"/>
          <p:cNvSpPr txBox="1">
            <a:spLocks noChangeArrowheads="1"/>
          </p:cNvSpPr>
          <p:nvPr/>
        </p:nvSpPr>
        <p:spPr bwMode="auto">
          <a:xfrm>
            <a:off x="179388" y="620713"/>
            <a:ext cx="748895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Tropibazická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lebka, dolní, někdy i horní žebra, 4 kosti </a:t>
            </a:r>
            <a:r>
              <a:rPr kumimoji="0"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skřelové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, vícedílné žaberní oblouky, </a:t>
            </a:r>
            <a:endParaRPr kumimoji="0" lang="cs-CZ" altLang="cs-CZ" sz="2000" dirty="0" smtClean="0">
              <a:solidFill>
                <a:schemeClr val="bg2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homocerkní</a:t>
            </a:r>
            <a:r>
              <a:rPr kumimoji="0" lang="cs-CZ" altLang="cs-CZ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ocasní ploutev</a:t>
            </a:r>
          </a:p>
        </p:txBody>
      </p:sp>
      <p:sp>
        <p:nvSpPr>
          <p:cNvPr id="25603" name="Rectangle 15"/>
          <p:cNvSpPr>
            <a:spLocks noChangeArrowheads="1"/>
          </p:cNvSpPr>
          <p:nvPr/>
        </p:nvSpPr>
        <p:spPr bwMode="auto">
          <a:xfrm>
            <a:off x="179388" y="4005064"/>
            <a:ext cx="316865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Většinou plynový měchýř s </a:t>
            </a:r>
            <a:r>
              <a:rPr kumimoji="0"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hydrostatickou 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funkcí - </a:t>
            </a:r>
            <a:r>
              <a:rPr kumimoji="0" lang="cs-CZ" altLang="cs-CZ" sz="2000" b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physostomi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endParaRPr kumimoji="0" lang="cs-CZ" altLang="cs-CZ" sz="2000" dirty="0" smtClean="0">
              <a:solidFill>
                <a:schemeClr val="bg2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(</a:t>
            </a:r>
            <a:r>
              <a:rPr kumimoji="0"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ductus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pneumaticus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b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physoclisti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(resorpce - ovál, produkce plynů – plynová žláza)</a:t>
            </a:r>
          </a:p>
        </p:txBody>
      </p:sp>
      <p:pic>
        <p:nvPicPr>
          <p:cNvPr id="25604" name="Picture 17" descr="MorfSkKonč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76648"/>
            <a:ext cx="316865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>
          <a:xfrm>
            <a:off x="7264820" y="6400800"/>
            <a:ext cx="1905000" cy="457200"/>
          </a:xfrm>
        </p:spPr>
        <p:txBody>
          <a:bodyPr/>
          <a:lstStyle/>
          <a:p>
            <a:pPr>
              <a:defRPr/>
            </a:pPr>
            <a:fld id="{D0DA36C1-E23F-4986-9DA1-7486A8AEAC3B}" type="slidenum">
              <a:rPr lang="cs-CZ" altLang="cs-CZ" smtClean="0">
                <a:solidFill>
                  <a:schemeClr val="bg2"/>
                </a:solidFill>
              </a:rPr>
              <a:pPr>
                <a:defRPr/>
              </a:pPr>
              <a:t>23</a:t>
            </a:fld>
            <a:endParaRPr lang="cs-CZ" altLang="cs-CZ">
              <a:solidFill>
                <a:schemeClr val="bg2"/>
              </a:solidFill>
            </a:endParaRPr>
          </a:p>
        </p:txBody>
      </p:sp>
      <p:grpSp>
        <p:nvGrpSpPr>
          <p:cNvPr id="6" name="Skupina 5"/>
          <p:cNvGrpSpPr/>
          <p:nvPr/>
        </p:nvGrpSpPr>
        <p:grpSpPr>
          <a:xfrm>
            <a:off x="3432175" y="1635124"/>
            <a:ext cx="5745163" cy="4314825"/>
            <a:chOff x="3432175" y="1635124"/>
            <a:chExt cx="5745163" cy="4314825"/>
          </a:xfrm>
        </p:grpSpPr>
        <p:pic>
          <p:nvPicPr>
            <p:cNvPr id="25605" name="Picture 2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2175" y="1635124"/>
              <a:ext cx="5745163" cy="431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Přímá spojnice se šipkou 3"/>
            <p:cNvCxnSpPr/>
            <p:nvPr/>
          </p:nvCxnSpPr>
          <p:spPr bwMode="auto">
            <a:xfrm flipV="1">
              <a:off x="7596336" y="4797152"/>
              <a:ext cx="72008" cy="21602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" name="Přímá spojnice se šipkou 9"/>
            <p:cNvCxnSpPr/>
            <p:nvPr/>
          </p:nvCxnSpPr>
          <p:spPr bwMode="auto">
            <a:xfrm flipV="1">
              <a:off x="8100392" y="4293096"/>
              <a:ext cx="72008" cy="21602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4" name="Rectangle 59"/>
          <p:cNvSpPr>
            <a:spLocks noChangeArrowheads="1"/>
          </p:cNvSpPr>
          <p:nvPr/>
        </p:nvSpPr>
        <p:spPr bwMode="auto">
          <a:xfrm>
            <a:off x="0" y="0"/>
            <a:ext cx="9143999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–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Actinopterygii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: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Teleostei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ChangeArrowheads="1"/>
          </p:cNvSpPr>
          <p:nvPr/>
        </p:nvSpPr>
        <p:spPr bwMode="auto">
          <a:xfrm>
            <a:off x="395288" y="638175"/>
            <a:ext cx="8640762" cy="624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u="sng">
                <a:solidFill>
                  <a:schemeClr val="bg2"/>
                </a:solidFill>
                <a:latin typeface="Comic Sans MS" panose="030F0702030302020204" pitchFamily="66" charset="0"/>
              </a:rPr>
              <a:t>Ekologie:</a:t>
            </a:r>
            <a:r>
              <a:rPr kumimoji="0"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b="1" u="sng">
                <a:solidFill>
                  <a:schemeClr val="bg2"/>
                </a:solidFill>
                <a:latin typeface="Comic Sans MS" panose="030F0702030302020204" pitchFamily="66" charset="0"/>
              </a:rPr>
              <a:t>potrava</a:t>
            </a:r>
            <a:r>
              <a:rPr kumimoji="0"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 – omnivorní, bentofágní, madreporofágní, planktonofágní, piscivorní, carnivorní, fytofágní;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b="1" u="sng">
                <a:solidFill>
                  <a:schemeClr val="bg2"/>
                </a:solidFill>
                <a:latin typeface="Comic Sans MS" panose="030F0702030302020204" pitchFamily="66" charset="0"/>
              </a:rPr>
              <a:t>vodní prostředí</a:t>
            </a:r>
            <a:r>
              <a:rPr kumimoji="0"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 – sladkovodní (reofilní, limnofilní - bentické, nektonní, pelagické), mořské (litorální, bentické, pelagické, batypelagické), brakických vod, tažné (holobiontní, amfibiontní) – potamotokní, thalasotokní; říční pásma – pstruhové, lipanové, parmové, cejnové, platýsové;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b="1" u="sng">
                <a:solidFill>
                  <a:schemeClr val="bg2"/>
                </a:solidFill>
                <a:latin typeface="Comic Sans MS" panose="030F0702030302020204" pitchFamily="66" charset="0"/>
              </a:rPr>
              <a:t>rozmnožování (tření)</a:t>
            </a:r>
            <a:r>
              <a:rPr kumimoji="0"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 – monocyklické (1x), polycyklické – periodicky, na podzim a v zimě (lososovití, mník), na jaře (většina), hromadné tření (většina), tření v párech (cichlidy), samec s více samicemi (koljuška), plodnost – 10 mil. jiker/1 kg hmotnosti (mník), 25 tis./1 kg (lipan), dávkové tření, gynogeneze karasa stříbřitého, trdliště, teritorialita,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b="1">
                <a:solidFill>
                  <a:schemeClr val="bg2"/>
                </a:solidFill>
                <a:latin typeface="Comic Sans MS" panose="030F0702030302020204" pitchFamily="66" charset="0"/>
              </a:rPr>
              <a:t>kladení jiker</a:t>
            </a:r>
            <a:r>
              <a:rPr kumimoji="0"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: fytofilní, litofilní (lososovití, vrankovití), psamofilní (hrouzci), pelagofilní (ostrucha), ostrakofilní (hořavka), do hnízda (koljuška)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u="sng">
                <a:solidFill>
                  <a:schemeClr val="bg2"/>
                </a:solidFill>
                <a:latin typeface="Comic Sans MS" panose="030F0702030302020204" pitchFamily="66" charset="0"/>
              </a:rPr>
              <a:t>Etologie:</a:t>
            </a:r>
            <a:r>
              <a:rPr kumimoji="0"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epigamní projevy; péče o jikry v. počet jiker; pěnové hnízdo (rájovci, čichavci), samice v tlamě (cichlidy), samec v břišním vaku (koníček); letargie, růst, stáří, instinkty, symbióza.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0DA36C1-E23F-4986-9DA1-7486A8AEAC3B}" type="slidenum">
              <a:rPr lang="cs-CZ" altLang="cs-CZ" smtClean="0"/>
              <a:pPr>
                <a:defRPr/>
              </a:pPr>
              <a:t>24</a:t>
            </a:fld>
            <a:endParaRPr lang="cs-CZ" altLang="cs-CZ"/>
          </a:p>
        </p:txBody>
      </p:sp>
      <p:sp>
        <p:nvSpPr>
          <p:cNvPr id="5" name="Rectangle 59"/>
          <p:cNvSpPr>
            <a:spLocks noChangeArrowheads="1"/>
          </p:cNvSpPr>
          <p:nvPr/>
        </p:nvSpPr>
        <p:spPr bwMode="auto">
          <a:xfrm>
            <a:off x="0" y="0"/>
            <a:ext cx="9143999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–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Actinopterygii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: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Teleostei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7" descr="Screenshot 2015-09-18 22.49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6" t="10941" r="21651" b="27319"/>
          <a:stretch>
            <a:fillRect/>
          </a:stretch>
        </p:blipFill>
        <p:spPr bwMode="auto">
          <a:xfrm>
            <a:off x="126436" y="1340768"/>
            <a:ext cx="8918575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2"/>
          <p:cNvSpPr txBox="1">
            <a:spLocks noChangeArrowheads="1"/>
          </p:cNvSpPr>
          <p:nvPr/>
        </p:nvSpPr>
        <p:spPr bwMode="auto">
          <a:xfrm>
            <a:off x="2477814" y="548680"/>
            <a:ext cx="34623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b="1" dirty="0">
                <a:solidFill>
                  <a:schemeClr val="bg2"/>
                </a:solidFill>
                <a:latin typeface="Comic Sans MS" panose="030F0702030302020204" pitchFamily="66" charset="0"/>
              </a:rPr>
              <a:t>TELEOSTEI - KOSTNATÍ</a:t>
            </a:r>
          </a:p>
        </p:txBody>
      </p:sp>
      <p:sp>
        <p:nvSpPr>
          <p:cNvPr id="70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err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VIIIae</a:t>
            </a:r>
            <a:r>
              <a:rPr lang="cs-CZ" altLang="cs-CZ" sz="1800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. </a:t>
            </a:r>
            <a:r>
              <a:rPr lang="cs-CZ" altLang="cs-CZ" sz="1800" dirty="0" err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Teleostei</a:t>
            </a:r>
            <a:r>
              <a:rPr lang="cs-CZ" altLang="cs-CZ" sz="1800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- kostnatí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0DA36C1-E23F-4986-9DA1-7486A8AEAC3B}" type="slidenum">
              <a:rPr lang="cs-CZ" altLang="cs-CZ" smtClean="0"/>
              <a:pPr>
                <a:defRPr/>
              </a:pPr>
              <a:t>25</a:t>
            </a:fld>
            <a:endParaRPr lang="cs-CZ" altLang="cs-CZ"/>
          </a:p>
        </p:txBody>
      </p:sp>
      <p:sp>
        <p:nvSpPr>
          <p:cNvPr id="50" name="Rectangle 59"/>
          <p:cNvSpPr>
            <a:spLocks noChangeArrowheads="1"/>
          </p:cNvSpPr>
          <p:nvPr/>
        </p:nvSpPr>
        <p:spPr bwMode="auto">
          <a:xfrm>
            <a:off x="0" y="0"/>
            <a:ext cx="9143999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–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Actinopterygii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: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Teleostei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2"/>
          <p:cNvSpPr txBox="1">
            <a:spLocks noChangeArrowheads="1"/>
          </p:cNvSpPr>
          <p:nvPr/>
        </p:nvSpPr>
        <p:spPr bwMode="auto">
          <a:xfrm>
            <a:off x="539750" y="800100"/>
            <a:ext cx="34623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b="1">
                <a:solidFill>
                  <a:schemeClr val="bg2"/>
                </a:solidFill>
                <a:latin typeface="Comic Sans MS" panose="030F0702030302020204" pitchFamily="66" charset="0"/>
              </a:rPr>
              <a:t>TELEOSTEI - KOSTNATÍ</a:t>
            </a:r>
          </a:p>
        </p:txBody>
      </p:sp>
      <p:sp>
        <p:nvSpPr>
          <p:cNvPr id="27652" name="Text Box 35"/>
          <p:cNvSpPr txBox="1">
            <a:spLocks noChangeArrowheads="1"/>
          </p:cNvSpPr>
          <p:nvPr/>
        </p:nvSpPr>
        <p:spPr bwMode="auto">
          <a:xfrm>
            <a:off x="2960688" y="1538288"/>
            <a:ext cx="32480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Osteoglossomorpha</a:t>
            </a:r>
            <a:r>
              <a:rPr kumimoji="0"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 (247)</a:t>
            </a:r>
            <a:endParaRPr kumimoji="0" lang="cs-CZ" altLang="cs-CZ" sz="20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27653" name="Text Box 36"/>
          <p:cNvSpPr txBox="1">
            <a:spLocks noChangeArrowheads="1"/>
          </p:cNvSpPr>
          <p:nvPr/>
        </p:nvSpPr>
        <p:spPr bwMode="auto">
          <a:xfrm>
            <a:off x="2998788" y="1970088"/>
            <a:ext cx="24336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 err="1" smtClean="0">
                <a:solidFill>
                  <a:srgbClr val="0033CC"/>
                </a:solidFill>
                <a:latin typeface="Comic Sans MS" panose="030F0702030302020204" pitchFamily="66" charset="0"/>
              </a:rPr>
              <a:t>Elopomorpha</a:t>
            </a:r>
            <a:r>
              <a:rPr kumimoji="0" lang="cs-CZ" altLang="cs-CZ" sz="2000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 (974)</a:t>
            </a:r>
            <a:endParaRPr kumimoji="0" lang="cs-CZ" altLang="cs-CZ" sz="2000" dirty="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27654" name="Text Box 39"/>
          <p:cNvSpPr txBox="1">
            <a:spLocks noChangeArrowheads="1"/>
          </p:cNvSpPr>
          <p:nvPr/>
        </p:nvSpPr>
        <p:spPr bwMode="auto">
          <a:xfrm>
            <a:off x="3014663" y="2474886"/>
            <a:ext cx="37625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Clupeiformes</a:t>
            </a:r>
            <a:r>
              <a:rPr kumimoji="0"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 (403) - </a:t>
            </a:r>
            <a:r>
              <a:rPr kumimoji="0" lang="cs-CZ" altLang="cs-CZ" sz="2000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bezostní</a:t>
            </a:r>
            <a:endParaRPr kumimoji="0" lang="cs-CZ" altLang="cs-CZ" sz="20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27655" name="Text Box 99"/>
          <p:cNvSpPr txBox="1">
            <a:spLocks noChangeArrowheads="1"/>
          </p:cNvSpPr>
          <p:nvPr/>
        </p:nvSpPr>
        <p:spPr bwMode="auto">
          <a:xfrm>
            <a:off x="3014663" y="2900363"/>
            <a:ext cx="27991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 err="1" smtClean="0">
                <a:solidFill>
                  <a:srgbClr val="0033CC"/>
                </a:solidFill>
                <a:latin typeface="Comic Sans MS" panose="030F0702030302020204" pitchFamily="66" charset="0"/>
              </a:rPr>
              <a:t>Ostariophysi</a:t>
            </a:r>
            <a:r>
              <a:rPr kumimoji="0" lang="cs-CZ" altLang="cs-CZ" sz="2000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 (10 428)</a:t>
            </a:r>
            <a:endParaRPr kumimoji="0" lang="cs-CZ" altLang="cs-CZ" sz="2000" dirty="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27656" name="Text Box 102"/>
          <p:cNvSpPr txBox="1">
            <a:spLocks noChangeArrowheads="1"/>
          </p:cNvSpPr>
          <p:nvPr/>
        </p:nvSpPr>
        <p:spPr bwMode="auto">
          <a:xfrm>
            <a:off x="2955925" y="3321050"/>
            <a:ext cx="26949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 err="1" smtClean="0">
                <a:solidFill>
                  <a:srgbClr val="0033CC"/>
                </a:solidFill>
                <a:latin typeface="Comic Sans MS" panose="030F0702030302020204" pitchFamily="66" charset="0"/>
              </a:rPr>
              <a:t>Salmoniformes</a:t>
            </a:r>
            <a:r>
              <a:rPr kumimoji="0" lang="cs-CZ" altLang="cs-CZ" sz="2000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 (225)</a:t>
            </a:r>
            <a:endParaRPr kumimoji="0" lang="cs-CZ" altLang="cs-CZ" sz="2000" dirty="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27660" name="Text Box 115"/>
          <p:cNvSpPr txBox="1">
            <a:spLocks noChangeArrowheads="1"/>
          </p:cNvSpPr>
          <p:nvPr/>
        </p:nvSpPr>
        <p:spPr bwMode="auto">
          <a:xfrm>
            <a:off x="2828602" y="4112245"/>
            <a:ext cx="2103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>
                <a:solidFill>
                  <a:srgbClr val="0033CC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2000" dirty="0" err="1">
                <a:solidFill>
                  <a:srgbClr val="0033CC"/>
                </a:solidFill>
                <a:latin typeface="Comic Sans MS" panose="030F0702030302020204" pitchFamily="66" charset="0"/>
              </a:rPr>
              <a:t>Acanthomorpha</a:t>
            </a:r>
            <a:endParaRPr kumimoji="0" lang="cs-CZ" altLang="cs-CZ" sz="2000" dirty="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27661" name="Line 101"/>
          <p:cNvSpPr>
            <a:spLocks noChangeShapeType="1"/>
          </p:cNvSpPr>
          <p:nvPr/>
        </p:nvSpPr>
        <p:spPr bwMode="auto">
          <a:xfrm>
            <a:off x="2016125" y="4797425"/>
            <a:ext cx="147638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7662" name="Line 103"/>
          <p:cNvSpPr>
            <a:spLocks noChangeShapeType="1"/>
          </p:cNvSpPr>
          <p:nvPr/>
        </p:nvSpPr>
        <p:spPr bwMode="auto">
          <a:xfrm flipH="1">
            <a:off x="2165350" y="4645942"/>
            <a:ext cx="4763" cy="7747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7663" name="Line 104"/>
          <p:cNvSpPr>
            <a:spLocks noChangeShapeType="1"/>
          </p:cNvSpPr>
          <p:nvPr/>
        </p:nvSpPr>
        <p:spPr bwMode="auto">
          <a:xfrm>
            <a:off x="2170113" y="4645942"/>
            <a:ext cx="696912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7664" name="Line 105"/>
          <p:cNvSpPr>
            <a:spLocks noChangeShapeType="1"/>
          </p:cNvSpPr>
          <p:nvPr/>
        </p:nvSpPr>
        <p:spPr bwMode="auto">
          <a:xfrm>
            <a:off x="2182813" y="5420642"/>
            <a:ext cx="219075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7665" name="Line 107"/>
          <p:cNvSpPr>
            <a:spLocks noChangeShapeType="1"/>
          </p:cNvSpPr>
          <p:nvPr/>
        </p:nvSpPr>
        <p:spPr bwMode="auto">
          <a:xfrm>
            <a:off x="4139952" y="5060280"/>
            <a:ext cx="0" cy="671512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7666" name="Line 108"/>
          <p:cNvSpPr>
            <a:spLocks noChangeShapeType="1"/>
          </p:cNvSpPr>
          <p:nvPr/>
        </p:nvSpPr>
        <p:spPr bwMode="auto">
          <a:xfrm>
            <a:off x="4136901" y="5060280"/>
            <a:ext cx="43061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7667" name="Line 109"/>
          <p:cNvSpPr>
            <a:spLocks noChangeShapeType="1"/>
          </p:cNvSpPr>
          <p:nvPr/>
        </p:nvSpPr>
        <p:spPr bwMode="auto">
          <a:xfrm>
            <a:off x="4136901" y="5725442"/>
            <a:ext cx="219075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7668" name="Line 111"/>
          <p:cNvSpPr>
            <a:spLocks noChangeShapeType="1"/>
          </p:cNvSpPr>
          <p:nvPr/>
        </p:nvSpPr>
        <p:spPr bwMode="auto">
          <a:xfrm>
            <a:off x="4334149" y="5503192"/>
            <a:ext cx="0" cy="446088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7669" name="Line 112"/>
          <p:cNvSpPr>
            <a:spLocks noChangeShapeType="1"/>
          </p:cNvSpPr>
          <p:nvPr/>
        </p:nvSpPr>
        <p:spPr bwMode="auto">
          <a:xfrm>
            <a:off x="4330974" y="5504780"/>
            <a:ext cx="220662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7670" name="Line 114"/>
          <p:cNvSpPr>
            <a:spLocks noChangeShapeType="1"/>
          </p:cNvSpPr>
          <p:nvPr/>
        </p:nvSpPr>
        <p:spPr bwMode="auto">
          <a:xfrm>
            <a:off x="4346849" y="5949280"/>
            <a:ext cx="220662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7671" name="Line 116"/>
          <p:cNvSpPr>
            <a:spLocks noChangeShapeType="1"/>
          </p:cNvSpPr>
          <p:nvPr/>
        </p:nvSpPr>
        <p:spPr bwMode="auto">
          <a:xfrm>
            <a:off x="1808163" y="4509120"/>
            <a:ext cx="219075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7672" name="Line 118"/>
          <p:cNvSpPr>
            <a:spLocks noChangeShapeType="1"/>
          </p:cNvSpPr>
          <p:nvPr/>
        </p:nvSpPr>
        <p:spPr bwMode="auto">
          <a:xfrm>
            <a:off x="2027238" y="3902075"/>
            <a:ext cx="930275" cy="7938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7673" name="Line 120"/>
          <p:cNvSpPr>
            <a:spLocks noChangeShapeType="1"/>
          </p:cNvSpPr>
          <p:nvPr/>
        </p:nvSpPr>
        <p:spPr bwMode="auto">
          <a:xfrm flipH="1">
            <a:off x="1802124" y="3717304"/>
            <a:ext cx="2865" cy="791816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7675" name="Line 126"/>
          <p:cNvSpPr>
            <a:spLocks noChangeShapeType="1"/>
          </p:cNvSpPr>
          <p:nvPr/>
        </p:nvSpPr>
        <p:spPr bwMode="auto">
          <a:xfrm>
            <a:off x="1301750" y="3357563"/>
            <a:ext cx="287338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7676" name="Line 127"/>
          <p:cNvSpPr>
            <a:spLocks noChangeShapeType="1"/>
          </p:cNvSpPr>
          <p:nvPr/>
        </p:nvSpPr>
        <p:spPr bwMode="auto">
          <a:xfrm>
            <a:off x="1589088" y="2852738"/>
            <a:ext cx="0" cy="1081087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7677" name="Line 129"/>
          <p:cNvSpPr>
            <a:spLocks noChangeShapeType="1"/>
          </p:cNvSpPr>
          <p:nvPr/>
        </p:nvSpPr>
        <p:spPr bwMode="auto">
          <a:xfrm>
            <a:off x="1100138" y="2852738"/>
            <a:ext cx="219075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7678" name="Line 130"/>
          <p:cNvSpPr>
            <a:spLocks noChangeShapeType="1"/>
          </p:cNvSpPr>
          <p:nvPr/>
        </p:nvSpPr>
        <p:spPr bwMode="auto">
          <a:xfrm flipH="1">
            <a:off x="1301750" y="2212975"/>
            <a:ext cx="17463" cy="1144588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7680" name="Line 133"/>
          <p:cNvSpPr>
            <a:spLocks noChangeShapeType="1"/>
          </p:cNvSpPr>
          <p:nvPr/>
        </p:nvSpPr>
        <p:spPr bwMode="auto">
          <a:xfrm>
            <a:off x="868363" y="2349500"/>
            <a:ext cx="220662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7681" name="Line 134"/>
          <p:cNvSpPr>
            <a:spLocks noChangeShapeType="1"/>
          </p:cNvSpPr>
          <p:nvPr/>
        </p:nvSpPr>
        <p:spPr bwMode="auto">
          <a:xfrm flipH="1">
            <a:off x="1084263" y="1773238"/>
            <a:ext cx="4762" cy="10795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7682" name="Line 135"/>
          <p:cNvSpPr>
            <a:spLocks noChangeShapeType="1"/>
          </p:cNvSpPr>
          <p:nvPr/>
        </p:nvSpPr>
        <p:spPr bwMode="auto">
          <a:xfrm>
            <a:off x="1089025" y="1773238"/>
            <a:ext cx="1868488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7687" name="Line 154"/>
          <p:cNvSpPr>
            <a:spLocks noChangeShapeType="1"/>
          </p:cNvSpPr>
          <p:nvPr/>
        </p:nvSpPr>
        <p:spPr bwMode="auto">
          <a:xfrm>
            <a:off x="1589088" y="2852738"/>
            <a:ext cx="720725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7688" name="Line 155"/>
          <p:cNvSpPr>
            <a:spLocks noChangeShapeType="1"/>
          </p:cNvSpPr>
          <p:nvPr/>
        </p:nvSpPr>
        <p:spPr bwMode="auto">
          <a:xfrm>
            <a:off x="2312988" y="2622550"/>
            <a:ext cx="0" cy="446088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7689" name="Line 156"/>
          <p:cNvSpPr>
            <a:spLocks noChangeShapeType="1"/>
          </p:cNvSpPr>
          <p:nvPr/>
        </p:nvSpPr>
        <p:spPr bwMode="auto">
          <a:xfrm>
            <a:off x="2309813" y="2624138"/>
            <a:ext cx="6477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7690" name="Line 157"/>
          <p:cNvSpPr>
            <a:spLocks noChangeShapeType="1"/>
          </p:cNvSpPr>
          <p:nvPr/>
        </p:nvSpPr>
        <p:spPr bwMode="auto">
          <a:xfrm>
            <a:off x="2325688" y="3068638"/>
            <a:ext cx="631825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7691" name="Text Box 160"/>
          <p:cNvSpPr txBox="1">
            <a:spLocks noChangeArrowheads="1"/>
          </p:cNvSpPr>
          <p:nvPr/>
        </p:nvSpPr>
        <p:spPr bwMode="auto">
          <a:xfrm>
            <a:off x="2957513" y="3752850"/>
            <a:ext cx="21996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 err="1" smtClean="0">
                <a:solidFill>
                  <a:srgbClr val="0033CC"/>
                </a:solidFill>
                <a:latin typeface="Comic Sans MS" panose="030F0702030302020204" pitchFamily="66" charset="0"/>
              </a:rPr>
              <a:t>Esociformes</a:t>
            </a:r>
            <a:r>
              <a:rPr kumimoji="0" lang="cs-CZ" altLang="cs-CZ" sz="2000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 (14)</a:t>
            </a:r>
            <a:endParaRPr kumimoji="0" lang="cs-CZ" altLang="cs-CZ" sz="2000" dirty="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27692" name="Line 161"/>
          <p:cNvSpPr>
            <a:spLocks noChangeShapeType="1"/>
          </p:cNvSpPr>
          <p:nvPr/>
        </p:nvSpPr>
        <p:spPr bwMode="auto">
          <a:xfrm>
            <a:off x="1589088" y="3933825"/>
            <a:ext cx="219075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2" name="Line 121"/>
          <p:cNvSpPr>
            <a:spLocks noChangeShapeType="1"/>
          </p:cNvSpPr>
          <p:nvPr/>
        </p:nvSpPr>
        <p:spPr bwMode="auto">
          <a:xfrm flipV="1">
            <a:off x="1331640" y="2179639"/>
            <a:ext cx="1667148" cy="1887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3" name="Line 118"/>
          <p:cNvSpPr>
            <a:spLocks noChangeShapeType="1"/>
          </p:cNvSpPr>
          <p:nvPr/>
        </p:nvSpPr>
        <p:spPr bwMode="auto">
          <a:xfrm>
            <a:off x="2051720" y="3493070"/>
            <a:ext cx="930275" cy="7938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4" name="Line 155"/>
          <p:cNvSpPr>
            <a:spLocks noChangeShapeType="1"/>
          </p:cNvSpPr>
          <p:nvPr/>
        </p:nvSpPr>
        <p:spPr bwMode="auto">
          <a:xfrm>
            <a:off x="2051720" y="3506817"/>
            <a:ext cx="0" cy="446088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5" name="Line 129"/>
          <p:cNvSpPr>
            <a:spLocks noChangeShapeType="1"/>
          </p:cNvSpPr>
          <p:nvPr/>
        </p:nvSpPr>
        <p:spPr bwMode="auto">
          <a:xfrm>
            <a:off x="1823494" y="3708584"/>
            <a:ext cx="219075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6" name="Text Box 39"/>
          <p:cNvSpPr txBox="1">
            <a:spLocks noChangeArrowheads="1"/>
          </p:cNvSpPr>
          <p:nvPr/>
        </p:nvSpPr>
        <p:spPr bwMode="auto">
          <a:xfrm>
            <a:off x="2915816" y="4443302"/>
            <a:ext cx="47852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Paracanthopterygii</a:t>
            </a:r>
            <a:r>
              <a:rPr kumimoji="0"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 – </a:t>
            </a:r>
            <a:r>
              <a:rPr kumimoji="0" lang="cs-CZ" altLang="cs-CZ" sz="2000" dirty="0" err="1" smtClean="0">
                <a:solidFill>
                  <a:srgbClr val="0033CC"/>
                </a:solidFill>
                <a:latin typeface="Comic Sans MS" panose="030F0702030302020204" pitchFamily="66" charset="0"/>
              </a:rPr>
              <a:t>Gadiformes</a:t>
            </a:r>
            <a:r>
              <a:rPr kumimoji="0" lang="cs-CZ" altLang="cs-CZ" sz="2000" dirty="0">
                <a:solidFill>
                  <a:srgbClr val="0033CC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2000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(617)</a:t>
            </a:r>
            <a:endParaRPr kumimoji="0" lang="cs-CZ" altLang="cs-CZ" sz="2000" dirty="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57" name="Text Box 39"/>
          <p:cNvSpPr txBox="1">
            <a:spLocks noChangeArrowheads="1"/>
          </p:cNvSpPr>
          <p:nvPr/>
        </p:nvSpPr>
        <p:spPr bwMode="auto">
          <a:xfrm>
            <a:off x="4630155" y="4875350"/>
            <a:ext cx="36311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 err="1" smtClean="0">
                <a:solidFill>
                  <a:srgbClr val="0033CC"/>
                </a:solidFill>
                <a:latin typeface="Comic Sans MS" panose="030F0702030302020204" pitchFamily="66" charset="0"/>
              </a:rPr>
              <a:t>Gobiiformes</a:t>
            </a:r>
            <a:r>
              <a:rPr kumimoji="0" lang="cs-CZ" altLang="cs-CZ" sz="2000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 - hlaváči (2044)</a:t>
            </a:r>
            <a:endParaRPr kumimoji="0" lang="cs-CZ" altLang="cs-CZ" sz="2000" dirty="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58" name="Text Box 106"/>
          <p:cNvSpPr txBox="1">
            <a:spLocks noChangeArrowheads="1"/>
          </p:cNvSpPr>
          <p:nvPr/>
        </p:nvSpPr>
        <p:spPr bwMode="auto">
          <a:xfrm>
            <a:off x="4558147" y="5307398"/>
            <a:ext cx="40463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2000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Scombriformes</a:t>
            </a:r>
            <a:r>
              <a:rPr kumimoji="0"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 – makrely (223)</a:t>
            </a:r>
            <a:endParaRPr kumimoji="0" lang="cs-CZ" altLang="cs-CZ" sz="20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59" name="Line 118"/>
          <p:cNvSpPr>
            <a:spLocks noChangeShapeType="1"/>
          </p:cNvSpPr>
          <p:nvPr/>
        </p:nvSpPr>
        <p:spPr bwMode="auto">
          <a:xfrm>
            <a:off x="2057549" y="4293096"/>
            <a:ext cx="930275" cy="7938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0" name="Line 155"/>
          <p:cNvSpPr>
            <a:spLocks noChangeShapeType="1"/>
          </p:cNvSpPr>
          <p:nvPr/>
        </p:nvSpPr>
        <p:spPr bwMode="auto">
          <a:xfrm flipH="1">
            <a:off x="2042569" y="4293096"/>
            <a:ext cx="9151" cy="503784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cxnSp>
        <p:nvCxnSpPr>
          <p:cNvPr id="3" name="Přímá spojnice 2"/>
          <p:cNvCxnSpPr/>
          <p:nvPr/>
        </p:nvCxnSpPr>
        <p:spPr bwMode="auto">
          <a:xfrm>
            <a:off x="1319213" y="4112245"/>
            <a:ext cx="522772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63" name="Text Box 39"/>
          <p:cNvSpPr txBox="1">
            <a:spLocks noChangeArrowheads="1"/>
          </p:cNvSpPr>
          <p:nvPr/>
        </p:nvSpPr>
        <p:spPr bwMode="auto">
          <a:xfrm>
            <a:off x="2345998" y="5229200"/>
            <a:ext cx="17219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Percomorpha</a:t>
            </a:r>
            <a:endParaRPr kumimoji="0" lang="cs-CZ" altLang="cs-CZ" sz="20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64" name="Line 129"/>
          <p:cNvSpPr>
            <a:spLocks noChangeShapeType="1"/>
          </p:cNvSpPr>
          <p:nvPr/>
        </p:nvSpPr>
        <p:spPr bwMode="auto">
          <a:xfrm flipV="1">
            <a:off x="4002088" y="5445223"/>
            <a:ext cx="137864" cy="84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0DA36C1-E23F-4986-9DA1-7486A8AEAC3B}" type="slidenum">
              <a:rPr lang="cs-CZ" altLang="cs-CZ" smtClean="0"/>
              <a:pPr>
                <a:defRPr/>
              </a:pPr>
              <a:t>26</a:t>
            </a:fld>
            <a:endParaRPr lang="cs-CZ" altLang="cs-CZ"/>
          </a:p>
        </p:txBody>
      </p:sp>
      <p:sp>
        <p:nvSpPr>
          <p:cNvPr id="51" name="Rectangle 59"/>
          <p:cNvSpPr>
            <a:spLocks noChangeArrowheads="1"/>
          </p:cNvSpPr>
          <p:nvPr/>
        </p:nvSpPr>
        <p:spPr bwMode="auto">
          <a:xfrm>
            <a:off x="0" y="0"/>
            <a:ext cx="9143999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–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Actinopterygii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: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Teleostei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07457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4"/>
          <p:cNvSpPr txBox="1">
            <a:spLocks noChangeArrowheads="1"/>
          </p:cNvSpPr>
          <p:nvPr/>
        </p:nvSpPr>
        <p:spPr bwMode="auto">
          <a:xfrm>
            <a:off x="34925" y="511845"/>
            <a:ext cx="24876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Osteoglossomorpha</a:t>
            </a:r>
            <a:endParaRPr kumimoji="0" lang="cs-CZ" altLang="cs-CZ" sz="20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28675" name="Rectangle 5"/>
          <p:cNvSpPr>
            <a:spLocks noChangeArrowheads="1"/>
          </p:cNvSpPr>
          <p:nvPr/>
        </p:nvSpPr>
        <p:spPr bwMode="auto">
          <a:xfrm>
            <a:off x="179388" y="848906"/>
            <a:ext cx="9001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2127 druhů, sladkovodní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, </a:t>
            </a:r>
            <a:r>
              <a:rPr kumimoji="0" lang="cs-CZ" altLang="cs-CZ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jazyk podepírán kostním elementem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; </a:t>
            </a:r>
            <a:r>
              <a:rPr kumimoji="0"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Osteoglossiformes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– </a:t>
            </a:r>
            <a:r>
              <a:rPr kumimoji="0"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ostnojazyční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, tropy, 2 dr. v S </a:t>
            </a:r>
            <a:r>
              <a:rPr kumimoji="0"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Am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, </a:t>
            </a:r>
            <a:r>
              <a:rPr kumimoji="0"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6 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č., </a:t>
            </a:r>
            <a:r>
              <a:rPr kumimoji="0"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245 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druhů) 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317402" y="2613693"/>
            <a:ext cx="2238374" cy="4127675"/>
            <a:chOff x="117" y="1570"/>
            <a:chExt cx="1406" cy="2734"/>
          </a:xfrm>
        </p:grpSpPr>
        <p:pic>
          <p:nvPicPr>
            <p:cNvPr id="28683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1570"/>
              <a:ext cx="1365" cy="2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4" name="Text Box 10"/>
            <p:cNvSpPr txBox="1">
              <a:spLocks noChangeArrowheads="1"/>
            </p:cNvSpPr>
            <p:nvPr/>
          </p:nvSpPr>
          <p:spPr bwMode="auto">
            <a:xfrm>
              <a:off x="117" y="4110"/>
              <a:ext cx="903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70000"/>
                <a:buFont typeface="Monotype Sorts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cs-CZ" altLang="cs-CZ" sz="1400" i="1" dirty="0" err="1">
                  <a:solidFill>
                    <a:schemeClr val="bg2"/>
                  </a:solidFill>
                  <a:latin typeface="Comic Sans MS" panose="030F0702030302020204" pitchFamily="66" charset="0"/>
                </a:rPr>
                <a:t>Arapaima</a:t>
              </a:r>
              <a:r>
                <a:rPr kumimoji="0" lang="cs-CZ" altLang="cs-CZ" sz="1400" i="1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 </a:t>
              </a:r>
              <a:r>
                <a:rPr kumimoji="0" lang="cs-CZ" altLang="cs-CZ" sz="1400" i="1" dirty="0" err="1">
                  <a:solidFill>
                    <a:schemeClr val="bg2"/>
                  </a:solidFill>
                  <a:latin typeface="Comic Sans MS" panose="030F0702030302020204" pitchFamily="66" charset="0"/>
                </a:rPr>
                <a:t>gigas</a:t>
              </a:r>
              <a:endParaRPr kumimoji="0" lang="cs-CZ" altLang="cs-CZ" sz="1400" i="1" dirty="0">
                <a:solidFill>
                  <a:schemeClr val="bg2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3214688" y="2704926"/>
            <a:ext cx="5605462" cy="4108450"/>
            <a:chOff x="1746" y="1502"/>
            <a:chExt cx="3531" cy="2588"/>
          </a:xfrm>
        </p:grpSpPr>
        <p:pic>
          <p:nvPicPr>
            <p:cNvPr id="28679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1" y="1502"/>
              <a:ext cx="3486" cy="1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0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6" y="2704"/>
              <a:ext cx="2004" cy="1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1" name="Text Box 11"/>
            <p:cNvSpPr txBox="1">
              <a:spLocks noChangeArrowheads="1"/>
            </p:cNvSpPr>
            <p:nvPr/>
          </p:nvSpPr>
          <p:spPr bwMode="auto">
            <a:xfrm>
              <a:off x="3820" y="3294"/>
              <a:ext cx="812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70000"/>
                <a:buFont typeface="Monotype Sorts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cs-CZ" altLang="cs-CZ" sz="1400" i="1" dirty="0" err="1">
                  <a:solidFill>
                    <a:schemeClr val="bg2"/>
                  </a:solidFill>
                  <a:latin typeface="Comic Sans MS" panose="030F0702030302020204" pitchFamily="66" charset="0"/>
                </a:rPr>
                <a:t>Gnathonemus</a:t>
              </a:r>
              <a:endParaRPr kumimoji="0" lang="cs-CZ" altLang="cs-CZ" sz="1400" i="1" dirty="0">
                <a:solidFill>
                  <a:schemeClr val="bg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8682" name="Text Box 12"/>
            <p:cNvSpPr txBox="1">
              <a:spLocks noChangeArrowheads="1"/>
            </p:cNvSpPr>
            <p:nvPr/>
          </p:nvSpPr>
          <p:spPr bwMode="auto">
            <a:xfrm>
              <a:off x="4332" y="2581"/>
              <a:ext cx="64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70000"/>
                <a:buFont typeface="Monotype Sorts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cs-CZ" altLang="cs-CZ" sz="1400" i="1" dirty="0" err="1">
                  <a:solidFill>
                    <a:schemeClr val="bg2"/>
                  </a:solidFill>
                  <a:latin typeface="Comic Sans MS" panose="030F0702030302020204" pitchFamily="66" charset="0"/>
                </a:rPr>
                <a:t>Mormyrus</a:t>
              </a:r>
              <a:endParaRPr kumimoji="0" lang="cs-CZ" altLang="cs-CZ" sz="1400" i="1" dirty="0">
                <a:solidFill>
                  <a:schemeClr val="bg2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36877" name="Rectangle 13"/>
          <p:cNvSpPr>
            <a:spLocks noChangeArrowheads="1"/>
          </p:cNvSpPr>
          <p:nvPr/>
        </p:nvSpPr>
        <p:spPr bwMode="auto">
          <a:xfrm>
            <a:off x="323850" y="1486992"/>
            <a:ext cx="882015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600" u="sng" dirty="0">
                <a:solidFill>
                  <a:schemeClr val="bg2"/>
                </a:solidFill>
                <a:latin typeface="Comic Sans MS" panose="030F0702030302020204" pitchFamily="66" charset="0"/>
              </a:rPr>
              <a:t>č. </a:t>
            </a:r>
            <a:r>
              <a:rPr kumimoji="0" lang="cs-CZ" altLang="cs-CZ" sz="1600" u="sng" dirty="0" err="1">
                <a:solidFill>
                  <a:schemeClr val="bg2"/>
                </a:solidFill>
                <a:latin typeface="Comic Sans MS" panose="030F0702030302020204" pitchFamily="66" charset="0"/>
              </a:rPr>
              <a:t>rypounovití-Mormyridae</a:t>
            </a:r>
            <a:r>
              <a:rPr kumimoji="0" lang="cs-CZ" altLang="cs-CZ" sz="1600" u="sng" dirty="0">
                <a:solidFill>
                  <a:schemeClr val="bg2"/>
                </a:solidFill>
                <a:latin typeface="Comic Sans MS" panose="030F0702030302020204" pitchFamily="66" charset="0"/>
              </a:rPr>
              <a:t> (178 druhů)</a:t>
            </a:r>
            <a:r>
              <a:rPr kumimoji="0" lang="cs-CZ" altLang="cs-CZ" sz="1600" dirty="0">
                <a:solidFill>
                  <a:schemeClr val="bg2"/>
                </a:solidFill>
                <a:latin typeface="Comic Sans MS" panose="030F0702030302020204" pitchFamily="66" charset="0"/>
              </a:rPr>
              <a:t>, Afrika, chobotovité rostrum, elektrické orgány a </a:t>
            </a:r>
            <a:r>
              <a:rPr kumimoji="0" lang="cs-CZ" altLang="cs-CZ" sz="16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elektroreceptory</a:t>
            </a:r>
            <a:r>
              <a:rPr kumimoji="0" lang="cs-CZ" altLang="cs-CZ" sz="1600" dirty="0">
                <a:solidFill>
                  <a:schemeClr val="bg2"/>
                </a:solidFill>
                <a:latin typeface="Comic Sans MS" panose="030F0702030302020204" pitchFamily="66" charset="0"/>
              </a:rPr>
              <a:t>, </a:t>
            </a:r>
            <a:r>
              <a:rPr kumimoji="0" lang="cs-CZ" altLang="cs-CZ" sz="16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rypoun</a:t>
            </a:r>
            <a:r>
              <a:rPr kumimoji="0" lang="cs-CZ" altLang="cs-CZ" sz="1600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1600" i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Gnathonemus</a:t>
            </a:r>
            <a:r>
              <a:rPr kumimoji="0" lang="cs-CZ" altLang="cs-CZ" sz="1600" i="1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1600" dirty="0">
                <a:solidFill>
                  <a:schemeClr val="bg2"/>
                </a:solidFill>
                <a:latin typeface="Comic Sans MS" panose="030F0702030302020204" pitchFamily="66" charset="0"/>
              </a:rPr>
              <a:t>35 cm, malby starých Egypťanů</a:t>
            </a:r>
            <a:endParaRPr kumimoji="0" lang="cs-CZ" altLang="cs-CZ" sz="1600" i="1" dirty="0">
              <a:solidFill>
                <a:schemeClr val="bg2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600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1600" u="sng" dirty="0">
                <a:solidFill>
                  <a:schemeClr val="bg2"/>
                </a:solidFill>
                <a:latin typeface="Comic Sans MS" panose="030F0702030302020204" pitchFamily="66" charset="0"/>
              </a:rPr>
              <a:t>č. </a:t>
            </a:r>
            <a:r>
              <a:rPr kumimoji="0" lang="cs-CZ" altLang="cs-CZ" sz="1600" u="sng" dirty="0" err="1">
                <a:solidFill>
                  <a:schemeClr val="bg2"/>
                </a:solidFill>
                <a:latin typeface="Comic Sans MS" panose="030F0702030302020204" pitchFamily="66" charset="0"/>
              </a:rPr>
              <a:t>ostnojazykovití</a:t>
            </a:r>
            <a:r>
              <a:rPr kumimoji="0" lang="cs-CZ" altLang="cs-CZ" sz="1600" u="sng" dirty="0">
                <a:solidFill>
                  <a:schemeClr val="bg2"/>
                </a:solidFill>
                <a:latin typeface="Comic Sans MS" panose="030F0702030302020204" pitchFamily="66" charset="0"/>
              </a:rPr>
              <a:t>- </a:t>
            </a:r>
            <a:r>
              <a:rPr kumimoji="0" lang="cs-CZ" altLang="cs-CZ" sz="1600" u="sng" dirty="0" err="1">
                <a:solidFill>
                  <a:schemeClr val="bg2"/>
                </a:solidFill>
                <a:latin typeface="Comic Sans MS" panose="030F0702030302020204" pitchFamily="66" charset="0"/>
              </a:rPr>
              <a:t>Osteoglossidae</a:t>
            </a:r>
            <a:r>
              <a:rPr kumimoji="0" lang="cs-CZ" altLang="cs-CZ" sz="1600" u="sng" dirty="0">
                <a:solidFill>
                  <a:schemeClr val="bg2"/>
                </a:solidFill>
                <a:latin typeface="Comic Sans MS" panose="030F0702030302020204" pitchFamily="66" charset="0"/>
              </a:rPr>
              <a:t> (2 druhy)</a:t>
            </a:r>
            <a:r>
              <a:rPr kumimoji="0" lang="cs-CZ" altLang="cs-CZ" sz="1600" dirty="0">
                <a:solidFill>
                  <a:schemeClr val="bg2"/>
                </a:solidFill>
                <a:latin typeface="Comic Sans MS" panose="030F0702030302020204" pitchFamily="66" charset="0"/>
              </a:rPr>
              <a:t>, </a:t>
            </a:r>
            <a:r>
              <a:rPr kumimoji="0" lang="cs-CZ" altLang="cs-CZ" sz="1600" i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Arapaima</a:t>
            </a:r>
            <a:r>
              <a:rPr kumimoji="0" lang="cs-CZ" altLang="cs-CZ" sz="1600" i="1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1600" i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gigas</a:t>
            </a:r>
            <a:r>
              <a:rPr kumimoji="0" lang="cs-CZ" altLang="cs-CZ" sz="1600" i="1" dirty="0">
                <a:solidFill>
                  <a:schemeClr val="bg2"/>
                </a:solidFill>
                <a:latin typeface="Comic Sans MS" panose="030F0702030302020204" pitchFamily="66" charset="0"/>
              </a:rPr>
              <a:t> – </a:t>
            </a:r>
            <a:r>
              <a:rPr kumimoji="0" lang="cs-CZ" altLang="cs-CZ" sz="16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arapaima</a:t>
            </a:r>
            <a:r>
              <a:rPr kumimoji="0" lang="cs-CZ" altLang="cs-CZ" sz="1600" dirty="0">
                <a:solidFill>
                  <a:schemeClr val="bg2"/>
                </a:solidFill>
                <a:latin typeface="Comic Sans MS" panose="030F0702030302020204" pitchFamily="66" charset="0"/>
              </a:rPr>
              <a:t> velká, </a:t>
            </a:r>
            <a:r>
              <a:rPr kumimoji="0" lang="cs-CZ" altLang="cs-CZ" sz="16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JAm</a:t>
            </a:r>
            <a:r>
              <a:rPr kumimoji="0" lang="cs-CZ" altLang="cs-CZ" sz="1600" dirty="0">
                <a:solidFill>
                  <a:schemeClr val="bg2"/>
                </a:solidFill>
                <a:latin typeface="Comic Sans MS" panose="030F0702030302020204" pitchFamily="66" charset="0"/>
              </a:rPr>
              <a:t>, </a:t>
            </a:r>
            <a:r>
              <a:rPr kumimoji="0" lang="cs-CZ" altLang="cs-CZ" sz="1600" i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Osteoglossum</a:t>
            </a:r>
            <a:r>
              <a:rPr kumimoji="0" lang="cs-CZ" altLang="cs-CZ" sz="1600" i="1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1600" i="1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– </a:t>
            </a:r>
            <a:r>
              <a:rPr kumimoji="0" lang="cs-CZ" altLang="cs-CZ" sz="1600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arowana</a:t>
            </a:r>
            <a:r>
              <a:rPr kumimoji="0" lang="cs-CZ" altLang="cs-CZ" sz="16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, Jam, As</a:t>
            </a:r>
            <a:endParaRPr kumimoji="0" lang="cs-CZ" altLang="cs-CZ" sz="16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0DA36C1-E23F-4986-9DA1-7486A8AEAC3B}" type="slidenum">
              <a:rPr lang="cs-CZ" altLang="cs-CZ" smtClean="0">
                <a:solidFill>
                  <a:schemeClr val="bg2"/>
                </a:solidFill>
              </a:rPr>
              <a:pPr>
                <a:defRPr/>
              </a:pPr>
              <a:t>27</a:t>
            </a:fld>
            <a:endParaRPr lang="cs-CZ" altLang="cs-CZ" dirty="0">
              <a:solidFill>
                <a:schemeClr val="bg2"/>
              </a:solidFill>
            </a:endParaRPr>
          </a:p>
        </p:txBody>
      </p:sp>
      <p:sp>
        <p:nvSpPr>
          <p:cNvPr id="14" name="Rectangle 59"/>
          <p:cNvSpPr>
            <a:spLocks noChangeArrowheads="1"/>
          </p:cNvSpPr>
          <p:nvPr/>
        </p:nvSpPr>
        <p:spPr bwMode="auto">
          <a:xfrm>
            <a:off x="0" y="0"/>
            <a:ext cx="9143999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–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Actinopterygii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: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Teleostei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34925" y="584200"/>
            <a:ext cx="1681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Elopomorpha</a:t>
            </a:r>
            <a:endParaRPr kumimoji="0" lang="cs-CZ" altLang="cs-CZ" sz="20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29699" name="Rectangle 5"/>
          <p:cNvSpPr>
            <a:spLocks noChangeArrowheads="1"/>
          </p:cNvSpPr>
          <p:nvPr/>
        </p:nvSpPr>
        <p:spPr bwMode="auto">
          <a:xfrm>
            <a:off x="1547664" y="611396"/>
            <a:ext cx="72795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600" dirty="0">
                <a:solidFill>
                  <a:schemeClr val="bg2"/>
                </a:solidFill>
                <a:latin typeface="Comic Sans MS" panose="030F0702030302020204" pitchFamily="66" charset="0"/>
              </a:rPr>
              <a:t>(ř. </a:t>
            </a:r>
            <a:r>
              <a:rPr kumimoji="0" lang="cs-CZ" altLang="cs-CZ" sz="16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Elopiformes</a:t>
            </a:r>
            <a:r>
              <a:rPr kumimoji="0" lang="cs-CZ" altLang="cs-CZ" sz="1600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16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– </a:t>
            </a:r>
            <a:r>
              <a:rPr kumimoji="0" lang="cs-CZ" altLang="cs-CZ" sz="1600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tarponi</a:t>
            </a:r>
            <a:r>
              <a:rPr kumimoji="0" lang="cs-CZ" altLang="cs-CZ" sz="16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 (2), </a:t>
            </a:r>
            <a:r>
              <a:rPr kumimoji="0" lang="cs-CZ" altLang="cs-CZ" sz="16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Albuliformes</a:t>
            </a:r>
            <a:r>
              <a:rPr kumimoji="0" lang="cs-CZ" altLang="cs-CZ" sz="1600" dirty="0">
                <a:solidFill>
                  <a:schemeClr val="bg2"/>
                </a:solidFill>
                <a:latin typeface="Comic Sans MS" panose="030F0702030302020204" pitchFamily="66" charset="0"/>
              </a:rPr>
              <a:t> - </a:t>
            </a:r>
            <a:r>
              <a:rPr kumimoji="0" lang="cs-CZ" altLang="cs-CZ" sz="16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albulotvární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, </a:t>
            </a:r>
            <a:r>
              <a:rPr kumimoji="0" lang="cs-CZ" altLang="cs-CZ" sz="1800" dirty="0" err="1">
                <a:solidFill>
                  <a:srgbClr val="0033CC"/>
                </a:solidFill>
                <a:latin typeface="Comic Sans MS" panose="030F0702030302020204" pitchFamily="66" charset="0"/>
              </a:rPr>
              <a:t>Anguilliformes</a:t>
            </a:r>
            <a:r>
              <a:rPr kumimoji="0" lang="cs-CZ" altLang="cs-CZ" sz="1600" dirty="0">
                <a:solidFill>
                  <a:schemeClr val="bg2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29700" name="Text Box 6"/>
          <p:cNvSpPr txBox="1">
            <a:spLocks noChangeArrowheads="1"/>
          </p:cNvSpPr>
          <p:nvPr/>
        </p:nvSpPr>
        <p:spPr bwMode="auto">
          <a:xfrm>
            <a:off x="395288" y="1412776"/>
            <a:ext cx="61547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b="1" dirty="0" err="1">
                <a:solidFill>
                  <a:srgbClr val="0033CC"/>
                </a:solidFill>
                <a:latin typeface="Comic Sans MS" panose="030F0702030302020204" pitchFamily="66" charset="0"/>
              </a:rPr>
              <a:t>Anguilliformes</a:t>
            </a:r>
            <a:r>
              <a:rPr kumimoji="0" lang="cs-CZ" altLang="cs-CZ" sz="2000" b="1" dirty="0">
                <a:solidFill>
                  <a:schemeClr val="bg2"/>
                </a:solidFill>
                <a:latin typeface="Comic Sans MS" panose="030F0702030302020204" pitchFamily="66" charset="0"/>
              </a:rPr>
              <a:t> – </a:t>
            </a:r>
            <a:r>
              <a:rPr kumimoji="0" lang="cs-CZ" altLang="cs-CZ" sz="2000" b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holobřiší</a:t>
            </a:r>
            <a:r>
              <a:rPr kumimoji="0" lang="cs-CZ" altLang="cs-CZ" sz="2000" b="1" dirty="0">
                <a:solidFill>
                  <a:schemeClr val="bg2"/>
                </a:solidFill>
                <a:latin typeface="Comic Sans MS" panose="030F0702030302020204" pitchFamily="66" charset="0"/>
              </a:rPr>
              <a:t> (15 čeledí, 673 druhů)</a:t>
            </a:r>
          </a:p>
        </p:txBody>
      </p:sp>
      <p:sp>
        <p:nvSpPr>
          <p:cNvPr id="29701" name="Rectangle 7"/>
          <p:cNvSpPr>
            <a:spLocks noChangeArrowheads="1"/>
          </p:cNvSpPr>
          <p:nvPr/>
        </p:nvSpPr>
        <p:spPr bwMode="auto">
          <a:xfrm>
            <a:off x="417513" y="1737172"/>
            <a:ext cx="85471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Bez břišních ploutví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, nepárové ploutve vytvářejí ploutevní </a:t>
            </a:r>
            <a:endParaRPr kumimoji="0" lang="cs-CZ" altLang="cs-CZ" sz="1800" dirty="0" smtClean="0">
              <a:solidFill>
                <a:schemeClr val="bg2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8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lem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, </a:t>
            </a:r>
            <a:r>
              <a:rPr kumimoji="0" lang="cs-CZ" altLang="cs-CZ" sz="18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redukce 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šupin, </a:t>
            </a:r>
            <a:r>
              <a:rPr kumimoji="0" lang="cs-CZ" altLang="cs-CZ" sz="18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physostomi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 s častou redukcí </a:t>
            </a:r>
            <a:r>
              <a:rPr kumimoji="0" lang="cs-CZ" altLang="cs-CZ" sz="18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plynového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8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měchýře, </a:t>
            </a:r>
            <a:r>
              <a:rPr kumimoji="0" lang="cs-CZ" altLang="cs-CZ" sz="18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převážně 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mořské ryby</a:t>
            </a:r>
          </a:p>
        </p:txBody>
      </p:sp>
      <p:sp>
        <p:nvSpPr>
          <p:cNvPr id="29702" name="Text Box 8"/>
          <p:cNvSpPr txBox="1">
            <a:spLocks noChangeArrowheads="1"/>
          </p:cNvSpPr>
          <p:nvPr/>
        </p:nvSpPr>
        <p:spPr bwMode="auto">
          <a:xfrm>
            <a:off x="539552" y="2528069"/>
            <a:ext cx="4079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 err="1">
                <a:solidFill>
                  <a:srgbClr val="0033CC"/>
                </a:solidFill>
                <a:latin typeface="Comic Sans MS" panose="030F0702030302020204" pitchFamily="66" charset="0"/>
              </a:rPr>
              <a:t>Anguillidae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– úhořovití (16 druhů)</a:t>
            </a:r>
          </a:p>
        </p:txBody>
      </p:sp>
      <p:sp>
        <p:nvSpPr>
          <p:cNvPr id="29703" name="Rectangle 9"/>
          <p:cNvSpPr>
            <a:spLocks noChangeArrowheads="1"/>
          </p:cNvSpPr>
          <p:nvPr/>
        </p:nvSpPr>
        <p:spPr bwMode="auto">
          <a:xfrm>
            <a:off x="611560" y="2846263"/>
            <a:ext cx="82597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8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Thalasotokní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 s katadromní migrací, larva </a:t>
            </a:r>
            <a:r>
              <a:rPr kumimoji="0" lang="cs-CZ" altLang="cs-CZ" sz="18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leptocephalus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 (tvar vrbového listu)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611188" y="3414192"/>
            <a:ext cx="8459787" cy="950912"/>
            <a:chOff x="793" y="1241"/>
            <a:chExt cx="4988" cy="599"/>
          </a:xfrm>
        </p:grpSpPr>
        <p:sp>
          <p:nvSpPr>
            <p:cNvPr id="29712" name="Text Box 10"/>
            <p:cNvSpPr txBox="1">
              <a:spLocks noChangeArrowheads="1"/>
            </p:cNvSpPr>
            <p:nvPr/>
          </p:nvSpPr>
          <p:spPr bwMode="auto">
            <a:xfrm>
              <a:off x="793" y="1241"/>
              <a:ext cx="258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70000"/>
                <a:buFont typeface="Monotype Sorts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cs-CZ" altLang="cs-CZ" sz="2000" dirty="0" err="1">
                  <a:solidFill>
                    <a:schemeClr val="bg2"/>
                  </a:solidFill>
                  <a:latin typeface="Comic Sans MS" panose="030F0702030302020204" pitchFamily="66" charset="0"/>
                </a:rPr>
                <a:t>Murenidae</a:t>
              </a:r>
              <a:r>
                <a:rPr kumimoji="0" lang="cs-CZ" altLang="cs-CZ" sz="2000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 – </a:t>
              </a:r>
              <a:r>
                <a:rPr kumimoji="0" lang="cs-CZ" altLang="cs-CZ" sz="2000" dirty="0" err="1">
                  <a:solidFill>
                    <a:schemeClr val="bg2"/>
                  </a:solidFill>
                  <a:latin typeface="Comic Sans MS" panose="030F0702030302020204" pitchFamily="66" charset="0"/>
                </a:rPr>
                <a:t>murénovití</a:t>
              </a:r>
              <a:r>
                <a:rPr kumimoji="0" lang="cs-CZ" altLang="cs-CZ" sz="2000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 (175 druhů)</a:t>
              </a:r>
            </a:p>
          </p:txBody>
        </p:sp>
        <p:sp>
          <p:nvSpPr>
            <p:cNvPr id="29713" name="Rectangle 11"/>
            <p:cNvSpPr>
              <a:spLocks noChangeArrowheads="1"/>
            </p:cNvSpPr>
            <p:nvPr/>
          </p:nvSpPr>
          <p:spPr bwMode="auto">
            <a:xfrm>
              <a:off x="805" y="1436"/>
              <a:ext cx="497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70000"/>
                <a:buFont typeface="Monotype Sorts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cs-CZ" altLang="cs-CZ" sz="1800">
                  <a:solidFill>
                    <a:schemeClr val="bg2"/>
                  </a:solidFill>
                  <a:latin typeface="Comic Sans MS" panose="030F0702030302020204" pitchFamily="66" charset="0"/>
                </a:rPr>
                <a:t>Mořské ryby korálových útesů, </a:t>
              </a:r>
              <a:r>
                <a:rPr kumimoji="0" lang="cs-CZ" altLang="cs-CZ" sz="1800">
                  <a:solidFill>
                    <a:srgbClr val="FF0000"/>
                  </a:solidFill>
                  <a:latin typeface="Comic Sans MS" panose="030F0702030302020204" pitchFamily="66" charset="0"/>
                </a:rPr>
                <a:t>chybí i prsní ploutve</a:t>
              </a:r>
              <a:r>
                <a:rPr kumimoji="0" lang="cs-CZ" altLang="cs-CZ" sz="1800">
                  <a:solidFill>
                    <a:schemeClr val="bg2"/>
                  </a:solidFill>
                  <a:latin typeface="Comic Sans MS" panose="030F0702030302020204" pitchFamily="66" charset="0"/>
                </a:rPr>
                <a:t>, často nápadné zbarvení, ostré zuby napojené na jedové žlázy</a:t>
              </a:r>
            </a:p>
          </p:txBody>
        </p:sp>
      </p:grpSp>
      <p:sp>
        <p:nvSpPr>
          <p:cNvPr id="29705" name="Text Box 14"/>
          <p:cNvSpPr txBox="1">
            <a:spLocks noChangeArrowheads="1"/>
          </p:cNvSpPr>
          <p:nvPr/>
        </p:nvSpPr>
        <p:spPr bwMode="auto">
          <a:xfrm>
            <a:off x="611188" y="3140968"/>
            <a:ext cx="34845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i="1" dirty="0">
                <a:solidFill>
                  <a:srgbClr val="0033CC"/>
                </a:solidFill>
                <a:latin typeface="Comic Sans MS" panose="030F0702030302020204" pitchFamily="66" charset="0"/>
              </a:rPr>
              <a:t>Anguilla </a:t>
            </a:r>
            <a:r>
              <a:rPr kumimoji="0" lang="cs-CZ" altLang="cs-CZ" sz="2000" i="1" dirty="0" err="1">
                <a:solidFill>
                  <a:srgbClr val="0033CC"/>
                </a:solidFill>
                <a:latin typeface="Comic Sans MS" panose="030F0702030302020204" pitchFamily="66" charset="0"/>
              </a:rPr>
              <a:t>anguilla</a:t>
            </a:r>
            <a:r>
              <a:rPr kumimoji="0" lang="cs-CZ" altLang="cs-CZ" sz="2000" i="1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– úhoř říční</a:t>
            </a:r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682625" y="4436888"/>
            <a:ext cx="8210550" cy="2376488"/>
            <a:chOff x="430" y="2523"/>
            <a:chExt cx="5172" cy="1497"/>
          </a:xfrm>
        </p:grpSpPr>
        <p:pic>
          <p:nvPicPr>
            <p:cNvPr id="29708" name="Picture 1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" y="2523"/>
              <a:ext cx="2178" cy="1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9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8" y="2875"/>
              <a:ext cx="1724" cy="1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10" name="Text Box 15"/>
            <p:cNvSpPr txBox="1">
              <a:spLocks noChangeArrowheads="1"/>
            </p:cNvSpPr>
            <p:nvPr/>
          </p:nvSpPr>
          <p:spPr bwMode="auto">
            <a:xfrm>
              <a:off x="2608" y="2647"/>
              <a:ext cx="84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70000"/>
                <a:buFont typeface="Monotype Sorts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cs-CZ" altLang="cs-CZ" sz="1400" i="1" dirty="0" err="1">
                  <a:solidFill>
                    <a:schemeClr val="bg2"/>
                  </a:solidFill>
                  <a:latin typeface="Comic Sans MS" panose="030F0702030302020204" pitchFamily="66" charset="0"/>
                </a:rPr>
                <a:t>Rhinomuraena</a:t>
              </a:r>
              <a:endParaRPr kumimoji="0" lang="cs-CZ" altLang="cs-CZ" sz="1400" i="1" dirty="0">
                <a:solidFill>
                  <a:schemeClr val="bg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9711" name="Text Box 16"/>
            <p:cNvSpPr txBox="1">
              <a:spLocks noChangeArrowheads="1"/>
            </p:cNvSpPr>
            <p:nvPr/>
          </p:nvSpPr>
          <p:spPr bwMode="auto">
            <a:xfrm>
              <a:off x="3107" y="3724"/>
              <a:ext cx="56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70000"/>
                <a:buFont typeface="Monotype Sorts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cs-CZ" altLang="cs-CZ" sz="1400" i="1" dirty="0" err="1">
                  <a:solidFill>
                    <a:schemeClr val="bg2"/>
                  </a:solidFill>
                  <a:latin typeface="Comic Sans MS" panose="030F0702030302020204" pitchFamily="66" charset="0"/>
                </a:rPr>
                <a:t>Muraena</a:t>
              </a:r>
              <a:endParaRPr kumimoji="0" lang="cs-CZ" altLang="cs-CZ" sz="1400" i="1" dirty="0">
                <a:solidFill>
                  <a:schemeClr val="bg2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0DA36C1-E23F-4986-9DA1-7486A8AEAC3B}" type="slidenum">
              <a:rPr lang="cs-CZ" altLang="cs-CZ" smtClean="0"/>
              <a:pPr>
                <a:defRPr/>
              </a:pPr>
              <a:t>28</a:t>
            </a:fld>
            <a:endParaRPr lang="cs-CZ" altLang="cs-CZ"/>
          </a:p>
        </p:txBody>
      </p:sp>
      <p:sp>
        <p:nvSpPr>
          <p:cNvPr id="19" name="Rectangle 59"/>
          <p:cNvSpPr>
            <a:spLocks noChangeArrowheads="1"/>
          </p:cNvSpPr>
          <p:nvPr/>
        </p:nvSpPr>
        <p:spPr bwMode="auto">
          <a:xfrm>
            <a:off x="0" y="0"/>
            <a:ext cx="9143999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–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Actinopterygii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: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Teleostei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990012"/>
            <a:ext cx="2376264" cy="1214852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/>
          <p:cNvSpPr>
            <a:spLocks noChangeArrowheads="1"/>
          </p:cNvSpPr>
          <p:nvPr/>
        </p:nvSpPr>
        <p:spPr bwMode="auto">
          <a:xfrm>
            <a:off x="179388" y="1892300"/>
            <a:ext cx="8640762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Převážně mořské ryby, cykloidní šupiny, </a:t>
            </a:r>
            <a:r>
              <a:rPr kumimoji="0" lang="cs-CZ" altLang="cs-CZ" sz="1800">
                <a:solidFill>
                  <a:srgbClr val="FF0000"/>
                </a:solidFill>
                <a:latin typeface="Comic Sans MS" panose="030F0702030302020204" pitchFamily="66" charset="0"/>
              </a:rPr>
              <a:t>bez postranní čáry</a:t>
            </a:r>
            <a:r>
              <a:rPr kumimoji="0"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, rychlí plavci, hejna.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800" u="sng">
                <a:solidFill>
                  <a:schemeClr val="bg2"/>
                </a:solidFill>
                <a:latin typeface="Comic Sans MS" panose="030F0702030302020204" pitchFamily="66" charset="0"/>
              </a:rPr>
              <a:t>Clupeidae</a:t>
            </a:r>
            <a:r>
              <a:rPr kumimoji="0"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 – sleďovití, 208 druhů, z toho 50 sladkovodních, planktonofágní, u hladiny.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Clupea harengus </a:t>
            </a:r>
            <a:r>
              <a:rPr kumimoji="0"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– sleď obecný, do 40 cm, S polokoule,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Sardina</a:t>
            </a:r>
            <a:r>
              <a:rPr kumimoji="0"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 – sardinka, </a:t>
            </a:r>
            <a:r>
              <a:rPr kumimoji="0"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Sprattus – </a:t>
            </a:r>
            <a:r>
              <a:rPr kumimoji="0"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šprot, </a:t>
            </a:r>
            <a:r>
              <a:rPr kumimoji="0" lang="cs-CZ" altLang="cs-CZ" sz="1800" i="1">
                <a:solidFill>
                  <a:schemeClr val="bg2"/>
                </a:solidFill>
                <a:latin typeface="Comic Sans MS" panose="030F0702030302020204" pitchFamily="66" charset="0"/>
              </a:rPr>
              <a:t>Alosa – </a:t>
            </a:r>
            <a:r>
              <a:rPr kumimoji="0"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placka, kdysi i v Labi.</a:t>
            </a:r>
            <a:endParaRPr kumimoji="0" lang="cs-CZ" altLang="cs-CZ" sz="1800" i="1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166688" y="728663"/>
            <a:ext cx="18129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 err="1">
                <a:solidFill>
                  <a:srgbClr val="0033CC"/>
                </a:solidFill>
                <a:latin typeface="Comic Sans MS" panose="030F0702030302020204" pitchFamily="66" charset="0"/>
              </a:rPr>
              <a:t>Clupeomorpha</a:t>
            </a:r>
            <a:endParaRPr kumimoji="0" lang="cs-CZ" altLang="cs-CZ" sz="2000" dirty="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30724" name="Rectangle 5"/>
          <p:cNvSpPr>
            <a:spLocks noChangeArrowheads="1"/>
          </p:cNvSpPr>
          <p:nvPr/>
        </p:nvSpPr>
        <p:spPr bwMode="auto">
          <a:xfrm>
            <a:off x="179388" y="1203325"/>
            <a:ext cx="38603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8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(ř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. </a:t>
            </a:r>
            <a:r>
              <a:rPr kumimoji="0" lang="cs-CZ" altLang="cs-CZ" sz="18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bezostní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18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– </a:t>
            </a:r>
            <a:r>
              <a:rPr kumimoji="0" lang="cs-CZ" altLang="cs-CZ" sz="1800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Clupeiformes</a:t>
            </a:r>
            <a:r>
              <a:rPr kumimoji="0" lang="cs-CZ" altLang="cs-CZ" sz="18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 (403), 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/>
            </a:r>
            <a:b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</a:b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f. sleďovití, </a:t>
            </a:r>
            <a:r>
              <a:rPr kumimoji="0" lang="cs-CZ" altLang="cs-CZ" sz="18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sardelovití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)</a:t>
            </a:r>
          </a:p>
        </p:txBody>
      </p:sp>
      <p:pic>
        <p:nvPicPr>
          <p:cNvPr id="3072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3481388"/>
            <a:ext cx="4038600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498850"/>
            <a:ext cx="4276725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 Box 11"/>
          <p:cNvSpPr txBox="1">
            <a:spLocks noChangeArrowheads="1"/>
          </p:cNvSpPr>
          <p:nvPr/>
        </p:nvSpPr>
        <p:spPr bwMode="auto">
          <a:xfrm>
            <a:off x="592138" y="4832350"/>
            <a:ext cx="2082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i="1">
                <a:solidFill>
                  <a:schemeClr val="bg2"/>
                </a:solidFill>
                <a:latin typeface="Comic Sans MS" panose="030F0702030302020204" pitchFamily="66" charset="0"/>
              </a:rPr>
              <a:t>Clupea harengus</a:t>
            </a:r>
          </a:p>
        </p:txBody>
      </p:sp>
      <p:sp>
        <p:nvSpPr>
          <p:cNvPr id="30728" name="Text Box 12"/>
          <p:cNvSpPr txBox="1">
            <a:spLocks noChangeArrowheads="1"/>
          </p:cNvSpPr>
          <p:nvPr/>
        </p:nvSpPr>
        <p:spPr bwMode="auto">
          <a:xfrm>
            <a:off x="4643438" y="4811713"/>
            <a:ext cx="23844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i="1">
                <a:solidFill>
                  <a:schemeClr val="bg2"/>
                </a:solidFill>
                <a:latin typeface="Comic Sans MS" panose="030F0702030302020204" pitchFamily="66" charset="0"/>
              </a:rPr>
              <a:t>Sardina pilchardus</a:t>
            </a:r>
          </a:p>
        </p:txBody>
      </p:sp>
      <p:sp>
        <p:nvSpPr>
          <p:cNvPr id="30729" name="Rectangle 13"/>
          <p:cNvSpPr>
            <a:spLocks noChangeArrowheads="1"/>
          </p:cNvSpPr>
          <p:nvPr/>
        </p:nvSpPr>
        <p:spPr bwMode="auto">
          <a:xfrm>
            <a:off x="250825" y="5373688"/>
            <a:ext cx="8820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800" u="sng">
                <a:solidFill>
                  <a:schemeClr val="bg2"/>
                </a:solidFill>
                <a:latin typeface="Comic Sans MS" panose="030F0702030302020204" pitchFamily="66" charset="0"/>
              </a:rPr>
              <a:t>Engraulidae</a:t>
            </a:r>
            <a:r>
              <a:rPr kumimoji="0"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 – sardelovití, 145 druhů, mořské, v hejnech, protažená horní čelist, planktonofágní do 20 cm </a:t>
            </a:r>
            <a:endParaRPr kumimoji="0" lang="cs-CZ" altLang="cs-CZ" sz="1800" i="1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30730" name="Text Box 16"/>
          <p:cNvSpPr txBox="1">
            <a:spLocks noChangeArrowheads="1"/>
          </p:cNvSpPr>
          <p:nvPr/>
        </p:nvSpPr>
        <p:spPr bwMode="auto">
          <a:xfrm>
            <a:off x="7019925" y="980728"/>
            <a:ext cx="15001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600" b="1" dirty="0" err="1">
                <a:solidFill>
                  <a:srgbClr val="0033CC"/>
                </a:solidFill>
                <a:latin typeface="Comic Sans MS" panose="030F0702030302020204" pitchFamily="66" charset="0"/>
              </a:rPr>
              <a:t>Clupeomorpha</a:t>
            </a:r>
            <a:endParaRPr kumimoji="0" lang="cs-CZ" altLang="cs-CZ" sz="1600" b="1" dirty="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30731" name="Text Box 14"/>
          <p:cNvSpPr txBox="1">
            <a:spLocks noChangeArrowheads="1"/>
          </p:cNvSpPr>
          <p:nvPr/>
        </p:nvSpPr>
        <p:spPr bwMode="auto">
          <a:xfrm>
            <a:off x="7019925" y="571500"/>
            <a:ext cx="20224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600">
                <a:solidFill>
                  <a:schemeClr val="bg2"/>
                </a:solidFill>
                <a:latin typeface="Comic Sans MS" panose="030F0702030302020204" pitchFamily="66" charset="0"/>
              </a:rPr>
              <a:t>Osteoglossomorpha</a:t>
            </a:r>
          </a:p>
        </p:txBody>
      </p:sp>
      <p:sp>
        <p:nvSpPr>
          <p:cNvPr id="30732" name="Text Box 15"/>
          <p:cNvSpPr txBox="1">
            <a:spLocks noChangeArrowheads="1"/>
          </p:cNvSpPr>
          <p:nvPr/>
        </p:nvSpPr>
        <p:spPr bwMode="auto">
          <a:xfrm>
            <a:off x="7019925" y="788988"/>
            <a:ext cx="13795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600">
                <a:solidFill>
                  <a:schemeClr val="bg2"/>
                </a:solidFill>
                <a:latin typeface="Comic Sans MS" panose="030F0702030302020204" pitchFamily="66" charset="0"/>
              </a:rPr>
              <a:t>Elopomorpha</a:t>
            </a:r>
          </a:p>
        </p:txBody>
      </p:sp>
      <p:grpSp>
        <p:nvGrpSpPr>
          <p:cNvPr id="30733" name="Skupina 32"/>
          <p:cNvGrpSpPr>
            <a:grpSpLocks/>
          </p:cNvGrpSpPr>
          <p:nvPr/>
        </p:nvGrpSpPr>
        <p:grpSpPr bwMode="auto">
          <a:xfrm>
            <a:off x="6300788" y="765175"/>
            <a:ext cx="719137" cy="935038"/>
            <a:chOff x="6300788" y="765770"/>
            <a:chExt cx="719137" cy="935038"/>
          </a:xfrm>
        </p:grpSpPr>
        <p:grpSp>
          <p:nvGrpSpPr>
            <p:cNvPr id="30736" name="Skupina 30"/>
            <p:cNvGrpSpPr>
              <a:grpSpLocks/>
            </p:cNvGrpSpPr>
            <p:nvPr/>
          </p:nvGrpSpPr>
          <p:grpSpPr bwMode="auto">
            <a:xfrm>
              <a:off x="6300788" y="765770"/>
              <a:ext cx="719137" cy="733425"/>
              <a:chOff x="6300788" y="765770"/>
              <a:chExt cx="719137" cy="733425"/>
            </a:xfrm>
          </p:grpSpPr>
          <p:sp>
            <p:nvSpPr>
              <p:cNvPr id="30743" name="Line 21"/>
              <p:cNvSpPr>
                <a:spLocks noChangeShapeType="1"/>
              </p:cNvSpPr>
              <p:nvPr/>
            </p:nvSpPr>
            <p:spPr bwMode="auto">
              <a:xfrm flipH="1">
                <a:off x="6562725" y="970558"/>
                <a:ext cx="6350" cy="528637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0744" name="Line 24"/>
              <p:cNvSpPr>
                <a:spLocks noChangeShapeType="1"/>
              </p:cNvSpPr>
              <p:nvPr/>
            </p:nvSpPr>
            <p:spPr bwMode="auto">
              <a:xfrm>
                <a:off x="6432550" y="775295"/>
                <a:ext cx="0" cy="45720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0745" name="Line 20"/>
              <p:cNvSpPr>
                <a:spLocks noChangeShapeType="1"/>
              </p:cNvSpPr>
              <p:nvPr/>
            </p:nvSpPr>
            <p:spPr bwMode="auto">
              <a:xfrm>
                <a:off x="6438900" y="1232495"/>
                <a:ext cx="130175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0746" name="Line 23"/>
              <p:cNvSpPr>
                <a:spLocks noChangeShapeType="1"/>
              </p:cNvSpPr>
              <p:nvPr/>
            </p:nvSpPr>
            <p:spPr bwMode="auto">
              <a:xfrm>
                <a:off x="6300788" y="965795"/>
                <a:ext cx="131762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0747" name="Line 22"/>
              <p:cNvSpPr>
                <a:spLocks noChangeShapeType="1"/>
              </p:cNvSpPr>
              <p:nvPr/>
            </p:nvSpPr>
            <p:spPr bwMode="auto">
              <a:xfrm flipV="1">
                <a:off x="6577013" y="965795"/>
                <a:ext cx="442912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0748" name="Line 25"/>
              <p:cNvSpPr>
                <a:spLocks noChangeShapeType="1"/>
              </p:cNvSpPr>
              <p:nvPr/>
            </p:nvSpPr>
            <p:spPr bwMode="auto">
              <a:xfrm>
                <a:off x="6432550" y="765770"/>
                <a:ext cx="587375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0749" name="Line 17"/>
              <p:cNvSpPr>
                <a:spLocks noChangeShapeType="1"/>
              </p:cNvSpPr>
              <p:nvPr/>
            </p:nvSpPr>
            <p:spPr bwMode="auto">
              <a:xfrm>
                <a:off x="6696248" y="1298433"/>
                <a:ext cx="10800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0750" name="Line 36"/>
              <p:cNvSpPr>
                <a:spLocks noChangeShapeType="1"/>
              </p:cNvSpPr>
              <p:nvPr/>
            </p:nvSpPr>
            <p:spPr bwMode="auto">
              <a:xfrm>
                <a:off x="6561138" y="1499195"/>
                <a:ext cx="131763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30737" name="Skupina 31"/>
            <p:cNvGrpSpPr>
              <a:grpSpLocks/>
            </p:cNvGrpSpPr>
            <p:nvPr/>
          </p:nvGrpSpPr>
          <p:grpSpPr bwMode="auto">
            <a:xfrm>
              <a:off x="6692901" y="1125339"/>
              <a:ext cx="274011" cy="575469"/>
              <a:chOff x="6692901" y="1125339"/>
              <a:chExt cx="274011" cy="575469"/>
            </a:xfrm>
          </p:grpSpPr>
          <p:sp>
            <p:nvSpPr>
              <p:cNvPr id="30738" name="Line 18"/>
              <p:cNvSpPr>
                <a:spLocks noChangeShapeType="1"/>
              </p:cNvSpPr>
              <p:nvPr/>
            </p:nvSpPr>
            <p:spPr bwMode="auto">
              <a:xfrm>
                <a:off x="6804248" y="1146076"/>
                <a:ext cx="0" cy="26670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0739" name="Line 19"/>
              <p:cNvSpPr>
                <a:spLocks noChangeShapeType="1"/>
              </p:cNvSpPr>
              <p:nvPr/>
            </p:nvSpPr>
            <p:spPr bwMode="auto">
              <a:xfrm flipV="1">
                <a:off x="6804232" y="1125339"/>
                <a:ext cx="16268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0740" name="Line 31"/>
              <p:cNvSpPr>
                <a:spLocks noChangeShapeType="1"/>
              </p:cNvSpPr>
              <p:nvPr/>
            </p:nvSpPr>
            <p:spPr bwMode="auto">
              <a:xfrm flipV="1">
                <a:off x="6804232" y="1412776"/>
                <a:ext cx="162680" cy="1473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0741" name="Line 35"/>
              <p:cNvSpPr>
                <a:spLocks noChangeShapeType="1"/>
              </p:cNvSpPr>
              <p:nvPr/>
            </p:nvSpPr>
            <p:spPr bwMode="auto">
              <a:xfrm>
                <a:off x="6692901" y="1303933"/>
                <a:ext cx="0" cy="396875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0742" name="Line 37"/>
              <p:cNvSpPr>
                <a:spLocks noChangeShapeType="1"/>
              </p:cNvSpPr>
              <p:nvPr/>
            </p:nvSpPr>
            <p:spPr bwMode="auto">
              <a:xfrm>
                <a:off x="6692901" y="1700808"/>
                <a:ext cx="261938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pic>
        <p:nvPicPr>
          <p:cNvPr id="30735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5694363"/>
            <a:ext cx="45021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0DA36C1-E23F-4986-9DA1-7486A8AEAC3B}" type="slidenum">
              <a:rPr lang="cs-CZ" altLang="cs-CZ" smtClean="0"/>
              <a:pPr>
                <a:defRPr/>
              </a:pPr>
              <a:t>29</a:t>
            </a:fld>
            <a:endParaRPr lang="cs-CZ" altLang="cs-CZ"/>
          </a:p>
        </p:txBody>
      </p:sp>
      <p:sp>
        <p:nvSpPr>
          <p:cNvPr id="32" name="Rectangle 59"/>
          <p:cNvSpPr>
            <a:spLocks noChangeArrowheads="1"/>
          </p:cNvSpPr>
          <p:nvPr/>
        </p:nvSpPr>
        <p:spPr bwMode="auto">
          <a:xfrm>
            <a:off x="0" y="0"/>
            <a:ext cx="9143999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–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Actinopterygii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: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Teleostei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33" name="Text Box 26"/>
          <p:cNvSpPr txBox="1">
            <a:spLocks noChangeArrowheads="1"/>
          </p:cNvSpPr>
          <p:nvPr/>
        </p:nvSpPr>
        <p:spPr bwMode="auto">
          <a:xfrm>
            <a:off x="6950082" y="1218238"/>
            <a:ext cx="15103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6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1600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Ostariophysi</a:t>
            </a:r>
            <a:endParaRPr kumimoji="0" lang="cs-CZ" altLang="cs-CZ" sz="16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Text Box 26"/>
          <p:cNvSpPr txBox="1">
            <a:spLocks noChangeArrowheads="1"/>
          </p:cNvSpPr>
          <p:nvPr/>
        </p:nvSpPr>
        <p:spPr bwMode="auto">
          <a:xfrm>
            <a:off x="6948264" y="1506270"/>
            <a:ext cx="133081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6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1600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Euteleostei</a:t>
            </a:r>
            <a:endParaRPr kumimoji="0" lang="cs-CZ" altLang="cs-CZ" sz="16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3"/>
          <p:cNvSpPr txBox="1">
            <a:spLocks noChangeArrowheads="1"/>
          </p:cNvSpPr>
          <p:nvPr/>
        </p:nvSpPr>
        <p:spPr bwMode="auto">
          <a:xfrm>
            <a:off x="395288" y="2660650"/>
            <a:ext cx="8280400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b="1">
                <a:solidFill>
                  <a:srgbClr val="000000"/>
                </a:solidFill>
                <a:latin typeface="Comic Sans MS" panose="030F0702030302020204" pitchFamily="66" charset="0"/>
              </a:rPr>
              <a:t>VIII. Osteognathostomata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b="1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b="1">
                <a:solidFill>
                  <a:srgbClr val="0033CC"/>
                </a:solidFill>
                <a:latin typeface="Comic Sans MS" panose="030F0702030302020204" pitchFamily="66" charset="0"/>
              </a:rPr>
              <a:t>VIIIa Actinopterygii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b="1">
                <a:solidFill>
                  <a:srgbClr val="000000"/>
                </a:solidFill>
                <a:latin typeface="Comic Sans MS" panose="030F0702030302020204" pitchFamily="66" charset="0"/>
              </a:rPr>
              <a:t>VIIIb Sarcopterygii</a:t>
            </a:r>
          </a:p>
        </p:txBody>
      </p:sp>
      <p:sp>
        <p:nvSpPr>
          <p:cNvPr id="5123" name="Text Box 8"/>
          <p:cNvSpPr txBox="1">
            <a:spLocks noChangeArrowheads="1"/>
          </p:cNvSpPr>
          <p:nvPr/>
        </p:nvSpPr>
        <p:spPr bwMode="auto">
          <a:xfrm>
            <a:off x="395288" y="1154113"/>
            <a:ext cx="8353425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800" b="1">
                <a:solidFill>
                  <a:srgbClr val="000000"/>
                </a:solidFill>
                <a:latin typeface="Comic Sans MS" panose="030F0702030302020204" pitchFamily="66" charset="0"/>
              </a:rPr>
              <a:t>Fylogeneze a diverzita obratlovců</a:t>
            </a:r>
          </a:p>
          <a:p>
            <a:pPr algn="ctr">
              <a:lnSpc>
                <a:spcPct val="130000"/>
              </a:lnSpc>
              <a:spcBef>
                <a:spcPct val="0"/>
              </a:spcBef>
              <a:buClrTx/>
              <a:buSzTx/>
              <a:buFontTx/>
              <a:buNone/>
            </a:pPr>
            <a:endParaRPr kumimoji="0" lang="cs-CZ" altLang="cs-CZ" b="1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800" b="1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endParaRPr kumimoji="0" lang="cs-CZ" altLang="cs-CZ" b="1">
              <a:latin typeface="Comic Sans MS" panose="030F0702030302020204" pitchFamily="66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0DA36C1-E23F-4986-9DA1-7486A8AEAC3B}" type="slidenum">
              <a:rPr lang="cs-CZ" altLang="cs-CZ" smtClean="0"/>
              <a:pPr>
                <a:defRPr/>
              </a:pPr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9900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43"/>
          <p:cNvGrpSpPr>
            <a:grpSpLocks/>
          </p:cNvGrpSpPr>
          <p:nvPr/>
        </p:nvGrpSpPr>
        <p:grpSpPr bwMode="auto">
          <a:xfrm>
            <a:off x="5130800" y="1556543"/>
            <a:ext cx="3878263" cy="5040313"/>
            <a:chOff x="3204" y="1026"/>
            <a:chExt cx="2443" cy="3175"/>
          </a:xfrm>
        </p:grpSpPr>
        <p:pic>
          <p:nvPicPr>
            <p:cNvPr id="31764" name="Picture 2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0" y="2568"/>
              <a:ext cx="1306" cy="1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765" name="Group 42"/>
            <p:cNvGrpSpPr>
              <a:grpSpLocks/>
            </p:cNvGrpSpPr>
            <p:nvPr/>
          </p:nvGrpSpPr>
          <p:grpSpPr bwMode="auto">
            <a:xfrm>
              <a:off x="3204" y="1026"/>
              <a:ext cx="2443" cy="1646"/>
              <a:chOff x="3204" y="1026"/>
              <a:chExt cx="2443" cy="1646"/>
            </a:xfrm>
          </p:grpSpPr>
          <p:pic>
            <p:nvPicPr>
              <p:cNvPr id="31766" name="Picture 2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04" y="1026"/>
                <a:ext cx="2352" cy="16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767" name="Line 24"/>
              <p:cNvSpPr>
                <a:spLocks noChangeShapeType="1"/>
              </p:cNvSpPr>
              <p:nvPr/>
            </p:nvSpPr>
            <p:spPr bwMode="auto">
              <a:xfrm flipH="1" flipV="1">
                <a:off x="5330" y="2024"/>
                <a:ext cx="317" cy="3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323850" y="511175"/>
            <a:ext cx="17315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b="1" dirty="0" err="1" smtClean="0">
                <a:solidFill>
                  <a:srgbClr val="0033CC"/>
                </a:solidFill>
                <a:latin typeface="Comic Sans MS" panose="030F0702030302020204" pitchFamily="66" charset="0"/>
              </a:rPr>
              <a:t>Ostariophysi</a:t>
            </a:r>
            <a:endParaRPr kumimoji="0" lang="cs-CZ" altLang="cs-CZ" sz="2000" b="1" dirty="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31748" name="Rectangle 5"/>
          <p:cNvSpPr>
            <a:spLocks noChangeArrowheads="1"/>
          </p:cNvSpPr>
          <p:nvPr/>
        </p:nvSpPr>
        <p:spPr bwMode="auto">
          <a:xfrm>
            <a:off x="323850" y="928688"/>
            <a:ext cx="60483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8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(</a:t>
            </a:r>
            <a:r>
              <a:rPr kumimoji="0" lang="en-US" altLang="cs-CZ" sz="18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&gt;10 0</a:t>
            </a:r>
            <a:r>
              <a:rPr kumimoji="0" lang="cs-CZ" altLang="cs-CZ" sz="18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00 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druhů, ř. </a:t>
            </a:r>
            <a:r>
              <a:rPr kumimoji="0" lang="cs-CZ" altLang="cs-CZ" sz="18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maloústí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18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– </a:t>
            </a:r>
            <a:r>
              <a:rPr kumimoji="0" lang="cs-CZ" altLang="cs-CZ" sz="1800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Gonorhynchiformes</a:t>
            </a:r>
            <a:r>
              <a:rPr kumimoji="0" lang="cs-CZ" altLang="cs-CZ" sz="18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 (37), </a:t>
            </a:r>
            <a:r>
              <a:rPr kumimoji="0" lang="cs-CZ" altLang="cs-CZ" sz="1800" dirty="0">
                <a:solidFill>
                  <a:srgbClr val="0033CC"/>
                </a:solidFill>
                <a:latin typeface="Comic Sans MS" panose="030F0702030302020204" pitchFamily="66" charset="0"/>
              </a:rPr>
              <a:t>máloostní – </a:t>
            </a:r>
            <a:r>
              <a:rPr kumimoji="0" lang="cs-CZ" altLang="cs-CZ" sz="1800" dirty="0" err="1" smtClean="0">
                <a:solidFill>
                  <a:srgbClr val="0033CC"/>
                </a:solidFill>
                <a:latin typeface="Comic Sans MS" panose="030F0702030302020204" pitchFamily="66" charset="0"/>
              </a:rPr>
              <a:t>Cypriniformes</a:t>
            </a:r>
            <a:r>
              <a:rPr kumimoji="0" lang="cs-CZ" altLang="cs-CZ" sz="1800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 (4313)</a:t>
            </a:r>
            <a:r>
              <a:rPr kumimoji="0" lang="cs-CZ" altLang="cs-CZ" sz="18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, </a:t>
            </a:r>
            <a:r>
              <a:rPr kumimoji="0" lang="cs-CZ" altLang="cs-CZ" sz="18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trnobřiší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 – </a:t>
            </a:r>
            <a:r>
              <a:rPr kumimoji="0" lang="cs-CZ" altLang="cs-CZ" sz="1800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Characiformes</a:t>
            </a:r>
            <a:r>
              <a:rPr kumimoji="0" lang="cs-CZ" altLang="cs-CZ" sz="18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 (2115), </a:t>
            </a:r>
            <a:r>
              <a:rPr kumimoji="0" lang="cs-CZ" altLang="cs-CZ" sz="1800" dirty="0">
                <a:solidFill>
                  <a:srgbClr val="0033CC"/>
                </a:solidFill>
                <a:latin typeface="Comic Sans MS" panose="030F0702030302020204" pitchFamily="66" charset="0"/>
              </a:rPr>
              <a:t>sumci – </a:t>
            </a:r>
            <a:r>
              <a:rPr kumimoji="0" lang="cs-CZ" altLang="cs-CZ" sz="1800" dirty="0" err="1" smtClean="0">
                <a:solidFill>
                  <a:srgbClr val="0033CC"/>
                </a:solidFill>
                <a:latin typeface="Comic Sans MS" panose="030F0702030302020204" pitchFamily="66" charset="0"/>
              </a:rPr>
              <a:t>Siluriformes</a:t>
            </a:r>
            <a:r>
              <a:rPr kumimoji="0" lang="cs-CZ" altLang="cs-CZ" sz="1800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 (3739)</a:t>
            </a:r>
            <a:r>
              <a:rPr kumimoji="0" lang="cs-CZ" altLang="cs-CZ" sz="18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, </a:t>
            </a:r>
            <a:r>
              <a:rPr kumimoji="0" lang="cs-CZ" altLang="cs-CZ" sz="18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nahohřbetí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18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– </a:t>
            </a:r>
            <a:r>
              <a:rPr kumimoji="0" lang="cs-CZ" altLang="cs-CZ" sz="1800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Gymnotiformes</a:t>
            </a:r>
            <a:r>
              <a:rPr kumimoji="0" lang="cs-CZ" altLang="cs-CZ" sz="18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 (224)) </a:t>
            </a:r>
            <a:endParaRPr kumimoji="0" lang="cs-CZ" altLang="cs-CZ" sz="18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31749" name="Text Box 20"/>
          <p:cNvSpPr txBox="1">
            <a:spLocks noChangeArrowheads="1"/>
          </p:cNvSpPr>
          <p:nvPr/>
        </p:nvSpPr>
        <p:spPr bwMode="auto">
          <a:xfrm>
            <a:off x="251520" y="2197313"/>
            <a:ext cx="464422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Cykloidní šupiny</a:t>
            </a:r>
          </a:p>
          <a:p>
            <a:pPr marL="342900" indent="-34290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Požerákové zuby</a:t>
            </a:r>
          </a:p>
          <a:p>
            <a:pPr marL="342900" indent="-34290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Weberovo ústrojí – sluchový orgán</a:t>
            </a:r>
          </a:p>
        </p:txBody>
      </p:sp>
      <p:pic>
        <p:nvPicPr>
          <p:cNvPr id="39957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57563"/>
            <a:ext cx="4392613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Text Box 26"/>
          <p:cNvSpPr txBox="1">
            <a:spLocks noChangeArrowheads="1"/>
          </p:cNvSpPr>
          <p:nvPr/>
        </p:nvSpPr>
        <p:spPr bwMode="auto">
          <a:xfrm>
            <a:off x="7451725" y="786190"/>
            <a:ext cx="15103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600" b="1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1600" b="1" dirty="0" err="1" smtClean="0">
                <a:solidFill>
                  <a:srgbClr val="0033CC"/>
                </a:solidFill>
                <a:latin typeface="Comic Sans MS" panose="030F0702030302020204" pitchFamily="66" charset="0"/>
              </a:rPr>
              <a:t>Ostariophysi</a:t>
            </a:r>
            <a:endParaRPr kumimoji="0" lang="cs-CZ" altLang="cs-CZ" sz="1600" b="1" dirty="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31752" name="Text Box 44"/>
          <p:cNvSpPr txBox="1">
            <a:spLocks noChangeArrowheads="1"/>
          </p:cNvSpPr>
          <p:nvPr/>
        </p:nvSpPr>
        <p:spPr bwMode="auto">
          <a:xfrm>
            <a:off x="7523163" y="500162"/>
            <a:ext cx="1485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6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Clupeomorpha</a:t>
            </a:r>
            <a:endParaRPr kumimoji="0" lang="cs-CZ" altLang="cs-CZ" sz="16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1755" name="Group 54"/>
          <p:cNvGrpSpPr>
            <a:grpSpLocks/>
          </p:cNvGrpSpPr>
          <p:nvPr/>
        </p:nvGrpSpPr>
        <p:grpSpPr bwMode="auto">
          <a:xfrm>
            <a:off x="7135813" y="693739"/>
            <a:ext cx="425450" cy="503238"/>
            <a:chOff x="4133" y="618"/>
            <a:chExt cx="268" cy="317"/>
          </a:xfrm>
        </p:grpSpPr>
        <p:sp>
          <p:nvSpPr>
            <p:cNvPr id="31757" name="Line 46"/>
            <p:cNvSpPr>
              <a:spLocks noChangeShapeType="1"/>
            </p:cNvSpPr>
            <p:nvPr/>
          </p:nvSpPr>
          <p:spPr bwMode="auto">
            <a:xfrm>
              <a:off x="4133" y="808"/>
              <a:ext cx="83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31758" name="Group 47"/>
            <p:cNvGrpSpPr>
              <a:grpSpLocks/>
            </p:cNvGrpSpPr>
            <p:nvPr/>
          </p:nvGrpSpPr>
          <p:grpSpPr bwMode="auto">
            <a:xfrm>
              <a:off x="4216" y="618"/>
              <a:ext cx="185" cy="182"/>
              <a:chOff x="4195" y="369"/>
              <a:chExt cx="204" cy="197"/>
            </a:xfrm>
          </p:grpSpPr>
          <p:sp>
            <p:nvSpPr>
              <p:cNvPr id="31761" name="Line 48"/>
              <p:cNvSpPr>
                <a:spLocks noChangeShapeType="1"/>
              </p:cNvSpPr>
              <p:nvPr/>
            </p:nvSpPr>
            <p:spPr bwMode="auto">
              <a:xfrm>
                <a:off x="4195" y="436"/>
                <a:ext cx="91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1762" name="Line 49"/>
              <p:cNvSpPr>
                <a:spLocks noChangeShapeType="1"/>
              </p:cNvSpPr>
              <p:nvPr/>
            </p:nvSpPr>
            <p:spPr bwMode="auto">
              <a:xfrm>
                <a:off x="4286" y="369"/>
                <a:ext cx="113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1763" name="Line 50"/>
              <p:cNvSpPr>
                <a:spLocks noChangeShapeType="1"/>
              </p:cNvSpPr>
              <p:nvPr/>
            </p:nvSpPr>
            <p:spPr bwMode="auto">
              <a:xfrm>
                <a:off x="4286" y="566"/>
                <a:ext cx="113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31759" name="Line 51"/>
            <p:cNvSpPr>
              <a:spLocks noChangeShapeType="1"/>
            </p:cNvSpPr>
            <p:nvPr/>
          </p:nvSpPr>
          <p:spPr bwMode="auto">
            <a:xfrm>
              <a:off x="4216" y="685"/>
              <a:ext cx="0" cy="25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1760" name="Line 52"/>
            <p:cNvSpPr>
              <a:spLocks noChangeShapeType="1"/>
            </p:cNvSpPr>
            <p:nvPr/>
          </p:nvSpPr>
          <p:spPr bwMode="auto">
            <a:xfrm>
              <a:off x="4216" y="935"/>
              <a:ext cx="165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31756" name="Line 53"/>
          <p:cNvSpPr>
            <a:spLocks noChangeShapeType="1"/>
          </p:cNvSpPr>
          <p:nvPr/>
        </p:nvSpPr>
        <p:spPr bwMode="auto">
          <a:xfrm>
            <a:off x="7399338" y="679103"/>
            <a:ext cx="0" cy="30162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0DA36C1-E23F-4986-9DA1-7486A8AEAC3B}" type="slidenum">
              <a:rPr lang="cs-CZ" altLang="cs-CZ" smtClean="0"/>
              <a:pPr>
                <a:defRPr/>
              </a:pPr>
              <a:t>30</a:t>
            </a:fld>
            <a:endParaRPr lang="cs-CZ" altLang="cs-CZ"/>
          </a:p>
        </p:txBody>
      </p:sp>
      <p:sp>
        <p:nvSpPr>
          <p:cNvPr id="24" name="Rectangle 59"/>
          <p:cNvSpPr>
            <a:spLocks noChangeArrowheads="1"/>
          </p:cNvSpPr>
          <p:nvPr/>
        </p:nvSpPr>
        <p:spPr bwMode="auto">
          <a:xfrm>
            <a:off x="0" y="0"/>
            <a:ext cx="9143999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–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Actinopterygii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: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Teleostei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25" name="Text Box 26"/>
          <p:cNvSpPr txBox="1">
            <a:spLocks noChangeArrowheads="1"/>
          </p:cNvSpPr>
          <p:nvPr/>
        </p:nvSpPr>
        <p:spPr bwMode="auto">
          <a:xfrm>
            <a:off x="7489658" y="1002214"/>
            <a:ext cx="133081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6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1600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Euteleostei</a:t>
            </a:r>
            <a:endParaRPr kumimoji="0" lang="cs-CZ" altLang="cs-CZ" sz="16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5"/>
          <p:cNvSpPr txBox="1">
            <a:spLocks noChangeArrowheads="1"/>
          </p:cNvSpPr>
          <p:nvPr/>
        </p:nvSpPr>
        <p:spPr bwMode="auto">
          <a:xfrm>
            <a:off x="468313" y="765175"/>
            <a:ext cx="89098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2000" dirty="0" err="1">
                <a:solidFill>
                  <a:srgbClr val="0033CC"/>
                </a:solidFill>
                <a:latin typeface="Comic Sans MS" panose="030F0702030302020204" pitchFamily="66" charset="0"/>
              </a:rPr>
              <a:t>Cypriniformes</a:t>
            </a:r>
            <a:r>
              <a:rPr kumimoji="0" lang="cs-CZ" altLang="cs-CZ" sz="2000" dirty="0">
                <a:solidFill>
                  <a:srgbClr val="0033CC"/>
                </a:solidFill>
                <a:latin typeface="Comic Sans MS" panose="030F0702030302020204" pitchFamily="66" charset="0"/>
              </a:rPr>
              <a:t> (máloostní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, </a:t>
            </a:r>
            <a:r>
              <a:rPr kumimoji="0"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4313 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druhů, 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f. </a:t>
            </a:r>
            <a:r>
              <a:rPr kumimoji="0" lang="cs-CZ" altLang="cs-CZ" sz="1800" dirty="0">
                <a:solidFill>
                  <a:srgbClr val="0033CC"/>
                </a:solidFill>
                <a:latin typeface="Comic Sans MS" panose="030F0702030302020204" pitchFamily="66" charset="0"/>
              </a:rPr>
              <a:t>kaprovití, </a:t>
            </a:r>
            <a:r>
              <a:rPr kumimoji="0" lang="cs-CZ" altLang="cs-CZ" sz="1800" dirty="0" err="1">
                <a:solidFill>
                  <a:srgbClr val="0033CC"/>
                </a:solidFill>
                <a:latin typeface="Comic Sans MS" panose="030F0702030302020204" pitchFamily="66" charset="0"/>
              </a:rPr>
              <a:t>sekavcovití</a:t>
            </a:r>
            <a:r>
              <a:rPr kumimoji="0" lang="cs-CZ" altLang="cs-CZ" sz="1800" dirty="0">
                <a:solidFill>
                  <a:srgbClr val="0033CC"/>
                </a:solidFill>
                <a:latin typeface="Comic Sans MS" panose="030F0702030302020204" pitchFamily="66" charset="0"/>
              </a:rPr>
              <a:t>, </a:t>
            </a:r>
            <a:r>
              <a:rPr kumimoji="0" lang="cs-CZ" altLang="cs-CZ" sz="1800" dirty="0" err="1">
                <a:solidFill>
                  <a:srgbClr val="0033CC"/>
                </a:solidFill>
                <a:latin typeface="Comic Sans MS" panose="030F0702030302020204" pitchFamily="66" charset="0"/>
              </a:rPr>
              <a:t>mřenkovití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32771" name="Text Box 6"/>
          <p:cNvSpPr txBox="1">
            <a:spLocks noChangeArrowheads="1"/>
          </p:cNvSpPr>
          <p:nvPr/>
        </p:nvSpPr>
        <p:spPr bwMode="auto">
          <a:xfrm>
            <a:off x="795040" y="1410097"/>
            <a:ext cx="54168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 </a:t>
            </a:r>
            <a:r>
              <a:rPr kumimoji="0"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Characiformes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(</a:t>
            </a:r>
            <a:r>
              <a:rPr kumimoji="0" lang="en-US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2115, </a:t>
            </a:r>
            <a:r>
              <a:rPr kumimoji="0" lang="cs-CZ" altLang="cs-CZ" sz="2000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trnobřiší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, 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f. </a:t>
            </a:r>
            <a:r>
              <a:rPr kumimoji="0" lang="cs-CZ" altLang="cs-CZ" sz="18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tetrovití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32772" name="Text Box 7"/>
          <p:cNvSpPr txBox="1">
            <a:spLocks noChangeArrowheads="1"/>
          </p:cNvSpPr>
          <p:nvPr/>
        </p:nvSpPr>
        <p:spPr bwMode="auto">
          <a:xfrm>
            <a:off x="795040" y="1876822"/>
            <a:ext cx="6945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>
                <a:solidFill>
                  <a:srgbClr val="0033CC"/>
                </a:solidFill>
                <a:latin typeface="Comic Sans MS" panose="030F0702030302020204" pitchFamily="66" charset="0"/>
              </a:rPr>
              <a:t>  </a:t>
            </a:r>
            <a:r>
              <a:rPr kumimoji="0" lang="cs-CZ" altLang="cs-CZ" sz="2000" dirty="0" err="1">
                <a:solidFill>
                  <a:srgbClr val="0033CC"/>
                </a:solidFill>
                <a:latin typeface="Comic Sans MS" panose="030F0702030302020204" pitchFamily="66" charset="0"/>
              </a:rPr>
              <a:t>Siluriformes</a:t>
            </a:r>
            <a:r>
              <a:rPr kumimoji="0" lang="cs-CZ" altLang="cs-CZ" sz="2000" dirty="0">
                <a:solidFill>
                  <a:srgbClr val="0033CC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(sumci, 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f. </a:t>
            </a:r>
            <a:r>
              <a:rPr kumimoji="0" lang="cs-CZ" altLang="cs-CZ" sz="1800" dirty="0" err="1">
                <a:solidFill>
                  <a:srgbClr val="0033CC"/>
                </a:solidFill>
                <a:latin typeface="Comic Sans MS" panose="030F0702030302020204" pitchFamily="66" charset="0"/>
              </a:rPr>
              <a:t>sumečkovití</a:t>
            </a:r>
            <a:r>
              <a:rPr kumimoji="0" lang="cs-CZ" altLang="cs-CZ" sz="1800" dirty="0">
                <a:solidFill>
                  <a:srgbClr val="0033CC"/>
                </a:solidFill>
                <a:latin typeface="Comic Sans MS" panose="030F0702030302020204" pitchFamily="66" charset="0"/>
              </a:rPr>
              <a:t>, sumcovití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, </a:t>
            </a:r>
            <a:r>
              <a:rPr kumimoji="0" lang="cs-CZ" altLang="cs-CZ" sz="18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pasumcovití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32773" name="Line 9"/>
          <p:cNvSpPr>
            <a:spLocks noChangeShapeType="1"/>
          </p:cNvSpPr>
          <p:nvPr/>
        </p:nvSpPr>
        <p:spPr bwMode="auto">
          <a:xfrm>
            <a:off x="107950" y="1341438"/>
            <a:ext cx="228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2774" name="Line 10"/>
          <p:cNvSpPr>
            <a:spLocks noChangeShapeType="1"/>
          </p:cNvSpPr>
          <p:nvPr/>
        </p:nvSpPr>
        <p:spPr bwMode="auto">
          <a:xfrm flipH="1">
            <a:off x="323528" y="898524"/>
            <a:ext cx="13022" cy="72747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grpSp>
        <p:nvGrpSpPr>
          <p:cNvPr id="32775" name="Group 21"/>
          <p:cNvGrpSpPr>
            <a:grpSpLocks/>
          </p:cNvGrpSpPr>
          <p:nvPr/>
        </p:nvGrpSpPr>
        <p:grpSpPr bwMode="auto">
          <a:xfrm>
            <a:off x="579636" y="1625997"/>
            <a:ext cx="431800" cy="503238"/>
            <a:chOff x="302" y="753"/>
            <a:chExt cx="199" cy="454"/>
          </a:xfrm>
        </p:grpSpPr>
        <p:sp>
          <p:nvSpPr>
            <p:cNvPr id="32783" name="Line 11"/>
            <p:cNvSpPr>
              <a:spLocks noChangeShapeType="1"/>
            </p:cNvSpPr>
            <p:nvPr/>
          </p:nvSpPr>
          <p:spPr bwMode="auto">
            <a:xfrm>
              <a:off x="302" y="1006"/>
              <a:ext cx="96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784" name="Line 12"/>
            <p:cNvSpPr>
              <a:spLocks noChangeShapeType="1"/>
            </p:cNvSpPr>
            <p:nvPr/>
          </p:nvSpPr>
          <p:spPr bwMode="auto">
            <a:xfrm>
              <a:off x="398" y="766"/>
              <a:ext cx="0" cy="43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785" name="Line 13"/>
            <p:cNvSpPr>
              <a:spLocks noChangeShapeType="1"/>
            </p:cNvSpPr>
            <p:nvPr/>
          </p:nvSpPr>
          <p:spPr bwMode="auto">
            <a:xfrm>
              <a:off x="405" y="1207"/>
              <a:ext cx="96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786" name="Line 14"/>
            <p:cNvSpPr>
              <a:spLocks noChangeShapeType="1"/>
            </p:cNvSpPr>
            <p:nvPr/>
          </p:nvSpPr>
          <p:spPr bwMode="auto">
            <a:xfrm>
              <a:off x="405" y="753"/>
              <a:ext cx="96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32776" name="Line 15"/>
          <p:cNvSpPr>
            <a:spLocks noChangeShapeType="1"/>
          </p:cNvSpPr>
          <p:nvPr/>
        </p:nvSpPr>
        <p:spPr bwMode="auto">
          <a:xfrm>
            <a:off x="323850" y="908050"/>
            <a:ext cx="287338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76" name="Text Box 16"/>
          <p:cNvSpPr txBox="1">
            <a:spLocks noChangeArrowheads="1"/>
          </p:cNvSpPr>
          <p:nvPr/>
        </p:nvSpPr>
        <p:spPr bwMode="auto">
          <a:xfrm>
            <a:off x="107950" y="2276475"/>
            <a:ext cx="90360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9875" indent="-269875" defTabSz="531813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31813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31813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31813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31813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31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31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31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31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 err="1">
                <a:solidFill>
                  <a:srgbClr val="0033CC"/>
                </a:solidFill>
                <a:latin typeface="Comic Sans MS" panose="030F0702030302020204" pitchFamily="66" charset="0"/>
              </a:rPr>
              <a:t>Cypriniformes</a:t>
            </a:r>
            <a:r>
              <a:rPr kumimoji="0" lang="cs-CZ" altLang="cs-CZ" sz="1800" dirty="0">
                <a:solidFill>
                  <a:srgbClr val="0033CC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1800" b="1" dirty="0">
                <a:solidFill>
                  <a:srgbClr val="0033CC"/>
                </a:solidFill>
                <a:latin typeface="Comic Sans MS" panose="030F0702030302020204" pitchFamily="66" charset="0"/>
              </a:rPr>
              <a:t>(máloostní)</a:t>
            </a:r>
            <a:r>
              <a:rPr kumimoji="0" lang="cs-CZ" altLang="cs-CZ" sz="1800" dirty="0">
                <a:solidFill>
                  <a:srgbClr val="0033CC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– sladkovodní, max. 4 tvrdé paprsky na okrajích ploutví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	</a:t>
            </a:r>
            <a:r>
              <a:rPr kumimoji="0" lang="cs-CZ" altLang="cs-CZ" sz="1600" u="sng" dirty="0" err="1">
                <a:solidFill>
                  <a:schemeClr val="bg2"/>
                </a:solidFill>
                <a:latin typeface="Comic Sans MS" panose="030F0702030302020204" pitchFamily="66" charset="0"/>
              </a:rPr>
              <a:t>Cyprinidae</a:t>
            </a:r>
            <a:r>
              <a:rPr kumimoji="0" lang="cs-CZ" altLang="cs-CZ" sz="1600" dirty="0">
                <a:solidFill>
                  <a:schemeClr val="bg2"/>
                </a:solidFill>
                <a:latin typeface="Comic Sans MS" panose="030F0702030302020204" pitchFamily="66" charset="0"/>
              </a:rPr>
              <a:t> – kaprovití  (2388 druhů), v ČR přes 30 druhů, chybí v </a:t>
            </a:r>
            <a:r>
              <a:rPr kumimoji="0" lang="cs-CZ" altLang="cs-CZ" sz="16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JAm</a:t>
            </a:r>
            <a:r>
              <a:rPr kumimoji="0" lang="cs-CZ" altLang="cs-CZ" sz="1600" dirty="0">
                <a:solidFill>
                  <a:schemeClr val="bg2"/>
                </a:solidFill>
                <a:latin typeface="Comic Sans MS" panose="030F0702030302020204" pitchFamily="66" charset="0"/>
              </a:rPr>
              <a:t>, třecí v.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600" dirty="0">
                <a:solidFill>
                  <a:schemeClr val="bg2"/>
                </a:solidFill>
                <a:latin typeface="Comic Sans MS" panose="030F0702030302020204" pitchFamily="66" charset="0"/>
              </a:rPr>
              <a:t>	</a:t>
            </a:r>
            <a:r>
              <a:rPr kumimoji="0" lang="cs-CZ" altLang="cs-CZ" sz="1600" u="sng" dirty="0" err="1">
                <a:solidFill>
                  <a:schemeClr val="bg2"/>
                </a:solidFill>
                <a:latin typeface="Comic Sans MS" panose="030F0702030302020204" pitchFamily="66" charset="0"/>
              </a:rPr>
              <a:t>Cobitidae</a:t>
            </a:r>
            <a:r>
              <a:rPr kumimoji="0" lang="cs-CZ" altLang="cs-CZ" sz="1600" dirty="0">
                <a:solidFill>
                  <a:schemeClr val="bg2"/>
                </a:solidFill>
                <a:latin typeface="Comic Sans MS" panose="030F0702030302020204" pitchFamily="66" charset="0"/>
              </a:rPr>
              <a:t> – </a:t>
            </a:r>
            <a:r>
              <a:rPr kumimoji="0" lang="cs-CZ" altLang="cs-CZ" sz="16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sekavcovití</a:t>
            </a:r>
            <a:r>
              <a:rPr kumimoji="0" lang="cs-CZ" altLang="cs-CZ" sz="1600" dirty="0">
                <a:solidFill>
                  <a:schemeClr val="bg2"/>
                </a:solidFill>
                <a:latin typeface="Comic Sans MS" panose="030F0702030302020204" pitchFamily="66" charset="0"/>
              </a:rPr>
              <a:t> (206 druhů), jen Eurasie, 3-6 párů vousků, drobné protáhlé tělo, pohyblivý trn pod okem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600" dirty="0">
                <a:solidFill>
                  <a:schemeClr val="bg2"/>
                </a:solidFill>
                <a:latin typeface="Comic Sans MS" panose="030F0702030302020204" pitchFamily="66" charset="0"/>
              </a:rPr>
              <a:t>	</a:t>
            </a:r>
            <a:r>
              <a:rPr kumimoji="0" lang="cs-CZ" altLang="cs-CZ" sz="1600" u="sng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Nemacheillidae</a:t>
            </a:r>
            <a:r>
              <a:rPr kumimoji="0" lang="cs-CZ" altLang="cs-CZ" sz="16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1600" dirty="0">
                <a:solidFill>
                  <a:schemeClr val="bg2"/>
                </a:solidFill>
                <a:latin typeface="Comic Sans MS" panose="030F0702030302020204" pitchFamily="66" charset="0"/>
              </a:rPr>
              <a:t>– </a:t>
            </a:r>
            <a:r>
              <a:rPr kumimoji="0" lang="cs-CZ" altLang="cs-CZ" sz="16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mřenkovití</a:t>
            </a:r>
            <a:r>
              <a:rPr kumimoji="0" lang="cs-CZ" altLang="cs-CZ" sz="1600" dirty="0">
                <a:solidFill>
                  <a:schemeClr val="bg2"/>
                </a:solidFill>
                <a:latin typeface="Comic Sans MS" panose="030F0702030302020204" pitchFamily="66" charset="0"/>
              </a:rPr>
              <a:t> (577 druhů)</a:t>
            </a:r>
          </a:p>
        </p:txBody>
      </p:sp>
      <p:sp>
        <p:nvSpPr>
          <p:cNvPr id="32778" name="Text Box 17"/>
          <p:cNvSpPr txBox="1">
            <a:spLocks noChangeArrowheads="1"/>
          </p:cNvSpPr>
          <p:nvPr/>
        </p:nvSpPr>
        <p:spPr bwMode="auto">
          <a:xfrm>
            <a:off x="-20648" y="439738"/>
            <a:ext cx="17123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Ostariophysi</a:t>
            </a:r>
            <a:endParaRPr kumimoji="0" lang="cs-CZ" altLang="cs-CZ" sz="20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40978" name="Text Box 18"/>
          <p:cNvSpPr txBox="1">
            <a:spLocks noChangeArrowheads="1"/>
          </p:cNvSpPr>
          <p:nvPr/>
        </p:nvSpPr>
        <p:spPr bwMode="auto">
          <a:xfrm>
            <a:off x="107950" y="3716338"/>
            <a:ext cx="903605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Characiformes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 (</a:t>
            </a:r>
            <a:r>
              <a:rPr kumimoji="0" lang="cs-CZ" altLang="cs-CZ" sz="1800" b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trnobřiší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) – 10 čeledí a </a:t>
            </a:r>
            <a:r>
              <a:rPr kumimoji="0" lang="cs-CZ" altLang="cs-CZ" sz="18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2115 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druhů, sladkovodní, </a:t>
            </a:r>
            <a:r>
              <a:rPr kumimoji="0" lang="cs-CZ" altLang="cs-CZ" sz="18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JAm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 a </a:t>
            </a:r>
            <a:r>
              <a:rPr kumimoji="0" lang="cs-CZ" altLang="cs-CZ" sz="18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Afr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., tuková ploutvička, ozubení, akvarijní ryby: </a:t>
            </a:r>
            <a:r>
              <a:rPr kumimoji="0" lang="cs-CZ" altLang="cs-CZ" sz="18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tetry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, neónky, piraně</a:t>
            </a:r>
          </a:p>
        </p:txBody>
      </p:sp>
      <p:sp>
        <p:nvSpPr>
          <p:cNvPr id="40979" name="Text Box 19"/>
          <p:cNvSpPr txBox="1">
            <a:spLocks noChangeArrowheads="1"/>
          </p:cNvSpPr>
          <p:nvPr/>
        </p:nvSpPr>
        <p:spPr bwMode="auto">
          <a:xfrm>
            <a:off x="107950" y="4437063"/>
            <a:ext cx="90360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9875" indent="-269875" defTabSz="531813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31813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31813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31813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31813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31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31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31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31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 err="1">
                <a:solidFill>
                  <a:srgbClr val="0033CC"/>
                </a:solidFill>
                <a:latin typeface="Comic Sans MS" panose="030F0702030302020204" pitchFamily="66" charset="0"/>
              </a:rPr>
              <a:t>Siluriformes</a:t>
            </a:r>
            <a:r>
              <a:rPr kumimoji="0" lang="cs-CZ" altLang="cs-CZ" sz="1800" dirty="0">
                <a:solidFill>
                  <a:srgbClr val="0033CC"/>
                </a:solidFill>
                <a:latin typeface="Comic Sans MS" panose="030F0702030302020204" pitchFamily="66" charset="0"/>
              </a:rPr>
              <a:t> (</a:t>
            </a:r>
            <a:r>
              <a:rPr kumimoji="0" lang="cs-CZ" altLang="cs-CZ" sz="1800" b="1" dirty="0">
                <a:solidFill>
                  <a:srgbClr val="0033CC"/>
                </a:solidFill>
                <a:latin typeface="Comic Sans MS" panose="030F0702030302020204" pitchFamily="66" charset="0"/>
              </a:rPr>
              <a:t>sumci</a:t>
            </a:r>
            <a:r>
              <a:rPr kumimoji="0" lang="cs-CZ" altLang="cs-CZ" sz="1800" dirty="0">
                <a:solidFill>
                  <a:srgbClr val="0033CC"/>
                </a:solidFill>
                <a:latin typeface="Comic Sans MS" panose="030F0702030302020204" pitchFamily="66" charset="0"/>
              </a:rPr>
              <a:t>) 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– 34 čeledí, </a:t>
            </a:r>
            <a:r>
              <a:rPr kumimoji="0" lang="cs-CZ" altLang="cs-CZ" sz="18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3739 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druhů, č. </a:t>
            </a:r>
            <a:r>
              <a:rPr kumimoji="0" lang="cs-CZ" altLang="cs-CZ" sz="18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sumečkovití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, sumcovití, </a:t>
            </a:r>
            <a:r>
              <a:rPr kumimoji="0" lang="cs-CZ" altLang="cs-CZ" sz="18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pasumcovití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) – sladkovodní, vzácně i  v moři, tělo bez šupin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600" dirty="0">
                <a:solidFill>
                  <a:schemeClr val="bg2"/>
                </a:solidFill>
                <a:latin typeface="Comic Sans MS" panose="030F0702030302020204" pitchFamily="66" charset="0"/>
              </a:rPr>
              <a:t>	</a:t>
            </a:r>
            <a:r>
              <a:rPr kumimoji="0" lang="cs-CZ" altLang="cs-CZ" sz="1600" u="sng" dirty="0" err="1">
                <a:solidFill>
                  <a:schemeClr val="bg2"/>
                </a:solidFill>
                <a:latin typeface="Comic Sans MS" panose="030F0702030302020204" pitchFamily="66" charset="0"/>
              </a:rPr>
              <a:t>Ictaluridae</a:t>
            </a:r>
            <a:r>
              <a:rPr kumimoji="0" lang="cs-CZ" altLang="cs-CZ" sz="1600" u="sng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1600" dirty="0">
                <a:solidFill>
                  <a:schemeClr val="bg2"/>
                </a:solidFill>
                <a:latin typeface="Comic Sans MS" panose="030F0702030302020204" pitchFamily="66" charset="0"/>
              </a:rPr>
              <a:t>– </a:t>
            </a:r>
            <a:r>
              <a:rPr kumimoji="0" lang="cs-CZ" altLang="cs-CZ" sz="16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sumečkovití</a:t>
            </a:r>
            <a:r>
              <a:rPr kumimoji="0" lang="cs-CZ" altLang="cs-CZ" sz="1600" dirty="0">
                <a:solidFill>
                  <a:schemeClr val="bg2"/>
                </a:solidFill>
                <a:latin typeface="Comic Sans MS" panose="030F0702030302020204" pitchFamily="66" charset="0"/>
              </a:rPr>
              <a:t>, </a:t>
            </a:r>
            <a:r>
              <a:rPr kumimoji="0" lang="cs-CZ" altLang="cs-CZ" sz="16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pův</a:t>
            </a:r>
            <a:r>
              <a:rPr kumimoji="0" lang="cs-CZ" altLang="cs-CZ" sz="1600" dirty="0">
                <a:solidFill>
                  <a:schemeClr val="bg2"/>
                </a:solidFill>
                <a:latin typeface="Comic Sans MS" panose="030F0702030302020204" pitchFamily="66" charset="0"/>
              </a:rPr>
              <a:t>. z </a:t>
            </a:r>
            <a:r>
              <a:rPr kumimoji="0" lang="cs-CZ" altLang="cs-CZ" sz="16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Am</a:t>
            </a:r>
            <a:r>
              <a:rPr kumimoji="0" lang="cs-CZ" altLang="cs-CZ" sz="1600" dirty="0">
                <a:solidFill>
                  <a:schemeClr val="bg2"/>
                </a:solidFill>
                <a:latin typeface="Comic Sans MS" panose="030F0702030302020204" pitchFamily="66" charset="0"/>
              </a:rPr>
              <a:t>., 4 páry vousků, tuková ploutvička, lysí	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600" dirty="0">
                <a:solidFill>
                  <a:schemeClr val="bg2"/>
                </a:solidFill>
                <a:latin typeface="Comic Sans MS" panose="030F0702030302020204" pitchFamily="66" charset="0"/>
              </a:rPr>
              <a:t>	</a:t>
            </a:r>
            <a:r>
              <a:rPr kumimoji="0" lang="cs-CZ" altLang="cs-CZ" sz="1600" u="sng" dirty="0" err="1">
                <a:solidFill>
                  <a:schemeClr val="bg2"/>
                </a:solidFill>
                <a:latin typeface="Comic Sans MS" panose="030F0702030302020204" pitchFamily="66" charset="0"/>
              </a:rPr>
              <a:t>Siluridae</a:t>
            </a:r>
            <a:r>
              <a:rPr kumimoji="0" lang="cs-CZ" altLang="cs-CZ" sz="1600" u="sng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1600" dirty="0">
                <a:solidFill>
                  <a:schemeClr val="bg2"/>
                </a:solidFill>
                <a:latin typeface="Comic Sans MS" panose="030F0702030302020204" pitchFamily="66" charset="0"/>
              </a:rPr>
              <a:t>– sumcovití, 70 druhů, jen Eurasie, 3 páry vousků, velcí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600" dirty="0">
                <a:solidFill>
                  <a:schemeClr val="bg2"/>
                </a:solidFill>
                <a:latin typeface="Comic Sans MS" panose="030F0702030302020204" pitchFamily="66" charset="0"/>
              </a:rPr>
              <a:t>	</a:t>
            </a:r>
            <a:r>
              <a:rPr kumimoji="0" lang="cs-CZ" altLang="cs-CZ" sz="1600" u="sng" dirty="0" err="1">
                <a:solidFill>
                  <a:schemeClr val="bg2"/>
                </a:solidFill>
                <a:latin typeface="Comic Sans MS" panose="030F0702030302020204" pitchFamily="66" charset="0"/>
              </a:rPr>
              <a:t>Melapteruridae</a:t>
            </a:r>
            <a:r>
              <a:rPr kumimoji="0" lang="cs-CZ" altLang="cs-CZ" sz="1600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16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pasumcovití</a:t>
            </a:r>
            <a:r>
              <a:rPr kumimoji="0" lang="cs-CZ" altLang="cs-CZ" sz="1600" dirty="0">
                <a:solidFill>
                  <a:schemeClr val="bg2"/>
                </a:solidFill>
                <a:latin typeface="Comic Sans MS" panose="030F0702030302020204" pitchFamily="66" charset="0"/>
              </a:rPr>
              <a:t>, </a:t>
            </a:r>
            <a:r>
              <a:rPr kumimoji="0" lang="cs-CZ" altLang="cs-CZ" sz="16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Afr</a:t>
            </a:r>
            <a:r>
              <a:rPr kumimoji="0" lang="cs-CZ" altLang="cs-CZ" sz="1600" dirty="0">
                <a:solidFill>
                  <a:schemeClr val="bg2"/>
                </a:solidFill>
                <a:latin typeface="Comic Sans MS" panose="030F0702030302020204" pitchFamily="66" charset="0"/>
              </a:rPr>
              <a:t>., velká tuková ploutev, bez D, silné elektrické výboje</a:t>
            </a:r>
          </a:p>
        </p:txBody>
      </p:sp>
      <p:sp>
        <p:nvSpPr>
          <p:cNvPr id="40980" name="Text Box 20"/>
          <p:cNvSpPr txBox="1">
            <a:spLocks noChangeArrowheads="1"/>
          </p:cNvSpPr>
          <p:nvPr/>
        </p:nvSpPr>
        <p:spPr bwMode="auto">
          <a:xfrm>
            <a:off x="222250" y="5853113"/>
            <a:ext cx="90360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31813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31813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31813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31813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31813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31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31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31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31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Gymnotiformes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(</a:t>
            </a:r>
            <a:r>
              <a:rPr kumimoji="0" lang="cs-CZ" altLang="cs-CZ" sz="1800" b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nahohřbetí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) – sladkovodní J a </a:t>
            </a:r>
            <a:r>
              <a:rPr kumimoji="0" lang="cs-CZ" altLang="cs-CZ" sz="18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Stř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. </a:t>
            </a:r>
            <a:r>
              <a:rPr kumimoji="0" lang="cs-CZ" altLang="cs-CZ" sz="18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Am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, velká ocasní část s regenerační schopností, slabé a silné elektrické orgány, </a:t>
            </a:r>
            <a:endParaRPr kumimoji="0" lang="en-US" altLang="cs-CZ" sz="1800" dirty="0" smtClean="0">
              <a:solidFill>
                <a:schemeClr val="bg2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800" i="1" dirty="0">
                <a:solidFill>
                  <a:schemeClr val="bg2"/>
                </a:solidFill>
                <a:latin typeface="Comic Sans MS" panose="030F0702030302020204" pitchFamily="66" charset="0"/>
              </a:rPr>
              <a:t>	</a:t>
            </a:r>
            <a:r>
              <a:rPr kumimoji="0" lang="cs-CZ" altLang="cs-CZ" sz="1800" i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Electrophorus</a:t>
            </a:r>
            <a:r>
              <a:rPr kumimoji="0" lang="cs-CZ" altLang="cs-CZ" sz="1800" i="1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1800" i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electricus</a:t>
            </a:r>
            <a:r>
              <a:rPr kumimoji="0" lang="cs-CZ" altLang="cs-CZ" sz="1600" i="1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1600" dirty="0">
                <a:solidFill>
                  <a:schemeClr val="bg2"/>
                </a:solidFill>
                <a:latin typeface="Comic Sans MS" panose="030F0702030302020204" pitchFamily="66" charset="0"/>
              </a:rPr>
              <a:t>– paúhoř elektrický, J </a:t>
            </a:r>
            <a:r>
              <a:rPr kumimoji="0" lang="cs-CZ" altLang="cs-CZ" sz="16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Am</a:t>
            </a:r>
            <a:r>
              <a:rPr kumimoji="0" lang="cs-CZ" altLang="cs-CZ" sz="1600" dirty="0">
                <a:solidFill>
                  <a:schemeClr val="bg2"/>
                </a:solidFill>
                <a:latin typeface="Comic Sans MS" panose="030F0702030302020204" pitchFamily="66" charset="0"/>
              </a:rPr>
              <a:t>, 2m, silné výboje na bocích</a:t>
            </a:r>
            <a:endParaRPr kumimoji="0" lang="cs-CZ" altLang="cs-CZ" sz="1600" i="1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Line 10"/>
          <p:cNvSpPr>
            <a:spLocks noChangeShapeType="1"/>
          </p:cNvSpPr>
          <p:nvPr/>
        </p:nvSpPr>
        <p:spPr bwMode="auto">
          <a:xfrm flipH="1">
            <a:off x="598860" y="1268760"/>
            <a:ext cx="0" cy="6480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1" name="Line 15"/>
          <p:cNvSpPr>
            <a:spLocks noChangeShapeType="1"/>
          </p:cNvSpPr>
          <p:nvPr/>
        </p:nvSpPr>
        <p:spPr bwMode="auto">
          <a:xfrm>
            <a:off x="323528" y="1628800"/>
            <a:ext cx="287338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2" name="Line 15"/>
          <p:cNvSpPr>
            <a:spLocks noChangeShapeType="1"/>
          </p:cNvSpPr>
          <p:nvPr/>
        </p:nvSpPr>
        <p:spPr bwMode="auto">
          <a:xfrm flipV="1">
            <a:off x="612254" y="1262858"/>
            <a:ext cx="3600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" name="Obdélník 1"/>
          <p:cNvSpPr/>
          <p:nvPr/>
        </p:nvSpPr>
        <p:spPr>
          <a:xfrm>
            <a:off x="971600" y="1095127"/>
            <a:ext cx="3898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cs-CZ" altLang="cs-CZ" sz="1800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Gymnotiformes</a:t>
            </a:r>
            <a:r>
              <a:rPr kumimoji="0" lang="cs-CZ" altLang="cs-CZ" sz="18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 (</a:t>
            </a:r>
            <a:r>
              <a:rPr kumimoji="0" lang="cs-CZ" altLang="cs-CZ" sz="1800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nahohřbetí</a:t>
            </a:r>
            <a:r>
              <a:rPr kumimoji="0" lang="cs-CZ" altLang="cs-CZ" sz="18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) (224)</a:t>
            </a:r>
            <a:endParaRPr lang="cs-CZ" sz="18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0DA36C1-E23F-4986-9DA1-7486A8AEAC3B}" type="slidenum">
              <a:rPr lang="cs-CZ" altLang="cs-CZ" smtClean="0"/>
              <a:pPr>
                <a:defRPr/>
              </a:pPr>
              <a:t>31</a:t>
            </a:fld>
            <a:endParaRPr lang="cs-CZ" altLang="cs-CZ"/>
          </a:p>
        </p:txBody>
      </p:sp>
      <p:sp>
        <p:nvSpPr>
          <p:cNvPr id="24" name="Rectangle 59"/>
          <p:cNvSpPr>
            <a:spLocks noChangeArrowheads="1"/>
          </p:cNvSpPr>
          <p:nvPr/>
        </p:nvSpPr>
        <p:spPr bwMode="auto">
          <a:xfrm>
            <a:off x="0" y="0"/>
            <a:ext cx="9143999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–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Actinopterygii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: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Teleostei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6" grpId="0"/>
      <p:bldP spid="40978" grpId="0"/>
      <p:bldP spid="40979" grpId="0"/>
      <p:bldP spid="4098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17"/>
          <p:cNvSpPr txBox="1">
            <a:spLocks noChangeArrowheads="1"/>
          </p:cNvSpPr>
          <p:nvPr/>
        </p:nvSpPr>
        <p:spPr bwMode="auto">
          <a:xfrm>
            <a:off x="-36513" y="439738"/>
            <a:ext cx="17123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Ostariophysi</a:t>
            </a:r>
            <a:endParaRPr kumimoji="0" lang="cs-CZ" altLang="cs-CZ" sz="20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33796" name="Obdélník 1"/>
          <p:cNvSpPr>
            <a:spLocks noChangeArrowheads="1"/>
          </p:cNvSpPr>
          <p:nvPr/>
        </p:nvSpPr>
        <p:spPr bwMode="auto">
          <a:xfrm>
            <a:off x="107950" y="1052513"/>
            <a:ext cx="457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u="sng">
                <a:solidFill>
                  <a:schemeClr val="bg2"/>
                </a:solidFill>
                <a:latin typeface="Comic Sans MS" panose="030F0702030302020204" pitchFamily="66" charset="0"/>
              </a:rPr>
              <a:t>Melapteruridae</a:t>
            </a:r>
            <a:r>
              <a:rPr kumimoji="0"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 pasumcovití, Afr.</a:t>
            </a:r>
            <a:endParaRPr kumimoji="0" lang="cs-CZ" altLang="cs-CZ" sz="2000">
              <a:latin typeface="Times New Roman" panose="02020603050405020304" pitchFamily="18" charset="0"/>
            </a:endParaRPr>
          </a:p>
        </p:txBody>
      </p:sp>
      <p:sp>
        <p:nvSpPr>
          <p:cNvPr id="33797" name="Obdélník 2"/>
          <p:cNvSpPr>
            <a:spLocks noChangeArrowheads="1"/>
          </p:cNvSpPr>
          <p:nvPr/>
        </p:nvSpPr>
        <p:spPr bwMode="auto">
          <a:xfrm>
            <a:off x="179388" y="3789363"/>
            <a:ext cx="8353425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i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Electrophorus</a:t>
            </a:r>
            <a:r>
              <a:rPr kumimoji="0" lang="cs-CZ" altLang="cs-CZ" sz="2000" i="1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2000" i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electricus</a:t>
            </a:r>
            <a:r>
              <a:rPr kumimoji="0" lang="cs-CZ" altLang="cs-CZ" sz="2000" i="1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– 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paúhoř elektrický, až 2,5 m, 650 V, J </a:t>
            </a:r>
            <a:r>
              <a:rPr kumimoji="0" lang="cs-CZ" altLang="cs-CZ" sz="18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Am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 (Orinoko, Amazonka), </a:t>
            </a:r>
            <a:r>
              <a:rPr kumimoji="0" lang="cs-CZ" altLang="cs-CZ" sz="18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Sachsův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 svazek – 10 V, 25 Hz – komunikace, orientace v kalné vodě, nebo ve tmě; Hunterův orgán – </a:t>
            </a:r>
            <a:r>
              <a:rPr kumimoji="0" lang="cs-CZ" altLang="cs-CZ" sz="18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 až 600 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V, omračování kořisti, statisíce zploštělých </a:t>
            </a:r>
            <a:r>
              <a:rPr kumimoji="0" lang="cs-CZ" altLang="cs-CZ" sz="18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elektrocytů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 na bocích.</a:t>
            </a:r>
            <a:endParaRPr kumimoji="0" lang="cs-CZ" altLang="cs-CZ" sz="1800" dirty="0">
              <a:latin typeface="Times New Roman" panose="02020603050405020304" pitchFamily="18" charset="0"/>
            </a:endParaRPr>
          </a:p>
        </p:txBody>
      </p:sp>
      <p:sp>
        <p:nvSpPr>
          <p:cNvPr id="33798" name="Obdélník 3"/>
          <p:cNvSpPr>
            <a:spLocks noChangeArrowheads="1"/>
          </p:cNvSpPr>
          <p:nvPr/>
        </p:nvSpPr>
        <p:spPr bwMode="auto">
          <a:xfrm>
            <a:off x="107950" y="1557338"/>
            <a:ext cx="44640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i="1" dirty="0" err="1">
                <a:solidFill>
                  <a:srgbClr val="320019"/>
                </a:solidFill>
                <a:latin typeface="Comic Sans MS" panose="030F0702030302020204" pitchFamily="66" charset="0"/>
              </a:rPr>
              <a:t>Malapterurus</a:t>
            </a:r>
            <a:r>
              <a:rPr kumimoji="0" lang="cs-CZ" altLang="cs-CZ" sz="2000" dirty="0">
                <a:solidFill>
                  <a:srgbClr val="320019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2000" i="1" dirty="0" err="1">
                <a:solidFill>
                  <a:srgbClr val="320019"/>
                </a:solidFill>
                <a:latin typeface="Comic Sans MS" panose="030F0702030302020204" pitchFamily="66" charset="0"/>
              </a:rPr>
              <a:t>electricus</a:t>
            </a:r>
            <a:r>
              <a:rPr kumimoji="0" lang="cs-CZ" altLang="cs-CZ" sz="2000" dirty="0">
                <a:solidFill>
                  <a:srgbClr val="320019"/>
                </a:solidFill>
                <a:latin typeface="Comic Sans MS" panose="030F0702030302020204" pitchFamily="66" charset="0"/>
              </a:rPr>
              <a:t> – až 350 V, tuk. ploutvička, bez D, 50 cm</a:t>
            </a:r>
          </a:p>
        </p:txBody>
      </p:sp>
      <p:pic>
        <p:nvPicPr>
          <p:cNvPr id="33799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062038"/>
            <a:ext cx="3624263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814888"/>
            <a:ext cx="429895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1" name="Obdélník 23"/>
          <p:cNvSpPr>
            <a:spLocks noChangeArrowheads="1"/>
          </p:cNvSpPr>
          <p:nvPr/>
        </p:nvSpPr>
        <p:spPr bwMode="auto">
          <a:xfrm>
            <a:off x="144463" y="3389313"/>
            <a:ext cx="457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u="sng">
                <a:solidFill>
                  <a:schemeClr val="bg2"/>
                </a:solidFill>
                <a:latin typeface="Comic Sans MS" panose="030F0702030302020204" pitchFamily="66" charset="0"/>
              </a:rPr>
              <a:t>Electrophoridae - paúhořovití</a:t>
            </a:r>
            <a:endParaRPr kumimoji="0" lang="cs-CZ" altLang="cs-CZ" sz="2000">
              <a:latin typeface="Times New Roman" panose="02020603050405020304" pitchFamily="18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0DA36C1-E23F-4986-9DA1-7486A8AEAC3B}" type="slidenum">
              <a:rPr lang="cs-CZ" altLang="cs-CZ" smtClean="0"/>
              <a:pPr>
                <a:defRPr/>
              </a:pPr>
              <a:t>32</a:t>
            </a:fld>
            <a:endParaRPr lang="cs-CZ" altLang="cs-CZ"/>
          </a:p>
        </p:txBody>
      </p:sp>
      <p:sp>
        <p:nvSpPr>
          <p:cNvPr id="11" name="Rectangle 59"/>
          <p:cNvSpPr>
            <a:spLocks noChangeArrowheads="1"/>
          </p:cNvSpPr>
          <p:nvPr/>
        </p:nvSpPr>
        <p:spPr bwMode="auto">
          <a:xfrm>
            <a:off x="0" y="0"/>
            <a:ext cx="9143999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–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Actinopterygii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: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Teleostei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829" y="5322704"/>
            <a:ext cx="2383805" cy="1202640"/>
          </a:xfrm>
          <a:prstGeom prst="rect">
            <a:avLst/>
          </a:prstGeom>
        </p:spPr>
      </p:pic>
      <p:sp>
        <p:nvSpPr>
          <p:cNvPr id="41997" name="Rectangle 13"/>
          <p:cNvSpPr>
            <a:spLocks noChangeArrowheads="1"/>
          </p:cNvSpPr>
          <p:nvPr/>
        </p:nvSpPr>
        <p:spPr bwMode="auto">
          <a:xfrm>
            <a:off x="179388" y="5160540"/>
            <a:ext cx="8964612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31813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31813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31813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31813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31813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31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31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31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31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568325"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 err="1">
                <a:solidFill>
                  <a:srgbClr val="0033CC"/>
                </a:solidFill>
                <a:latin typeface="Comic Sans MS" panose="030F0702030302020204" pitchFamily="66" charset="0"/>
              </a:rPr>
              <a:t>Esociformes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 –</a:t>
            </a:r>
            <a:r>
              <a:rPr kumimoji="0" lang="cs-CZ" altLang="cs-CZ" sz="1800" b="1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1800" b="1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štikotvární</a:t>
            </a:r>
            <a:r>
              <a:rPr kumimoji="0" lang="cs-CZ" altLang="cs-CZ" sz="18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, 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10 druhů, dravé sladkovodní, </a:t>
            </a:r>
            <a:r>
              <a:rPr kumimoji="0" lang="cs-CZ" altLang="cs-CZ" sz="18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holarktické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, hřbetní </a:t>
            </a:r>
            <a:r>
              <a:rPr kumimoji="0" lang="cs-CZ" altLang="cs-CZ" sz="18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				ploutev 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vzadu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	</a:t>
            </a:r>
            <a:r>
              <a:rPr kumimoji="0" lang="cs-CZ" altLang="cs-CZ" sz="1800" u="sng" dirty="0" err="1">
                <a:solidFill>
                  <a:srgbClr val="0033CC"/>
                </a:solidFill>
                <a:latin typeface="Comic Sans MS" panose="030F0702030302020204" pitchFamily="66" charset="0"/>
              </a:rPr>
              <a:t>Esocidae</a:t>
            </a:r>
            <a:r>
              <a:rPr kumimoji="0" lang="cs-CZ" altLang="cs-CZ" sz="1800" u="sng" dirty="0">
                <a:solidFill>
                  <a:srgbClr val="0033CC"/>
                </a:solidFill>
                <a:latin typeface="Comic Sans MS" panose="030F0702030302020204" pitchFamily="66" charset="0"/>
              </a:rPr>
              <a:t> – </a:t>
            </a:r>
            <a:r>
              <a:rPr kumimoji="0" lang="cs-CZ" altLang="cs-CZ" sz="1800" u="sng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štikovití (5)</a:t>
            </a:r>
            <a:endParaRPr kumimoji="0" lang="cs-CZ" altLang="cs-CZ" sz="1800" u="sng" dirty="0">
              <a:solidFill>
                <a:srgbClr val="0033CC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	</a:t>
            </a:r>
            <a:endParaRPr kumimoji="0" lang="cs-CZ" altLang="cs-CZ" sz="1800" dirty="0" smtClean="0">
              <a:solidFill>
                <a:schemeClr val="bg2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	</a:t>
            </a:r>
            <a:r>
              <a:rPr kumimoji="0" lang="cs-CZ" altLang="cs-CZ" sz="1800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Umbridae</a:t>
            </a:r>
            <a:r>
              <a:rPr kumimoji="0" lang="cs-CZ" altLang="cs-CZ" sz="18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– </a:t>
            </a:r>
            <a:r>
              <a:rPr kumimoji="0" lang="cs-CZ" altLang="cs-CZ" sz="18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blatňákovití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 (3-5), převážně </a:t>
            </a:r>
            <a:r>
              <a:rPr kumimoji="0" lang="cs-CZ" altLang="cs-CZ" sz="18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Am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, bez postranní čáry</a:t>
            </a:r>
          </a:p>
        </p:txBody>
      </p:sp>
      <p:sp>
        <p:nvSpPr>
          <p:cNvPr id="34862" name="Rectangle 4"/>
          <p:cNvSpPr>
            <a:spLocks noChangeArrowheads="1"/>
          </p:cNvSpPr>
          <p:nvPr/>
        </p:nvSpPr>
        <p:spPr bwMode="auto">
          <a:xfrm>
            <a:off x="0" y="1937550"/>
            <a:ext cx="2359781" cy="369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800" b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Protacanthopterygii</a:t>
            </a:r>
            <a:endParaRPr kumimoji="0" lang="cs-CZ" altLang="cs-CZ" sz="1800" b="1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4863" name="Skupina 51"/>
          <p:cNvGrpSpPr>
            <a:grpSpLocks/>
          </p:cNvGrpSpPr>
          <p:nvPr/>
        </p:nvGrpSpPr>
        <p:grpSpPr bwMode="auto">
          <a:xfrm>
            <a:off x="3065251" y="1932786"/>
            <a:ext cx="463140" cy="509588"/>
            <a:chOff x="3635375" y="1911349"/>
            <a:chExt cx="631748" cy="509589"/>
          </a:xfrm>
        </p:grpSpPr>
        <p:sp>
          <p:nvSpPr>
            <p:cNvPr id="34867" name="Line 5"/>
            <p:cNvSpPr>
              <a:spLocks noChangeShapeType="1"/>
            </p:cNvSpPr>
            <p:nvPr/>
          </p:nvSpPr>
          <p:spPr bwMode="auto">
            <a:xfrm>
              <a:off x="3635375" y="1916113"/>
              <a:ext cx="0" cy="503237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4868" name="Line 6"/>
            <p:cNvSpPr>
              <a:spLocks noChangeShapeType="1"/>
            </p:cNvSpPr>
            <p:nvPr/>
          </p:nvSpPr>
          <p:spPr bwMode="auto">
            <a:xfrm>
              <a:off x="3635376" y="1911349"/>
              <a:ext cx="631747" cy="4764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4869" name="Line 7"/>
            <p:cNvSpPr>
              <a:spLocks noChangeShapeType="1"/>
            </p:cNvSpPr>
            <p:nvPr/>
          </p:nvSpPr>
          <p:spPr bwMode="auto">
            <a:xfrm flipV="1">
              <a:off x="3635378" y="2419350"/>
              <a:ext cx="631745" cy="1588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4864" name="Line 8"/>
          <p:cNvSpPr>
            <a:spLocks noChangeShapeType="1"/>
          </p:cNvSpPr>
          <p:nvPr/>
        </p:nvSpPr>
        <p:spPr bwMode="auto">
          <a:xfrm>
            <a:off x="2562051" y="2153449"/>
            <a:ext cx="504791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4865" name="Rectangle 9"/>
          <p:cNvSpPr>
            <a:spLocks noChangeArrowheads="1"/>
          </p:cNvSpPr>
          <p:nvPr/>
        </p:nvSpPr>
        <p:spPr bwMode="auto">
          <a:xfrm>
            <a:off x="3563888" y="1726412"/>
            <a:ext cx="33906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800" b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Salmoniformes</a:t>
            </a:r>
            <a:r>
              <a:rPr kumimoji="0" lang="cs-CZ" altLang="cs-CZ" sz="1800" b="1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1800" b="1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– losos</a:t>
            </a:r>
            <a:r>
              <a:rPr kumimoji="0" lang="en-US" altLang="cs-CZ" sz="1800" b="1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otv</a:t>
            </a:r>
            <a:r>
              <a:rPr kumimoji="0" lang="cs-CZ" altLang="cs-CZ" sz="1800" b="1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ární</a:t>
            </a:r>
            <a:endParaRPr kumimoji="0" lang="cs-CZ" altLang="cs-CZ" sz="1800" b="1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34819" name="Text Box 11"/>
          <p:cNvSpPr txBox="1">
            <a:spLocks noChangeArrowheads="1"/>
          </p:cNvSpPr>
          <p:nvPr/>
        </p:nvSpPr>
        <p:spPr bwMode="auto">
          <a:xfrm>
            <a:off x="107504" y="644725"/>
            <a:ext cx="22463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Monofylie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nejistá</a:t>
            </a:r>
          </a:p>
        </p:txBody>
      </p:sp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179388" y="2852936"/>
            <a:ext cx="8964612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31813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31813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31813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31813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31813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31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31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31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31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 err="1">
                <a:solidFill>
                  <a:srgbClr val="0033CC"/>
                </a:solidFill>
                <a:latin typeface="Comic Sans MS" panose="030F0702030302020204" pitchFamily="66" charset="0"/>
              </a:rPr>
              <a:t>Salmoniformes</a:t>
            </a:r>
            <a:r>
              <a:rPr kumimoji="0" lang="cs-CZ" altLang="cs-CZ" sz="1800" dirty="0">
                <a:solidFill>
                  <a:srgbClr val="0033CC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– </a:t>
            </a:r>
            <a:r>
              <a:rPr kumimoji="0" lang="cs-CZ" altLang="cs-CZ" sz="1800" b="1" dirty="0">
                <a:solidFill>
                  <a:schemeClr val="bg2"/>
                </a:solidFill>
                <a:latin typeface="Comic Sans MS" panose="030F0702030302020204" pitchFamily="66" charset="0"/>
              </a:rPr>
              <a:t>lososi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, 5 čeledí, 100 druhů, sladkovodní a mořské </a:t>
            </a:r>
            <a:r>
              <a:rPr kumimoji="0" lang="cs-CZ" altLang="cs-CZ" sz="18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potamotokní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b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</a:b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	s anadromní migrací, S polokoule, tuková ploutvička, cykloidní šupiny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	</a:t>
            </a:r>
            <a:r>
              <a:rPr kumimoji="0" lang="cs-CZ" altLang="cs-CZ" sz="1800" u="sng" dirty="0" err="1">
                <a:solidFill>
                  <a:srgbClr val="0033CC"/>
                </a:solidFill>
                <a:latin typeface="Comic Sans MS" panose="030F0702030302020204" pitchFamily="66" charset="0"/>
              </a:rPr>
              <a:t>Salmonidae</a:t>
            </a:r>
            <a:r>
              <a:rPr kumimoji="0" lang="cs-CZ" altLang="cs-CZ" sz="1800" u="sng" dirty="0">
                <a:solidFill>
                  <a:srgbClr val="0033CC"/>
                </a:solidFill>
                <a:latin typeface="Comic Sans MS" panose="030F0702030302020204" pitchFamily="66" charset="0"/>
              </a:rPr>
              <a:t> – lososovití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, 60 druhů, drobné cykloidní šupiny, hlava bez šupin, 	lososi, pstruzi, siveni, lipani a síhové</a:t>
            </a:r>
          </a:p>
          <a:p>
            <a:pPr marL="539750" indent="-539750"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	</a:t>
            </a:r>
            <a:r>
              <a:rPr kumimoji="0" lang="cs-CZ" altLang="cs-CZ" sz="1800" u="sng" dirty="0" err="1">
                <a:solidFill>
                  <a:schemeClr val="bg2"/>
                </a:solidFill>
                <a:latin typeface="Comic Sans MS" panose="030F0702030302020204" pitchFamily="66" charset="0"/>
              </a:rPr>
              <a:t>Osmeridae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 – </a:t>
            </a:r>
            <a:r>
              <a:rPr kumimoji="0" lang="cs-CZ" altLang="cs-CZ" sz="1800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koruškovití</a:t>
            </a:r>
            <a:r>
              <a:rPr kumimoji="0" lang="cs-CZ" altLang="cs-CZ" sz="18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 (i </a:t>
            </a:r>
            <a:r>
              <a:rPr kumimoji="0" lang="cs-CZ" altLang="cs-CZ" sz="1800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Osmeriformes</a:t>
            </a:r>
            <a:r>
              <a:rPr kumimoji="0" lang="cs-CZ" altLang="cs-CZ" sz="18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), 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anadromní, S Atlantik, obzvláště Balt</a:t>
            </a:r>
          </a:p>
        </p:txBody>
      </p:sp>
      <p:sp>
        <p:nvSpPr>
          <p:cNvPr id="34822" name="Text Box 19"/>
          <p:cNvSpPr txBox="1">
            <a:spLocks noChangeArrowheads="1"/>
          </p:cNvSpPr>
          <p:nvPr/>
        </p:nvSpPr>
        <p:spPr bwMode="auto">
          <a:xfrm>
            <a:off x="3594511" y="2226350"/>
            <a:ext cx="522611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600" b="1" dirty="0" err="1">
                <a:solidFill>
                  <a:srgbClr val="0033CC"/>
                </a:solidFill>
                <a:latin typeface="Comic Sans MS" panose="030F0702030302020204" pitchFamily="66" charset="0"/>
              </a:rPr>
              <a:t>Esociformes</a:t>
            </a:r>
            <a:r>
              <a:rPr kumimoji="0" lang="cs-CZ" altLang="cs-CZ" sz="1600" b="1" dirty="0">
                <a:solidFill>
                  <a:srgbClr val="0033CC"/>
                </a:solidFill>
                <a:latin typeface="Comic Sans MS" panose="030F0702030302020204" pitchFamily="66" charset="0"/>
              </a:rPr>
              <a:t> (</a:t>
            </a:r>
            <a:r>
              <a:rPr kumimoji="0" lang="cs-CZ" altLang="cs-CZ" sz="1600" b="1" dirty="0" err="1">
                <a:solidFill>
                  <a:srgbClr val="0033CC"/>
                </a:solidFill>
                <a:latin typeface="Comic Sans MS" panose="030F0702030302020204" pitchFamily="66" charset="0"/>
              </a:rPr>
              <a:t>štikotvární</a:t>
            </a:r>
            <a:r>
              <a:rPr kumimoji="0" lang="cs-CZ" altLang="cs-CZ" sz="1600" b="1" dirty="0">
                <a:solidFill>
                  <a:srgbClr val="0033CC"/>
                </a:solidFill>
                <a:latin typeface="Comic Sans MS" panose="030F0702030302020204" pitchFamily="66" charset="0"/>
              </a:rPr>
              <a:t>, f. štikovití, </a:t>
            </a:r>
            <a:r>
              <a:rPr kumimoji="0" lang="cs-CZ" altLang="cs-CZ" sz="1600" b="1" dirty="0" err="1">
                <a:solidFill>
                  <a:srgbClr val="0033CC"/>
                </a:solidFill>
                <a:latin typeface="Comic Sans MS" panose="030F0702030302020204" pitchFamily="66" charset="0"/>
              </a:rPr>
              <a:t>blatňákovití</a:t>
            </a:r>
            <a:r>
              <a:rPr kumimoji="0" lang="cs-CZ" altLang="cs-CZ" sz="1600" b="1" dirty="0">
                <a:solidFill>
                  <a:srgbClr val="0033CC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34828" name="Text Box 50"/>
          <p:cNvSpPr txBox="1">
            <a:spLocks noChangeArrowheads="1"/>
          </p:cNvSpPr>
          <p:nvPr/>
        </p:nvSpPr>
        <p:spPr bwMode="auto">
          <a:xfrm>
            <a:off x="7551738" y="836613"/>
            <a:ext cx="15573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600">
                <a:solidFill>
                  <a:schemeClr val="bg2"/>
                </a:solidFill>
                <a:latin typeface="Comic Sans MS" panose="030F0702030302020204" pitchFamily="66" charset="0"/>
              </a:rPr>
              <a:t>„Ostariophysi“</a:t>
            </a:r>
          </a:p>
        </p:txBody>
      </p:sp>
      <p:sp>
        <p:nvSpPr>
          <p:cNvPr id="34829" name="Text Box 51"/>
          <p:cNvSpPr txBox="1">
            <a:spLocks noChangeArrowheads="1"/>
          </p:cNvSpPr>
          <p:nvPr/>
        </p:nvSpPr>
        <p:spPr bwMode="auto">
          <a:xfrm>
            <a:off x="7623175" y="549275"/>
            <a:ext cx="1485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600">
                <a:solidFill>
                  <a:schemeClr val="bg2"/>
                </a:solidFill>
                <a:latin typeface="Comic Sans MS" panose="030F0702030302020204" pitchFamily="66" charset="0"/>
              </a:rPr>
              <a:t>Clupeomorpha</a:t>
            </a:r>
          </a:p>
        </p:txBody>
      </p:sp>
      <p:sp>
        <p:nvSpPr>
          <p:cNvPr id="34830" name="Line 65"/>
          <p:cNvSpPr>
            <a:spLocks noChangeShapeType="1"/>
          </p:cNvSpPr>
          <p:nvPr/>
        </p:nvSpPr>
        <p:spPr bwMode="auto">
          <a:xfrm>
            <a:off x="7296150" y="763588"/>
            <a:ext cx="1270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4835" name="Line 59"/>
          <p:cNvSpPr>
            <a:spLocks noChangeShapeType="1"/>
          </p:cNvSpPr>
          <p:nvPr/>
        </p:nvSpPr>
        <p:spPr bwMode="auto">
          <a:xfrm>
            <a:off x="7164288" y="824185"/>
            <a:ext cx="0" cy="576264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4839" name="Line 54"/>
          <p:cNvSpPr>
            <a:spLocks noChangeShapeType="1"/>
          </p:cNvSpPr>
          <p:nvPr/>
        </p:nvSpPr>
        <p:spPr bwMode="auto">
          <a:xfrm>
            <a:off x="7032525" y="1052736"/>
            <a:ext cx="131763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4840" name="Line 56"/>
          <p:cNvSpPr>
            <a:spLocks noChangeShapeType="1"/>
          </p:cNvSpPr>
          <p:nvPr/>
        </p:nvSpPr>
        <p:spPr bwMode="auto">
          <a:xfrm>
            <a:off x="7181875" y="812458"/>
            <a:ext cx="198437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4841" name="Line 57"/>
          <p:cNvSpPr>
            <a:spLocks noChangeShapeType="1"/>
          </p:cNvSpPr>
          <p:nvPr/>
        </p:nvSpPr>
        <p:spPr bwMode="auto">
          <a:xfrm flipV="1">
            <a:off x="7383260" y="661645"/>
            <a:ext cx="207963" cy="1587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4842" name="Line 58"/>
          <p:cNvSpPr>
            <a:spLocks noChangeShapeType="1"/>
          </p:cNvSpPr>
          <p:nvPr/>
        </p:nvSpPr>
        <p:spPr bwMode="auto">
          <a:xfrm flipV="1">
            <a:off x="7383259" y="964858"/>
            <a:ext cx="207963" cy="1587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4844" name="Line 61"/>
          <p:cNvSpPr>
            <a:spLocks noChangeShapeType="1"/>
          </p:cNvSpPr>
          <p:nvPr/>
        </p:nvSpPr>
        <p:spPr bwMode="auto">
          <a:xfrm>
            <a:off x="7380312" y="660058"/>
            <a:ext cx="0" cy="30162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4845" name="Line 64"/>
          <p:cNvSpPr>
            <a:spLocks noChangeShapeType="1"/>
          </p:cNvSpPr>
          <p:nvPr/>
        </p:nvSpPr>
        <p:spPr bwMode="auto">
          <a:xfrm>
            <a:off x="7380312" y="1268437"/>
            <a:ext cx="0" cy="3603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4846" name="Line 71"/>
          <p:cNvSpPr>
            <a:spLocks noChangeShapeType="1"/>
          </p:cNvSpPr>
          <p:nvPr/>
        </p:nvSpPr>
        <p:spPr bwMode="auto">
          <a:xfrm>
            <a:off x="7380311" y="1266825"/>
            <a:ext cx="242863" cy="193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4832" name="Text Box 72"/>
          <p:cNvSpPr txBox="1">
            <a:spLocks noChangeArrowheads="1"/>
          </p:cNvSpPr>
          <p:nvPr/>
        </p:nvSpPr>
        <p:spPr bwMode="auto">
          <a:xfrm>
            <a:off x="7593013" y="1098550"/>
            <a:ext cx="15986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600" b="1">
                <a:solidFill>
                  <a:schemeClr val="bg2"/>
                </a:solidFill>
                <a:latin typeface="Comic Sans MS" panose="030F0702030302020204" pitchFamily="66" charset="0"/>
              </a:rPr>
              <a:t>Salmoniformes</a:t>
            </a:r>
          </a:p>
        </p:txBody>
      </p:sp>
      <p:sp>
        <p:nvSpPr>
          <p:cNvPr id="34833" name="Text Box 73"/>
          <p:cNvSpPr txBox="1">
            <a:spLocks noChangeArrowheads="1"/>
          </p:cNvSpPr>
          <p:nvPr/>
        </p:nvSpPr>
        <p:spPr bwMode="auto">
          <a:xfrm>
            <a:off x="7612063" y="1436266"/>
            <a:ext cx="1355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600" b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Esociformes</a:t>
            </a:r>
            <a:endParaRPr kumimoji="0" lang="cs-CZ" altLang="cs-CZ" sz="1600" b="1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38" name="Line 71"/>
          <p:cNvSpPr>
            <a:spLocks noChangeShapeType="1"/>
          </p:cNvSpPr>
          <p:nvPr/>
        </p:nvSpPr>
        <p:spPr bwMode="auto">
          <a:xfrm>
            <a:off x="7380312" y="1628800"/>
            <a:ext cx="21533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365104"/>
            <a:ext cx="2438400" cy="850392"/>
          </a:xfrm>
          <a:prstGeom prst="rect">
            <a:avLst/>
          </a:prstGeo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0DA36C1-E23F-4986-9DA1-7486A8AEAC3B}" type="slidenum">
              <a:rPr lang="cs-CZ" altLang="cs-CZ" smtClean="0"/>
              <a:pPr>
                <a:defRPr/>
              </a:pPr>
              <a:t>33</a:t>
            </a:fld>
            <a:endParaRPr lang="cs-CZ" altLang="cs-CZ"/>
          </a:p>
        </p:txBody>
      </p:sp>
      <p:sp>
        <p:nvSpPr>
          <p:cNvPr id="32" name="Rectangle 59"/>
          <p:cNvSpPr>
            <a:spLocks noChangeArrowheads="1"/>
          </p:cNvSpPr>
          <p:nvPr/>
        </p:nvSpPr>
        <p:spPr bwMode="auto">
          <a:xfrm>
            <a:off x="0" y="0"/>
            <a:ext cx="9143999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–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Actinopterygii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: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Teleostei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33" name="Line 64"/>
          <p:cNvSpPr>
            <a:spLocks noChangeShapeType="1"/>
          </p:cNvSpPr>
          <p:nvPr/>
        </p:nvSpPr>
        <p:spPr bwMode="auto">
          <a:xfrm>
            <a:off x="7020271" y="1052736"/>
            <a:ext cx="12253" cy="792088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4" name="Line 71"/>
          <p:cNvSpPr>
            <a:spLocks noChangeShapeType="1"/>
          </p:cNvSpPr>
          <p:nvPr/>
        </p:nvSpPr>
        <p:spPr bwMode="auto">
          <a:xfrm>
            <a:off x="7020272" y="1843237"/>
            <a:ext cx="287338" cy="1587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5" name="Line 56"/>
          <p:cNvSpPr>
            <a:spLocks noChangeShapeType="1"/>
          </p:cNvSpPr>
          <p:nvPr/>
        </p:nvSpPr>
        <p:spPr bwMode="auto">
          <a:xfrm>
            <a:off x="7181875" y="1412776"/>
            <a:ext cx="198437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" name="Text Box 73"/>
          <p:cNvSpPr txBox="1">
            <a:spLocks noChangeArrowheads="1"/>
          </p:cNvSpPr>
          <p:nvPr/>
        </p:nvSpPr>
        <p:spPr bwMode="auto">
          <a:xfrm>
            <a:off x="7308304" y="1652290"/>
            <a:ext cx="143340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600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Neoteleoste</a:t>
            </a:r>
            <a:r>
              <a:rPr kumimoji="0" lang="cs-CZ" altLang="cs-CZ" sz="1600" b="1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i</a:t>
            </a:r>
            <a:endParaRPr kumimoji="0" lang="cs-CZ" altLang="cs-CZ" sz="1600" b="1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7" grpId="0"/>
      <p:bldP spid="4199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ChangeArrowheads="1"/>
          </p:cNvSpPr>
          <p:nvPr/>
        </p:nvSpPr>
        <p:spPr bwMode="auto">
          <a:xfrm>
            <a:off x="179388" y="548680"/>
            <a:ext cx="6624637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b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Neoteleostei</a:t>
            </a:r>
            <a:r>
              <a:rPr kumimoji="0" lang="cs-CZ" altLang="cs-CZ" sz="2000" b="1" dirty="0">
                <a:solidFill>
                  <a:schemeClr val="bg2"/>
                </a:solidFill>
                <a:latin typeface="Comic Sans MS" panose="030F0702030302020204" pitchFamily="66" charset="0"/>
              </a:rPr>
              <a:t> – 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speciální sval v horní části hrdla </a:t>
            </a:r>
            <a:b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</a:b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ovládající hltanové zubní destičky</a:t>
            </a:r>
            <a:endParaRPr kumimoji="0" lang="cs-CZ" altLang="cs-CZ" sz="1800" b="1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35843" name="Text Box 26"/>
          <p:cNvSpPr txBox="1">
            <a:spLocks noChangeArrowheads="1"/>
          </p:cNvSpPr>
          <p:nvPr/>
        </p:nvSpPr>
        <p:spPr bwMode="auto">
          <a:xfrm>
            <a:off x="2987675" y="3402013"/>
            <a:ext cx="24177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>
                <a:solidFill>
                  <a:srgbClr val="0033CC"/>
                </a:solidFill>
                <a:latin typeface="Comic Sans MS" panose="030F0702030302020204" pitchFamily="66" charset="0"/>
              </a:rPr>
              <a:t>Paracanthopterygii</a:t>
            </a:r>
          </a:p>
        </p:txBody>
      </p:sp>
      <p:sp>
        <p:nvSpPr>
          <p:cNvPr id="35844" name="Text Box 7"/>
          <p:cNvSpPr txBox="1">
            <a:spLocks noChangeArrowheads="1"/>
          </p:cNvSpPr>
          <p:nvPr/>
        </p:nvSpPr>
        <p:spPr bwMode="auto">
          <a:xfrm>
            <a:off x="5813425" y="3113088"/>
            <a:ext cx="3222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 err="1">
                <a:solidFill>
                  <a:srgbClr val="0033CC"/>
                </a:solidFill>
                <a:latin typeface="Comic Sans MS" panose="030F0702030302020204" pitchFamily="66" charset="0"/>
              </a:rPr>
              <a:t>Gadiformes</a:t>
            </a:r>
            <a:r>
              <a:rPr kumimoji="0" lang="cs-CZ" altLang="cs-CZ" sz="2000" dirty="0">
                <a:solidFill>
                  <a:srgbClr val="0033CC"/>
                </a:solidFill>
                <a:latin typeface="Comic Sans MS" panose="030F0702030302020204" pitchFamily="66" charset="0"/>
              </a:rPr>
              <a:t> (</a:t>
            </a:r>
            <a:r>
              <a:rPr kumimoji="0" lang="cs-CZ" altLang="cs-CZ" sz="2000" dirty="0" err="1">
                <a:solidFill>
                  <a:srgbClr val="0033CC"/>
                </a:solidFill>
                <a:latin typeface="Comic Sans MS" panose="030F0702030302020204" pitchFamily="66" charset="0"/>
              </a:rPr>
              <a:t>hrdloploutví</a:t>
            </a:r>
            <a:r>
              <a:rPr kumimoji="0" lang="cs-CZ" altLang="cs-CZ" sz="2000" dirty="0">
                <a:solidFill>
                  <a:srgbClr val="0033CC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35845" name="Line 8"/>
          <p:cNvSpPr>
            <a:spLocks noChangeShapeType="1"/>
          </p:cNvSpPr>
          <p:nvPr/>
        </p:nvSpPr>
        <p:spPr bwMode="auto">
          <a:xfrm>
            <a:off x="5580063" y="3354388"/>
            <a:ext cx="0" cy="65087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5847" name="Line 10"/>
          <p:cNvSpPr>
            <a:spLocks noChangeShapeType="1"/>
          </p:cNvSpPr>
          <p:nvPr/>
        </p:nvSpPr>
        <p:spPr bwMode="auto">
          <a:xfrm>
            <a:off x="5572125" y="3365500"/>
            <a:ext cx="1524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5848" name="Line 11"/>
          <p:cNvSpPr>
            <a:spLocks noChangeShapeType="1"/>
          </p:cNvSpPr>
          <p:nvPr/>
        </p:nvSpPr>
        <p:spPr bwMode="auto">
          <a:xfrm>
            <a:off x="5572125" y="4013200"/>
            <a:ext cx="1524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5849" name="Text Box 12"/>
          <p:cNvSpPr txBox="1">
            <a:spLocks noChangeArrowheads="1"/>
          </p:cNvSpPr>
          <p:nvPr/>
        </p:nvSpPr>
        <p:spPr bwMode="auto">
          <a:xfrm>
            <a:off x="2987675" y="4338638"/>
            <a:ext cx="2089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 err="1">
                <a:solidFill>
                  <a:srgbClr val="0033CC"/>
                </a:solidFill>
                <a:latin typeface="Comic Sans MS" panose="030F0702030302020204" pitchFamily="66" charset="0"/>
              </a:rPr>
              <a:t>Acanthopterygii</a:t>
            </a:r>
            <a:endParaRPr kumimoji="0" lang="cs-CZ" altLang="cs-CZ" sz="2000" dirty="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35850" name="Text Box 14"/>
          <p:cNvSpPr txBox="1">
            <a:spLocks noChangeArrowheads="1"/>
          </p:cNvSpPr>
          <p:nvPr/>
        </p:nvSpPr>
        <p:spPr bwMode="auto">
          <a:xfrm>
            <a:off x="-36513" y="3103563"/>
            <a:ext cx="2103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>
                <a:solidFill>
                  <a:srgbClr val="0033CC"/>
                </a:solidFill>
                <a:latin typeface="Comic Sans MS" panose="030F0702030302020204" pitchFamily="66" charset="0"/>
              </a:rPr>
              <a:t> Acanthomorpha</a:t>
            </a:r>
          </a:p>
        </p:txBody>
      </p:sp>
      <p:grpSp>
        <p:nvGrpSpPr>
          <p:cNvPr id="35851" name="Group 64"/>
          <p:cNvGrpSpPr>
            <a:grpSpLocks/>
          </p:cNvGrpSpPr>
          <p:nvPr/>
        </p:nvGrpSpPr>
        <p:grpSpPr bwMode="auto">
          <a:xfrm>
            <a:off x="2062163" y="2771775"/>
            <a:ext cx="709612" cy="1296988"/>
            <a:chOff x="1299" y="1746"/>
            <a:chExt cx="447" cy="817"/>
          </a:xfrm>
        </p:grpSpPr>
        <p:sp>
          <p:nvSpPr>
            <p:cNvPr id="35886" name="Line 16"/>
            <p:cNvSpPr>
              <a:spLocks noChangeShapeType="1"/>
            </p:cNvSpPr>
            <p:nvPr/>
          </p:nvSpPr>
          <p:spPr bwMode="auto">
            <a:xfrm>
              <a:off x="1299" y="2082"/>
              <a:ext cx="192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5887" name="Line 17"/>
            <p:cNvSpPr>
              <a:spLocks noChangeShapeType="1"/>
            </p:cNvSpPr>
            <p:nvPr/>
          </p:nvSpPr>
          <p:spPr bwMode="auto">
            <a:xfrm>
              <a:off x="1491" y="1746"/>
              <a:ext cx="0" cy="57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5888" name="Line 18"/>
            <p:cNvSpPr>
              <a:spLocks noChangeShapeType="1"/>
            </p:cNvSpPr>
            <p:nvPr/>
          </p:nvSpPr>
          <p:spPr bwMode="auto">
            <a:xfrm>
              <a:off x="1491" y="1746"/>
              <a:ext cx="240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5889" name="Line 19"/>
            <p:cNvSpPr>
              <a:spLocks noChangeShapeType="1"/>
            </p:cNvSpPr>
            <p:nvPr/>
          </p:nvSpPr>
          <p:spPr bwMode="auto">
            <a:xfrm>
              <a:off x="1491" y="2322"/>
              <a:ext cx="1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5890" name="Line 20"/>
            <p:cNvSpPr>
              <a:spLocks noChangeShapeType="1"/>
            </p:cNvSpPr>
            <p:nvPr/>
          </p:nvSpPr>
          <p:spPr bwMode="auto">
            <a:xfrm>
              <a:off x="1635" y="2034"/>
              <a:ext cx="0" cy="529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5891" name="Line 21"/>
            <p:cNvSpPr>
              <a:spLocks noChangeShapeType="1"/>
            </p:cNvSpPr>
            <p:nvPr/>
          </p:nvSpPr>
          <p:spPr bwMode="auto">
            <a:xfrm>
              <a:off x="1635" y="2018"/>
              <a:ext cx="96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5892" name="Line 22"/>
            <p:cNvSpPr>
              <a:spLocks noChangeShapeType="1"/>
            </p:cNvSpPr>
            <p:nvPr/>
          </p:nvSpPr>
          <p:spPr bwMode="auto">
            <a:xfrm>
              <a:off x="1650" y="2563"/>
              <a:ext cx="96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35852" name="Text Box 24"/>
          <p:cNvSpPr txBox="1">
            <a:spLocks noChangeArrowheads="1"/>
          </p:cNvSpPr>
          <p:nvPr/>
        </p:nvSpPr>
        <p:spPr bwMode="auto">
          <a:xfrm>
            <a:off x="2809875" y="2603500"/>
            <a:ext cx="21161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Polymyxiiformes</a:t>
            </a:r>
          </a:p>
        </p:txBody>
      </p:sp>
      <p:sp>
        <p:nvSpPr>
          <p:cNvPr id="35853" name="Text Box 25"/>
          <p:cNvSpPr txBox="1">
            <a:spLocks noChangeArrowheads="1"/>
          </p:cNvSpPr>
          <p:nvPr/>
        </p:nvSpPr>
        <p:spPr bwMode="auto">
          <a:xfrm>
            <a:off x="2795588" y="3035300"/>
            <a:ext cx="2046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Lampridiformes</a:t>
            </a:r>
          </a:p>
        </p:txBody>
      </p:sp>
      <p:sp>
        <p:nvSpPr>
          <p:cNvPr id="35854" name="Line 29"/>
          <p:cNvSpPr>
            <a:spLocks noChangeShapeType="1"/>
          </p:cNvSpPr>
          <p:nvPr/>
        </p:nvSpPr>
        <p:spPr bwMode="auto">
          <a:xfrm>
            <a:off x="2771775" y="3636963"/>
            <a:ext cx="0" cy="9144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5855" name="Line 31"/>
          <p:cNvSpPr>
            <a:spLocks noChangeShapeType="1"/>
          </p:cNvSpPr>
          <p:nvPr/>
        </p:nvSpPr>
        <p:spPr bwMode="auto">
          <a:xfrm>
            <a:off x="2771775" y="4551363"/>
            <a:ext cx="228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5856" name="Line 35"/>
          <p:cNvSpPr>
            <a:spLocks noChangeShapeType="1"/>
          </p:cNvSpPr>
          <p:nvPr/>
        </p:nvSpPr>
        <p:spPr bwMode="auto">
          <a:xfrm>
            <a:off x="2771775" y="3636963"/>
            <a:ext cx="228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5857" name="Line 36"/>
          <p:cNvSpPr>
            <a:spLocks noChangeShapeType="1"/>
          </p:cNvSpPr>
          <p:nvPr/>
        </p:nvSpPr>
        <p:spPr bwMode="auto">
          <a:xfrm>
            <a:off x="5364163" y="3636963"/>
            <a:ext cx="228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045" name="Text Box 37"/>
          <p:cNvSpPr txBox="1">
            <a:spLocks noChangeArrowheads="1"/>
          </p:cNvSpPr>
          <p:nvPr/>
        </p:nvSpPr>
        <p:spPr bwMode="auto">
          <a:xfrm>
            <a:off x="514350" y="4792663"/>
            <a:ext cx="8234363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 err="1">
                <a:solidFill>
                  <a:srgbClr val="0033CC"/>
                </a:solidFill>
                <a:latin typeface="Comic Sans MS" panose="030F0702030302020204" pitchFamily="66" charset="0"/>
              </a:rPr>
              <a:t>Gadiformes</a:t>
            </a:r>
            <a:r>
              <a:rPr kumimoji="0" lang="cs-CZ" altLang="cs-CZ" sz="1800" dirty="0">
                <a:solidFill>
                  <a:srgbClr val="0033CC"/>
                </a:solidFill>
                <a:latin typeface="Comic Sans MS" panose="030F0702030302020204" pitchFamily="66" charset="0"/>
              </a:rPr>
              <a:t> (</a:t>
            </a:r>
            <a:r>
              <a:rPr kumimoji="0" lang="cs-CZ" altLang="cs-CZ" sz="1800" b="1" dirty="0" err="1">
                <a:solidFill>
                  <a:srgbClr val="0033CC"/>
                </a:solidFill>
                <a:latin typeface="Comic Sans MS" panose="030F0702030302020204" pitchFamily="66" charset="0"/>
              </a:rPr>
              <a:t>hrdloploutví</a:t>
            </a:r>
            <a:r>
              <a:rPr kumimoji="0" lang="cs-CZ" altLang="cs-CZ" sz="1800" dirty="0">
                <a:solidFill>
                  <a:srgbClr val="0033CC"/>
                </a:solidFill>
                <a:latin typeface="Comic Sans MS" panose="030F0702030302020204" pitchFamily="66" charset="0"/>
              </a:rPr>
              <a:t>)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 – 12 č., 480 druhů, břišní ploutve na hrdle, 1. </a:t>
            </a:r>
            <a:r>
              <a:rPr kumimoji="0" lang="cs-CZ" altLang="cs-CZ" sz="18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physoclisti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, až na výjimku mořští.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800" dirty="0">
                <a:solidFill>
                  <a:srgbClr val="0033CC"/>
                </a:solidFill>
                <a:latin typeface="Comic Sans MS" panose="030F0702030302020204" pitchFamily="66" charset="0"/>
              </a:rPr>
              <a:t>	</a:t>
            </a:r>
            <a:r>
              <a:rPr kumimoji="0" lang="cs-CZ" altLang="cs-CZ" sz="1800" u="sng" dirty="0" err="1">
                <a:solidFill>
                  <a:srgbClr val="0033CC"/>
                </a:solidFill>
                <a:latin typeface="Comic Sans MS" panose="030F0702030302020204" pitchFamily="66" charset="0"/>
              </a:rPr>
              <a:t>Gadidae</a:t>
            </a:r>
            <a:r>
              <a:rPr kumimoji="0" lang="cs-CZ" altLang="cs-CZ" sz="1800" u="sng" dirty="0">
                <a:solidFill>
                  <a:srgbClr val="0033CC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1800" dirty="0">
                <a:solidFill>
                  <a:srgbClr val="0033CC"/>
                </a:solidFill>
                <a:latin typeface="Comic Sans MS" panose="030F0702030302020204" pitchFamily="66" charset="0"/>
              </a:rPr>
              <a:t>– treskovití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, </a:t>
            </a:r>
            <a:r>
              <a:rPr kumimoji="0" lang="cs-CZ" altLang="cs-CZ" sz="1600" dirty="0">
                <a:solidFill>
                  <a:schemeClr val="bg2"/>
                </a:solidFill>
                <a:latin typeface="Comic Sans MS" panose="030F0702030302020204" pitchFamily="66" charset="0"/>
              </a:rPr>
              <a:t>často na bradě nepárový vous, tresky, štikozubec 	(tzv. mořská štika - hejk), </a:t>
            </a:r>
            <a:r>
              <a:rPr kumimoji="0" lang="cs-CZ" altLang="cs-CZ" sz="1600" dirty="0" err="1">
                <a:solidFill>
                  <a:srgbClr val="0033CC"/>
                </a:solidFill>
                <a:latin typeface="Comic Sans MS" panose="030F0702030302020204" pitchFamily="66" charset="0"/>
              </a:rPr>
              <a:t>Lotidae</a:t>
            </a:r>
            <a:r>
              <a:rPr kumimoji="0" lang="cs-CZ" altLang="cs-CZ" sz="1600" dirty="0">
                <a:solidFill>
                  <a:srgbClr val="0033CC"/>
                </a:solidFill>
                <a:latin typeface="Comic Sans MS" panose="030F0702030302020204" pitchFamily="66" charset="0"/>
              </a:rPr>
              <a:t> – </a:t>
            </a:r>
            <a:r>
              <a:rPr kumimoji="0" lang="cs-CZ" altLang="cs-CZ" sz="1600" dirty="0" err="1">
                <a:solidFill>
                  <a:srgbClr val="0033CC"/>
                </a:solidFill>
                <a:latin typeface="Comic Sans MS" panose="030F0702030302020204" pitchFamily="66" charset="0"/>
              </a:rPr>
              <a:t>mníkovití</a:t>
            </a:r>
            <a:r>
              <a:rPr kumimoji="0" lang="cs-CZ" altLang="cs-CZ" sz="1600" dirty="0">
                <a:solidFill>
                  <a:srgbClr val="0033CC"/>
                </a:solidFill>
                <a:latin typeface="Comic Sans MS" panose="030F0702030302020204" pitchFamily="66" charset="0"/>
              </a:rPr>
              <a:t>, </a:t>
            </a:r>
            <a:r>
              <a:rPr kumimoji="0" lang="cs-CZ" altLang="cs-CZ" sz="1600" i="1" dirty="0">
                <a:solidFill>
                  <a:srgbClr val="0033CC"/>
                </a:solidFill>
                <a:latin typeface="Comic Sans MS" panose="030F0702030302020204" pitchFamily="66" charset="0"/>
              </a:rPr>
              <a:t>Lota </a:t>
            </a:r>
            <a:r>
              <a:rPr kumimoji="0" lang="cs-CZ" altLang="cs-CZ" sz="1600" i="1" dirty="0" err="1">
                <a:solidFill>
                  <a:srgbClr val="0033CC"/>
                </a:solidFill>
                <a:latin typeface="Comic Sans MS" panose="030F0702030302020204" pitchFamily="66" charset="0"/>
              </a:rPr>
              <a:t>lota</a:t>
            </a:r>
            <a:endParaRPr kumimoji="0" lang="cs-CZ" altLang="cs-CZ" sz="1600" dirty="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43046" name="Text Box 38"/>
          <p:cNvSpPr txBox="1">
            <a:spLocks noChangeArrowheads="1"/>
          </p:cNvSpPr>
          <p:nvPr/>
        </p:nvSpPr>
        <p:spPr bwMode="auto">
          <a:xfrm>
            <a:off x="514350" y="5876925"/>
            <a:ext cx="8234363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Lophiiformes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 (</a:t>
            </a:r>
            <a:r>
              <a:rPr kumimoji="0" lang="cs-CZ" altLang="cs-CZ" sz="1800" b="1" dirty="0">
                <a:solidFill>
                  <a:schemeClr val="bg2"/>
                </a:solidFill>
                <a:latin typeface="Comic Sans MS" panose="030F0702030302020204" pitchFamily="66" charset="0"/>
              </a:rPr>
              <a:t>ďasové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) </a:t>
            </a:r>
            <a:r>
              <a:rPr kumimoji="0" lang="cs-CZ" altLang="cs-CZ" sz="18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-300 druhů, 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mořští, s širokou plochou hlavou,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bez žeber a mezisvalových kostí, </a:t>
            </a:r>
            <a:r>
              <a:rPr kumimoji="0" lang="cs-CZ" altLang="cs-CZ" sz="16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illicium</a:t>
            </a:r>
            <a:r>
              <a:rPr kumimoji="0" lang="cs-CZ" altLang="cs-CZ" sz="1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, </a:t>
            </a:r>
            <a:r>
              <a:rPr lang="cs-CZ" sz="1600" i="1" dirty="0" err="1">
                <a:solidFill>
                  <a:schemeClr val="bg2"/>
                </a:solidFill>
              </a:rPr>
              <a:t>Lophius</a:t>
            </a:r>
            <a:r>
              <a:rPr lang="cs-CZ" sz="1600" i="1" dirty="0">
                <a:solidFill>
                  <a:schemeClr val="bg2"/>
                </a:solidFill>
              </a:rPr>
              <a:t> </a:t>
            </a:r>
            <a:r>
              <a:rPr lang="cs-CZ" sz="1600" i="1" dirty="0" err="1" smtClean="0">
                <a:solidFill>
                  <a:schemeClr val="bg2"/>
                </a:solidFill>
              </a:rPr>
              <a:t>piscatorius</a:t>
            </a:r>
            <a:r>
              <a:rPr lang="cs-CZ" sz="1600" i="1" dirty="0" smtClean="0">
                <a:solidFill>
                  <a:schemeClr val="bg2"/>
                </a:solidFill>
              </a:rPr>
              <a:t> </a:t>
            </a:r>
            <a:r>
              <a:rPr lang="cs-CZ" sz="1600" dirty="0" smtClean="0">
                <a:solidFill>
                  <a:schemeClr val="bg2"/>
                </a:solidFill>
              </a:rPr>
              <a:t>(32 kg)</a:t>
            </a:r>
            <a:endParaRPr kumimoji="0" lang="cs-CZ" altLang="cs-CZ" sz="16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5860" name="Skupina 50"/>
          <p:cNvGrpSpPr>
            <a:grpSpLocks/>
          </p:cNvGrpSpPr>
          <p:nvPr/>
        </p:nvGrpSpPr>
        <p:grpSpPr bwMode="auto">
          <a:xfrm>
            <a:off x="3276600" y="1268760"/>
            <a:ext cx="3382963" cy="1152525"/>
            <a:chOff x="3103563" y="793750"/>
            <a:chExt cx="3844925" cy="1771650"/>
          </a:xfrm>
        </p:grpSpPr>
        <p:sp>
          <p:nvSpPr>
            <p:cNvPr id="35871" name="Text Box 39"/>
            <p:cNvSpPr txBox="1">
              <a:spLocks noChangeArrowheads="1"/>
            </p:cNvSpPr>
            <p:nvPr/>
          </p:nvSpPr>
          <p:spPr bwMode="auto">
            <a:xfrm>
              <a:off x="4021138" y="793750"/>
              <a:ext cx="26035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70000"/>
                <a:buFont typeface="Monotype Sorts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cs-CZ" altLang="cs-CZ" sz="2000">
                  <a:solidFill>
                    <a:schemeClr val="bg2"/>
                  </a:solidFill>
                  <a:latin typeface="Comic Sans MS" panose="030F0702030302020204" pitchFamily="66" charset="0"/>
                </a:rPr>
                <a:t> Stomiiformes (320)</a:t>
              </a:r>
            </a:p>
          </p:txBody>
        </p:sp>
        <p:sp>
          <p:nvSpPr>
            <p:cNvPr id="35872" name="Text Box 40"/>
            <p:cNvSpPr txBox="1">
              <a:spLocks noChangeArrowheads="1"/>
            </p:cNvSpPr>
            <p:nvPr/>
          </p:nvSpPr>
          <p:spPr bwMode="auto">
            <a:xfrm>
              <a:off x="4021138" y="1298575"/>
              <a:ext cx="2563812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70000"/>
                <a:buFont typeface="Monotype Sorts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cs-CZ" altLang="cs-CZ" sz="2000">
                  <a:solidFill>
                    <a:schemeClr val="bg2"/>
                  </a:solidFill>
                  <a:latin typeface="Comic Sans MS" panose="030F0702030302020204" pitchFamily="66" charset="0"/>
                </a:rPr>
                <a:t> Aulopimorfes (220)</a:t>
              </a:r>
            </a:p>
          </p:txBody>
        </p:sp>
        <p:sp>
          <p:nvSpPr>
            <p:cNvPr id="35873" name="Text Box 41"/>
            <p:cNvSpPr txBox="1">
              <a:spLocks noChangeArrowheads="1"/>
            </p:cNvSpPr>
            <p:nvPr/>
          </p:nvSpPr>
          <p:spPr bwMode="auto">
            <a:xfrm>
              <a:off x="4021138" y="1730375"/>
              <a:ext cx="29273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70000"/>
                <a:buFont typeface="Monotype Sorts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cs-CZ" altLang="cs-CZ" sz="2000">
                  <a:solidFill>
                    <a:schemeClr val="bg2"/>
                  </a:solidFill>
                  <a:latin typeface="Comic Sans MS" panose="030F0702030302020204" pitchFamily="66" charset="0"/>
                </a:rPr>
                <a:t> Myctophiformes (240)</a:t>
              </a:r>
            </a:p>
          </p:txBody>
        </p:sp>
        <p:sp>
          <p:nvSpPr>
            <p:cNvPr id="35874" name="Text Box 42"/>
            <p:cNvSpPr txBox="1">
              <a:spLocks noChangeArrowheads="1"/>
            </p:cNvSpPr>
            <p:nvPr/>
          </p:nvSpPr>
          <p:spPr bwMode="auto">
            <a:xfrm>
              <a:off x="4021138" y="2168525"/>
              <a:ext cx="2103437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70000"/>
                <a:buFont typeface="Monotype Sorts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cs-CZ" altLang="cs-CZ" sz="2000">
                  <a:solidFill>
                    <a:schemeClr val="bg2"/>
                  </a:solidFill>
                  <a:latin typeface="Comic Sans MS" panose="030F0702030302020204" pitchFamily="66" charset="0"/>
                </a:rPr>
                <a:t> </a:t>
              </a:r>
              <a:r>
                <a:rPr kumimoji="0" lang="cs-CZ" altLang="cs-CZ" sz="2000">
                  <a:solidFill>
                    <a:srgbClr val="0033CC"/>
                  </a:solidFill>
                  <a:latin typeface="Comic Sans MS" panose="030F0702030302020204" pitchFamily="66" charset="0"/>
                </a:rPr>
                <a:t>Acanthomorpha</a:t>
              </a:r>
            </a:p>
          </p:txBody>
        </p:sp>
        <p:grpSp>
          <p:nvGrpSpPr>
            <p:cNvPr id="35875" name="Skupina 49"/>
            <p:cNvGrpSpPr>
              <a:grpSpLocks/>
            </p:cNvGrpSpPr>
            <p:nvPr/>
          </p:nvGrpSpPr>
          <p:grpSpPr bwMode="auto">
            <a:xfrm>
              <a:off x="3103563" y="955675"/>
              <a:ext cx="917575" cy="1447800"/>
              <a:chOff x="3103563" y="955675"/>
              <a:chExt cx="917575" cy="1447800"/>
            </a:xfrm>
          </p:grpSpPr>
          <p:sp>
            <p:nvSpPr>
              <p:cNvPr id="35876" name="Line 43"/>
              <p:cNvSpPr>
                <a:spLocks noChangeShapeType="1"/>
              </p:cNvSpPr>
              <p:nvPr/>
            </p:nvSpPr>
            <p:spPr bwMode="auto">
              <a:xfrm>
                <a:off x="3103563" y="1400175"/>
                <a:ext cx="220662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5877" name="Line 44"/>
              <p:cNvSpPr>
                <a:spLocks noChangeShapeType="1"/>
              </p:cNvSpPr>
              <p:nvPr/>
            </p:nvSpPr>
            <p:spPr bwMode="auto">
              <a:xfrm>
                <a:off x="3324225" y="955675"/>
                <a:ext cx="0" cy="89535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5878" name="Line 45"/>
              <p:cNvSpPr>
                <a:spLocks noChangeShapeType="1"/>
              </p:cNvSpPr>
              <p:nvPr/>
            </p:nvSpPr>
            <p:spPr bwMode="auto">
              <a:xfrm>
                <a:off x="3324225" y="955675"/>
                <a:ext cx="696913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5879" name="Line 46"/>
              <p:cNvSpPr>
                <a:spLocks noChangeShapeType="1"/>
              </p:cNvSpPr>
              <p:nvPr/>
            </p:nvSpPr>
            <p:spPr bwMode="auto">
              <a:xfrm>
                <a:off x="3336925" y="1846263"/>
                <a:ext cx="219075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5880" name="Line 47"/>
              <p:cNvSpPr>
                <a:spLocks noChangeShapeType="1"/>
              </p:cNvSpPr>
              <p:nvPr/>
            </p:nvSpPr>
            <p:spPr bwMode="auto">
              <a:xfrm>
                <a:off x="3557588" y="1508125"/>
                <a:ext cx="0" cy="671513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5881" name="Line 48"/>
              <p:cNvSpPr>
                <a:spLocks noChangeShapeType="1"/>
              </p:cNvSpPr>
              <p:nvPr/>
            </p:nvSpPr>
            <p:spPr bwMode="auto">
              <a:xfrm>
                <a:off x="3540125" y="1512888"/>
                <a:ext cx="481013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5882" name="Line 49"/>
              <p:cNvSpPr>
                <a:spLocks noChangeShapeType="1"/>
              </p:cNvSpPr>
              <p:nvPr/>
            </p:nvSpPr>
            <p:spPr bwMode="auto">
              <a:xfrm>
                <a:off x="3568700" y="2179638"/>
                <a:ext cx="219075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5883" name="Line 50"/>
              <p:cNvSpPr>
                <a:spLocks noChangeShapeType="1"/>
              </p:cNvSpPr>
              <p:nvPr/>
            </p:nvSpPr>
            <p:spPr bwMode="auto">
              <a:xfrm>
                <a:off x="3787775" y="1957388"/>
                <a:ext cx="0" cy="446087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5884" name="Line 51"/>
              <p:cNvSpPr>
                <a:spLocks noChangeShapeType="1"/>
              </p:cNvSpPr>
              <p:nvPr/>
            </p:nvSpPr>
            <p:spPr bwMode="auto">
              <a:xfrm>
                <a:off x="3784600" y="1958975"/>
                <a:ext cx="220663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5885" name="Line 52"/>
              <p:cNvSpPr>
                <a:spLocks noChangeShapeType="1"/>
              </p:cNvSpPr>
              <p:nvPr/>
            </p:nvSpPr>
            <p:spPr bwMode="auto">
              <a:xfrm>
                <a:off x="3800475" y="2403475"/>
                <a:ext cx="220663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pic>
        <p:nvPicPr>
          <p:cNvPr id="43074" name="Picture 66" descr="Lophiifom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054" y="5732463"/>
            <a:ext cx="1187450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0DA36C1-E23F-4986-9DA1-7486A8AEAC3B}" type="slidenum">
              <a:rPr lang="cs-CZ" altLang="cs-CZ" smtClean="0"/>
              <a:pPr>
                <a:defRPr/>
              </a:pPr>
              <a:t>34</a:t>
            </a:fld>
            <a:endParaRPr lang="cs-CZ" altLang="cs-CZ"/>
          </a:p>
        </p:txBody>
      </p:sp>
      <p:sp>
        <p:nvSpPr>
          <p:cNvPr id="53" name="Text Box 7"/>
          <p:cNvSpPr txBox="1">
            <a:spLocks noChangeArrowheads="1"/>
          </p:cNvSpPr>
          <p:nvPr/>
        </p:nvSpPr>
        <p:spPr bwMode="auto">
          <a:xfrm>
            <a:off x="5796136" y="3824213"/>
            <a:ext cx="28793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 err="1" smtClean="0">
                <a:solidFill>
                  <a:srgbClr val="0033CC"/>
                </a:solidFill>
                <a:latin typeface="Comic Sans MS" panose="030F0702030302020204" pitchFamily="66" charset="0"/>
              </a:rPr>
              <a:t>Lophiiformes</a:t>
            </a:r>
            <a:r>
              <a:rPr kumimoji="0" lang="cs-CZ" altLang="cs-CZ" sz="2000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 (ďasové)</a:t>
            </a:r>
            <a:endParaRPr kumimoji="0" lang="cs-CZ" altLang="cs-CZ" sz="2000" dirty="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3271003" y="3198168"/>
            <a:ext cx="26019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/>
              <a:t>Lophius</a:t>
            </a:r>
            <a:r>
              <a:rPr lang="cs-CZ" dirty="0"/>
              <a:t> </a:t>
            </a:r>
            <a:r>
              <a:rPr lang="cs-CZ" dirty="0" err="1"/>
              <a:t>piscatorius</a:t>
            </a:r>
            <a:endParaRPr lang="cs-CZ" dirty="0"/>
          </a:p>
        </p:txBody>
      </p:sp>
      <p:sp>
        <p:nvSpPr>
          <p:cNvPr id="55" name="Rectangle 59"/>
          <p:cNvSpPr>
            <a:spLocks noChangeArrowheads="1"/>
          </p:cNvSpPr>
          <p:nvPr/>
        </p:nvSpPr>
        <p:spPr bwMode="auto">
          <a:xfrm>
            <a:off x="0" y="0"/>
            <a:ext cx="9143999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–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Actinopterygii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: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Teleostei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5" grpId="0"/>
      <p:bldP spid="4304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107504" y="764704"/>
            <a:ext cx="9001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800" b="1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okounci (</a:t>
            </a:r>
            <a:r>
              <a:rPr kumimoji="0" lang="cs-CZ" altLang="cs-CZ" sz="1800" b="1" dirty="0" err="1" smtClean="0">
                <a:solidFill>
                  <a:srgbClr val="0033CC"/>
                </a:solidFill>
                <a:latin typeface="Comic Sans MS" panose="030F0702030302020204" pitchFamily="66" charset="0"/>
              </a:rPr>
              <a:t>Centrarchiformes</a:t>
            </a:r>
            <a:r>
              <a:rPr kumimoji="0" lang="cs-CZ" altLang="cs-CZ" sz="1800" b="1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)</a:t>
            </a:r>
            <a:r>
              <a:rPr kumimoji="0" lang="cs-CZ" altLang="cs-CZ" sz="1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*</a:t>
            </a:r>
            <a:r>
              <a:rPr kumimoji="0" lang="cs-CZ" altLang="cs-CZ" sz="18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1600" dirty="0">
                <a:solidFill>
                  <a:schemeClr val="bg2"/>
                </a:solidFill>
                <a:latin typeface="Comic Sans MS" panose="030F0702030302020204" pitchFamily="66" charset="0"/>
              </a:rPr>
              <a:t>– </a:t>
            </a:r>
            <a:r>
              <a:rPr kumimoji="0" lang="cs-CZ" altLang="cs-CZ" sz="1600" b="1" dirty="0" err="1" smtClean="0">
                <a:solidFill>
                  <a:srgbClr val="0033CC"/>
                </a:solidFill>
                <a:latin typeface="Comic Sans MS" panose="030F0702030302020204" pitchFamily="66" charset="0"/>
              </a:rPr>
              <a:t>okounkovití</a:t>
            </a:r>
            <a:r>
              <a:rPr kumimoji="0" lang="cs-CZ" altLang="cs-CZ" sz="1600" b="1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 (</a:t>
            </a:r>
            <a:r>
              <a:rPr kumimoji="0" lang="cs-CZ" altLang="cs-CZ" sz="1600" b="1" dirty="0" err="1" smtClean="0">
                <a:solidFill>
                  <a:srgbClr val="0033CC"/>
                </a:solidFill>
                <a:latin typeface="Comic Sans MS" panose="030F0702030302020204" pitchFamily="66" charset="0"/>
              </a:rPr>
              <a:t>Centrarchidae</a:t>
            </a:r>
            <a:r>
              <a:rPr kumimoji="0" lang="cs-CZ" altLang="cs-CZ" sz="1600" b="1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)</a:t>
            </a:r>
            <a:r>
              <a:rPr kumimoji="0" lang="cs-CZ" altLang="cs-CZ" sz="16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, sladkovodní</a:t>
            </a:r>
            <a:r>
              <a:rPr kumimoji="0" lang="cs-CZ" altLang="cs-CZ" sz="1600" dirty="0">
                <a:solidFill>
                  <a:schemeClr val="bg2"/>
                </a:solidFill>
                <a:latin typeface="Comic Sans MS" panose="030F0702030302020204" pitchFamily="66" charset="0"/>
              </a:rPr>
              <a:t>, původem </a:t>
            </a:r>
            <a:r>
              <a:rPr kumimoji="0" lang="cs-CZ" altLang="cs-CZ" sz="16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1600" dirty="0">
                <a:solidFill>
                  <a:schemeClr val="bg2"/>
                </a:solidFill>
                <a:latin typeface="Comic Sans MS" panose="030F0702030302020204" pitchFamily="66" charset="0"/>
              </a:rPr>
              <a:t>S </a:t>
            </a:r>
            <a:r>
              <a:rPr kumimoji="0" lang="cs-CZ" altLang="cs-CZ" sz="16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Am</a:t>
            </a:r>
            <a:endParaRPr kumimoji="0" lang="cs-CZ" altLang="cs-CZ" sz="16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251520" y="1502782"/>
            <a:ext cx="8702675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200" b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kanicovití</a:t>
            </a:r>
            <a:r>
              <a:rPr kumimoji="0" lang="cs-CZ" altLang="cs-CZ" sz="1200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12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(</a:t>
            </a:r>
            <a:r>
              <a:rPr kumimoji="0" lang="cs-CZ" altLang="cs-CZ" sz="1200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Serranidae</a:t>
            </a:r>
            <a:r>
              <a:rPr kumimoji="0" lang="cs-CZ" altLang="cs-CZ" sz="12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) – </a:t>
            </a:r>
            <a:r>
              <a:rPr kumimoji="0" lang="cs-CZ" altLang="cs-CZ" sz="1200" dirty="0">
                <a:solidFill>
                  <a:schemeClr val="bg2"/>
                </a:solidFill>
                <a:latin typeface="Comic Sans MS" panose="030F0702030302020204" pitchFamily="66" charset="0"/>
              </a:rPr>
              <a:t>mořské, až 3 m, 400 kg, 450 druhů, i hermafroditi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200" b="1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okounovití </a:t>
            </a:r>
            <a:r>
              <a:rPr kumimoji="0" lang="cs-CZ" altLang="cs-CZ" sz="1200" b="1" dirty="0">
                <a:solidFill>
                  <a:srgbClr val="0033CC"/>
                </a:solidFill>
                <a:latin typeface="Comic Sans MS" panose="030F0702030302020204" pitchFamily="66" charset="0"/>
              </a:rPr>
              <a:t>(</a:t>
            </a:r>
            <a:r>
              <a:rPr kumimoji="0" lang="cs-CZ" altLang="cs-CZ" sz="1200" b="1" dirty="0" err="1">
                <a:solidFill>
                  <a:srgbClr val="0033CC"/>
                </a:solidFill>
                <a:latin typeface="Comic Sans MS" panose="030F0702030302020204" pitchFamily="66" charset="0"/>
              </a:rPr>
              <a:t>Percidae</a:t>
            </a:r>
            <a:r>
              <a:rPr kumimoji="0" lang="cs-CZ" altLang="cs-CZ" sz="1200" b="1" dirty="0">
                <a:solidFill>
                  <a:srgbClr val="0033CC"/>
                </a:solidFill>
                <a:latin typeface="Comic Sans MS" panose="030F0702030302020204" pitchFamily="66" charset="0"/>
              </a:rPr>
              <a:t>)</a:t>
            </a:r>
            <a:r>
              <a:rPr kumimoji="0" lang="cs-CZ" altLang="cs-CZ" sz="1200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12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– sladkovodní, kdysi i </a:t>
            </a:r>
            <a:r>
              <a:rPr kumimoji="0" lang="cs-CZ" altLang="cs-CZ" sz="1200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okounkovití</a:t>
            </a:r>
            <a:endParaRPr kumimoji="0" lang="cs-CZ" altLang="cs-CZ" sz="1200" dirty="0" smtClean="0">
              <a:solidFill>
                <a:schemeClr val="bg2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200" b="1" dirty="0" err="1" smtClean="0">
                <a:solidFill>
                  <a:srgbClr val="0033CC"/>
                </a:solidFill>
                <a:latin typeface="Comic Sans MS" panose="030F0702030302020204" pitchFamily="66" charset="0"/>
              </a:rPr>
              <a:t>koljuškovití</a:t>
            </a:r>
            <a:r>
              <a:rPr kumimoji="0" lang="cs-CZ" altLang="cs-CZ" sz="1200" b="1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 (</a:t>
            </a:r>
            <a:r>
              <a:rPr kumimoji="0" lang="cs-CZ" altLang="cs-CZ" sz="1200" b="1" dirty="0" err="1" smtClean="0">
                <a:solidFill>
                  <a:srgbClr val="0033CC"/>
                </a:solidFill>
                <a:latin typeface="Comic Sans MS" panose="030F0702030302020204" pitchFamily="66" charset="0"/>
              </a:rPr>
              <a:t>Gasterosteidae</a:t>
            </a:r>
            <a:r>
              <a:rPr kumimoji="0" lang="cs-CZ" altLang="cs-CZ" sz="1200" b="1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)</a:t>
            </a:r>
            <a:r>
              <a:rPr kumimoji="0" lang="cs-CZ" altLang="cs-CZ" sz="1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*</a:t>
            </a:r>
            <a:r>
              <a:rPr kumimoji="0" lang="cs-CZ" altLang="cs-CZ" sz="1200" b="1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12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– kdysi samostatný řád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200" b="1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vrankovití (</a:t>
            </a:r>
            <a:r>
              <a:rPr kumimoji="0" lang="cs-CZ" altLang="cs-CZ" sz="1200" b="1" dirty="0" err="1" smtClean="0">
                <a:solidFill>
                  <a:srgbClr val="0033CC"/>
                </a:solidFill>
                <a:latin typeface="Comic Sans MS" panose="030F0702030302020204" pitchFamily="66" charset="0"/>
              </a:rPr>
              <a:t>Cottidae</a:t>
            </a:r>
            <a:r>
              <a:rPr kumimoji="0" lang="cs-CZ" altLang="cs-CZ" sz="1200" b="1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)</a:t>
            </a:r>
            <a:r>
              <a:rPr kumimoji="0" lang="cs-CZ" altLang="cs-CZ" sz="1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*</a:t>
            </a:r>
            <a:r>
              <a:rPr kumimoji="0" lang="cs-CZ" altLang="cs-CZ" sz="1200" b="1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12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kdysi k ropušnicím</a:t>
            </a:r>
            <a:endParaRPr kumimoji="0" lang="cs-CZ" altLang="cs-CZ" sz="1200" dirty="0">
              <a:solidFill>
                <a:schemeClr val="bg2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200" b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stříkounovití</a:t>
            </a:r>
            <a:r>
              <a:rPr kumimoji="0" lang="cs-CZ" altLang="cs-CZ" sz="1200" dirty="0">
                <a:solidFill>
                  <a:schemeClr val="bg2"/>
                </a:solidFill>
                <a:latin typeface="Comic Sans MS" panose="030F0702030302020204" pitchFamily="66" charset="0"/>
              </a:rPr>
              <a:t> – mořské, </a:t>
            </a:r>
            <a:r>
              <a:rPr kumimoji="0" lang="cs-CZ" altLang="cs-CZ" sz="1200" i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Toxotes</a:t>
            </a:r>
            <a:endParaRPr kumimoji="0" lang="cs-CZ" altLang="cs-CZ" sz="1200" dirty="0">
              <a:solidFill>
                <a:schemeClr val="bg2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200" b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parmicovití</a:t>
            </a:r>
            <a:r>
              <a:rPr kumimoji="0" lang="cs-CZ" altLang="cs-CZ" sz="1200" b="1" dirty="0">
                <a:solidFill>
                  <a:schemeClr val="bg2"/>
                </a:solidFill>
                <a:latin typeface="Comic Sans MS" panose="030F0702030302020204" pitchFamily="66" charset="0"/>
              </a:rPr>
              <a:t> (</a:t>
            </a:r>
            <a:r>
              <a:rPr kumimoji="0" lang="cs-CZ" altLang="cs-CZ" sz="1200" b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Mullidae</a:t>
            </a:r>
            <a:r>
              <a:rPr kumimoji="0" lang="cs-CZ" altLang="cs-CZ" sz="1200" b="1" dirty="0">
                <a:solidFill>
                  <a:schemeClr val="bg2"/>
                </a:solidFill>
                <a:latin typeface="Comic Sans MS" panose="030F0702030302020204" pitchFamily="66" charset="0"/>
              </a:rPr>
              <a:t>)</a:t>
            </a:r>
            <a:r>
              <a:rPr kumimoji="0" lang="cs-CZ" altLang="cs-CZ" sz="1200" dirty="0">
                <a:solidFill>
                  <a:schemeClr val="bg2"/>
                </a:solidFill>
                <a:latin typeface="Comic Sans MS" panose="030F0702030302020204" pitchFamily="66" charset="0"/>
              </a:rPr>
              <a:t> - mořské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200" b="1" dirty="0">
                <a:solidFill>
                  <a:schemeClr val="bg2"/>
                </a:solidFill>
                <a:latin typeface="Comic Sans MS" panose="030F0702030302020204" pitchFamily="66" charset="0"/>
              </a:rPr>
              <a:t>klipkovití (</a:t>
            </a:r>
            <a:r>
              <a:rPr kumimoji="0" lang="cs-CZ" altLang="cs-CZ" sz="1200" b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Chaetodontidae</a:t>
            </a:r>
            <a:r>
              <a:rPr kumimoji="0" lang="cs-CZ" altLang="cs-CZ" sz="1200" b="1" dirty="0">
                <a:solidFill>
                  <a:schemeClr val="bg2"/>
                </a:solidFill>
                <a:latin typeface="Comic Sans MS" panose="030F0702030302020204" pitchFamily="66" charset="0"/>
              </a:rPr>
              <a:t>)</a:t>
            </a:r>
            <a:r>
              <a:rPr kumimoji="0" lang="cs-CZ" altLang="cs-CZ" sz="1200" dirty="0">
                <a:solidFill>
                  <a:schemeClr val="bg2"/>
                </a:solidFill>
                <a:latin typeface="Comic Sans MS" panose="030F0702030302020204" pitchFamily="66" charset="0"/>
              </a:rPr>
              <a:t> – 110, pestré korálové ryby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200" b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pomcovití</a:t>
            </a:r>
            <a:r>
              <a:rPr kumimoji="0" lang="cs-CZ" altLang="cs-CZ" sz="1200" b="1" dirty="0">
                <a:solidFill>
                  <a:schemeClr val="bg2"/>
                </a:solidFill>
                <a:latin typeface="Comic Sans MS" panose="030F0702030302020204" pitchFamily="66" charset="0"/>
              </a:rPr>
              <a:t> (</a:t>
            </a:r>
            <a:r>
              <a:rPr kumimoji="0" lang="cs-CZ" altLang="cs-CZ" sz="1200" b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Pomacantidae</a:t>
            </a:r>
            <a:r>
              <a:rPr kumimoji="0" lang="cs-CZ" altLang="cs-CZ" sz="1200" b="1" dirty="0">
                <a:solidFill>
                  <a:schemeClr val="bg2"/>
                </a:solidFill>
                <a:latin typeface="Comic Sans MS" panose="030F0702030302020204" pitchFamily="66" charset="0"/>
              </a:rPr>
              <a:t>)</a:t>
            </a:r>
            <a:r>
              <a:rPr kumimoji="0" lang="cs-CZ" altLang="cs-CZ" sz="1200" dirty="0">
                <a:solidFill>
                  <a:schemeClr val="bg2"/>
                </a:solidFill>
                <a:latin typeface="Comic Sans MS" panose="030F0702030302020204" pitchFamily="66" charset="0"/>
              </a:rPr>
              <a:t> – 75, pestré korálové </a:t>
            </a:r>
            <a:r>
              <a:rPr kumimoji="0" lang="cs-CZ" altLang="cs-CZ" sz="12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ryby</a:t>
            </a:r>
            <a:endParaRPr kumimoji="0" lang="cs-CZ" altLang="cs-CZ" sz="1200" dirty="0">
              <a:solidFill>
                <a:schemeClr val="bg2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200" b="1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makrelovití </a:t>
            </a:r>
            <a:r>
              <a:rPr kumimoji="0" lang="cs-CZ" altLang="cs-CZ" sz="1200" b="1" dirty="0">
                <a:solidFill>
                  <a:schemeClr val="bg2"/>
                </a:solidFill>
                <a:latin typeface="Comic Sans MS" panose="030F0702030302020204" pitchFamily="66" charset="0"/>
              </a:rPr>
              <a:t>(</a:t>
            </a:r>
            <a:r>
              <a:rPr kumimoji="0" lang="cs-CZ" altLang="cs-CZ" sz="1200" b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Scombridae</a:t>
            </a:r>
            <a:r>
              <a:rPr kumimoji="0" lang="cs-CZ" altLang="cs-CZ" sz="1200" b="1" dirty="0">
                <a:solidFill>
                  <a:schemeClr val="bg2"/>
                </a:solidFill>
                <a:latin typeface="Comic Sans MS" panose="030F0702030302020204" pitchFamily="66" charset="0"/>
              </a:rPr>
              <a:t>)</a:t>
            </a:r>
            <a:r>
              <a:rPr kumimoji="0" lang="cs-CZ" altLang="cs-CZ" sz="1200" dirty="0">
                <a:solidFill>
                  <a:schemeClr val="bg2"/>
                </a:solidFill>
                <a:latin typeface="Comic Sans MS" panose="030F0702030302020204" pitchFamily="66" charset="0"/>
              </a:rPr>
              <a:t> – rychlí, bez plynového měchýře, 60 druhů endotermních, mezi D a C a mezi A </a:t>
            </a:r>
            <a:r>
              <a:rPr kumimoji="0" lang="cs-CZ" altLang="cs-CZ" sz="12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a</a:t>
            </a:r>
            <a:r>
              <a:rPr kumimoji="0" lang="cs-CZ" altLang="cs-CZ" sz="1200" dirty="0">
                <a:solidFill>
                  <a:schemeClr val="bg2"/>
                </a:solidFill>
                <a:latin typeface="Comic Sans MS" panose="030F0702030302020204" pitchFamily="66" charset="0"/>
              </a:rPr>
              <a:t> C větší </a:t>
            </a:r>
            <a:endParaRPr kumimoji="0" lang="cs-CZ" altLang="cs-CZ" sz="1200" dirty="0" smtClean="0">
              <a:solidFill>
                <a:schemeClr val="bg2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200" dirty="0">
                <a:solidFill>
                  <a:schemeClr val="bg2"/>
                </a:solidFill>
                <a:latin typeface="Comic Sans MS" panose="030F0702030302020204" pitchFamily="66" charset="0"/>
              </a:rPr>
              <a:t>	</a:t>
            </a:r>
            <a:r>
              <a:rPr kumimoji="0" lang="cs-CZ" altLang="cs-CZ" sz="12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počet malých </a:t>
            </a:r>
            <a:r>
              <a:rPr kumimoji="0" lang="cs-CZ" altLang="cs-CZ" sz="1200" dirty="0">
                <a:solidFill>
                  <a:schemeClr val="bg2"/>
                </a:solidFill>
                <a:latin typeface="Comic Sans MS" panose="030F0702030302020204" pitchFamily="66" charset="0"/>
              </a:rPr>
              <a:t>ploutviček – makrely a tuňáci (5 m, 800 kg)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200" b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mečounovití</a:t>
            </a:r>
            <a:r>
              <a:rPr kumimoji="0" lang="cs-CZ" altLang="cs-CZ" sz="1200" b="1" dirty="0">
                <a:solidFill>
                  <a:schemeClr val="bg2"/>
                </a:solidFill>
                <a:latin typeface="Comic Sans MS" panose="030F0702030302020204" pitchFamily="66" charset="0"/>
              </a:rPr>
              <a:t> (</a:t>
            </a:r>
            <a:r>
              <a:rPr kumimoji="0" lang="cs-CZ" altLang="cs-CZ" sz="1200" b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Xiphiidae</a:t>
            </a:r>
            <a:r>
              <a:rPr kumimoji="0" lang="cs-CZ" altLang="cs-CZ" sz="1200" b="1" dirty="0">
                <a:solidFill>
                  <a:schemeClr val="bg2"/>
                </a:solidFill>
                <a:latin typeface="Comic Sans MS" panose="030F0702030302020204" pitchFamily="66" charset="0"/>
              </a:rPr>
              <a:t>)</a:t>
            </a:r>
            <a:r>
              <a:rPr kumimoji="0" lang="cs-CZ" altLang="cs-CZ" sz="1200" dirty="0">
                <a:solidFill>
                  <a:schemeClr val="bg2"/>
                </a:solidFill>
                <a:latin typeface="Comic Sans MS" panose="030F0702030302020204" pitchFamily="66" charset="0"/>
              </a:rPr>
              <a:t> – 1 druh, 4 m, 650 kg, prodloužená </a:t>
            </a:r>
            <a:r>
              <a:rPr kumimoji="0" lang="cs-CZ" altLang="cs-CZ" sz="12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praemaxillaria</a:t>
            </a:r>
            <a:r>
              <a:rPr kumimoji="0" lang="cs-CZ" altLang="cs-CZ" sz="1200" dirty="0">
                <a:solidFill>
                  <a:schemeClr val="bg2"/>
                </a:solidFill>
                <a:latin typeface="Comic Sans MS" panose="030F0702030302020204" pitchFamily="66" charset="0"/>
              </a:rPr>
              <a:t>, endotermie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200" b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lezounovití</a:t>
            </a:r>
            <a:r>
              <a:rPr kumimoji="0" lang="cs-CZ" altLang="cs-CZ" sz="1200" b="1" dirty="0">
                <a:solidFill>
                  <a:schemeClr val="bg2"/>
                </a:solidFill>
                <a:latin typeface="Comic Sans MS" panose="030F0702030302020204" pitchFamily="66" charset="0"/>
              </a:rPr>
              <a:t> (</a:t>
            </a:r>
            <a:r>
              <a:rPr kumimoji="0" lang="cs-CZ" altLang="cs-CZ" sz="1200" b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Anabantidae</a:t>
            </a:r>
            <a:r>
              <a:rPr kumimoji="0" lang="cs-CZ" altLang="cs-CZ" sz="1200" b="1" dirty="0">
                <a:solidFill>
                  <a:schemeClr val="bg2"/>
                </a:solidFill>
                <a:latin typeface="Comic Sans MS" panose="030F0702030302020204" pitchFamily="66" charset="0"/>
              </a:rPr>
              <a:t>)</a:t>
            </a:r>
            <a:r>
              <a:rPr kumimoji="0" lang="cs-CZ" altLang="cs-CZ" sz="1200" dirty="0">
                <a:solidFill>
                  <a:schemeClr val="bg2"/>
                </a:solidFill>
                <a:latin typeface="Comic Sans MS" panose="030F0702030302020204" pitchFamily="66" charset="0"/>
              </a:rPr>
              <a:t> – 30 druhů, sladkovodní ryby tropů, dýchací labyrint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200" b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guramovití</a:t>
            </a:r>
            <a:r>
              <a:rPr kumimoji="0" lang="cs-CZ" altLang="cs-CZ" sz="1200" b="1" dirty="0">
                <a:solidFill>
                  <a:schemeClr val="bg2"/>
                </a:solidFill>
                <a:latin typeface="Comic Sans MS" panose="030F0702030302020204" pitchFamily="66" charset="0"/>
              </a:rPr>
              <a:t> (</a:t>
            </a:r>
            <a:r>
              <a:rPr kumimoji="0" lang="cs-CZ" altLang="cs-CZ" sz="1200" b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Osphronemidae</a:t>
            </a:r>
            <a:r>
              <a:rPr kumimoji="0" lang="cs-CZ" altLang="cs-CZ" sz="1200" b="1" dirty="0">
                <a:solidFill>
                  <a:schemeClr val="bg2"/>
                </a:solidFill>
                <a:latin typeface="Comic Sans MS" panose="030F0702030302020204" pitchFamily="66" charset="0"/>
              </a:rPr>
              <a:t>)</a:t>
            </a:r>
            <a:r>
              <a:rPr kumimoji="0" lang="cs-CZ" altLang="cs-CZ" sz="1200" dirty="0">
                <a:solidFill>
                  <a:schemeClr val="bg2"/>
                </a:solidFill>
                <a:latin typeface="Comic Sans MS" panose="030F0702030302020204" pitchFamily="66" charset="0"/>
              </a:rPr>
              <a:t> – sladkovodní, pěnová hnízda, nebo jikry v tlamě, rájovci</a:t>
            </a:r>
            <a:r>
              <a:rPr kumimoji="0" lang="cs-CZ" altLang="cs-CZ" sz="12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, bojovnice, </a:t>
            </a:r>
            <a:r>
              <a:rPr kumimoji="0" lang="cs-CZ" altLang="cs-CZ" sz="1200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labyrintky</a:t>
            </a:r>
            <a:endParaRPr kumimoji="0" lang="cs-CZ" altLang="cs-CZ" sz="1200" dirty="0">
              <a:solidFill>
                <a:schemeClr val="bg2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200" b="1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čichavcovití</a:t>
            </a:r>
            <a:r>
              <a:rPr kumimoji="0" lang="cs-CZ" altLang="cs-CZ" sz="1200" b="1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, mořanovití (</a:t>
            </a:r>
            <a:r>
              <a:rPr kumimoji="0" lang="cs-CZ" altLang="cs-CZ" sz="1200" b="1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pražmovití</a:t>
            </a:r>
            <a:r>
              <a:rPr kumimoji="0" lang="cs-CZ" altLang="cs-CZ" sz="1200" b="1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) (</a:t>
            </a:r>
            <a:r>
              <a:rPr kumimoji="0" lang="cs-CZ" altLang="cs-CZ" sz="1200" b="1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Sparidae</a:t>
            </a:r>
            <a:r>
              <a:rPr kumimoji="0" lang="cs-CZ" altLang="cs-CZ" sz="1200" b="1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) </a:t>
            </a:r>
            <a:r>
              <a:rPr kumimoji="0" lang="cs-CZ" altLang="cs-CZ" sz="12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– pražma, pražman, mořan</a:t>
            </a:r>
            <a:endParaRPr kumimoji="0" lang="cs-CZ" altLang="cs-CZ" sz="12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07504" y="1115452"/>
            <a:ext cx="83232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800" b="1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ostnoploutví (</a:t>
            </a:r>
            <a:r>
              <a:rPr kumimoji="0" lang="cs-CZ" altLang="cs-CZ" sz="1800" b="1" dirty="0" err="1" smtClean="0">
                <a:solidFill>
                  <a:srgbClr val="0033CC"/>
                </a:solidFill>
                <a:latin typeface="Comic Sans MS" panose="030F0702030302020204" pitchFamily="66" charset="0"/>
              </a:rPr>
              <a:t>Perciformes</a:t>
            </a:r>
            <a:r>
              <a:rPr kumimoji="0" lang="cs-CZ" altLang="cs-CZ" sz="1800" b="1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), </a:t>
            </a:r>
            <a:r>
              <a:rPr kumimoji="0" lang="en-US" altLang="cs-CZ" sz="1800" b="1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&gt;3000</a:t>
            </a:r>
            <a:endParaRPr kumimoji="0" lang="cs-CZ" altLang="cs-CZ" sz="16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0DA36C1-E23F-4986-9DA1-7486A8AEAC3B}" type="slidenum">
              <a:rPr lang="cs-CZ" altLang="cs-CZ" smtClean="0"/>
              <a:pPr>
                <a:defRPr/>
              </a:pPr>
              <a:t>35</a:t>
            </a:fld>
            <a:endParaRPr lang="cs-CZ" altLang="cs-CZ"/>
          </a:p>
        </p:txBody>
      </p:sp>
      <p:sp>
        <p:nvSpPr>
          <p:cNvPr id="3" name="Obdélník 2"/>
          <p:cNvSpPr/>
          <p:nvPr/>
        </p:nvSpPr>
        <p:spPr>
          <a:xfrm>
            <a:off x="107504" y="5343019"/>
            <a:ext cx="885698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563"/>
            <a:r>
              <a:rPr lang="cs-CZ" altLang="cs-CZ" sz="1800" b="1" dirty="0">
                <a:solidFill>
                  <a:srgbClr val="0033CC"/>
                </a:solidFill>
                <a:latin typeface="Comic Sans MS" panose="030F0702030302020204" pitchFamily="66" charset="0"/>
              </a:rPr>
              <a:t>hlaváči (</a:t>
            </a:r>
            <a:r>
              <a:rPr lang="cs-CZ" altLang="cs-CZ" sz="1800" b="1" dirty="0" err="1">
                <a:solidFill>
                  <a:srgbClr val="0033CC"/>
                </a:solidFill>
                <a:latin typeface="Comic Sans MS" panose="030F0702030302020204" pitchFamily="66" charset="0"/>
              </a:rPr>
              <a:t>Gobiiformes</a:t>
            </a:r>
            <a:r>
              <a:rPr lang="cs-CZ" altLang="cs-CZ" sz="1800" b="1" dirty="0">
                <a:solidFill>
                  <a:srgbClr val="0033CC"/>
                </a:solidFill>
                <a:latin typeface="Comic Sans MS" panose="030F0702030302020204" pitchFamily="66" charset="0"/>
              </a:rPr>
              <a:t>)</a:t>
            </a:r>
            <a:r>
              <a:rPr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4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– </a:t>
            </a:r>
            <a:r>
              <a:rPr lang="cs-CZ" altLang="cs-CZ" sz="1600" b="1" dirty="0" err="1" smtClean="0">
                <a:solidFill>
                  <a:srgbClr val="0033CC"/>
                </a:solidFill>
                <a:latin typeface="Comic Sans MS" panose="030F0702030302020204" pitchFamily="66" charset="0"/>
              </a:rPr>
              <a:t>hlaváčovití</a:t>
            </a:r>
            <a:r>
              <a:rPr lang="cs-CZ" altLang="cs-CZ" sz="1600" b="1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 (</a:t>
            </a:r>
            <a:r>
              <a:rPr lang="cs-CZ" altLang="cs-CZ" sz="1600" b="1" dirty="0" err="1" smtClean="0">
                <a:solidFill>
                  <a:srgbClr val="0033CC"/>
                </a:solidFill>
                <a:latin typeface="Comic Sans MS" panose="030F0702030302020204" pitchFamily="66" charset="0"/>
              </a:rPr>
              <a:t>Gobiidae</a:t>
            </a:r>
            <a:r>
              <a:rPr lang="cs-CZ" altLang="cs-CZ" sz="1600" b="1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)</a:t>
            </a:r>
            <a:r>
              <a:rPr lang="cs-CZ" altLang="cs-CZ" sz="16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, </a:t>
            </a:r>
            <a:r>
              <a:rPr lang="cs-CZ" altLang="cs-CZ" sz="1600" dirty="0">
                <a:solidFill>
                  <a:schemeClr val="bg2"/>
                </a:solidFill>
                <a:latin typeface="Comic Sans MS" panose="030F0702030302020204" pitchFamily="66" charset="0"/>
              </a:rPr>
              <a:t>lezci (</a:t>
            </a:r>
            <a:r>
              <a:rPr lang="cs-CZ" altLang="cs-CZ" sz="1600" i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Periophthalmus</a:t>
            </a:r>
            <a:r>
              <a:rPr lang="cs-CZ" altLang="cs-CZ" sz="1600" dirty="0">
                <a:solidFill>
                  <a:schemeClr val="bg2"/>
                </a:solidFill>
                <a:latin typeface="Comic Sans MS" panose="030F0702030302020204" pitchFamily="66" charset="0"/>
              </a:rPr>
              <a:t>)</a:t>
            </a:r>
            <a:r>
              <a:rPr lang="cs-CZ" altLang="cs-CZ" sz="1600" i="1" dirty="0">
                <a:solidFill>
                  <a:schemeClr val="bg2"/>
                </a:solidFill>
                <a:latin typeface="Comic Sans MS" panose="030F0702030302020204" pitchFamily="66" charset="0"/>
              </a:rPr>
              <a:t>,</a:t>
            </a:r>
            <a:r>
              <a:rPr lang="cs-CZ" altLang="cs-CZ" sz="1600" dirty="0">
                <a:solidFill>
                  <a:schemeClr val="bg2"/>
                </a:solidFill>
                <a:latin typeface="Comic Sans MS" panose="030F0702030302020204" pitchFamily="66" charset="0"/>
              </a:rPr>
              <a:t> hlavačka – </a:t>
            </a:r>
            <a:r>
              <a:rPr lang="cs-CZ" altLang="cs-CZ" sz="16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	většinou </a:t>
            </a:r>
            <a:r>
              <a:rPr lang="cs-CZ" altLang="cs-CZ" sz="1600" dirty="0">
                <a:solidFill>
                  <a:schemeClr val="bg2"/>
                </a:solidFill>
                <a:latin typeface="Comic Sans MS" panose="030F0702030302020204" pitchFamily="66" charset="0"/>
              </a:rPr>
              <a:t>mořské, </a:t>
            </a:r>
            <a:r>
              <a:rPr lang="cs-CZ" altLang="cs-CZ" sz="16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	široké </a:t>
            </a:r>
            <a:r>
              <a:rPr lang="cs-CZ" altLang="cs-CZ" sz="1600" dirty="0">
                <a:solidFill>
                  <a:schemeClr val="bg2"/>
                </a:solidFill>
                <a:latin typeface="Comic Sans MS" panose="030F0702030302020204" pitchFamily="66" charset="0"/>
              </a:rPr>
              <a:t>tělo, břišní ploutve blízko u sebe nebo přeměněny v nepárovou </a:t>
            </a:r>
            <a:r>
              <a:rPr lang="cs-CZ" altLang="cs-CZ" sz="16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	„</a:t>
            </a:r>
            <a:r>
              <a:rPr lang="cs-CZ" altLang="cs-CZ" sz="1600" dirty="0">
                <a:solidFill>
                  <a:schemeClr val="bg2"/>
                </a:solidFill>
                <a:latin typeface="Comic Sans MS" panose="030F0702030302020204" pitchFamily="66" charset="0"/>
              </a:rPr>
              <a:t>přísavku</a:t>
            </a:r>
            <a:r>
              <a:rPr lang="cs-CZ" altLang="cs-CZ" sz="1600" b="1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“, </a:t>
            </a:r>
            <a:r>
              <a:rPr lang="cs-CZ" altLang="cs-CZ" sz="1600" dirty="0" err="1" smtClean="0">
                <a:solidFill>
                  <a:srgbClr val="0033CC"/>
                </a:solidFill>
                <a:latin typeface="Comic Sans MS" panose="030F0702030302020204" pitchFamily="66" charset="0"/>
              </a:rPr>
              <a:t>hlavačkovcovití</a:t>
            </a:r>
            <a:r>
              <a:rPr lang="cs-CZ" altLang="cs-CZ" sz="1600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 (</a:t>
            </a:r>
            <a:r>
              <a:rPr lang="cs-CZ" altLang="cs-CZ" sz="1600" dirty="0" err="1" smtClean="0">
                <a:solidFill>
                  <a:srgbClr val="0033CC"/>
                </a:solidFill>
                <a:latin typeface="Comic Sans MS" panose="030F0702030302020204" pitchFamily="66" charset="0"/>
              </a:rPr>
              <a:t>Odontobutidae</a:t>
            </a:r>
            <a:r>
              <a:rPr lang="cs-CZ" altLang="cs-CZ" sz="1600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) 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– </a:t>
            </a:r>
            <a:r>
              <a:rPr lang="cs-CZ" altLang="cs-CZ" sz="1600" i="1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Percottus</a:t>
            </a:r>
            <a:r>
              <a:rPr lang="cs-CZ" altLang="cs-CZ" sz="1600" i="1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600" i="1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glenii</a:t>
            </a:r>
            <a:r>
              <a:rPr lang="cs-CZ" altLang="cs-CZ" sz="1600" i="1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6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– </a:t>
            </a:r>
            <a:r>
              <a:rPr lang="cs-CZ" altLang="cs-CZ" sz="1600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hlavačkovec</a:t>
            </a:r>
            <a:r>
              <a:rPr lang="cs-CZ" altLang="cs-CZ" sz="16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 amurský</a:t>
            </a:r>
            <a:endParaRPr lang="cs-CZ" altLang="cs-CZ" sz="16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143508" y="4726885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563"/>
            <a:r>
              <a:rPr lang="cs-CZ" altLang="cs-CZ" sz="1800" b="1" dirty="0" err="1" smtClean="0">
                <a:solidFill>
                  <a:srgbClr val="0033CC"/>
                </a:solidFill>
                <a:latin typeface="Comic Sans MS" panose="030F0702030302020204" pitchFamily="66" charset="0"/>
              </a:rPr>
              <a:t>ropušnicotvární</a:t>
            </a:r>
            <a:r>
              <a:rPr lang="cs-CZ" altLang="cs-CZ" sz="1800" b="1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 (</a:t>
            </a:r>
            <a:r>
              <a:rPr lang="cs-CZ" altLang="cs-CZ" sz="1800" b="1" dirty="0" err="1" smtClean="0">
                <a:solidFill>
                  <a:srgbClr val="0033CC"/>
                </a:solidFill>
                <a:latin typeface="Comic Sans MS" panose="030F0702030302020204" pitchFamily="66" charset="0"/>
              </a:rPr>
              <a:t>Scorpaeniformes</a:t>
            </a:r>
            <a:r>
              <a:rPr lang="cs-CZ" altLang="cs-CZ" sz="1800" b="1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) </a:t>
            </a:r>
          </a:p>
          <a:p>
            <a:pPr defTabSz="182563"/>
            <a:r>
              <a:rPr lang="cs-CZ" altLang="cs-CZ" sz="1800" b="1" i="1" dirty="0">
                <a:solidFill>
                  <a:srgbClr val="0033CC"/>
                </a:solidFill>
                <a:latin typeface="Comic Sans MS" panose="030F0702030302020204" pitchFamily="66" charset="0"/>
              </a:rPr>
              <a:t>	</a:t>
            </a:r>
            <a:r>
              <a:rPr lang="cs-CZ" altLang="cs-CZ" sz="1800" b="1" i="1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		</a:t>
            </a:r>
            <a:r>
              <a:rPr lang="cs-CZ" altLang="cs-CZ" sz="1400" b="1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ropušnicovití</a:t>
            </a:r>
            <a:r>
              <a:rPr lang="cs-CZ" altLang="cs-CZ" sz="1400" b="1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 (</a:t>
            </a:r>
            <a:r>
              <a:rPr lang="cs-CZ" altLang="cs-CZ" sz="1400" b="1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Scorpaenidae</a:t>
            </a:r>
            <a:r>
              <a:rPr lang="cs-CZ" altLang="cs-CZ" sz="1400" b="1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) </a:t>
            </a:r>
            <a:r>
              <a:rPr lang="cs-CZ" altLang="cs-CZ" sz="14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– ropušnice, perutýn, kdysi i vranky</a:t>
            </a:r>
            <a:endParaRPr lang="cs-CZ" altLang="cs-CZ" sz="1600" i="1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107504" y="6167045"/>
            <a:ext cx="3456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563"/>
            <a:r>
              <a:rPr lang="cs-CZ" altLang="cs-CZ" sz="1800" b="1" dirty="0">
                <a:solidFill>
                  <a:srgbClr val="0033CC"/>
                </a:solidFill>
                <a:latin typeface="Comic Sans MS" panose="030F0702030302020204" pitchFamily="66" charset="0"/>
              </a:rPr>
              <a:t>p</a:t>
            </a:r>
            <a:r>
              <a:rPr lang="cs-CZ" altLang="cs-CZ" sz="1800" b="1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latýsi (</a:t>
            </a:r>
            <a:r>
              <a:rPr lang="cs-CZ" altLang="cs-CZ" sz="1800" b="1" dirty="0" err="1" smtClean="0">
                <a:solidFill>
                  <a:srgbClr val="0033CC"/>
                </a:solidFill>
                <a:latin typeface="Comic Sans MS" panose="030F0702030302020204" pitchFamily="66" charset="0"/>
              </a:rPr>
              <a:t>Pleuronectiformes</a:t>
            </a:r>
            <a:r>
              <a:rPr lang="cs-CZ" altLang="cs-CZ" sz="1800" b="1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)</a:t>
            </a:r>
          </a:p>
          <a:p>
            <a:pPr defTabSz="182563"/>
            <a:r>
              <a:rPr lang="cs-CZ" altLang="cs-CZ" sz="1800" b="1" i="1" dirty="0">
                <a:solidFill>
                  <a:srgbClr val="0033CC"/>
                </a:solidFill>
                <a:latin typeface="Comic Sans MS" panose="030F0702030302020204" pitchFamily="66" charset="0"/>
              </a:rPr>
              <a:t>	</a:t>
            </a:r>
            <a:r>
              <a:rPr lang="cs-CZ" altLang="cs-CZ" sz="14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platýs, kambala, jazyk, halibut</a:t>
            </a:r>
            <a:endParaRPr lang="cs-CZ" altLang="cs-CZ" sz="1600" i="1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173348" y="4089344"/>
            <a:ext cx="6943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563"/>
            <a:r>
              <a:rPr lang="cs-CZ" altLang="cs-CZ" sz="1800" b="1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cichlidy (</a:t>
            </a:r>
            <a:r>
              <a:rPr lang="cs-CZ" altLang="cs-CZ" sz="1800" b="1" dirty="0" err="1" smtClean="0">
                <a:solidFill>
                  <a:srgbClr val="0033CC"/>
                </a:solidFill>
                <a:latin typeface="Comic Sans MS" panose="030F0702030302020204" pitchFamily="66" charset="0"/>
              </a:rPr>
              <a:t>Cichliformes</a:t>
            </a:r>
            <a:r>
              <a:rPr lang="cs-CZ" altLang="cs-CZ" sz="1800" b="1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)</a:t>
            </a:r>
            <a:r>
              <a:rPr lang="cs-CZ" altLang="cs-CZ" sz="1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*</a:t>
            </a:r>
            <a:r>
              <a:rPr lang="cs-CZ" altLang="cs-CZ" sz="1800" b="1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 – </a:t>
            </a:r>
            <a:r>
              <a:rPr lang="cs-CZ" altLang="cs-CZ" sz="1600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vrubozobci</a:t>
            </a:r>
            <a:r>
              <a:rPr lang="cs-CZ" altLang="cs-CZ" sz="16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, </a:t>
            </a:r>
            <a:r>
              <a:rPr lang="cs-CZ" altLang="cs-CZ" sz="1600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tilápie</a:t>
            </a:r>
            <a:r>
              <a:rPr lang="cs-CZ" altLang="cs-CZ" sz="16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, tlamouni, </a:t>
            </a:r>
            <a:r>
              <a:rPr lang="cs-CZ" altLang="cs-CZ" sz="1800" b="1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800" b="1" dirty="0" err="1" smtClean="0">
                <a:solidFill>
                  <a:srgbClr val="0033CC"/>
                </a:solidFill>
                <a:latin typeface="Comic Sans MS" panose="030F0702030302020204" pitchFamily="66" charset="0"/>
              </a:rPr>
              <a:t>halančíkovci</a:t>
            </a:r>
            <a:r>
              <a:rPr lang="cs-CZ" altLang="cs-CZ" sz="1800" b="1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 (</a:t>
            </a:r>
            <a:r>
              <a:rPr lang="cs-CZ" altLang="cs-CZ" sz="1800" b="1" dirty="0" err="1" smtClean="0">
                <a:solidFill>
                  <a:srgbClr val="0033CC"/>
                </a:solidFill>
                <a:latin typeface="Comic Sans MS" panose="030F0702030302020204" pitchFamily="66" charset="0"/>
              </a:rPr>
              <a:t>Cyprinodontiformes</a:t>
            </a:r>
            <a:r>
              <a:rPr lang="cs-CZ" altLang="cs-CZ" sz="1800" b="1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) </a:t>
            </a:r>
            <a:r>
              <a:rPr lang="cs-CZ" altLang="cs-CZ" sz="14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- živorodky</a:t>
            </a:r>
            <a:r>
              <a:rPr lang="cs-CZ" altLang="cs-CZ" sz="1800" b="1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atd.</a:t>
            </a:r>
            <a:endParaRPr lang="cs-CZ" altLang="cs-CZ" sz="1600" i="1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 59"/>
          <p:cNvSpPr>
            <a:spLocks noChangeArrowheads="1"/>
          </p:cNvSpPr>
          <p:nvPr/>
        </p:nvSpPr>
        <p:spPr bwMode="auto">
          <a:xfrm>
            <a:off x="0" y="0"/>
            <a:ext cx="9143999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–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Actinopterygii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: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Teleostei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pic>
        <p:nvPicPr>
          <p:cNvPr id="12" name="Picture 86" descr="koljus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98265"/>
            <a:ext cx="2249488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7" descr="vranka%20pruhoploutv%C3%A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25232"/>
            <a:ext cx="2124236" cy="101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perutý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612" y="4529879"/>
            <a:ext cx="1127836" cy="84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48"/>
          <p:cNvSpPr txBox="1">
            <a:spLocks noChangeArrowheads="1"/>
          </p:cNvSpPr>
          <p:nvPr/>
        </p:nvSpPr>
        <p:spPr bwMode="auto">
          <a:xfrm>
            <a:off x="107504" y="439837"/>
            <a:ext cx="2089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 err="1">
                <a:solidFill>
                  <a:srgbClr val="0033CC"/>
                </a:solidFill>
                <a:latin typeface="Comic Sans MS" panose="030F0702030302020204" pitchFamily="66" charset="0"/>
              </a:rPr>
              <a:t>Acanthopterygii</a:t>
            </a:r>
            <a:endParaRPr kumimoji="0" lang="cs-CZ" altLang="cs-CZ" sz="2000" dirty="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3"/>
          <p:cNvSpPr txBox="1">
            <a:spLocks noChangeArrowheads="1"/>
          </p:cNvSpPr>
          <p:nvPr/>
        </p:nvSpPr>
        <p:spPr bwMode="auto">
          <a:xfrm>
            <a:off x="395288" y="2564904"/>
            <a:ext cx="8280400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b="1" dirty="0">
                <a:solidFill>
                  <a:srgbClr val="000000"/>
                </a:solidFill>
                <a:latin typeface="Comic Sans MS" panose="030F0702030302020204" pitchFamily="66" charset="0"/>
              </a:rPr>
              <a:t>VIII. </a:t>
            </a:r>
            <a:r>
              <a:rPr kumimoji="0" lang="cs-CZ" altLang="cs-CZ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Osteognathostomata</a:t>
            </a:r>
            <a:endParaRPr kumimoji="0" lang="cs-CZ" altLang="cs-CZ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b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b="1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Actinopterygii</a:t>
            </a:r>
            <a:endParaRPr kumimoji="0" lang="cs-CZ" altLang="cs-CZ" b="1" dirty="0">
              <a:solidFill>
                <a:schemeClr val="bg2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b="1" dirty="0" err="1" smtClean="0">
                <a:solidFill>
                  <a:srgbClr val="0033CC"/>
                </a:solidFill>
                <a:latin typeface="Comic Sans MS" panose="030F0702030302020204" pitchFamily="66" charset="0"/>
              </a:rPr>
              <a:t>Sarcopterygii</a:t>
            </a:r>
            <a:endParaRPr kumimoji="0" lang="cs-CZ" altLang="cs-CZ" b="1" dirty="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0DA36C1-E23F-4986-9DA1-7486A8AEAC3B}" type="slidenum">
              <a:rPr lang="cs-CZ" altLang="cs-CZ" smtClean="0"/>
              <a:pPr>
                <a:defRPr/>
              </a:pPr>
              <a:t>36</a:t>
            </a:fld>
            <a:endParaRPr lang="cs-CZ" altLang="cs-CZ"/>
          </a:p>
        </p:txBody>
      </p:sp>
      <p:sp>
        <p:nvSpPr>
          <p:cNvPr id="5" name="Rectangle 59"/>
          <p:cNvSpPr>
            <a:spLocks noChangeArrowheads="1"/>
          </p:cNvSpPr>
          <p:nvPr/>
        </p:nvSpPr>
        <p:spPr bwMode="auto">
          <a:xfrm>
            <a:off x="0" y="0"/>
            <a:ext cx="9143999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–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Sarcopterygii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3"/>
          <p:cNvSpPr txBox="1">
            <a:spLocks noChangeArrowheads="1"/>
          </p:cNvSpPr>
          <p:nvPr/>
        </p:nvSpPr>
        <p:spPr bwMode="auto">
          <a:xfrm>
            <a:off x="2894013" y="2225675"/>
            <a:ext cx="4000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tx2"/>
                </a:solidFill>
                <a:latin typeface="Comic Sans MS" panose="030F0702030302020204" pitchFamily="66" charset="0"/>
              </a:rPr>
              <a:t>  Actinopterygii - paprskoploutví</a:t>
            </a:r>
          </a:p>
        </p:txBody>
      </p:sp>
      <p:sp>
        <p:nvSpPr>
          <p:cNvPr id="39939" name="Text Box 4"/>
          <p:cNvSpPr txBox="1">
            <a:spLocks noChangeArrowheads="1"/>
          </p:cNvSpPr>
          <p:nvPr/>
        </p:nvSpPr>
        <p:spPr bwMode="auto">
          <a:xfrm>
            <a:off x="3024188" y="804863"/>
            <a:ext cx="32527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tx2"/>
                </a:solidFill>
                <a:latin typeface="Comic Sans MS" panose="030F0702030302020204" pitchFamily="66" charset="0"/>
              </a:rPr>
              <a:t>† Placodermi - pancířnatci</a:t>
            </a:r>
          </a:p>
        </p:txBody>
      </p:sp>
      <p:sp>
        <p:nvSpPr>
          <p:cNvPr id="39940" name="Text Box 5"/>
          <p:cNvSpPr txBox="1">
            <a:spLocks noChangeArrowheads="1"/>
          </p:cNvSpPr>
          <p:nvPr/>
        </p:nvSpPr>
        <p:spPr bwMode="auto">
          <a:xfrm>
            <a:off x="2894013" y="1262063"/>
            <a:ext cx="3243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tx2"/>
                </a:solidFill>
                <a:latin typeface="Comic Sans MS" panose="030F0702030302020204" pitchFamily="66" charset="0"/>
              </a:rPr>
              <a:t>  Chondrichthyes - paryby</a:t>
            </a:r>
          </a:p>
        </p:txBody>
      </p:sp>
      <p:sp>
        <p:nvSpPr>
          <p:cNvPr id="39941" name="Line 6"/>
          <p:cNvSpPr>
            <a:spLocks noChangeShapeType="1"/>
          </p:cNvSpPr>
          <p:nvPr/>
        </p:nvSpPr>
        <p:spPr bwMode="auto">
          <a:xfrm flipV="1">
            <a:off x="1489075" y="506413"/>
            <a:ext cx="795338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9942" name="Line 7"/>
          <p:cNvSpPr>
            <a:spLocks noChangeShapeType="1"/>
          </p:cNvSpPr>
          <p:nvPr/>
        </p:nvSpPr>
        <p:spPr bwMode="auto">
          <a:xfrm>
            <a:off x="684213" y="1069975"/>
            <a:ext cx="152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9943" name="Line 8"/>
          <p:cNvSpPr>
            <a:spLocks noChangeShapeType="1"/>
          </p:cNvSpPr>
          <p:nvPr/>
        </p:nvSpPr>
        <p:spPr bwMode="auto">
          <a:xfrm>
            <a:off x="817563" y="633413"/>
            <a:ext cx="9525" cy="923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9944" name="Line 9"/>
          <p:cNvSpPr>
            <a:spLocks noChangeShapeType="1"/>
          </p:cNvSpPr>
          <p:nvPr/>
        </p:nvSpPr>
        <p:spPr bwMode="auto">
          <a:xfrm>
            <a:off x="827088" y="620713"/>
            <a:ext cx="2133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9945" name="Line 10"/>
          <p:cNvSpPr>
            <a:spLocks noChangeShapeType="1"/>
          </p:cNvSpPr>
          <p:nvPr/>
        </p:nvSpPr>
        <p:spPr bwMode="auto">
          <a:xfrm>
            <a:off x="817563" y="1573213"/>
            <a:ext cx="152400" cy="0"/>
          </a:xfrm>
          <a:prstGeom prst="line">
            <a:avLst/>
          </a:prstGeom>
          <a:noFill/>
          <a:ln w="28575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9946" name="Text Box 11"/>
          <p:cNvSpPr txBox="1">
            <a:spLocks noChangeArrowheads="1"/>
          </p:cNvSpPr>
          <p:nvPr/>
        </p:nvSpPr>
        <p:spPr bwMode="auto">
          <a:xfrm>
            <a:off x="2987675" y="439738"/>
            <a:ext cx="18272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tx2"/>
                </a:solidFill>
                <a:latin typeface="Comic Sans MS" panose="030F0702030302020204" pitchFamily="66" charset="0"/>
              </a:rPr>
              <a:t>† Osteostraci</a:t>
            </a:r>
          </a:p>
        </p:txBody>
      </p:sp>
      <p:sp>
        <p:nvSpPr>
          <p:cNvPr id="39947" name="Line 12"/>
          <p:cNvSpPr>
            <a:spLocks noChangeShapeType="1"/>
          </p:cNvSpPr>
          <p:nvPr/>
        </p:nvSpPr>
        <p:spPr bwMode="auto">
          <a:xfrm>
            <a:off x="962025" y="1035050"/>
            <a:ext cx="0" cy="971550"/>
          </a:xfrm>
          <a:prstGeom prst="line">
            <a:avLst/>
          </a:prstGeom>
          <a:noFill/>
          <a:ln w="28575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9948" name="Line 13"/>
          <p:cNvSpPr>
            <a:spLocks noChangeShapeType="1"/>
          </p:cNvSpPr>
          <p:nvPr/>
        </p:nvSpPr>
        <p:spPr bwMode="auto">
          <a:xfrm flipV="1">
            <a:off x="962025" y="1039813"/>
            <a:ext cx="1971675" cy="0"/>
          </a:xfrm>
          <a:prstGeom prst="line">
            <a:avLst/>
          </a:prstGeom>
          <a:noFill/>
          <a:ln w="28575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9949" name="Line 14"/>
          <p:cNvSpPr>
            <a:spLocks noChangeShapeType="1"/>
          </p:cNvSpPr>
          <p:nvPr/>
        </p:nvSpPr>
        <p:spPr bwMode="auto">
          <a:xfrm>
            <a:off x="1217613" y="2006600"/>
            <a:ext cx="0" cy="792163"/>
          </a:xfrm>
          <a:prstGeom prst="line">
            <a:avLst/>
          </a:prstGeom>
          <a:noFill/>
          <a:ln w="28575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9950" name="Line 15"/>
          <p:cNvSpPr>
            <a:spLocks noChangeShapeType="1"/>
          </p:cNvSpPr>
          <p:nvPr/>
        </p:nvSpPr>
        <p:spPr bwMode="auto">
          <a:xfrm>
            <a:off x="1217613" y="2798763"/>
            <a:ext cx="228600" cy="0"/>
          </a:xfrm>
          <a:prstGeom prst="line">
            <a:avLst/>
          </a:prstGeom>
          <a:noFill/>
          <a:ln w="28575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9951" name="Text Box 16"/>
          <p:cNvSpPr txBox="1">
            <a:spLocks noChangeArrowheads="1"/>
          </p:cNvSpPr>
          <p:nvPr/>
        </p:nvSpPr>
        <p:spPr bwMode="auto">
          <a:xfrm>
            <a:off x="3021013" y="1771650"/>
            <a:ext cx="32337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tx2"/>
                </a:solidFill>
                <a:latin typeface="Comic Sans MS" panose="030F0702030302020204" pitchFamily="66" charset="0"/>
              </a:rPr>
              <a:t>† Acanthodii - trnoploutví</a:t>
            </a:r>
          </a:p>
        </p:txBody>
      </p:sp>
      <p:sp>
        <p:nvSpPr>
          <p:cNvPr id="39952" name="Line 17"/>
          <p:cNvSpPr>
            <a:spLocks noChangeShapeType="1"/>
          </p:cNvSpPr>
          <p:nvPr/>
        </p:nvSpPr>
        <p:spPr bwMode="auto">
          <a:xfrm>
            <a:off x="1446213" y="2460625"/>
            <a:ext cx="0" cy="690563"/>
          </a:xfrm>
          <a:prstGeom prst="line">
            <a:avLst/>
          </a:prstGeom>
          <a:noFill/>
          <a:ln w="28575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9953" name="Line 18"/>
          <p:cNvSpPr>
            <a:spLocks noChangeShapeType="1"/>
          </p:cNvSpPr>
          <p:nvPr/>
        </p:nvSpPr>
        <p:spPr bwMode="auto">
          <a:xfrm>
            <a:off x="1446213" y="2460625"/>
            <a:ext cx="1524000" cy="0"/>
          </a:xfrm>
          <a:prstGeom prst="line">
            <a:avLst/>
          </a:prstGeom>
          <a:noFill/>
          <a:ln w="28575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9954" name="Line 19"/>
          <p:cNvSpPr>
            <a:spLocks noChangeShapeType="1"/>
          </p:cNvSpPr>
          <p:nvPr/>
        </p:nvSpPr>
        <p:spPr bwMode="auto">
          <a:xfrm>
            <a:off x="1446213" y="3157538"/>
            <a:ext cx="1524000" cy="0"/>
          </a:xfrm>
          <a:prstGeom prst="line">
            <a:avLst/>
          </a:prstGeom>
          <a:noFill/>
          <a:ln w="28575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grpSp>
        <p:nvGrpSpPr>
          <p:cNvPr id="39955" name="Group 20"/>
          <p:cNvGrpSpPr>
            <a:grpSpLocks/>
          </p:cNvGrpSpPr>
          <p:nvPr/>
        </p:nvGrpSpPr>
        <p:grpSpPr bwMode="auto">
          <a:xfrm>
            <a:off x="1104900" y="1497013"/>
            <a:ext cx="1828800" cy="941387"/>
            <a:chOff x="793" y="2928"/>
            <a:chExt cx="1152" cy="593"/>
          </a:xfrm>
        </p:grpSpPr>
        <p:sp>
          <p:nvSpPr>
            <p:cNvPr id="40025" name="Line 21"/>
            <p:cNvSpPr>
              <a:spLocks noChangeShapeType="1"/>
            </p:cNvSpPr>
            <p:nvPr/>
          </p:nvSpPr>
          <p:spPr bwMode="auto">
            <a:xfrm>
              <a:off x="793" y="2928"/>
              <a:ext cx="1152" cy="0"/>
            </a:xfrm>
            <a:prstGeom prst="line">
              <a:avLst/>
            </a:prstGeom>
            <a:noFill/>
            <a:ln w="28575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0026" name="Line 22"/>
            <p:cNvSpPr>
              <a:spLocks noChangeShapeType="1"/>
            </p:cNvSpPr>
            <p:nvPr/>
          </p:nvSpPr>
          <p:spPr bwMode="auto">
            <a:xfrm>
              <a:off x="793" y="2931"/>
              <a:ext cx="0" cy="590"/>
            </a:xfrm>
            <a:prstGeom prst="line">
              <a:avLst/>
            </a:prstGeom>
            <a:noFill/>
            <a:ln w="28575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39956" name="Line 23"/>
          <p:cNvSpPr>
            <a:spLocks noChangeShapeType="1"/>
          </p:cNvSpPr>
          <p:nvPr/>
        </p:nvSpPr>
        <p:spPr bwMode="auto">
          <a:xfrm>
            <a:off x="1104900" y="2438400"/>
            <a:ext cx="115888" cy="0"/>
          </a:xfrm>
          <a:prstGeom prst="line">
            <a:avLst/>
          </a:prstGeom>
          <a:noFill/>
          <a:ln w="28575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9957" name="Line 24"/>
          <p:cNvSpPr>
            <a:spLocks noChangeShapeType="1"/>
          </p:cNvSpPr>
          <p:nvPr/>
        </p:nvSpPr>
        <p:spPr bwMode="auto">
          <a:xfrm>
            <a:off x="949325" y="2006600"/>
            <a:ext cx="158750" cy="0"/>
          </a:xfrm>
          <a:prstGeom prst="line">
            <a:avLst/>
          </a:prstGeom>
          <a:noFill/>
          <a:ln w="28575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9958" name="Line 25"/>
          <p:cNvSpPr>
            <a:spLocks noChangeShapeType="1"/>
          </p:cNvSpPr>
          <p:nvPr/>
        </p:nvSpPr>
        <p:spPr bwMode="auto">
          <a:xfrm>
            <a:off x="1217613" y="2006600"/>
            <a:ext cx="1752600" cy="0"/>
          </a:xfrm>
          <a:prstGeom prst="line">
            <a:avLst/>
          </a:prstGeom>
          <a:noFill/>
          <a:ln w="28575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9959" name="Line 27"/>
          <p:cNvSpPr>
            <a:spLocks noChangeShapeType="1"/>
          </p:cNvSpPr>
          <p:nvPr/>
        </p:nvSpPr>
        <p:spPr bwMode="auto">
          <a:xfrm>
            <a:off x="0" y="836613"/>
            <a:ext cx="9061450" cy="0"/>
          </a:xfrm>
          <a:prstGeom prst="line">
            <a:avLst/>
          </a:prstGeom>
          <a:noFill/>
          <a:ln w="38100">
            <a:solidFill>
              <a:schemeClr val="tx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9960" name="Text Box 28"/>
          <p:cNvSpPr txBox="1">
            <a:spLocks noChangeArrowheads="1"/>
          </p:cNvSpPr>
          <p:nvPr/>
        </p:nvSpPr>
        <p:spPr bwMode="auto">
          <a:xfrm>
            <a:off x="8243888" y="1185863"/>
            <a:ext cx="79375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tx2"/>
                </a:solidFill>
                <a:latin typeface="Comic Sans MS" panose="030F0702030302020204" pitchFamily="66" charset="0"/>
              </a:rPr>
              <a:t>Gnathostomata </a:t>
            </a:r>
            <a:br>
              <a:rPr lang="cs-CZ" altLang="cs-CZ" sz="2000">
                <a:solidFill>
                  <a:schemeClr val="tx2"/>
                </a:solidFill>
                <a:latin typeface="Comic Sans MS" panose="030F0702030302020204" pitchFamily="66" charset="0"/>
              </a:rPr>
            </a:br>
            <a:r>
              <a:rPr lang="cs-CZ" altLang="cs-CZ" sz="2000">
                <a:solidFill>
                  <a:schemeClr val="tx2"/>
                </a:solidFill>
                <a:latin typeface="Comic Sans MS" panose="030F0702030302020204" pitchFamily="66" charset="0"/>
              </a:rPr>
              <a:t>- čelistnatci</a:t>
            </a:r>
          </a:p>
        </p:txBody>
      </p:sp>
      <p:grpSp>
        <p:nvGrpSpPr>
          <p:cNvPr id="39961" name="Group 29"/>
          <p:cNvGrpSpPr>
            <a:grpSpLocks/>
          </p:cNvGrpSpPr>
          <p:nvPr/>
        </p:nvGrpSpPr>
        <p:grpSpPr bwMode="auto">
          <a:xfrm>
            <a:off x="8027988" y="914400"/>
            <a:ext cx="138112" cy="2730500"/>
            <a:chOff x="5328" y="528"/>
            <a:chExt cx="96" cy="2112"/>
          </a:xfrm>
        </p:grpSpPr>
        <p:sp>
          <p:nvSpPr>
            <p:cNvPr id="40022" name="Line 30"/>
            <p:cNvSpPr>
              <a:spLocks noChangeShapeType="1"/>
            </p:cNvSpPr>
            <p:nvPr/>
          </p:nvSpPr>
          <p:spPr bwMode="auto">
            <a:xfrm>
              <a:off x="5424" y="528"/>
              <a:ext cx="0" cy="21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0023" name="Line 31"/>
            <p:cNvSpPr>
              <a:spLocks noChangeShapeType="1"/>
            </p:cNvSpPr>
            <p:nvPr/>
          </p:nvSpPr>
          <p:spPr bwMode="auto">
            <a:xfrm flipH="1">
              <a:off x="5328" y="528"/>
              <a:ext cx="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0024" name="Line 32"/>
            <p:cNvSpPr>
              <a:spLocks noChangeShapeType="1"/>
            </p:cNvSpPr>
            <p:nvPr/>
          </p:nvSpPr>
          <p:spPr bwMode="auto">
            <a:xfrm flipH="1">
              <a:off x="5328" y="2640"/>
              <a:ext cx="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39962" name="Text Box 33"/>
          <p:cNvSpPr txBox="1">
            <a:spLocks noChangeArrowheads="1"/>
          </p:cNvSpPr>
          <p:nvPr/>
        </p:nvSpPr>
        <p:spPr bwMode="auto">
          <a:xfrm>
            <a:off x="5592763" y="3167063"/>
            <a:ext cx="1741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chemeClr val="tx2"/>
                </a:solidFill>
                <a:latin typeface="Comic Sans MS" panose="030F0702030302020204" pitchFamily="66" charset="0"/>
              </a:rPr>
              <a:t>  </a:t>
            </a:r>
            <a:r>
              <a:rPr lang="cs-CZ" altLang="cs-CZ" sz="2400" b="1">
                <a:solidFill>
                  <a:schemeClr val="tx2"/>
                </a:solidFill>
                <a:latin typeface="Comic Sans MS" panose="030F0702030302020204" pitchFamily="66" charset="0"/>
              </a:rPr>
              <a:t>Choanata</a:t>
            </a:r>
          </a:p>
        </p:txBody>
      </p:sp>
      <p:sp>
        <p:nvSpPr>
          <p:cNvPr id="39963" name="Text Box 34"/>
          <p:cNvSpPr txBox="1">
            <a:spLocks noChangeArrowheads="1"/>
          </p:cNvSpPr>
          <p:nvPr/>
        </p:nvSpPr>
        <p:spPr bwMode="auto">
          <a:xfrm>
            <a:off x="5553075" y="2566988"/>
            <a:ext cx="180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33CC"/>
                </a:solidFill>
                <a:latin typeface="Comic Sans MS" panose="030F0702030302020204" pitchFamily="66" charset="0"/>
              </a:rPr>
              <a:t>  </a:t>
            </a:r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Actinistia</a:t>
            </a:r>
          </a:p>
        </p:txBody>
      </p:sp>
      <p:sp>
        <p:nvSpPr>
          <p:cNvPr id="39964" name="Text Box 35"/>
          <p:cNvSpPr txBox="1">
            <a:spLocks noChangeArrowheads="1"/>
          </p:cNvSpPr>
          <p:nvPr/>
        </p:nvSpPr>
        <p:spPr bwMode="auto">
          <a:xfrm>
            <a:off x="2894013" y="2874963"/>
            <a:ext cx="2416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33CC"/>
                </a:solidFill>
                <a:latin typeface="Comic Sans MS" panose="030F0702030302020204" pitchFamily="66" charset="0"/>
              </a:rPr>
              <a:t>  Sarcopterygii</a:t>
            </a:r>
          </a:p>
        </p:txBody>
      </p:sp>
      <p:grpSp>
        <p:nvGrpSpPr>
          <p:cNvPr id="39965" name="Group 36"/>
          <p:cNvGrpSpPr>
            <a:grpSpLocks/>
          </p:cNvGrpSpPr>
          <p:nvPr/>
        </p:nvGrpSpPr>
        <p:grpSpPr bwMode="auto">
          <a:xfrm>
            <a:off x="5249863" y="2800350"/>
            <a:ext cx="401637" cy="647700"/>
            <a:chOff x="3081" y="2296"/>
            <a:chExt cx="253" cy="499"/>
          </a:xfrm>
        </p:grpSpPr>
        <p:sp>
          <p:nvSpPr>
            <p:cNvPr id="40018" name="Line 37"/>
            <p:cNvSpPr>
              <a:spLocks noChangeShapeType="1"/>
            </p:cNvSpPr>
            <p:nvPr/>
          </p:nvSpPr>
          <p:spPr bwMode="auto">
            <a:xfrm>
              <a:off x="3081" y="2542"/>
              <a:ext cx="149" cy="0"/>
            </a:xfrm>
            <a:prstGeom prst="line">
              <a:avLst/>
            </a:prstGeom>
            <a:noFill/>
            <a:ln w="28575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0019" name="Line 38"/>
            <p:cNvSpPr>
              <a:spLocks noChangeShapeType="1"/>
            </p:cNvSpPr>
            <p:nvPr/>
          </p:nvSpPr>
          <p:spPr bwMode="auto">
            <a:xfrm>
              <a:off x="3230" y="2296"/>
              <a:ext cx="0" cy="493"/>
            </a:xfrm>
            <a:prstGeom prst="line">
              <a:avLst/>
            </a:prstGeom>
            <a:noFill/>
            <a:ln w="28575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0020" name="Line 39"/>
            <p:cNvSpPr>
              <a:spLocks noChangeShapeType="1"/>
            </p:cNvSpPr>
            <p:nvPr/>
          </p:nvSpPr>
          <p:spPr bwMode="auto">
            <a:xfrm flipV="1">
              <a:off x="3221" y="2795"/>
              <a:ext cx="113" cy="0"/>
            </a:xfrm>
            <a:prstGeom prst="line">
              <a:avLst/>
            </a:prstGeom>
            <a:noFill/>
            <a:ln w="28575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0021" name="Line 40"/>
            <p:cNvSpPr>
              <a:spLocks noChangeShapeType="1"/>
            </p:cNvSpPr>
            <p:nvPr/>
          </p:nvSpPr>
          <p:spPr bwMode="auto">
            <a:xfrm>
              <a:off x="3230" y="2296"/>
              <a:ext cx="100" cy="0"/>
            </a:xfrm>
            <a:prstGeom prst="line">
              <a:avLst/>
            </a:prstGeom>
            <a:noFill/>
            <a:ln w="28575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39966" name="Group 92"/>
          <p:cNvGrpSpPr>
            <a:grpSpLocks/>
          </p:cNvGrpSpPr>
          <p:nvPr/>
        </p:nvGrpSpPr>
        <p:grpSpPr bwMode="auto">
          <a:xfrm>
            <a:off x="250825" y="3622675"/>
            <a:ext cx="8893175" cy="3046413"/>
            <a:chOff x="158" y="2282"/>
            <a:chExt cx="5602" cy="1919"/>
          </a:xfrm>
        </p:grpSpPr>
        <p:sp>
          <p:nvSpPr>
            <p:cNvPr id="39971" name="Text Box 42"/>
            <p:cNvSpPr txBox="1">
              <a:spLocks noChangeArrowheads="1"/>
            </p:cNvSpPr>
            <p:nvPr/>
          </p:nvSpPr>
          <p:spPr bwMode="auto">
            <a:xfrm>
              <a:off x="158" y="2799"/>
              <a:ext cx="5602" cy="1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85738" indent="-1857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 u="sng">
                  <a:solidFill>
                    <a:schemeClr val="tx2"/>
                  </a:solidFill>
                  <a:latin typeface="Comic Sans MS" panose="030F0702030302020204" pitchFamily="66" charset="0"/>
                </a:rPr>
                <a:t>Apomorfie</a:t>
              </a:r>
            </a:p>
            <a:p>
              <a:pPr>
                <a:spcBef>
                  <a:spcPct val="0"/>
                </a:spcBef>
              </a:pPr>
              <a:r>
                <a:rPr lang="cs-CZ" altLang="cs-CZ" sz="2000">
                  <a:solidFill>
                    <a:schemeClr val="tx2"/>
                  </a:solidFill>
                  <a:latin typeface="Comic Sans MS" panose="030F0702030302020204" pitchFamily="66" charset="0"/>
                </a:rPr>
                <a:t>svalnaté archipterygium</a:t>
              </a:r>
            </a:p>
            <a:p>
              <a:pPr>
                <a:spcBef>
                  <a:spcPct val="0"/>
                </a:spcBef>
              </a:pPr>
              <a:r>
                <a:rPr lang="cs-CZ" altLang="cs-CZ" sz="2000">
                  <a:solidFill>
                    <a:schemeClr val="tx2"/>
                  </a:solidFill>
                  <a:latin typeface="Comic Sans MS" panose="030F0702030302020204" pitchFamily="66" charset="0"/>
                </a:rPr>
                <a:t>pravá sklovina na zubech a šupinách</a:t>
              </a:r>
            </a:p>
            <a:p>
              <a:pPr>
                <a:spcBef>
                  <a:spcPct val="0"/>
                </a:spcBef>
              </a:pPr>
              <a:r>
                <a:rPr lang="cs-CZ" altLang="cs-CZ" sz="2000">
                  <a:solidFill>
                    <a:schemeClr val="tx2"/>
                  </a:solidFill>
                  <a:latin typeface="Comic Sans MS" panose="030F0702030302020204" pitchFamily="66" charset="0"/>
                </a:rPr>
                <a:t>kosmoidní šupiny (email = vitrodentin, dentin = kosmin, spongiózní kost = isopedin)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 u="sng">
                  <a:solidFill>
                    <a:schemeClr val="tx2"/>
                  </a:solidFill>
                  <a:latin typeface="Comic Sans MS" panose="030F0702030302020204" pitchFamily="66" charset="0"/>
                </a:rPr>
                <a:t>Pleziomorfie</a:t>
              </a:r>
            </a:p>
            <a:p>
              <a:pPr>
                <a:spcBef>
                  <a:spcPct val="0"/>
                </a:spcBef>
              </a:pPr>
              <a:r>
                <a:rPr lang="cs-CZ" altLang="cs-CZ" sz="2000">
                  <a:solidFill>
                    <a:schemeClr val="tx2"/>
                  </a:solidFill>
                  <a:latin typeface="Comic Sans MS" panose="030F0702030302020204" pitchFamily="66" charset="0"/>
                </a:rPr>
                <a:t>intrakraniální kloub (ethmosphenoidale – oticooccipitale)</a:t>
              </a:r>
            </a:p>
          </p:txBody>
        </p:sp>
        <p:grpSp>
          <p:nvGrpSpPr>
            <p:cNvPr id="39972" name="Group 43"/>
            <p:cNvGrpSpPr>
              <a:grpSpLocks/>
            </p:cNvGrpSpPr>
            <p:nvPr/>
          </p:nvGrpSpPr>
          <p:grpSpPr bwMode="auto">
            <a:xfrm>
              <a:off x="2403" y="2282"/>
              <a:ext cx="1611" cy="831"/>
              <a:chOff x="2766" y="2100"/>
              <a:chExt cx="1611" cy="831"/>
            </a:xfrm>
          </p:grpSpPr>
          <p:grpSp>
            <p:nvGrpSpPr>
              <p:cNvPr id="39973" name="Group 44"/>
              <p:cNvGrpSpPr>
                <a:grpSpLocks/>
              </p:cNvGrpSpPr>
              <p:nvPr/>
            </p:nvGrpSpPr>
            <p:grpSpPr bwMode="auto">
              <a:xfrm>
                <a:off x="3696" y="2236"/>
                <a:ext cx="681" cy="522"/>
                <a:chOff x="2245" y="2296"/>
                <a:chExt cx="681" cy="522"/>
              </a:xfrm>
            </p:grpSpPr>
            <p:grpSp>
              <p:nvGrpSpPr>
                <p:cNvPr id="40011" name="Group 45"/>
                <p:cNvGrpSpPr>
                  <a:grpSpLocks/>
                </p:cNvGrpSpPr>
                <p:nvPr/>
              </p:nvGrpSpPr>
              <p:grpSpPr bwMode="auto">
                <a:xfrm>
                  <a:off x="2381" y="2296"/>
                  <a:ext cx="408" cy="409"/>
                  <a:chOff x="2381" y="2296"/>
                  <a:chExt cx="408" cy="409"/>
                </a:xfrm>
              </p:grpSpPr>
              <p:sp>
                <p:nvSpPr>
                  <p:cNvPr id="40013" name="Line 4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81" y="2296"/>
                    <a:ext cx="181" cy="408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40014" name="Line 4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17" y="2296"/>
                    <a:ext cx="90" cy="408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40015" name="Line 4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608" y="2296"/>
                    <a:ext cx="45" cy="408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40016" name="Line 4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698" y="2296"/>
                    <a:ext cx="0" cy="409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40017" name="Line 50"/>
                  <p:cNvSpPr>
                    <a:spLocks noChangeShapeType="1"/>
                  </p:cNvSpPr>
                  <p:nvPr/>
                </p:nvSpPr>
                <p:spPr bwMode="auto">
                  <a:xfrm>
                    <a:off x="2744" y="2296"/>
                    <a:ext cx="45" cy="408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sp>
              <p:nvSpPr>
                <p:cNvPr id="40012" name="Freeform 51"/>
                <p:cNvSpPr>
                  <a:spLocks/>
                </p:cNvSpPr>
                <p:nvPr/>
              </p:nvSpPr>
              <p:spPr bwMode="auto">
                <a:xfrm>
                  <a:off x="2245" y="2296"/>
                  <a:ext cx="681" cy="522"/>
                </a:xfrm>
                <a:custGeom>
                  <a:avLst/>
                  <a:gdLst>
                    <a:gd name="T0" fmla="*/ 317 w 681"/>
                    <a:gd name="T1" fmla="*/ 0 h 522"/>
                    <a:gd name="T2" fmla="*/ 45 w 681"/>
                    <a:gd name="T3" fmla="*/ 363 h 522"/>
                    <a:gd name="T4" fmla="*/ 91 w 681"/>
                    <a:gd name="T5" fmla="*/ 499 h 522"/>
                    <a:gd name="T6" fmla="*/ 590 w 681"/>
                    <a:gd name="T7" fmla="*/ 499 h 522"/>
                    <a:gd name="T8" fmla="*/ 635 w 681"/>
                    <a:gd name="T9" fmla="*/ 363 h 522"/>
                    <a:gd name="T10" fmla="*/ 499 w 681"/>
                    <a:gd name="T11" fmla="*/ 0 h 52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81"/>
                    <a:gd name="T19" fmla="*/ 0 h 522"/>
                    <a:gd name="T20" fmla="*/ 681 w 681"/>
                    <a:gd name="T21" fmla="*/ 522 h 52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81" h="522">
                      <a:moveTo>
                        <a:pt x="317" y="0"/>
                      </a:moveTo>
                      <a:cubicBezTo>
                        <a:pt x="200" y="140"/>
                        <a:pt x="83" y="280"/>
                        <a:pt x="45" y="363"/>
                      </a:cubicBezTo>
                      <a:cubicBezTo>
                        <a:pt x="7" y="446"/>
                        <a:pt x="0" y="476"/>
                        <a:pt x="91" y="499"/>
                      </a:cubicBezTo>
                      <a:cubicBezTo>
                        <a:pt x="182" y="522"/>
                        <a:pt x="499" y="522"/>
                        <a:pt x="590" y="499"/>
                      </a:cubicBezTo>
                      <a:cubicBezTo>
                        <a:pt x="681" y="476"/>
                        <a:pt x="650" y="446"/>
                        <a:pt x="635" y="363"/>
                      </a:cubicBezTo>
                      <a:cubicBezTo>
                        <a:pt x="620" y="280"/>
                        <a:pt x="522" y="60"/>
                        <a:pt x="499" y="0"/>
                      </a:cubicBezTo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grpSp>
            <p:nvGrpSpPr>
              <p:cNvPr id="39974" name="Group 52"/>
              <p:cNvGrpSpPr>
                <a:grpSpLocks/>
              </p:cNvGrpSpPr>
              <p:nvPr/>
            </p:nvGrpSpPr>
            <p:grpSpPr bwMode="auto">
              <a:xfrm>
                <a:off x="2766" y="2100"/>
                <a:ext cx="840" cy="831"/>
                <a:chOff x="2766" y="2100"/>
                <a:chExt cx="840" cy="831"/>
              </a:xfrm>
            </p:grpSpPr>
            <p:grpSp>
              <p:nvGrpSpPr>
                <p:cNvPr id="39975" name="Group 53"/>
                <p:cNvGrpSpPr>
                  <a:grpSpLocks/>
                </p:cNvGrpSpPr>
                <p:nvPr/>
              </p:nvGrpSpPr>
              <p:grpSpPr bwMode="auto">
                <a:xfrm>
                  <a:off x="2766" y="2100"/>
                  <a:ext cx="515" cy="831"/>
                  <a:chOff x="3129" y="2160"/>
                  <a:chExt cx="515" cy="831"/>
                </a:xfrm>
              </p:grpSpPr>
              <p:grpSp>
                <p:nvGrpSpPr>
                  <p:cNvPr id="39990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3195" y="2205"/>
                    <a:ext cx="368" cy="668"/>
                    <a:chOff x="3195" y="2205"/>
                    <a:chExt cx="368" cy="668"/>
                  </a:xfrm>
                </p:grpSpPr>
                <p:sp>
                  <p:nvSpPr>
                    <p:cNvPr id="39992" name="Line 55"/>
                    <p:cNvSpPr>
                      <a:spLocks noChangeShapeType="1"/>
                    </p:cNvSpPr>
                    <p:nvPr/>
                  </p:nvSpPr>
                  <p:spPr bwMode="auto">
                    <a:xfrm rot="600000" flipH="1">
                      <a:off x="3195" y="2475"/>
                      <a:ext cx="48" cy="48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2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39993" name="Line 56"/>
                    <p:cNvSpPr>
                      <a:spLocks noChangeShapeType="1"/>
                    </p:cNvSpPr>
                    <p:nvPr/>
                  </p:nvSpPr>
                  <p:spPr bwMode="auto">
                    <a:xfrm rot="600000" flipH="1">
                      <a:off x="3218" y="2586"/>
                      <a:ext cx="48" cy="48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2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grpSp>
                  <p:nvGrpSpPr>
                    <p:cNvPr id="39994" name="Group 5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288" y="2205"/>
                      <a:ext cx="91" cy="544"/>
                      <a:chOff x="3288" y="2296"/>
                      <a:chExt cx="91" cy="544"/>
                    </a:xfrm>
                  </p:grpSpPr>
                  <p:sp>
                    <p:nvSpPr>
                      <p:cNvPr id="40004" name="Line 5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379" y="2296"/>
                        <a:ext cx="0" cy="13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40005" name="Line 5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379" y="2478"/>
                        <a:ext cx="0" cy="9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40006" name="Line 6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379" y="2614"/>
                        <a:ext cx="0" cy="9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40007" name="Line 6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379" y="2750"/>
                        <a:ext cx="0" cy="9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40008" name="Line 6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288" y="2478"/>
                        <a:ext cx="91" cy="4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40009" name="Line 6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288" y="2614"/>
                        <a:ext cx="91" cy="4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40010" name="Line 6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288" y="2750"/>
                        <a:ext cx="91" cy="4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39995" name="Group 6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79" y="2387"/>
                      <a:ext cx="91" cy="317"/>
                      <a:chOff x="3379" y="2478"/>
                      <a:chExt cx="91" cy="317"/>
                    </a:xfrm>
                  </p:grpSpPr>
                  <p:sp>
                    <p:nvSpPr>
                      <p:cNvPr id="40001" name="Line 6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379" y="2478"/>
                        <a:ext cx="91" cy="4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40002" name="Line 6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379" y="2614"/>
                        <a:ext cx="91" cy="4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40003" name="Line 6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379" y="2750"/>
                        <a:ext cx="91" cy="4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</p:grpSp>
                <p:sp>
                  <p:nvSpPr>
                    <p:cNvPr id="39996" name="Line 69"/>
                    <p:cNvSpPr>
                      <a:spLocks noChangeShapeType="1"/>
                    </p:cNvSpPr>
                    <p:nvPr/>
                  </p:nvSpPr>
                  <p:spPr bwMode="auto">
                    <a:xfrm rot="600000" flipH="1">
                      <a:off x="3198" y="2704"/>
                      <a:ext cx="48" cy="48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2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39997" name="Line 70"/>
                    <p:cNvSpPr>
                      <a:spLocks noChangeShapeType="1"/>
                    </p:cNvSpPr>
                    <p:nvPr/>
                  </p:nvSpPr>
                  <p:spPr bwMode="auto">
                    <a:xfrm rot="-600000">
                      <a:off x="3515" y="2475"/>
                      <a:ext cx="48" cy="48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2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39998" name="Line 71"/>
                    <p:cNvSpPr>
                      <a:spLocks noChangeShapeType="1"/>
                    </p:cNvSpPr>
                    <p:nvPr/>
                  </p:nvSpPr>
                  <p:spPr bwMode="auto">
                    <a:xfrm rot="-600000">
                      <a:off x="3515" y="2568"/>
                      <a:ext cx="48" cy="48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2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39999" name="Line 72"/>
                    <p:cNvSpPr>
                      <a:spLocks noChangeShapeType="1"/>
                    </p:cNvSpPr>
                    <p:nvPr/>
                  </p:nvSpPr>
                  <p:spPr bwMode="auto">
                    <a:xfrm rot="-600000">
                      <a:off x="3515" y="2704"/>
                      <a:ext cx="48" cy="48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2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40000" name="Line 7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380" y="2787"/>
                      <a:ext cx="0" cy="86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2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sp>
                <p:nvSpPr>
                  <p:cNvPr id="39991" name="Freeform 74"/>
                  <p:cNvSpPr>
                    <a:spLocks/>
                  </p:cNvSpPr>
                  <p:nvPr/>
                </p:nvSpPr>
                <p:spPr bwMode="auto">
                  <a:xfrm>
                    <a:off x="3129" y="2160"/>
                    <a:ext cx="515" cy="831"/>
                  </a:xfrm>
                  <a:custGeom>
                    <a:avLst/>
                    <a:gdLst>
                      <a:gd name="T0" fmla="*/ 159 w 515"/>
                      <a:gd name="T1" fmla="*/ 0 h 831"/>
                      <a:gd name="T2" fmla="*/ 159 w 515"/>
                      <a:gd name="T3" fmla="*/ 136 h 831"/>
                      <a:gd name="T4" fmla="*/ 23 w 515"/>
                      <a:gd name="T5" fmla="*/ 272 h 831"/>
                      <a:gd name="T6" fmla="*/ 23 w 515"/>
                      <a:gd name="T7" fmla="*/ 590 h 831"/>
                      <a:gd name="T8" fmla="*/ 114 w 515"/>
                      <a:gd name="T9" fmla="*/ 726 h 831"/>
                      <a:gd name="T10" fmla="*/ 250 w 515"/>
                      <a:gd name="T11" fmla="*/ 816 h 831"/>
                      <a:gd name="T12" fmla="*/ 477 w 515"/>
                      <a:gd name="T13" fmla="*/ 635 h 831"/>
                      <a:gd name="T14" fmla="*/ 477 w 515"/>
                      <a:gd name="T15" fmla="*/ 227 h 831"/>
                      <a:gd name="T16" fmla="*/ 341 w 515"/>
                      <a:gd name="T17" fmla="*/ 136 h 831"/>
                      <a:gd name="T18" fmla="*/ 341 w 515"/>
                      <a:gd name="T19" fmla="*/ 0 h 83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515"/>
                      <a:gd name="T31" fmla="*/ 0 h 831"/>
                      <a:gd name="T32" fmla="*/ 515 w 515"/>
                      <a:gd name="T33" fmla="*/ 831 h 83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515" h="831">
                        <a:moveTo>
                          <a:pt x="159" y="0"/>
                        </a:moveTo>
                        <a:cubicBezTo>
                          <a:pt x="170" y="45"/>
                          <a:pt x="182" y="91"/>
                          <a:pt x="159" y="136"/>
                        </a:cubicBezTo>
                        <a:cubicBezTo>
                          <a:pt x="136" y="181"/>
                          <a:pt x="46" y="196"/>
                          <a:pt x="23" y="272"/>
                        </a:cubicBezTo>
                        <a:cubicBezTo>
                          <a:pt x="0" y="348"/>
                          <a:pt x="8" y="514"/>
                          <a:pt x="23" y="590"/>
                        </a:cubicBezTo>
                        <a:cubicBezTo>
                          <a:pt x="38" y="666"/>
                          <a:pt x="76" y="688"/>
                          <a:pt x="114" y="726"/>
                        </a:cubicBezTo>
                        <a:cubicBezTo>
                          <a:pt x="152" y="764"/>
                          <a:pt x="190" y="831"/>
                          <a:pt x="250" y="816"/>
                        </a:cubicBezTo>
                        <a:cubicBezTo>
                          <a:pt x="310" y="801"/>
                          <a:pt x="439" y="733"/>
                          <a:pt x="477" y="635"/>
                        </a:cubicBezTo>
                        <a:cubicBezTo>
                          <a:pt x="515" y="537"/>
                          <a:pt x="500" y="310"/>
                          <a:pt x="477" y="227"/>
                        </a:cubicBezTo>
                        <a:cubicBezTo>
                          <a:pt x="454" y="144"/>
                          <a:pt x="364" y="174"/>
                          <a:pt x="341" y="136"/>
                        </a:cubicBezTo>
                        <a:cubicBezTo>
                          <a:pt x="318" y="98"/>
                          <a:pt x="341" y="23"/>
                          <a:pt x="341" y="0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39976" name="Group 75"/>
                <p:cNvGrpSpPr>
                  <a:grpSpLocks/>
                </p:cNvGrpSpPr>
                <p:nvPr/>
              </p:nvGrpSpPr>
              <p:grpSpPr bwMode="auto">
                <a:xfrm>
                  <a:off x="3333" y="2100"/>
                  <a:ext cx="273" cy="771"/>
                  <a:chOff x="3696" y="2160"/>
                  <a:chExt cx="273" cy="771"/>
                </a:xfrm>
              </p:grpSpPr>
              <p:grpSp>
                <p:nvGrpSpPr>
                  <p:cNvPr id="39977" name="Group 76"/>
                  <p:cNvGrpSpPr>
                    <a:grpSpLocks/>
                  </p:cNvGrpSpPr>
                  <p:nvPr/>
                </p:nvGrpSpPr>
                <p:grpSpPr bwMode="auto">
                  <a:xfrm>
                    <a:off x="3832" y="2205"/>
                    <a:ext cx="91" cy="544"/>
                    <a:chOff x="3288" y="2296"/>
                    <a:chExt cx="91" cy="544"/>
                  </a:xfrm>
                </p:grpSpPr>
                <p:sp>
                  <p:nvSpPr>
                    <p:cNvPr id="39983" name="Line 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79" y="2296"/>
                      <a:ext cx="0" cy="13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39984" name="Line 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79" y="2478"/>
                      <a:ext cx="0" cy="9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39985" name="Line 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79" y="2614"/>
                      <a:ext cx="0" cy="9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39986" name="Line 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79" y="2750"/>
                      <a:ext cx="0" cy="9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39987" name="Line 8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88" y="2478"/>
                      <a:ext cx="91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39988" name="Line 8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88" y="2614"/>
                      <a:ext cx="91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39989" name="Line 8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88" y="2750"/>
                      <a:ext cx="91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sp>
                <p:nvSpPr>
                  <p:cNvPr id="39978" name="Line 84"/>
                  <p:cNvSpPr>
                    <a:spLocks noChangeShapeType="1"/>
                  </p:cNvSpPr>
                  <p:nvPr/>
                </p:nvSpPr>
                <p:spPr bwMode="auto">
                  <a:xfrm rot="600000" flipH="1">
                    <a:off x="3762" y="2453"/>
                    <a:ext cx="25" cy="25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39979" name="Line 85"/>
                  <p:cNvSpPr>
                    <a:spLocks noChangeShapeType="1"/>
                  </p:cNvSpPr>
                  <p:nvPr/>
                </p:nvSpPr>
                <p:spPr bwMode="auto">
                  <a:xfrm rot="600000" flipH="1">
                    <a:off x="3762" y="2590"/>
                    <a:ext cx="25" cy="25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39980" name="Line 86"/>
                  <p:cNvSpPr>
                    <a:spLocks noChangeShapeType="1"/>
                  </p:cNvSpPr>
                  <p:nvPr/>
                </p:nvSpPr>
                <p:spPr bwMode="auto">
                  <a:xfrm rot="600000" flipH="1">
                    <a:off x="3762" y="2725"/>
                    <a:ext cx="25" cy="25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39981" name="Line 8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923" y="2750"/>
                    <a:ext cx="0" cy="8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39982" name="Freeform 88"/>
                  <p:cNvSpPr>
                    <a:spLocks/>
                  </p:cNvSpPr>
                  <p:nvPr/>
                </p:nvSpPr>
                <p:spPr bwMode="auto">
                  <a:xfrm>
                    <a:off x="3696" y="2160"/>
                    <a:ext cx="273" cy="771"/>
                  </a:xfrm>
                  <a:custGeom>
                    <a:avLst/>
                    <a:gdLst>
                      <a:gd name="T0" fmla="*/ 123 w 318"/>
                      <a:gd name="T1" fmla="*/ 0 h 771"/>
                      <a:gd name="T2" fmla="*/ 89 w 318"/>
                      <a:gd name="T3" fmla="*/ 181 h 771"/>
                      <a:gd name="T4" fmla="*/ 56 w 318"/>
                      <a:gd name="T5" fmla="*/ 272 h 771"/>
                      <a:gd name="T6" fmla="*/ 22 w 318"/>
                      <a:gd name="T7" fmla="*/ 408 h 771"/>
                      <a:gd name="T8" fmla="*/ 22 w 318"/>
                      <a:gd name="T9" fmla="*/ 635 h 771"/>
                      <a:gd name="T10" fmla="*/ 156 w 318"/>
                      <a:gd name="T11" fmla="*/ 771 h 771"/>
                      <a:gd name="T12" fmla="*/ 223 w 318"/>
                      <a:gd name="T13" fmla="*/ 635 h 771"/>
                      <a:gd name="T14" fmla="*/ 223 w 318"/>
                      <a:gd name="T15" fmla="*/ 45 h 77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318"/>
                      <a:gd name="T25" fmla="*/ 0 h 771"/>
                      <a:gd name="T26" fmla="*/ 318 w 318"/>
                      <a:gd name="T27" fmla="*/ 771 h 77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318" h="771">
                        <a:moveTo>
                          <a:pt x="167" y="0"/>
                        </a:moveTo>
                        <a:cubicBezTo>
                          <a:pt x="151" y="68"/>
                          <a:pt x="136" y="136"/>
                          <a:pt x="121" y="181"/>
                        </a:cubicBezTo>
                        <a:cubicBezTo>
                          <a:pt x="106" y="226"/>
                          <a:pt x="91" y="234"/>
                          <a:pt x="76" y="272"/>
                        </a:cubicBezTo>
                        <a:cubicBezTo>
                          <a:pt x="61" y="310"/>
                          <a:pt x="38" y="348"/>
                          <a:pt x="30" y="408"/>
                        </a:cubicBezTo>
                        <a:cubicBezTo>
                          <a:pt x="22" y="468"/>
                          <a:pt x="0" y="575"/>
                          <a:pt x="30" y="635"/>
                        </a:cubicBezTo>
                        <a:cubicBezTo>
                          <a:pt x="60" y="695"/>
                          <a:pt x="167" y="771"/>
                          <a:pt x="212" y="771"/>
                        </a:cubicBezTo>
                        <a:cubicBezTo>
                          <a:pt x="257" y="771"/>
                          <a:pt x="288" y="756"/>
                          <a:pt x="303" y="635"/>
                        </a:cubicBezTo>
                        <a:cubicBezTo>
                          <a:pt x="318" y="514"/>
                          <a:pt x="303" y="151"/>
                          <a:pt x="303" y="45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</p:grpSp>
        </p:grpSp>
      </p:grpSp>
      <p:grpSp>
        <p:nvGrpSpPr>
          <p:cNvPr id="16" name="Group 89"/>
          <p:cNvGrpSpPr>
            <a:grpSpLocks/>
          </p:cNvGrpSpPr>
          <p:nvPr/>
        </p:nvGrpSpPr>
        <p:grpSpPr bwMode="auto">
          <a:xfrm>
            <a:off x="250825" y="3465513"/>
            <a:ext cx="2643188" cy="827087"/>
            <a:chOff x="158" y="2029"/>
            <a:chExt cx="1665" cy="521"/>
          </a:xfrm>
        </p:grpSpPr>
        <p:sp>
          <p:nvSpPr>
            <p:cNvPr id="39969" name="Text Box 90"/>
            <p:cNvSpPr txBox="1">
              <a:spLocks noChangeArrowheads="1"/>
            </p:cNvSpPr>
            <p:nvPr/>
          </p:nvSpPr>
          <p:spPr bwMode="auto">
            <a:xfrm>
              <a:off x="158" y="2029"/>
              <a:ext cx="154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800">
                  <a:solidFill>
                    <a:schemeClr val="tx2"/>
                  </a:solidFill>
                  <a:latin typeface="Comic Sans MS" panose="030F0702030302020204" pitchFamily="66" charset="0"/>
                </a:rPr>
                <a:t>Sarcopterygii</a:t>
              </a:r>
            </a:p>
          </p:txBody>
        </p:sp>
        <p:sp>
          <p:nvSpPr>
            <p:cNvPr id="39970" name="Text Box 91"/>
            <p:cNvSpPr txBox="1">
              <a:spLocks noChangeArrowheads="1"/>
            </p:cNvSpPr>
            <p:nvPr/>
          </p:nvSpPr>
          <p:spPr bwMode="auto">
            <a:xfrm>
              <a:off x="158" y="2300"/>
              <a:ext cx="166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85738" indent="-1857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cs-CZ" altLang="cs-CZ" sz="2000">
                  <a:solidFill>
                    <a:schemeClr val="tx2"/>
                  </a:solidFill>
                  <a:latin typeface="Comic Sans MS" panose="030F0702030302020204" pitchFamily="66" charset="0"/>
                </a:rPr>
                <a:t>od spodního devonu</a:t>
              </a:r>
            </a:p>
          </p:txBody>
        </p:sp>
      </p:grp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A1FA55-75D7-4ECD-A1B6-12D1B0CBED50}" type="slidenum">
              <a:rPr lang="cs-CZ" altLang="cs-CZ" smtClean="0"/>
              <a:pPr>
                <a:defRPr/>
              </a:pPr>
              <a:t>37</a:t>
            </a:fld>
            <a:endParaRPr lang="cs-CZ" altLang="cs-CZ"/>
          </a:p>
        </p:txBody>
      </p:sp>
      <p:sp>
        <p:nvSpPr>
          <p:cNvPr id="92" name="Rectangle 59"/>
          <p:cNvSpPr>
            <a:spLocks noChangeArrowheads="1"/>
          </p:cNvSpPr>
          <p:nvPr/>
        </p:nvSpPr>
        <p:spPr bwMode="auto">
          <a:xfrm>
            <a:off x="0" y="0"/>
            <a:ext cx="9143999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accent4"/>
                </a:solidFill>
                <a:latin typeface="Comic Sans MS" pitchFamily="66" charset="0"/>
              </a:rPr>
              <a:t>Fylogeneze a diverzita obratlovců – </a:t>
            </a:r>
            <a:r>
              <a:rPr lang="cs-CZ" altLang="cs-CZ" sz="1800" dirty="0" err="1" smtClean="0">
                <a:solidFill>
                  <a:schemeClr val="accent4"/>
                </a:solidFill>
                <a:latin typeface="Comic Sans MS" pitchFamily="66" charset="0"/>
              </a:rPr>
              <a:t>Sarcopterygii</a:t>
            </a:r>
            <a:endParaRPr lang="cs-CZ" altLang="cs-CZ" sz="1800" dirty="0">
              <a:solidFill>
                <a:schemeClr val="accent4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3779838" y="3573463"/>
            <a:ext cx="23891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†  Panderichthyida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3744913" y="1903413"/>
            <a:ext cx="22748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Dipnoi (dvojdyšní)</a:t>
            </a:r>
          </a:p>
        </p:txBody>
      </p:sp>
      <p:sp>
        <p:nvSpPr>
          <p:cNvPr id="40964" name="Text Box 5"/>
          <p:cNvSpPr txBox="1">
            <a:spLocks noChangeArrowheads="1"/>
          </p:cNvSpPr>
          <p:nvPr/>
        </p:nvSpPr>
        <p:spPr bwMode="auto">
          <a:xfrm>
            <a:off x="6946900" y="1535113"/>
            <a:ext cx="793750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9900"/>
                </a:solidFill>
                <a:latin typeface="Comic Sans MS" panose="030F0702030302020204" pitchFamily="66" charset="0"/>
              </a:rPr>
              <a:t>„Crossopterygii“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9900"/>
                </a:solidFill>
                <a:latin typeface="Comic Sans MS" panose="030F0702030302020204" pitchFamily="66" charset="0"/>
              </a:rPr>
              <a:t>(„lalokoploutví“)</a:t>
            </a:r>
          </a:p>
        </p:txBody>
      </p:sp>
      <p:grpSp>
        <p:nvGrpSpPr>
          <p:cNvPr id="40965" name="Group 6"/>
          <p:cNvGrpSpPr>
            <a:grpSpLocks/>
          </p:cNvGrpSpPr>
          <p:nvPr/>
        </p:nvGrpSpPr>
        <p:grpSpPr bwMode="auto">
          <a:xfrm>
            <a:off x="6450013" y="1406525"/>
            <a:ext cx="371475" cy="2808288"/>
            <a:chOff x="3923" y="618"/>
            <a:chExt cx="234" cy="1769"/>
          </a:xfrm>
        </p:grpSpPr>
        <p:grpSp>
          <p:nvGrpSpPr>
            <p:cNvPr id="41002" name="Group 7"/>
            <p:cNvGrpSpPr>
              <a:grpSpLocks/>
            </p:cNvGrpSpPr>
            <p:nvPr/>
          </p:nvGrpSpPr>
          <p:grpSpPr bwMode="auto">
            <a:xfrm>
              <a:off x="3965" y="618"/>
              <a:ext cx="192" cy="256"/>
              <a:chOff x="3593" y="682"/>
              <a:chExt cx="192" cy="146"/>
            </a:xfrm>
          </p:grpSpPr>
          <p:sp>
            <p:nvSpPr>
              <p:cNvPr id="41007" name="Line 8"/>
              <p:cNvSpPr>
                <a:spLocks noChangeShapeType="1"/>
              </p:cNvSpPr>
              <p:nvPr/>
            </p:nvSpPr>
            <p:spPr bwMode="auto">
              <a:xfrm>
                <a:off x="3727" y="682"/>
                <a:ext cx="0" cy="146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1008" name="Line 9"/>
              <p:cNvSpPr>
                <a:spLocks noChangeShapeType="1"/>
              </p:cNvSpPr>
              <p:nvPr/>
            </p:nvSpPr>
            <p:spPr bwMode="auto">
              <a:xfrm flipH="1">
                <a:off x="3593" y="682"/>
                <a:ext cx="134" cy="0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1009" name="Line 10"/>
              <p:cNvSpPr>
                <a:spLocks noChangeShapeType="1"/>
              </p:cNvSpPr>
              <p:nvPr/>
            </p:nvSpPr>
            <p:spPr bwMode="auto">
              <a:xfrm flipH="1">
                <a:off x="3651" y="828"/>
                <a:ext cx="134" cy="0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41003" name="Group 11"/>
            <p:cNvGrpSpPr>
              <a:grpSpLocks/>
            </p:cNvGrpSpPr>
            <p:nvPr/>
          </p:nvGrpSpPr>
          <p:grpSpPr bwMode="auto">
            <a:xfrm>
              <a:off x="3923" y="1298"/>
              <a:ext cx="234" cy="1089"/>
              <a:chOff x="3965" y="1572"/>
              <a:chExt cx="192" cy="539"/>
            </a:xfrm>
          </p:grpSpPr>
          <p:sp>
            <p:nvSpPr>
              <p:cNvPr id="41004" name="Line 12"/>
              <p:cNvSpPr>
                <a:spLocks noChangeShapeType="1"/>
              </p:cNvSpPr>
              <p:nvPr/>
            </p:nvSpPr>
            <p:spPr bwMode="auto">
              <a:xfrm flipH="1">
                <a:off x="4099" y="1572"/>
                <a:ext cx="0" cy="539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1005" name="Line 13"/>
              <p:cNvSpPr>
                <a:spLocks noChangeShapeType="1"/>
              </p:cNvSpPr>
              <p:nvPr/>
            </p:nvSpPr>
            <p:spPr bwMode="auto">
              <a:xfrm flipH="1">
                <a:off x="3965" y="2111"/>
                <a:ext cx="134" cy="0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1006" name="Line 14"/>
              <p:cNvSpPr>
                <a:spLocks noChangeShapeType="1"/>
              </p:cNvSpPr>
              <p:nvPr/>
            </p:nvSpPr>
            <p:spPr bwMode="auto">
              <a:xfrm flipH="1">
                <a:off x="4023" y="1572"/>
                <a:ext cx="134" cy="0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sp>
        <p:nvSpPr>
          <p:cNvPr id="40966" name="Text Box 16"/>
          <p:cNvSpPr txBox="1">
            <a:spLocks noChangeArrowheads="1"/>
          </p:cNvSpPr>
          <p:nvPr/>
        </p:nvSpPr>
        <p:spPr bwMode="auto">
          <a:xfrm>
            <a:off x="1042988" y="2708275"/>
            <a:ext cx="13668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Choanata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(nozdratí)</a:t>
            </a:r>
          </a:p>
        </p:txBody>
      </p:sp>
      <p:sp>
        <p:nvSpPr>
          <p:cNvPr id="40967" name="Line 17"/>
          <p:cNvSpPr>
            <a:spLocks noChangeShapeType="1"/>
          </p:cNvSpPr>
          <p:nvPr/>
        </p:nvSpPr>
        <p:spPr bwMode="auto">
          <a:xfrm>
            <a:off x="587375" y="1622425"/>
            <a:ext cx="0" cy="1439863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68" name="Line 18"/>
          <p:cNvSpPr>
            <a:spLocks noChangeShapeType="1"/>
          </p:cNvSpPr>
          <p:nvPr/>
        </p:nvSpPr>
        <p:spPr bwMode="auto">
          <a:xfrm>
            <a:off x="395288" y="2341563"/>
            <a:ext cx="192087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69" name="Line 19"/>
          <p:cNvSpPr>
            <a:spLocks noChangeShapeType="1"/>
          </p:cNvSpPr>
          <p:nvPr/>
        </p:nvSpPr>
        <p:spPr bwMode="auto">
          <a:xfrm>
            <a:off x="587375" y="1620838"/>
            <a:ext cx="3121025" cy="158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70" name="Text Box 20"/>
          <p:cNvSpPr txBox="1">
            <a:spLocks noChangeArrowheads="1"/>
          </p:cNvSpPr>
          <p:nvPr/>
        </p:nvSpPr>
        <p:spPr bwMode="auto">
          <a:xfrm>
            <a:off x="3779838" y="1425575"/>
            <a:ext cx="26638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Actinistia (latimérie)</a:t>
            </a:r>
          </a:p>
        </p:txBody>
      </p:sp>
      <p:sp>
        <p:nvSpPr>
          <p:cNvPr id="40971" name="Line 21"/>
          <p:cNvSpPr>
            <a:spLocks noChangeShapeType="1"/>
          </p:cNvSpPr>
          <p:nvPr/>
        </p:nvSpPr>
        <p:spPr bwMode="auto">
          <a:xfrm>
            <a:off x="2771775" y="3709988"/>
            <a:ext cx="360363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72" name="Text Box 22"/>
          <p:cNvSpPr txBox="1">
            <a:spLocks noChangeArrowheads="1"/>
          </p:cNvSpPr>
          <p:nvPr/>
        </p:nvSpPr>
        <p:spPr bwMode="auto">
          <a:xfrm>
            <a:off x="3779838" y="4471988"/>
            <a:ext cx="14176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Tetrapoda</a:t>
            </a:r>
          </a:p>
        </p:txBody>
      </p:sp>
      <p:sp>
        <p:nvSpPr>
          <p:cNvPr id="40973" name="Rectangle 24"/>
          <p:cNvSpPr>
            <a:spLocks noChangeArrowheads="1"/>
          </p:cNvSpPr>
          <p:nvPr/>
        </p:nvSpPr>
        <p:spPr bwMode="auto">
          <a:xfrm>
            <a:off x="3738563" y="2486025"/>
            <a:ext cx="2489200" cy="1584325"/>
          </a:xfrm>
          <a:prstGeom prst="rect">
            <a:avLst/>
          </a:prstGeom>
          <a:noFill/>
          <a:ln w="38100">
            <a:solidFill>
              <a:srgbClr val="0033CC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40974" name="Text Box 25"/>
          <p:cNvSpPr txBox="1">
            <a:spLocks noChangeArrowheads="1"/>
          </p:cNvSpPr>
          <p:nvPr/>
        </p:nvSpPr>
        <p:spPr bwMode="auto">
          <a:xfrm>
            <a:off x="4160838" y="4040188"/>
            <a:ext cx="16398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33CC"/>
                </a:solidFill>
                <a:latin typeface="Comic Sans MS" panose="030F0702030302020204" pitchFamily="66" charset="0"/>
              </a:rPr>
              <a:t>„Rhipidistia“</a:t>
            </a:r>
          </a:p>
        </p:txBody>
      </p:sp>
      <p:sp>
        <p:nvSpPr>
          <p:cNvPr id="40975" name="Line 27"/>
          <p:cNvSpPr>
            <a:spLocks noChangeShapeType="1"/>
          </p:cNvSpPr>
          <p:nvPr/>
        </p:nvSpPr>
        <p:spPr bwMode="auto">
          <a:xfrm>
            <a:off x="2771775" y="2414588"/>
            <a:ext cx="0" cy="12954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76" name="Line 29"/>
          <p:cNvSpPr>
            <a:spLocks noChangeShapeType="1"/>
          </p:cNvSpPr>
          <p:nvPr/>
        </p:nvSpPr>
        <p:spPr bwMode="auto">
          <a:xfrm>
            <a:off x="571500" y="3062288"/>
            <a:ext cx="328613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grpSp>
        <p:nvGrpSpPr>
          <p:cNvPr id="40977" name="Group 30"/>
          <p:cNvGrpSpPr>
            <a:grpSpLocks/>
          </p:cNvGrpSpPr>
          <p:nvPr/>
        </p:nvGrpSpPr>
        <p:grpSpPr bwMode="auto">
          <a:xfrm>
            <a:off x="3771900" y="2466975"/>
            <a:ext cx="2468563" cy="962025"/>
            <a:chOff x="2376" y="1286"/>
            <a:chExt cx="1555" cy="606"/>
          </a:xfrm>
        </p:grpSpPr>
        <p:sp>
          <p:nvSpPr>
            <p:cNvPr id="41000" name="Text Box 31"/>
            <p:cNvSpPr txBox="1">
              <a:spLocks noChangeArrowheads="1"/>
            </p:cNvSpPr>
            <p:nvPr/>
          </p:nvSpPr>
          <p:spPr bwMode="auto">
            <a:xfrm>
              <a:off x="2376" y="1642"/>
              <a:ext cx="155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latin typeface="Comic Sans MS" panose="030F0702030302020204" pitchFamily="66" charset="0"/>
                </a:rPr>
                <a:t>†  Osteolepiformes</a:t>
              </a:r>
            </a:p>
          </p:txBody>
        </p:sp>
        <p:sp>
          <p:nvSpPr>
            <p:cNvPr id="41001" name="Text Box 32"/>
            <p:cNvSpPr txBox="1">
              <a:spLocks noChangeArrowheads="1"/>
            </p:cNvSpPr>
            <p:nvPr/>
          </p:nvSpPr>
          <p:spPr bwMode="auto">
            <a:xfrm>
              <a:off x="2380" y="1286"/>
              <a:ext cx="143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latin typeface="Comic Sans MS" panose="030F0702030302020204" pitchFamily="66" charset="0"/>
                </a:rPr>
                <a:t>†  Porolepiformes</a:t>
              </a:r>
            </a:p>
          </p:txBody>
        </p:sp>
      </p:grpSp>
      <p:grpSp>
        <p:nvGrpSpPr>
          <p:cNvPr id="40978" name="Group 33"/>
          <p:cNvGrpSpPr>
            <a:grpSpLocks/>
          </p:cNvGrpSpPr>
          <p:nvPr/>
        </p:nvGrpSpPr>
        <p:grpSpPr bwMode="auto">
          <a:xfrm>
            <a:off x="2771775" y="2125663"/>
            <a:ext cx="936625" cy="576262"/>
            <a:chOff x="1713" y="966"/>
            <a:chExt cx="268" cy="219"/>
          </a:xfrm>
        </p:grpSpPr>
        <p:sp>
          <p:nvSpPr>
            <p:cNvPr id="40996" name="Line 34"/>
            <p:cNvSpPr>
              <a:spLocks noChangeShapeType="1"/>
            </p:cNvSpPr>
            <p:nvPr/>
          </p:nvSpPr>
          <p:spPr bwMode="auto">
            <a:xfrm>
              <a:off x="1713" y="1075"/>
              <a:ext cx="90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0997" name="Line 35"/>
            <p:cNvSpPr>
              <a:spLocks noChangeShapeType="1"/>
            </p:cNvSpPr>
            <p:nvPr/>
          </p:nvSpPr>
          <p:spPr bwMode="auto">
            <a:xfrm>
              <a:off x="1803" y="966"/>
              <a:ext cx="0" cy="219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0998" name="Line 36"/>
            <p:cNvSpPr>
              <a:spLocks noChangeShapeType="1"/>
            </p:cNvSpPr>
            <p:nvPr/>
          </p:nvSpPr>
          <p:spPr bwMode="auto">
            <a:xfrm>
              <a:off x="1803" y="966"/>
              <a:ext cx="178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0999" name="Line 37"/>
            <p:cNvSpPr>
              <a:spLocks noChangeShapeType="1"/>
            </p:cNvSpPr>
            <p:nvPr/>
          </p:nvSpPr>
          <p:spPr bwMode="auto">
            <a:xfrm>
              <a:off x="1803" y="1185"/>
              <a:ext cx="178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40979" name="Text Box 39"/>
          <p:cNvSpPr txBox="1">
            <a:spLocks noChangeArrowheads="1"/>
          </p:cNvSpPr>
          <p:nvPr/>
        </p:nvSpPr>
        <p:spPr bwMode="auto">
          <a:xfrm>
            <a:off x="8264525" y="1955800"/>
            <a:ext cx="5492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Comic Sans MS" panose="030F0702030302020204" pitchFamily="66" charset="0"/>
              </a:rPr>
              <a:t>Sarcoptereygii</a:t>
            </a:r>
          </a:p>
        </p:txBody>
      </p:sp>
      <p:grpSp>
        <p:nvGrpSpPr>
          <p:cNvPr id="40980" name="Group 40"/>
          <p:cNvGrpSpPr>
            <a:grpSpLocks/>
          </p:cNvGrpSpPr>
          <p:nvPr/>
        </p:nvGrpSpPr>
        <p:grpSpPr bwMode="auto">
          <a:xfrm>
            <a:off x="8027988" y="1446213"/>
            <a:ext cx="296862" cy="3344862"/>
            <a:chOff x="5328" y="528"/>
            <a:chExt cx="96" cy="2112"/>
          </a:xfrm>
        </p:grpSpPr>
        <p:sp>
          <p:nvSpPr>
            <p:cNvPr id="40993" name="Line 41"/>
            <p:cNvSpPr>
              <a:spLocks noChangeShapeType="1"/>
            </p:cNvSpPr>
            <p:nvPr/>
          </p:nvSpPr>
          <p:spPr bwMode="auto">
            <a:xfrm>
              <a:off x="5424" y="528"/>
              <a:ext cx="0" cy="2112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0994" name="Line 42"/>
            <p:cNvSpPr>
              <a:spLocks noChangeShapeType="1"/>
            </p:cNvSpPr>
            <p:nvPr/>
          </p:nvSpPr>
          <p:spPr bwMode="auto">
            <a:xfrm flipH="1">
              <a:off x="5328" y="528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0995" name="Line 43"/>
            <p:cNvSpPr>
              <a:spLocks noChangeShapeType="1"/>
            </p:cNvSpPr>
            <p:nvPr/>
          </p:nvSpPr>
          <p:spPr bwMode="auto">
            <a:xfrm flipH="1">
              <a:off x="5328" y="2640"/>
              <a:ext cx="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40981" name="Line 49"/>
          <p:cNvSpPr>
            <a:spLocks noChangeShapeType="1"/>
          </p:cNvSpPr>
          <p:nvPr/>
        </p:nvSpPr>
        <p:spPr bwMode="auto">
          <a:xfrm>
            <a:off x="3132138" y="3206750"/>
            <a:ext cx="0" cy="10795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82" name="Line 50"/>
          <p:cNvSpPr>
            <a:spLocks noChangeShapeType="1"/>
          </p:cNvSpPr>
          <p:nvPr/>
        </p:nvSpPr>
        <p:spPr bwMode="auto">
          <a:xfrm>
            <a:off x="3132138" y="3206750"/>
            <a:ext cx="576262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83" name="Line 51"/>
          <p:cNvSpPr>
            <a:spLocks noChangeShapeType="1"/>
          </p:cNvSpPr>
          <p:nvPr/>
        </p:nvSpPr>
        <p:spPr bwMode="auto">
          <a:xfrm>
            <a:off x="3132138" y="4286250"/>
            <a:ext cx="2159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grpSp>
        <p:nvGrpSpPr>
          <p:cNvPr id="40984" name="Group 52"/>
          <p:cNvGrpSpPr>
            <a:grpSpLocks/>
          </p:cNvGrpSpPr>
          <p:nvPr/>
        </p:nvGrpSpPr>
        <p:grpSpPr bwMode="auto">
          <a:xfrm>
            <a:off x="3348038" y="3783013"/>
            <a:ext cx="360362" cy="935037"/>
            <a:chOff x="1776" y="2112"/>
            <a:chExt cx="240" cy="864"/>
          </a:xfrm>
        </p:grpSpPr>
        <p:sp>
          <p:nvSpPr>
            <p:cNvPr id="40990" name="Line 53"/>
            <p:cNvSpPr>
              <a:spLocks noChangeShapeType="1"/>
            </p:cNvSpPr>
            <p:nvPr/>
          </p:nvSpPr>
          <p:spPr bwMode="auto">
            <a:xfrm>
              <a:off x="1776" y="2112"/>
              <a:ext cx="0" cy="864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0991" name="Line 54"/>
            <p:cNvSpPr>
              <a:spLocks noChangeShapeType="1"/>
            </p:cNvSpPr>
            <p:nvPr/>
          </p:nvSpPr>
          <p:spPr bwMode="auto">
            <a:xfrm>
              <a:off x="1776" y="2112"/>
              <a:ext cx="240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0992" name="Line 55"/>
            <p:cNvSpPr>
              <a:spLocks noChangeShapeType="1"/>
            </p:cNvSpPr>
            <p:nvPr/>
          </p:nvSpPr>
          <p:spPr bwMode="auto">
            <a:xfrm>
              <a:off x="1776" y="2976"/>
              <a:ext cx="240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9" name="Group 57"/>
          <p:cNvGrpSpPr>
            <a:grpSpLocks/>
          </p:cNvGrpSpPr>
          <p:nvPr/>
        </p:nvGrpSpPr>
        <p:grpSpPr bwMode="auto">
          <a:xfrm>
            <a:off x="2916238" y="2989263"/>
            <a:ext cx="3455987" cy="2384425"/>
            <a:chOff x="1746" y="1615"/>
            <a:chExt cx="2132" cy="1502"/>
          </a:xfrm>
        </p:grpSpPr>
        <p:sp>
          <p:nvSpPr>
            <p:cNvPr id="40988" name="Rectangle 58"/>
            <p:cNvSpPr>
              <a:spLocks noChangeArrowheads="1"/>
            </p:cNvSpPr>
            <p:nvPr/>
          </p:nvSpPr>
          <p:spPr bwMode="auto">
            <a:xfrm>
              <a:off x="1746" y="1615"/>
              <a:ext cx="2132" cy="1253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cs-CZ" altLang="cs-CZ" sz="2400"/>
            </a:p>
          </p:txBody>
        </p:sp>
        <p:sp>
          <p:nvSpPr>
            <p:cNvPr id="40989" name="Text Box 59"/>
            <p:cNvSpPr txBox="1">
              <a:spLocks noChangeArrowheads="1"/>
            </p:cNvSpPr>
            <p:nvPr/>
          </p:nvSpPr>
          <p:spPr bwMode="auto">
            <a:xfrm>
              <a:off x="2472" y="2867"/>
              <a:ext cx="88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solidFill>
                    <a:srgbClr val="FF3300"/>
                  </a:solidFill>
                  <a:latin typeface="Comic Sans MS" panose="030F0702030302020204" pitchFamily="66" charset="0"/>
                </a:rPr>
                <a:t>Rhipidistia</a:t>
              </a:r>
            </a:p>
          </p:txBody>
        </p:sp>
      </p:grpSp>
      <p:sp>
        <p:nvSpPr>
          <p:cNvPr id="40986" name="Line 60"/>
          <p:cNvSpPr>
            <a:spLocks noChangeShapeType="1"/>
          </p:cNvSpPr>
          <p:nvPr/>
        </p:nvSpPr>
        <p:spPr bwMode="auto">
          <a:xfrm>
            <a:off x="2443163" y="3068638"/>
            <a:ext cx="328612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A1FA55-75D7-4ECD-A1B6-12D1B0CBED50}" type="slidenum">
              <a:rPr lang="cs-CZ" altLang="cs-CZ" smtClean="0"/>
              <a:pPr>
                <a:defRPr/>
              </a:pPr>
              <a:t>38</a:t>
            </a:fld>
            <a:endParaRPr lang="cs-CZ" altLang="cs-CZ"/>
          </a:p>
        </p:txBody>
      </p:sp>
      <p:sp>
        <p:nvSpPr>
          <p:cNvPr id="52" name="Rectangle 59"/>
          <p:cNvSpPr>
            <a:spLocks noChangeArrowheads="1"/>
          </p:cNvSpPr>
          <p:nvPr/>
        </p:nvSpPr>
        <p:spPr bwMode="auto">
          <a:xfrm>
            <a:off x="0" y="0"/>
            <a:ext cx="9143999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accent4"/>
                </a:solidFill>
                <a:latin typeface="Comic Sans MS" pitchFamily="66" charset="0"/>
              </a:rPr>
              <a:t>Fylogeneze a diverzita obratlovců – </a:t>
            </a:r>
            <a:r>
              <a:rPr lang="cs-CZ" altLang="cs-CZ" sz="1800" dirty="0" err="1" smtClean="0">
                <a:solidFill>
                  <a:schemeClr val="accent4"/>
                </a:solidFill>
                <a:latin typeface="Comic Sans MS" pitchFamily="66" charset="0"/>
              </a:rPr>
              <a:t>Sarcopterygii</a:t>
            </a:r>
            <a:endParaRPr lang="cs-CZ" altLang="cs-CZ" sz="1800" dirty="0">
              <a:solidFill>
                <a:schemeClr val="accent4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76200" y="765175"/>
            <a:ext cx="47291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tx2"/>
                </a:solidFill>
                <a:latin typeface="Comic Sans MS" panose="030F0702030302020204" pitchFamily="66" charset="0"/>
              </a:rPr>
              <a:t>syn.</a:t>
            </a:r>
            <a:r>
              <a:rPr lang="cs-CZ" altLang="cs-CZ" sz="2000" b="1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2000">
                <a:solidFill>
                  <a:schemeClr val="tx2"/>
                </a:solidFill>
                <a:latin typeface="Comic Sans MS" panose="030F0702030302020204" pitchFamily="66" charset="0"/>
              </a:rPr>
              <a:t>Coelacanthimorpha - lalokoploutví</a:t>
            </a:r>
          </a:p>
        </p:txBody>
      </p:sp>
      <p:pic>
        <p:nvPicPr>
          <p:cNvPr id="41987" name="Picture 3" descr="LatimerováBal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675" y="3141663"/>
            <a:ext cx="2473325" cy="3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152400" y="1392238"/>
            <a:ext cx="7804150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tx2"/>
                </a:solidFill>
                <a:latin typeface="Comic Sans MS" panose="030F0702030302020204" pitchFamily="66" charset="0"/>
              </a:rPr>
              <a:t>Historie: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tx2"/>
                </a:solidFill>
                <a:latin typeface="Comic Sans MS" panose="030F0702030302020204" pitchFamily="66" charset="0"/>
              </a:rPr>
              <a:t>1. </a:t>
            </a:r>
            <a:r>
              <a:rPr lang="cs-CZ" altLang="cs-CZ" sz="2000" i="1">
                <a:solidFill>
                  <a:srgbClr val="0033CC"/>
                </a:solidFill>
                <a:latin typeface="Comic Sans MS" panose="030F0702030302020204" pitchFamily="66" charset="0"/>
              </a:rPr>
              <a:t>Latimeria chalumnae</a:t>
            </a:r>
            <a:r>
              <a:rPr lang="cs-CZ" altLang="cs-CZ" sz="1800">
                <a:solidFill>
                  <a:srgbClr val="0033CC"/>
                </a:solidFill>
                <a:latin typeface="Comic Sans MS" panose="030F0702030302020204" pitchFamily="66" charset="0"/>
              </a:rPr>
              <a:t> - </a:t>
            </a:r>
            <a:r>
              <a:rPr lang="cs-CZ" altLang="cs-CZ" sz="1800" b="1">
                <a:solidFill>
                  <a:srgbClr val="0033CC"/>
                </a:solidFill>
                <a:latin typeface="Comic Sans MS" panose="030F0702030302020204" pitchFamily="66" charset="0"/>
              </a:rPr>
              <a:t>latimérie podivná</a:t>
            </a:r>
            <a:r>
              <a:rPr lang="cs-CZ" altLang="cs-CZ" sz="1800">
                <a:solidFill>
                  <a:schemeClr val="tx2"/>
                </a:solidFill>
                <a:latin typeface="Comic Sans MS" panose="030F0702030302020204" pitchFamily="66" charset="0"/>
              </a:rPr>
              <a:t> (hnědá)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tx2"/>
                </a:solidFill>
                <a:latin typeface="Comic Sans MS" panose="030F0702030302020204" pitchFamily="66" charset="0"/>
              </a:rPr>
              <a:t>22.12.1938 - ústí řeky Chalumna u East Londonu (JAR), 140 cm, 38 kg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tx2"/>
                </a:solidFill>
                <a:latin typeface="Comic Sans MS" panose="030F0702030302020204" pitchFamily="66" charset="0"/>
              </a:rPr>
              <a:t>objev: kpt. Goosen, Marjorie Courtenay - Latimerová (obr.),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tx2"/>
                </a:solidFill>
                <a:latin typeface="Comic Sans MS" panose="030F0702030302020204" pitchFamily="66" charset="0"/>
              </a:rPr>
              <a:t>popis: J.L.B. Smith - Grahamstown, 1939 (Old Fourlegs, 1956)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tx2"/>
                </a:solidFill>
                <a:latin typeface="Comic Sans MS" panose="030F0702030302020204" pitchFamily="66" charset="0"/>
              </a:rPr>
              <a:t>20.12.1952 - u ostrova Anjouan, kpt. Hunt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tx2"/>
                </a:solidFill>
                <a:latin typeface="Comic Sans MS" panose="030F0702030302020204" pitchFamily="66" charset="0"/>
              </a:rPr>
              <a:t>studium v NM v Paříži: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tx2"/>
                </a:solidFill>
                <a:latin typeface="Comic Sans MS" panose="030F0702030302020204" pitchFamily="66" charset="0"/>
              </a:rPr>
              <a:t>J. Millot, J. Anthony, prof. K. Hensel (proudový orgán, 1979,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tx2"/>
                </a:solidFill>
                <a:latin typeface="Comic Sans MS" panose="030F0702030302020204" pitchFamily="66" charset="0"/>
              </a:rPr>
              <a:t>elektrosenzitivní orgán, 1984)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tx2"/>
                </a:solidFill>
                <a:latin typeface="Comic Sans MS" panose="030F0702030302020204" pitchFamily="66" charset="0"/>
              </a:rPr>
              <a:t>H. Fricke (Max Planck Institut v Seewiesiene, GER) - 1987,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tx2"/>
                </a:solidFill>
                <a:latin typeface="Comic Sans MS" panose="030F0702030302020204" pitchFamily="66" charset="0"/>
              </a:rPr>
              <a:t>1989, jachta Metoka, batyskaf GEO, JAGO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tx2"/>
                </a:solidFill>
                <a:latin typeface="Comic Sans MS" panose="030F0702030302020204" pitchFamily="66" charset="0"/>
              </a:rPr>
              <a:t>prof. E. K. Balon (obr., Guelph, CAN - rozmnožování)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tx2"/>
                </a:solidFill>
                <a:latin typeface="Comic Sans MS" panose="030F0702030302020204" pitchFamily="66" charset="0"/>
              </a:rPr>
              <a:t> - kniha 1991)</a:t>
            </a: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152400" y="5043488"/>
            <a:ext cx="6248400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tx2"/>
                </a:solidFill>
                <a:latin typeface="Comic Sans MS" panose="030F0702030302020204" pitchFamily="66" charset="0"/>
              </a:rPr>
              <a:t>2. </a:t>
            </a:r>
            <a:r>
              <a:rPr lang="cs-CZ" altLang="cs-CZ" sz="2000" i="1">
                <a:solidFill>
                  <a:srgbClr val="0033CC"/>
                </a:solidFill>
                <a:latin typeface="Comic Sans MS" panose="030F0702030302020204" pitchFamily="66" charset="0"/>
              </a:rPr>
              <a:t>Latimeria manadoensis</a:t>
            </a:r>
            <a:r>
              <a:rPr lang="cs-CZ" altLang="cs-CZ" sz="1800">
                <a:solidFill>
                  <a:schemeClr val="tx2"/>
                </a:solidFill>
                <a:latin typeface="Comic Sans MS" panose="030F0702030302020204" pitchFamily="66" charset="0"/>
              </a:rPr>
              <a:t> (1998) – latimérie celebeská (modrá)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tx2"/>
                </a:solidFill>
                <a:latin typeface="Comic Sans MS" panose="030F0702030302020204" pitchFamily="66" charset="0"/>
              </a:rPr>
              <a:t>18.9.1997 - trh v Manado (Sulawesi = Celebes, Indonésie),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tx2"/>
                </a:solidFill>
                <a:latin typeface="Comic Sans MS" panose="030F0702030302020204" pitchFamily="66" charset="0"/>
              </a:rPr>
              <a:t>M. Erdmann a kol. (info: Nature 24.9.1998),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tx2"/>
                </a:solidFill>
                <a:latin typeface="Comic Sans MS" panose="030F0702030302020204" pitchFamily="66" charset="0"/>
              </a:rPr>
              <a:t>popis L. Pouyaud a kol. (DNA, 1998, FR)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76200" y="1128713"/>
            <a:ext cx="36591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tx2"/>
                </a:solidFill>
                <a:latin typeface="Comic Sans MS" panose="030F0702030302020204" pitchFamily="66" charset="0"/>
              </a:rPr>
              <a:t>360 - 66 mil. let, 120 † druhů</a:t>
            </a:r>
          </a:p>
        </p:txBody>
      </p:sp>
      <p:grpSp>
        <p:nvGrpSpPr>
          <p:cNvPr id="41991" name="Skupina 14"/>
          <p:cNvGrpSpPr>
            <a:grpSpLocks/>
          </p:cNvGrpSpPr>
          <p:nvPr/>
        </p:nvGrpSpPr>
        <p:grpSpPr bwMode="auto">
          <a:xfrm>
            <a:off x="5765800" y="620713"/>
            <a:ext cx="2981325" cy="931862"/>
            <a:chOff x="5765800" y="49213"/>
            <a:chExt cx="2981325" cy="931862"/>
          </a:xfrm>
        </p:grpSpPr>
        <p:sp>
          <p:nvSpPr>
            <p:cNvPr id="41994" name="Text Box 8"/>
            <p:cNvSpPr txBox="1">
              <a:spLocks noChangeArrowheads="1"/>
            </p:cNvSpPr>
            <p:nvPr/>
          </p:nvSpPr>
          <p:spPr bwMode="auto">
            <a:xfrm>
              <a:off x="7451725" y="644525"/>
              <a:ext cx="1223963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600" b="1">
                  <a:solidFill>
                    <a:schemeClr val="tx2"/>
                  </a:solidFill>
                  <a:latin typeface="Comic Sans MS" panose="030F0702030302020204" pitchFamily="66" charset="0"/>
                </a:rPr>
                <a:t>  </a:t>
              </a:r>
              <a:r>
                <a:rPr lang="cs-CZ" altLang="cs-CZ" sz="1600">
                  <a:solidFill>
                    <a:schemeClr val="tx2"/>
                  </a:solidFill>
                  <a:latin typeface="Comic Sans MS" panose="030F0702030302020204" pitchFamily="66" charset="0"/>
                </a:rPr>
                <a:t>Choanata</a:t>
              </a:r>
            </a:p>
          </p:txBody>
        </p:sp>
        <p:sp>
          <p:nvSpPr>
            <p:cNvPr id="41995" name="Text Box 9"/>
            <p:cNvSpPr txBox="1">
              <a:spLocks noChangeArrowheads="1"/>
            </p:cNvSpPr>
            <p:nvPr/>
          </p:nvSpPr>
          <p:spPr bwMode="auto">
            <a:xfrm>
              <a:off x="7451725" y="49213"/>
              <a:ext cx="12954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600" b="1">
                  <a:solidFill>
                    <a:schemeClr val="tx2"/>
                  </a:solidFill>
                  <a:latin typeface="Comic Sans MS" panose="030F0702030302020204" pitchFamily="66" charset="0"/>
                </a:rPr>
                <a:t>  Actinistia</a:t>
              </a:r>
            </a:p>
          </p:txBody>
        </p:sp>
        <p:sp>
          <p:nvSpPr>
            <p:cNvPr id="41996" name="Text Box 10"/>
            <p:cNvSpPr txBox="1">
              <a:spLocks noChangeArrowheads="1"/>
            </p:cNvSpPr>
            <p:nvPr/>
          </p:nvSpPr>
          <p:spPr bwMode="auto">
            <a:xfrm>
              <a:off x="5765800" y="333375"/>
              <a:ext cx="175895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600" b="1">
                  <a:solidFill>
                    <a:schemeClr val="tx2"/>
                  </a:solidFill>
                  <a:latin typeface="Comic Sans MS" panose="030F0702030302020204" pitchFamily="66" charset="0"/>
                </a:rPr>
                <a:t>  </a:t>
              </a:r>
              <a:r>
                <a:rPr lang="cs-CZ" altLang="cs-CZ" sz="1600">
                  <a:solidFill>
                    <a:schemeClr val="tx2"/>
                  </a:solidFill>
                  <a:latin typeface="Comic Sans MS" panose="030F0702030302020204" pitchFamily="66" charset="0"/>
                </a:rPr>
                <a:t>Sarcopterygii</a:t>
              </a:r>
            </a:p>
          </p:txBody>
        </p:sp>
        <p:grpSp>
          <p:nvGrpSpPr>
            <p:cNvPr id="41997" name="Skupina 13"/>
            <p:cNvGrpSpPr>
              <a:grpSpLocks/>
            </p:cNvGrpSpPr>
            <p:nvPr/>
          </p:nvGrpSpPr>
          <p:grpSpPr bwMode="auto">
            <a:xfrm>
              <a:off x="7372350" y="227013"/>
              <a:ext cx="249238" cy="560387"/>
              <a:chOff x="7372350" y="227013"/>
              <a:chExt cx="249238" cy="560387"/>
            </a:xfrm>
          </p:grpSpPr>
          <p:sp>
            <p:nvSpPr>
              <p:cNvPr id="41998" name="Line 11"/>
              <p:cNvSpPr>
                <a:spLocks noChangeShapeType="1"/>
              </p:cNvSpPr>
              <p:nvPr/>
            </p:nvSpPr>
            <p:spPr bwMode="auto">
              <a:xfrm>
                <a:off x="7372350" y="503238"/>
                <a:ext cx="147638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1999" name="Line 12"/>
              <p:cNvSpPr>
                <a:spLocks noChangeShapeType="1"/>
              </p:cNvSpPr>
              <p:nvPr/>
            </p:nvSpPr>
            <p:spPr bwMode="auto">
              <a:xfrm>
                <a:off x="7519988" y="227013"/>
                <a:ext cx="0" cy="554037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2000" name="Line 13"/>
              <p:cNvSpPr>
                <a:spLocks noChangeShapeType="1"/>
              </p:cNvSpPr>
              <p:nvPr/>
            </p:nvSpPr>
            <p:spPr bwMode="auto">
              <a:xfrm flipV="1">
                <a:off x="7510463" y="787400"/>
                <a:ext cx="111125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2001" name="Line 14"/>
              <p:cNvSpPr>
                <a:spLocks noChangeShapeType="1"/>
              </p:cNvSpPr>
              <p:nvPr/>
            </p:nvSpPr>
            <p:spPr bwMode="auto">
              <a:xfrm>
                <a:off x="7519988" y="227013"/>
                <a:ext cx="98425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sp>
        <p:nvSpPr>
          <p:cNvPr id="41993" name="Obdélník 1"/>
          <p:cNvSpPr>
            <a:spLocks noChangeArrowheads="1"/>
          </p:cNvSpPr>
          <p:nvPr/>
        </p:nvSpPr>
        <p:spPr bwMode="auto">
          <a:xfrm>
            <a:off x="98425" y="404813"/>
            <a:ext cx="3178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30000"/>
              </a:spcBef>
              <a:buFontTx/>
              <a:buNone/>
            </a:pPr>
            <a:r>
              <a:rPr lang="cs-CZ" altLang="cs-CZ" sz="2400">
                <a:latin typeface="Comic Sans MS" panose="030F0702030302020204" pitchFamily="66" charset="0"/>
              </a:rPr>
              <a:t>Actinistia - latimérie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A1FA55-75D7-4ECD-A1B6-12D1B0CBED50}" type="slidenum">
              <a:rPr lang="cs-CZ" altLang="cs-CZ" smtClean="0"/>
              <a:pPr>
                <a:defRPr/>
              </a:pPr>
              <a:t>39</a:t>
            </a:fld>
            <a:endParaRPr lang="cs-CZ" altLang="cs-CZ"/>
          </a:p>
        </p:txBody>
      </p:sp>
      <p:sp>
        <p:nvSpPr>
          <p:cNvPr id="19" name="Rectangle 59"/>
          <p:cNvSpPr>
            <a:spLocks noChangeArrowheads="1"/>
          </p:cNvSpPr>
          <p:nvPr/>
        </p:nvSpPr>
        <p:spPr bwMode="auto">
          <a:xfrm>
            <a:off x="0" y="0"/>
            <a:ext cx="9143999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accent4"/>
                </a:solidFill>
                <a:latin typeface="Comic Sans MS" pitchFamily="66" charset="0"/>
              </a:rPr>
              <a:t>Fylogeneze a diverzita obratlovců – </a:t>
            </a:r>
            <a:r>
              <a:rPr lang="cs-CZ" altLang="cs-CZ" sz="1800" dirty="0" err="1" smtClean="0">
                <a:solidFill>
                  <a:schemeClr val="accent4"/>
                </a:solidFill>
                <a:latin typeface="Comic Sans MS" pitchFamily="66" charset="0"/>
              </a:rPr>
              <a:t>Sarcopterygii</a:t>
            </a:r>
            <a:r>
              <a:rPr lang="cs-CZ" altLang="cs-CZ" sz="1800" dirty="0" smtClean="0">
                <a:solidFill>
                  <a:schemeClr val="accent4"/>
                </a:solidFill>
                <a:latin typeface="Comic Sans MS" pitchFamily="66" charset="0"/>
              </a:rPr>
              <a:t> - </a:t>
            </a:r>
            <a:r>
              <a:rPr lang="cs-CZ" altLang="cs-CZ" sz="1800" dirty="0" err="1" smtClean="0">
                <a:solidFill>
                  <a:schemeClr val="accent4"/>
                </a:solidFill>
                <a:latin typeface="Comic Sans MS" pitchFamily="66" charset="0"/>
              </a:rPr>
              <a:t>Actinistia</a:t>
            </a:r>
            <a:endParaRPr lang="cs-CZ" altLang="cs-CZ" sz="1800" dirty="0">
              <a:solidFill>
                <a:schemeClr val="accent4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bdélník 53"/>
          <p:cNvSpPr/>
          <p:nvPr/>
        </p:nvSpPr>
        <p:spPr bwMode="auto">
          <a:xfrm>
            <a:off x="6875463" y="1196975"/>
            <a:ext cx="2268537" cy="5032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147" name="Rectangle 101"/>
          <p:cNvSpPr>
            <a:spLocks noChangeArrowheads="1"/>
          </p:cNvSpPr>
          <p:nvPr/>
        </p:nvSpPr>
        <p:spPr bwMode="auto">
          <a:xfrm>
            <a:off x="-6350" y="692696"/>
            <a:ext cx="58023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čelistnatci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s kostní tkání (vodní = ryby = </a:t>
            </a:r>
            <a:r>
              <a:rPr kumimoji="0"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Pisces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)</a:t>
            </a:r>
          </a:p>
        </p:txBody>
      </p:sp>
      <p:grpSp>
        <p:nvGrpSpPr>
          <p:cNvPr id="6148" name="Group 111"/>
          <p:cNvGrpSpPr>
            <a:grpSpLocks/>
          </p:cNvGrpSpPr>
          <p:nvPr/>
        </p:nvGrpSpPr>
        <p:grpSpPr bwMode="auto">
          <a:xfrm>
            <a:off x="7346950" y="404813"/>
            <a:ext cx="1800225" cy="1335087"/>
            <a:chOff x="3885" y="-59"/>
            <a:chExt cx="1199" cy="925"/>
          </a:xfrm>
        </p:grpSpPr>
        <p:sp>
          <p:nvSpPr>
            <p:cNvPr id="6192" name="Text Box 112"/>
            <p:cNvSpPr txBox="1">
              <a:spLocks noChangeArrowheads="1"/>
            </p:cNvSpPr>
            <p:nvPr/>
          </p:nvSpPr>
          <p:spPr bwMode="auto">
            <a:xfrm>
              <a:off x="3934" y="-59"/>
              <a:ext cx="922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70000"/>
                <a:buFont typeface="Monotype Sorts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3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cs-CZ" altLang="cs-CZ" sz="1600">
                  <a:solidFill>
                    <a:schemeClr val="bg2"/>
                  </a:solidFill>
                  <a:latin typeface="Comic Sans MS" panose="030F0702030302020204" pitchFamily="66" charset="0"/>
                </a:rPr>
                <a:t>† Placodermi</a:t>
              </a:r>
            </a:p>
          </p:txBody>
        </p:sp>
        <p:grpSp>
          <p:nvGrpSpPr>
            <p:cNvPr id="6193" name="Group 113"/>
            <p:cNvGrpSpPr>
              <a:grpSpLocks/>
            </p:cNvGrpSpPr>
            <p:nvPr/>
          </p:nvGrpSpPr>
          <p:grpSpPr bwMode="auto">
            <a:xfrm>
              <a:off x="3885" y="87"/>
              <a:ext cx="1199" cy="779"/>
              <a:chOff x="3885" y="87"/>
              <a:chExt cx="1199" cy="779"/>
            </a:xfrm>
          </p:grpSpPr>
          <p:sp>
            <p:nvSpPr>
              <p:cNvPr id="6194" name="Text Box 114"/>
              <p:cNvSpPr txBox="1">
                <a:spLocks noChangeArrowheads="1"/>
              </p:cNvSpPr>
              <p:nvPr/>
            </p:nvSpPr>
            <p:spPr bwMode="auto">
              <a:xfrm>
                <a:off x="3897" y="87"/>
                <a:ext cx="1187" cy="2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Monotype Sorts" pitchFamily="2" charset="2"/>
                  <a:buChar char="u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13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kumimoji="0" lang="cs-CZ" altLang="cs-CZ" sz="1600">
                    <a:solidFill>
                      <a:schemeClr val="bg2"/>
                    </a:solidFill>
                    <a:latin typeface="Comic Sans MS" panose="030F0702030302020204" pitchFamily="66" charset="0"/>
                  </a:rPr>
                  <a:t>  Chondrichthyes</a:t>
                </a:r>
              </a:p>
            </p:txBody>
          </p:sp>
          <p:sp>
            <p:nvSpPr>
              <p:cNvPr id="6195" name="Text Box 115"/>
              <p:cNvSpPr txBox="1">
                <a:spLocks noChangeArrowheads="1"/>
              </p:cNvSpPr>
              <p:nvPr/>
            </p:nvSpPr>
            <p:spPr bwMode="auto">
              <a:xfrm>
                <a:off x="3925" y="248"/>
                <a:ext cx="921" cy="2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Monotype Sorts" pitchFamily="2" charset="2"/>
                  <a:buChar char="u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13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kumimoji="0" lang="cs-CZ" altLang="cs-CZ" sz="1600">
                    <a:solidFill>
                      <a:schemeClr val="bg2"/>
                    </a:solidFill>
                    <a:latin typeface="Comic Sans MS" panose="030F0702030302020204" pitchFamily="66" charset="0"/>
                  </a:rPr>
                  <a:t>† Acanthodii</a:t>
                </a:r>
              </a:p>
            </p:txBody>
          </p:sp>
          <p:sp>
            <p:nvSpPr>
              <p:cNvPr id="6196" name="Text Box 116"/>
              <p:cNvSpPr txBox="1">
                <a:spLocks noChangeArrowheads="1"/>
              </p:cNvSpPr>
              <p:nvPr/>
            </p:nvSpPr>
            <p:spPr bwMode="auto">
              <a:xfrm>
                <a:off x="3896" y="422"/>
                <a:ext cx="1115" cy="2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Monotype Sorts" pitchFamily="2" charset="2"/>
                  <a:buChar char="u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13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kumimoji="0" lang="cs-CZ" altLang="cs-CZ" sz="1600">
                    <a:solidFill>
                      <a:schemeClr val="bg2"/>
                    </a:solidFill>
                    <a:latin typeface="Comic Sans MS" panose="030F0702030302020204" pitchFamily="66" charset="0"/>
                  </a:rPr>
                  <a:t>  </a:t>
                </a:r>
                <a:r>
                  <a:rPr kumimoji="0" lang="cs-CZ" altLang="cs-CZ" sz="1600" b="1">
                    <a:solidFill>
                      <a:schemeClr val="bg2"/>
                    </a:solidFill>
                    <a:latin typeface="Comic Sans MS" panose="030F0702030302020204" pitchFamily="66" charset="0"/>
                  </a:rPr>
                  <a:t>Actinopterygii</a:t>
                </a:r>
              </a:p>
            </p:txBody>
          </p:sp>
          <p:sp>
            <p:nvSpPr>
              <p:cNvPr id="6197" name="Text Box 117"/>
              <p:cNvSpPr txBox="1">
                <a:spLocks noChangeArrowheads="1"/>
              </p:cNvSpPr>
              <p:nvPr/>
            </p:nvSpPr>
            <p:spPr bwMode="auto">
              <a:xfrm>
                <a:off x="3885" y="582"/>
                <a:ext cx="1067" cy="2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Monotype Sorts" pitchFamily="2" charset="2"/>
                  <a:buChar char="u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13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kumimoji="0" lang="cs-CZ" altLang="cs-CZ" sz="1600">
                    <a:solidFill>
                      <a:schemeClr val="bg2"/>
                    </a:solidFill>
                    <a:latin typeface="Comic Sans MS" panose="030F0702030302020204" pitchFamily="66" charset="0"/>
                  </a:rPr>
                  <a:t>  Sarcopterygii</a:t>
                </a:r>
              </a:p>
            </p:txBody>
          </p:sp>
        </p:grpSp>
      </p:grpSp>
      <p:grpSp>
        <p:nvGrpSpPr>
          <p:cNvPr id="6149" name="Group 198"/>
          <p:cNvGrpSpPr>
            <a:grpSpLocks/>
          </p:cNvGrpSpPr>
          <p:nvPr/>
        </p:nvGrpSpPr>
        <p:grpSpPr bwMode="auto">
          <a:xfrm>
            <a:off x="6588125" y="622300"/>
            <a:ext cx="777875" cy="968375"/>
            <a:chOff x="4150" y="124"/>
            <a:chExt cx="490" cy="610"/>
          </a:xfrm>
        </p:grpSpPr>
        <p:grpSp>
          <p:nvGrpSpPr>
            <p:cNvPr id="6178" name="Group 118"/>
            <p:cNvGrpSpPr>
              <a:grpSpLocks/>
            </p:cNvGrpSpPr>
            <p:nvPr/>
          </p:nvGrpSpPr>
          <p:grpSpPr bwMode="auto">
            <a:xfrm>
              <a:off x="4150" y="124"/>
              <a:ext cx="490" cy="610"/>
              <a:chOff x="3152" y="1593"/>
              <a:chExt cx="727" cy="670"/>
            </a:xfrm>
          </p:grpSpPr>
          <p:sp>
            <p:nvSpPr>
              <p:cNvPr id="6181" name="Line 119"/>
              <p:cNvSpPr>
                <a:spLocks noChangeShapeType="1"/>
              </p:cNvSpPr>
              <p:nvPr/>
            </p:nvSpPr>
            <p:spPr bwMode="auto">
              <a:xfrm>
                <a:off x="3152" y="1797"/>
                <a:ext cx="42" cy="0"/>
              </a:xfrm>
              <a:prstGeom prst="line">
                <a:avLst/>
              </a:prstGeom>
              <a:noFill/>
              <a:ln w="28575">
                <a:solidFill>
                  <a:srgbClr val="3E001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6182" name="Line 120"/>
              <p:cNvSpPr>
                <a:spLocks noChangeShapeType="1"/>
              </p:cNvSpPr>
              <p:nvPr/>
            </p:nvSpPr>
            <p:spPr bwMode="auto">
              <a:xfrm>
                <a:off x="3194" y="1593"/>
                <a:ext cx="4" cy="340"/>
              </a:xfrm>
              <a:prstGeom prst="line">
                <a:avLst/>
              </a:prstGeom>
              <a:noFill/>
              <a:ln w="28575">
                <a:solidFill>
                  <a:srgbClr val="3E001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6183" name="Line 121"/>
              <p:cNvSpPr>
                <a:spLocks noChangeShapeType="1"/>
              </p:cNvSpPr>
              <p:nvPr/>
            </p:nvSpPr>
            <p:spPr bwMode="auto">
              <a:xfrm>
                <a:off x="3198" y="1608"/>
                <a:ext cx="680" cy="8"/>
              </a:xfrm>
              <a:prstGeom prst="line">
                <a:avLst/>
              </a:prstGeom>
              <a:noFill/>
              <a:ln w="28575">
                <a:solidFill>
                  <a:srgbClr val="3E001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6184" name="Line 122"/>
              <p:cNvSpPr>
                <a:spLocks noChangeShapeType="1"/>
              </p:cNvSpPr>
              <p:nvPr/>
            </p:nvSpPr>
            <p:spPr bwMode="auto">
              <a:xfrm flipV="1">
                <a:off x="3288" y="1752"/>
                <a:ext cx="590" cy="3"/>
              </a:xfrm>
              <a:prstGeom prst="line">
                <a:avLst/>
              </a:prstGeom>
              <a:noFill/>
              <a:ln w="28575">
                <a:solidFill>
                  <a:srgbClr val="3E001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6185" name="Line 123"/>
              <p:cNvSpPr>
                <a:spLocks noChangeShapeType="1"/>
              </p:cNvSpPr>
              <p:nvPr/>
            </p:nvSpPr>
            <p:spPr bwMode="auto">
              <a:xfrm>
                <a:off x="3288" y="2069"/>
                <a:ext cx="106" cy="0"/>
              </a:xfrm>
              <a:prstGeom prst="line">
                <a:avLst/>
              </a:prstGeom>
              <a:noFill/>
              <a:ln w="28575">
                <a:solidFill>
                  <a:srgbClr val="3E001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6186" name="Line 124"/>
              <p:cNvSpPr>
                <a:spLocks noChangeShapeType="1"/>
              </p:cNvSpPr>
              <p:nvPr/>
            </p:nvSpPr>
            <p:spPr bwMode="auto">
              <a:xfrm>
                <a:off x="3394" y="1927"/>
                <a:ext cx="0" cy="245"/>
              </a:xfrm>
              <a:prstGeom prst="line">
                <a:avLst/>
              </a:prstGeom>
              <a:noFill/>
              <a:ln w="28575">
                <a:solidFill>
                  <a:srgbClr val="3E001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6187" name="Line 125"/>
              <p:cNvSpPr>
                <a:spLocks noChangeShapeType="1"/>
              </p:cNvSpPr>
              <p:nvPr/>
            </p:nvSpPr>
            <p:spPr bwMode="auto">
              <a:xfrm>
                <a:off x="3394" y="1927"/>
                <a:ext cx="485" cy="0"/>
              </a:xfrm>
              <a:prstGeom prst="line">
                <a:avLst/>
              </a:prstGeom>
              <a:noFill/>
              <a:ln w="28575">
                <a:solidFill>
                  <a:srgbClr val="3E001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6188" name="Line 126"/>
              <p:cNvSpPr>
                <a:spLocks noChangeShapeType="1"/>
              </p:cNvSpPr>
              <p:nvPr/>
            </p:nvSpPr>
            <p:spPr bwMode="auto">
              <a:xfrm>
                <a:off x="3394" y="2172"/>
                <a:ext cx="63" cy="0"/>
              </a:xfrm>
              <a:prstGeom prst="line">
                <a:avLst/>
              </a:prstGeom>
              <a:noFill/>
              <a:ln w="28575">
                <a:solidFill>
                  <a:srgbClr val="3E001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6189" name="Line 127"/>
              <p:cNvSpPr>
                <a:spLocks noChangeShapeType="1"/>
              </p:cNvSpPr>
              <p:nvPr/>
            </p:nvSpPr>
            <p:spPr bwMode="auto">
              <a:xfrm>
                <a:off x="3457" y="2093"/>
                <a:ext cx="422" cy="0"/>
              </a:xfrm>
              <a:prstGeom prst="line">
                <a:avLst/>
              </a:prstGeom>
              <a:noFill/>
              <a:ln w="28575">
                <a:solidFill>
                  <a:srgbClr val="3E001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6190" name="Line 128"/>
              <p:cNvSpPr>
                <a:spLocks noChangeShapeType="1"/>
              </p:cNvSpPr>
              <p:nvPr/>
            </p:nvSpPr>
            <p:spPr bwMode="auto">
              <a:xfrm>
                <a:off x="3457" y="2254"/>
                <a:ext cx="422" cy="0"/>
              </a:xfrm>
              <a:prstGeom prst="line">
                <a:avLst/>
              </a:prstGeom>
              <a:noFill/>
              <a:ln w="28575">
                <a:solidFill>
                  <a:srgbClr val="3E001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6191" name="Line 129"/>
              <p:cNvSpPr>
                <a:spLocks noChangeShapeType="1"/>
              </p:cNvSpPr>
              <p:nvPr/>
            </p:nvSpPr>
            <p:spPr bwMode="auto">
              <a:xfrm>
                <a:off x="3451" y="2093"/>
                <a:ext cx="0" cy="170"/>
              </a:xfrm>
              <a:prstGeom prst="line">
                <a:avLst/>
              </a:prstGeom>
              <a:noFill/>
              <a:ln w="28575">
                <a:solidFill>
                  <a:srgbClr val="3E001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6179" name="Line 130"/>
            <p:cNvSpPr>
              <a:spLocks noChangeShapeType="1"/>
            </p:cNvSpPr>
            <p:nvPr/>
          </p:nvSpPr>
          <p:spPr bwMode="auto">
            <a:xfrm>
              <a:off x="4242" y="269"/>
              <a:ext cx="0" cy="285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180" name="Line 131"/>
            <p:cNvSpPr>
              <a:spLocks noChangeShapeType="1"/>
            </p:cNvSpPr>
            <p:nvPr/>
          </p:nvSpPr>
          <p:spPr bwMode="auto">
            <a:xfrm>
              <a:off x="4181" y="434"/>
              <a:ext cx="58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6" name="Group 209"/>
          <p:cNvGrpSpPr>
            <a:grpSpLocks/>
          </p:cNvGrpSpPr>
          <p:nvPr/>
        </p:nvGrpSpPr>
        <p:grpSpPr bwMode="auto">
          <a:xfrm>
            <a:off x="323528" y="4653136"/>
            <a:ext cx="8135938" cy="1484312"/>
            <a:chOff x="204" y="2903"/>
            <a:chExt cx="5125" cy="935"/>
          </a:xfrm>
        </p:grpSpPr>
        <p:grpSp>
          <p:nvGrpSpPr>
            <p:cNvPr id="6156" name="Group 204"/>
            <p:cNvGrpSpPr>
              <a:grpSpLocks/>
            </p:cNvGrpSpPr>
            <p:nvPr/>
          </p:nvGrpSpPr>
          <p:grpSpPr bwMode="auto">
            <a:xfrm>
              <a:off x="2290" y="3245"/>
              <a:ext cx="545" cy="367"/>
              <a:chOff x="2245" y="2904"/>
              <a:chExt cx="545" cy="367"/>
            </a:xfrm>
          </p:grpSpPr>
          <p:sp>
            <p:nvSpPr>
              <p:cNvPr id="6174" name="Line 105"/>
              <p:cNvSpPr>
                <a:spLocks noChangeShapeType="1"/>
              </p:cNvSpPr>
              <p:nvPr/>
            </p:nvSpPr>
            <p:spPr bwMode="auto">
              <a:xfrm>
                <a:off x="2418" y="2904"/>
                <a:ext cx="372" cy="0"/>
              </a:xfrm>
              <a:prstGeom prst="line">
                <a:avLst/>
              </a:prstGeom>
              <a:noFill/>
              <a:ln w="28575">
                <a:solidFill>
                  <a:srgbClr val="32001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6175" name="Line 106"/>
              <p:cNvSpPr>
                <a:spLocks noChangeShapeType="1"/>
              </p:cNvSpPr>
              <p:nvPr/>
            </p:nvSpPr>
            <p:spPr bwMode="auto">
              <a:xfrm>
                <a:off x="2418" y="3256"/>
                <a:ext cx="372" cy="0"/>
              </a:xfrm>
              <a:prstGeom prst="line">
                <a:avLst/>
              </a:prstGeom>
              <a:noFill/>
              <a:ln w="28575">
                <a:solidFill>
                  <a:srgbClr val="32001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6176" name="Line 107"/>
              <p:cNvSpPr>
                <a:spLocks noChangeShapeType="1"/>
              </p:cNvSpPr>
              <p:nvPr/>
            </p:nvSpPr>
            <p:spPr bwMode="auto">
              <a:xfrm>
                <a:off x="2410" y="2904"/>
                <a:ext cx="0" cy="367"/>
              </a:xfrm>
              <a:prstGeom prst="line">
                <a:avLst/>
              </a:prstGeom>
              <a:noFill/>
              <a:ln w="28575">
                <a:solidFill>
                  <a:srgbClr val="32001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6177" name="Line 135"/>
              <p:cNvSpPr>
                <a:spLocks noChangeShapeType="1"/>
              </p:cNvSpPr>
              <p:nvPr/>
            </p:nvSpPr>
            <p:spPr bwMode="auto">
              <a:xfrm flipV="1">
                <a:off x="2245" y="3075"/>
                <a:ext cx="181" cy="0"/>
              </a:xfrm>
              <a:prstGeom prst="line">
                <a:avLst/>
              </a:prstGeom>
              <a:noFill/>
              <a:ln w="28575">
                <a:solidFill>
                  <a:srgbClr val="32001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6157" name="Group 208"/>
            <p:cNvGrpSpPr>
              <a:grpSpLocks/>
            </p:cNvGrpSpPr>
            <p:nvPr/>
          </p:nvGrpSpPr>
          <p:grpSpPr bwMode="auto">
            <a:xfrm>
              <a:off x="204" y="2903"/>
              <a:ext cx="5125" cy="935"/>
              <a:chOff x="204" y="2540"/>
              <a:chExt cx="5125" cy="935"/>
            </a:xfrm>
          </p:grpSpPr>
          <p:grpSp>
            <p:nvGrpSpPr>
              <p:cNvPr id="6158" name="Group 207"/>
              <p:cNvGrpSpPr>
                <a:grpSpLocks/>
              </p:cNvGrpSpPr>
              <p:nvPr/>
            </p:nvGrpSpPr>
            <p:grpSpPr bwMode="auto">
              <a:xfrm>
                <a:off x="204" y="2637"/>
                <a:ext cx="4825" cy="720"/>
                <a:chOff x="204" y="2637"/>
                <a:chExt cx="4825" cy="720"/>
              </a:xfrm>
            </p:grpSpPr>
            <p:sp>
              <p:nvSpPr>
                <p:cNvPr id="6164" name="Text Box 103"/>
                <p:cNvSpPr txBox="1">
                  <a:spLocks noChangeArrowheads="1"/>
                </p:cNvSpPr>
                <p:nvPr/>
              </p:nvSpPr>
              <p:spPr bwMode="auto">
                <a:xfrm>
                  <a:off x="2702" y="2742"/>
                  <a:ext cx="2327" cy="2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u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Monotype Sorts" pitchFamily="2" charset="2"/>
                    <a:buChar char="u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u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u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u"/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u"/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u"/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u"/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u"/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3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kumimoji="0" lang="cs-CZ" altLang="cs-CZ" sz="1800" b="1">
                      <a:solidFill>
                        <a:schemeClr val="bg2"/>
                      </a:solidFill>
                      <a:latin typeface="Comic Sans MS" panose="030F0702030302020204" pitchFamily="66" charset="0"/>
                    </a:rPr>
                    <a:t>  Actinopterygii</a:t>
                  </a:r>
                  <a:r>
                    <a:rPr kumimoji="0" lang="cs-CZ" altLang="cs-CZ" sz="1800">
                      <a:solidFill>
                        <a:schemeClr val="bg2"/>
                      </a:solidFill>
                      <a:latin typeface="Comic Sans MS" panose="030F0702030302020204" pitchFamily="66" charset="0"/>
                    </a:rPr>
                    <a:t> - </a:t>
                  </a:r>
                  <a:r>
                    <a:rPr kumimoji="0" lang="cs-CZ" altLang="cs-CZ" sz="1800" b="1">
                      <a:solidFill>
                        <a:schemeClr val="bg2"/>
                      </a:solidFill>
                      <a:latin typeface="Comic Sans MS" panose="030F0702030302020204" pitchFamily="66" charset="0"/>
                    </a:rPr>
                    <a:t>paprskoploutví</a:t>
                  </a:r>
                  <a:endParaRPr kumimoji="0" lang="cs-CZ" altLang="cs-CZ" sz="1800">
                    <a:solidFill>
                      <a:schemeClr val="bg2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6165" name="Text Box 104"/>
                <p:cNvSpPr txBox="1">
                  <a:spLocks noChangeArrowheads="1"/>
                </p:cNvSpPr>
                <p:nvPr/>
              </p:nvSpPr>
              <p:spPr bwMode="auto">
                <a:xfrm>
                  <a:off x="2746" y="3074"/>
                  <a:ext cx="2162" cy="2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u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Monotype Sorts" pitchFamily="2" charset="2"/>
                    <a:buChar char="u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u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u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u"/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u"/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u"/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u"/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u"/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3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kumimoji="0" lang="cs-CZ" altLang="cs-CZ" sz="1800" b="1">
                      <a:solidFill>
                        <a:schemeClr val="bg2"/>
                      </a:solidFill>
                      <a:latin typeface="Comic Sans MS" panose="030F0702030302020204" pitchFamily="66" charset="0"/>
                    </a:rPr>
                    <a:t>  Sarcopterygii - svaloploutví</a:t>
                  </a:r>
                </a:p>
              </p:txBody>
            </p:sp>
            <p:grpSp>
              <p:nvGrpSpPr>
                <p:cNvPr id="6166" name="Group 206"/>
                <p:cNvGrpSpPr>
                  <a:grpSpLocks/>
                </p:cNvGrpSpPr>
                <p:nvPr/>
              </p:nvGrpSpPr>
              <p:grpSpPr bwMode="auto">
                <a:xfrm>
                  <a:off x="204" y="2637"/>
                  <a:ext cx="2144" cy="535"/>
                  <a:chOff x="204" y="2637"/>
                  <a:chExt cx="2144" cy="535"/>
                </a:xfrm>
              </p:grpSpPr>
              <p:sp>
                <p:nvSpPr>
                  <p:cNvPr id="6167" name="Rectangle 133"/>
                  <p:cNvSpPr>
                    <a:spLocks noChangeArrowheads="1"/>
                  </p:cNvSpPr>
                  <p:nvPr/>
                </p:nvSpPr>
                <p:spPr bwMode="auto">
                  <a:xfrm>
                    <a:off x="748" y="2906"/>
                    <a:ext cx="1600" cy="26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70000"/>
                      <a:buFont typeface="Wingdings" panose="05000000000000000000" pitchFamily="2" charset="2"/>
                      <a:buChar char="u"/>
                      <a:defRPr kumimoji="1"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hlink"/>
                      </a:buClr>
                      <a:buSzPct val="70000"/>
                      <a:buFont typeface="Monotype Sorts" pitchFamily="2" charset="2"/>
                      <a:buChar char="u"/>
                      <a:defRPr kumimoji="1"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70000"/>
                      <a:buFont typeface="Wingdings" panose="05000000000000000000" pitchFamily="2" charset="2"/>
                      <a:buChar char="u"/>
                      <a:defRPr kumimoji="1"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70000"/>
                      <a:buFont typeface="Wingdings" panose="05000000000000000000" pitchFamily="2" charset="2"/>
                      <a:buChar char="u"/>
                      <a:defRPr kumimoji="1"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70000"/>
                      <a:buFont typeface="Wingdings" panose="05000000000000000000" pitchFamily="2" charset="2"/>
                      <a:buChar char="u"/>
                      <a:defRPr kumimoji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70000"/>
                      <a:buFont typeface="Wingdings" panose="05000000000000000000" pitchFamily="2" charset="2"/>
                      <a:buChar char="u"/>
                      <a:defRPr kumimoji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70000"/>
                      <a:buFont typeface="Wingdings" panose="05000000000000000000" pitchFamily="2" charset="2"/>
                      <a:buChar char="u"/>
                      <a:defRPr kumimoji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70000"/>
                      <a:buFont typeface="Wingdings" panose="05000000000000000000" pitchFamily="2" charset="2"/>
                      <a:buChar char="u"/>
                      <a:defRPr kumimoji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70000"/>
                      <a:buFont typeface="Wingdings" panose="05000000000000000000" pitchFamily="2" charset="2"/>
                      <a:buChar char="u"/>
                      <a:defRPr kumimoji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lnSpc>
                        <a:spcPct val="120000"/>
                      </a:lnSpc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r>
                      <a:rPr kumimoji="0" lang="cs-CZ" altLang="cs-CZ" sz="1800" b="1">
                        <a:solidFill>
                          <a:schemeClr val="bg2"/>
                        </a:solidFill>
                        <a:latin typeface="Comic Sans MS" panose="030F0702030302020204" pitchFamily="66" charset="0"/>
                      </a:rPr>
                      <a:t>Osteognathostomata </a:t>
                    </a:r>
                  </a:p>
                </p:txBody>
              </p:sp>
              <p:sp>
                <p:nvSpPr>
                  <p:cNvPr id="6168" name="Rectangle 138"/>
                  <p:cNvSpPr>
                    <a:spLocks noChangeArrowheads="1"/>
                  </p:cNvSpPr>
                  <p:nvPr/>
                </p:nvSpPr>
                <p:spPr bwMode="auto">
                  <a:xfrm>
                    <a:off x="748" y="2637"/>
                    <a:ext cx="836" cy="26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70000"/>
                      <a:buFont typeface="Wingdings" panose="05000000000000000000" pitchFamily="2" charset="2"/>
                      <a:buChar char="u"/>
                      <a:defRPr kumimoji="1"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hlink"/>
                      </a:buClr>
                      <a:buSzPct val="70000"/>
                      <a:buFont typeface="Monotype Sorts" pitchFamily="2" charset="2"/>
                      <a:buChar char="u"/>
                      <a:defRPr kumimoji="1"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70000"/>
                      <a:buFont typeface="Wingdings" panose="05000000000000000000" pitchFamily="2" charset="2"/>
                      <a:buChar char="u"/>
                      <a:defRPr kumimoji="1"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70000"/>
                      <a:buFont typeface="Wingdings" panose="05000000000000000000" pitchFamily="2" charset="2"/>
                      <a:buChar char="u"/>
                      <a:defRPr kumimoji="1"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70000"/>
                      <a:buFont typeface="Wingdings" panose="05000000000000000000" pitchFamily="2" charset="2"/>
                      <a:buChar char="u"/>
                      <a:defRPr kumimoji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70000"/>
                      <a:buFont typeface="Wingdings" panose="05000000000000000000" pitchFamily="2" charset="2"/>
                      <a:buChar char="u"/>
                      <a:defRPr kumimoji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70000"/>
                      <a:buFont typeface="Wingdings" panose="05000000000000000000" pitchFamily="2" charset="2"/>
                      <a:buChar char="u"/>
                      <a:defRPr kumimoji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70000"/>
                      <a:buFont typeface="Wingdings" panose="05000000000000000000" pitchFamily="2" charset="2"/>
                      <a:buChar char="u"/>
                      <a:defRPr kumimoji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70000"/>
                      <a:buFont typeface="Wingdings" panose="05000000000000000000" pitchFamily="2" charset="2"/>
                      <a:buChar char="u"/>
                      <a:defRPr kumimoji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lnSpc>
                        <a:spcPct val="120000"/>
                      </a:lnSpc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r>
                      <a:rPr kumimoji="0" lang="cs-CZ" altLang="cs-CZ" sz="1800">
                        <a:solidFill>
                          <a:schemeClr val="bg2"/>
                        </a:solidFill>
                        <a:latin typeface="Comic Sans MS" panose="030F0702030302020204" pitchFamily="66" charset="0"/>
                      </a:rPr>
                      <a:t>Acanthodii</a:t>
                    </a:r>
                  </a:p>
                </p:txBody>
              </p:sp>
              <p:grpSp>
                <p:nvGrpSpPr>
                  <p:cNvPr id="6169" name="Group 190"/>
                  <p:cNvGrpSpPr>
                    <a:grpSpLocks/>
                  </p:cNvGrpSpPr>
                  <p:nvPr/>
                </p:nvGrpSpPr>
                <p:grpSpPr bwMode="auto">
                  <a:xfrm>
                    <a:off x="204" y="2763"/>
                    <a:ext cx="545" cy="303"/>
                    <a:chOff x="68" y="1071"/>
                    <a:chExt cx="545" cy="303"/>
                  </a:xfrm>
                </p:grpSpPr>
                <p:sp>
                  <p:nvSpPr>
                    <p:cNvPr id="6170" name="Line 1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1" y="1071"/>
                      <a:ext cx="372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32001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6171" name="Line 1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1" y="1374"/>
                      <a:ext cx="372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32001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6172" name="Line 1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3" y="1071"/>
                      <a:ext cx="0" cy="299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32001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6173" name="Line 14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68" y="1207"/>
                      <a:ext cx="181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32001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</p:grpSp>
            </p:grpSp>
          </p:grpSp>
          <p:sp>
            <p:nvSpPr>
              <p:cNvPr id="6159" name="Text Box 157"/>
              <p:cNvSpPr txBox="1">
                <a:spLocks noChangeArrowheads="1"/>
              </p:cNvSpPr>
              <p:nvPr/>
            </p:nvSpPr>
            <p:spPr bwMode="auto">
              <a:xfrm rot="5400000">
                <a:off x="4736" y="2883"/>
                <a:ext cx="935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Monotype Sorts" pitchFamily="2" charset="2"/>
                  <a:buChar char="u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kumimoji="0" lang="cs-CZ" altLang="cs-CZ" sz="2000">
                    <a:solidFill>
                      <a:schemeClr val="bg2"/>
                    </a:solidFill>
                    <a:latin typeface="Comic Sans MS" panose="030F0702030302020204" pitchFamily="66" charset="0"/>
                  </a:rPr>
                  <a:t>Teleostomi</a:t>
                </a:r>
              </a:p>
            </p:txBody>
          </p:sp>
          <p:grpSp>
            <p:nvGrpSpPr>
              <p:cNvPr id="6160" name="Group 205"/>
              <p:cNvGrpSpPr>
                <a:grpSpLocks/>
              </p:cNvGrpSpPr>
              <p:nvPr/>
            </p:nvGrpSpPr>
            <p:grpSpPr bwMode="auto">
              <a:xfrm>
                <a:off x="4902" y="2627"/>
                <a:ext cx="181" cy="726"/>
                <a:chOff x="4902" y="2627"/>
                <a:chExt cx="181" cy="726"/>
              </a:xfrm>
            </p:grpSpPr>
            <p:sp>
              <p:nvSpPr>
                <p:cNvPr id="6161" name="Line 158"/>
                <p:cNvSpPr>
                  <a:spLocks noChangeShapeType="1"/>
                </p:cNvSpPr>
                <p:nvPr/>
              </p:nvSpPr>
              <p:spPr bwMode="auto">
                <a:xfrm>
                  <a:off x="5083" y="2627"/>
                  <a:ext cx="0" cy="726"/>
                </a:xfrm>
                <a:prstGeom prst="line">
                  <a:avLst/>
                </a:prstGeom>
                <a:noFill/>
                <a:ln w="28575">
                  <a:solidFill>
                    <a:srgbClr val="32001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162" name="Line 163"/>
                <p:cNvSpPr>
                  <a:spLocks noChangeShapeType="1"/>
                </p:cNvSpPr>
                <p:nvPr/>
              </p:nvSpPr>
              <p:spPr bwMode="auto">
                <a:xfrm flipH="1">
                  <a:off x="4902" y="2627"/>
                  <a:ext cx="181" cy="0"/>
                </a:xfrm>
                <a:prstGeom prst="line">
                  <a:avLst/>
                </a:prstGeom>
                <a:noFill/>
                <a:ln w="28575">
                  <a:solidFill>
                    <a:srgbClr val="32001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163" name="Line 164"/>
                <p:cNvSpPr>
                  <a:spLocks noChangeShapeType="1"/>
                </p:cNvSpPr>
                <p:nvPr/>
              </p:nvSpPr>
              <p:spPr bwMode="auto">
                <a:xfrm flipH="1">
                  <a:off x="4902" y="3353"/>
                  <a:ext cx="181" cy="0"/>
                </a:xfrm>
                <a:prstGeom prst="line">
                  <a:avLst/>
                </a:prstGeom>
                <a:noFill/>
                <a:ln w="28575">
                  <a:solidFill>
                    <a:srgbClr val="32001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</p:grpSp>
      </p:grpSp>
      <p:sp>
        <p:nvSpPr>
          <p:cNvPr id="6151" name="Rectangle 180"/>
          <p:cNvSpPr>
            <a:spLocks noChangeArrowheads="1"/>
          </p:cNvSpPr>
          <p:nvPr/>
        </p:nvSpPr>
        <p:spPr bwMode="auto">
          <a:xfrm>
            <a:off x="0" y="1663700"/>
            <a:ext cx="7280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předek ryb – </a:t>
            </a:r>
            <a:r>
              <a:rPr kumimoji="0" lang="cs-CZ" altLang="cs-CZ" sz="2000" i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Psarolepis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, předek paprskoploutvých -</a:t>
            </a:r>
            <a:r>
              <a:rPr kumimoji="0" lang="cs-CZ" altLang="cs-CZ" sz="2000" i="1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2000" i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Dialipina</a:t>
            </a:r>
            <a:endParaRPr kumimoji="0" lang="cs-CZ" altLang="cs-CZ" sz="20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6152" name="Group 196"/>
          <p:cNvGrpSpPr>
            <a:grpSpLocks/>
          </p:cNvGrpSpPr>
          <p:nvPr/>
        </p:nvGrpSpPr>
        <p:grpSpPr bwMode="auto">
          <a:xfrm>
            <a:off x="459581" y="2141538"/>
            <a:ext cx="8224837" cy="2182812"/>
            <a:chOff x="272" y="981"/>
            <a:chExt cx="5181" cy="1375"/>
          </a:xfrm>
        </p:grpSpPr>
        <p:pic>
          <p:nvPicPr>
            <p:cNvPr id="6154" name="Picture 194" descr="Dialip_compl_ph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" y="981"/>
              <a:ext cx="2709" cy="1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5" name="Picture 195" descr="250px-Psarolepis_BW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" y="981"/>
              <a:ext cx="2472" cy="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3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-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Osteognathostomata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0DA36C1-E23F-4986-9DA1-7486A8AEAC3B}" type="slidenum">
              <a:rPr lang="cs-CZ" altLang="cs-CZ" smtClean="0">
                <a:solidFill>
                  <a:schemeClr val="bg2"/>
                </a:solidFill>
              </a:rPr>
              <a:pPr>
                <a:defRPr/>
              </a:pPr>
              <a:t>4</a:t>
            </a:fld>
            <a:endParaRPr lang="cs-CZ" altLang="cs-CZ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76200" y="584200"/>
            <a:ext cx="2530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i="1">
                <a:solidFill>
                  <a:schemeClr val="tx2"/>
                </a:solidFill>
                <a:latin typeface="Comic Sans MS" panose="030F0702030302020204" pitchFamily="66" charset="0"/>
              </a:rPr>
              <a:t>Latimeria</a:t>
            </a:r>
            <a:r>
              <a:rPr lang="cs-CZ" altLang="cs-CZ" sz="1800">
                <a:solidFill>
                  <a:schemeClr val="tx2"/>
                </a:solidFill>
                <a:latin typeface="Comic Sans MS" panose="030F0702030302020204" pitchFamily="66" charset="0"/>
              </a:rPr>
              <a:t> - rozšíření </a:t>
            </a:r>
          </a:p>
        </p:txBody>
      </p:sp>
      <p:pic>
        <p:nvPicPr>
          <p:cNvPr id="43011" name="Picture 3" descr="Latma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220200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19050" y="6038850"/>
            <a:ext cx="48593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tx2"/>
                </a:solidFill>
                <a:latin typeface="Comic Sans MS" panose="030F0702030302020204" pitchFamily="66" charset="0"/>
              </a:rPr>
              <a:t>Komorské ostrovy (Grand Comoro, Anjouan),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tx2"/>
                </a:solidFill>
                <a:latin typeface="Comic Sans MS" panose="030F0702030302020204" pitchFamily="66" charset="0"/>
              </a:rPr>
              <a:t>u Mosambiku a Madagaskaru</a:t>
            </a:r>
            <a:endParaRPr lang="cs-CZ" altLang="cs-CZ" sz="240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6889750" y="6019800"/>
            <a:ext cx="1263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tx2"/>
                </a:solidFill>
                <a:latin typeface="Comic Sans MS" panose="030F0702030302020204" pitchFamily="66" charset="0"/>
              </a:rPr>
              <a:t>Sulawesi</a:t>
            </a:r>
            <a:endParaRPr lang="cs-CZ" altLang="cs-CZ" sz="240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A1FA55-75D7-4ECD-A1B6-12D1B0CBED50}" type="slidenum">
              <a:rPr lang="cs-CZ" altLang="cs-CZ" smtClean="0"/>
              <a:pPr>
                <a:defRPr/>
              </a:pPr>
              <a:t>40</a:t>
            </a:fld>
            <a:endParaRPr lang="cs-CZ" altLang="cs-CZ"/>
          </a:p>
        </p:txBody>
      </p:sp>
      <p:sp>
        <p:nvSpPr>
          <p:cNvPr id="9" name="Rectangle 59"/>
          <p:cNvSpPr>
            <a:spLocks noChangeArrowheads="1"/>
          </p:cNvSpPr>
          <p:nvPr/>
        </p:nvSpPr>
        <p:spPr bwMode="auto">
          <a:xfrm>
            <a:off x="0" y="0"/>
            <a:ext cx="9143999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accent4"/>
                </a:solidFill>
                <a:latin typeface="Comic Sans MS" pitchFamily="66" charset="0"/>
              </a:rPr>
              <a:t>Fylogeneze a diverzita obratlovců – </a:t>
            </a:r>
            <a:r>
              <a:rPr lang="cs-CZ" altLang="cs-CZ" sz="1800" dirty="0" err="1" smtClean="0">
                <a:solidFill>
                  <a:schemeClr val="accent4"/>
                </a:solidFill>
                <a:latin typeface="Comic Sans MS" pitchFamily="66" charset="0"/>
              </a:rPr>
              <a:t>Sarcopterygii</a:t>
            </a:r>
            <a:r>
              <a:rPr lang="cs-CZ" altLang="cs-CZ" sz="1800" dirty="0" smtClean="0">
                <a:solidFill>
                  <a:schemeClr val="accent4"/>
                </a:solidFill>
                <a:latin typeface="Comic Sans MS" pitchFamily="66" charset="0"/>
              </a:rPr>
              <a:t> - </a:t>
            </a:r>
            <a:r>
              <a:rPr lang="cs-CZ" altLang="cs-CZ" sz="1800" dirty="0" err="1" smtClean="0">
                <a:solidFill>
                  <a:schemeClr val="accent4"/>
                </a:solidFill>
                <a:latin typeface="Comic Sans MS" pitchFamily="66" charset="0"/>
              </a:rPr>
              <a:t>Actinistia</a:t>
            </a:r>
            <a:endParaRPr lang="cs-CZ" altLang="cs-CZ" sz="1800" dirty="0">
              <a:solidFill>
                <a:schemeClr val="accent4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4860925" y="1300163"/>
            <a:ext cx="3068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i="1">
                <a:solidFill>
                  <a:schemeClr val="tx2"/>
                </a:solidFill>
                <a:latin typeface="Comic Sans MS" panose="030F0702030302020204" pitchFamily="66" charset="0"/>
              </a:rPr>
              <a:t>Latimeria chalumnae</a:t>
            </a:r>
          </a:p>
        </p:txBody>
      </p:sp>
      <p:pic>
        <p:nvPicPr>
          <p:cNvPr id="44035" name="Picture 4" descr="Latmenadoen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29000"/>
            <a:ext cx="4600575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Rectangle 5"/>
          <p:cNvSpPr>
            <a:spLocks noChangeArrowheads="1"/>
          </p:cNvSpPr>
          <p:nvPr/>
        </p:nvSpPr>
        <p:spPr bwMode="auto">
          <a:xfrm>
            <a:off x="5826125" y="2978150"/>
            <a:ext cx="2274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i="1">
                <a:solidFill>
                  <a:schemeClr val="tx2"/>
                </a:solidFill>
                <a:latin typeface="Comic Sans MS" panose="030F0702030302020204" pitchFamily="66" charset="0"/>
              </a:rPr>
              <a:t>L. manadoensis</a:t>
            </a:r>
          </a:p>
        </p:txBody>
      </p:sp>
      <p:sp>
        <p:nvSpPr>
          <p:cNvPr id="44037" name="Line 7"/>
          <p:cNvSpPr>
            <a:spLocks noChangeShapeType="1"/>
          </p:cNvSpPr>
          <p:nvPr/>
        </p:nvSpPr>
        <p:spPr bwMode="auto">
          <a:xfrm>
            <a:off x="6705600" y="3429000"/>
            <a:ext cx="0" cy="457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038" name="Text Box 8"/>
          <p:cNvSpPr txBox="1">
            <a:spLocks noChangeArrowheads="1"/>
          </p:cNvSpPr>
          <p:nvPr/>
        </p:nvSpPr>
        <p:spPr bwMode="auto">
          <a:xfrm>
            <a:off x="196850" y="4484688"/>
            <a:ext cx="4519613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u="sng">
                <a:solidFill>
                  <a:schemeClr val="tx2"/>
                </a:solidFill>
                <a:latin typeface="Comic Sans MS" panose="030F0702030302020204" pitchFamily="66" charset="0"/>
              </a:rPr>
              <a:t>Pozorování</a:t>
            </a:r>
            <a:r>
              <a:rPr lang="cs-CZ" altLang="cs-CZ" sz="1800">
                <a:solidFill>
                  <a:schemeClr val="tx2"/>
                </a:solidFill>
                <a:latin typeface="Comic Sans MS" panose="030F0702030302020204" pitchFamily="66" charset="0"/>
              </a:rPr>
              <a:t> (Fricke):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tx2"/>
                </a:solidFill>
                <a:latin typeface="Comic Sans MS" panose="030F0702030302020204" pitchFamily="66" charset="0"/>
              </a:rPr>
              <a:t>6 jedinců, 5 h, v 117-198 m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tx2"/>
                </a:solidFill>
                <a:latin typeface="Comic Sans MS" panose="030F0702030302020204" pitchFamily="66" charset="0"/>
              </a:rPr>
              <a:t>úkryty v jeskyních (183-253 m) - až 19 ryb</a:t>
            </a:r>
            <a:endParaRPr lang="cs-CZ" altLang="cs-CZ" sz="240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pic>
        <p:nvPicPr>
          <p:cNvPr id="44039" name="Picture 3" descr="Latchal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3600"/>
            <a:ext cx="4876800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0" name="Line 6"/>
          <p:cNvSpPr>
            <a:spLocks noChangeShapeType="1"/>
          </p:cNvSpPr>
          <p:nvPr/>
        </p:nvSpPr>
        <p:spPr bwMode="auto">
          <a:xfrm flipH="1">
            <a:off x="4356100" y="1773238"/>
            <a:ext cx="6096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A1FA55-75D7-4ECD-A1B6-12D1B0CBED50}" type="slidenum">
              <a:rPr lang="cs-CZ" altLang="cs-CZ" smtClean="0"/>
              <a:pPr>
                <a:defRPr/>
              </a:pPr>
              <a:t>41</a:t>
            </a:fld>
            <a:endParaRPr lang="cs-CZ" altLang="cs-CZ"/>
          </a:p>
        </p:txBody>
      </p:sp>
      <p:sp>
        <p:nvSpPr>
          <p:cNvPr id="11" name="Rectangle 59"/>
          <p:cNvSpPr>
            <a:spLocks noChangeArrowheads="1"/>
          </p:cNvSpPr>
          <p:nvPr/>
        </p:nvSpPr>
        <p:spPr bwMode="auto">
          <a:xfrm>
            <a:off x="0" y="0"/>
            <a:ext cx="9143999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accent4"/>
                </a:solidFill>
                <a:latin typeface="Comic Sans MS" pitchFamily="66" charset="0"/>
              </a:rPr>
              <a:t>Fylogeneze a diverzita obratlovců – </a:t>
            </a:r>
            <a:r>
              <a:rPr lang="cs-CZ" altLang="cs-CZ" sz="1800" dirty="0" err="1" smtClean="0">
                <a:solidFill>
                  <a:schemeClr val="accent4"/>
                </a:solidFill>
                <a:latin typeface="Comic Sans MS" pitchFamily="66" charset="0"/>
              </a:rPr>
              <a:t>Sarcopterygii</a:t>
            </a:r>
            <a:r>
              <a:rPr lang="cs-CZ" altLang="cs-CZ" sz="1800" dirty="0" smtClean="0">
                <a:solidFill>
                  <a:schemeClr val="accent4"/>
                </a:solidFill>
                <a:latin typeface="Comic Sans MS" pitchFamily="66" charset="0"/>
              </a:rPr>
              <a:t> - </a:t>
            </a:r>
            <a:r>
              <a:rPr lang="cs-CZ" altLang="cs-CZ" sz="1800" dirty="0" err="1" smtClean="0">
                <a:solidFill>
                  <a:schemeClr val="accent4"/>
                </a:solidFill>
                <a:latin typeface="Comic Sans MS" pitchFamily="66" charset="0"/>
              </a:rPr>
              <a:t>Actinistia</a:t>
            </a:r>
            <a:endParaRPr lang="cs-CZ" altLang="cs-CZ" sz="1800" dirty="0">
              <a:solidFill>
                <a:schemeClr val="accent4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LatMum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836613"/>
            <a:ext cx="2924175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3170238" y="2928938"/>
            <a:ext cx="7889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u="sng">
                <a:solidFill>
                  <a:schemeClr val="tx2"/>
                </a:solidFill>
                <a:latin typeface="Comic Sans MS" panose="030F0702030302020204" pitchFamily="66" charset="0"/>
              </a:rPr>
              <a:t>Popis</a:t>
            </a:r>
            <a:r>
              <a:rPr lang="cs-CZ" altLang="cs-CZ" sz="1800">
                <a:solidFill>
                  <a:schemeClr val="tx2"/>
                </a:solidFill>
                <a:latin typeface="Comic Sans MS" panose="030F0702030302020204" pitchFamily="66" charset="0"/>
              </a:rPr>
              <a:t>:</a:t>
            </a:r>
            <a:endParaRPr lang="cs-CZ" altLang="cs-CZ" sz="240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2987675" y="3213100"/>
            <a:ext cx="60848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2563" indent="-1825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800">
                <a:solidFill>
                  <a:schemeClr val="tx2"/>
                </a:solidFill>
                <a:latin typeface="Comic Sans MS" panose="030F0702030302020204" pitchFamily="66" charset="0"/>
              </a:rPr>
              <a:t>Kosmoidní šupiny (vitrodentin, kosmin, vaskulární kost, isopedin)</a:t>
            </a:r>
            <a:endParaRPr lang="cs-CZ" altLang="cs-CZ" sz="240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2987675" y="3789363"/>
            <a:ext cx="6084888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6213" indent="-1762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800">
                <a:solidFill>
                  <a:schemeClr val="tx2"/>
                </a:solidFill>
                <a:latin typeface="Comic Sans MS" panose="030F0702030302020204" pitchFamily="66" charset="0"/>
              </a:rPr>
              <a:t>Dvoudílná lebka (na temeni spojení vazy a svaly (</a:t>
            </a:r>
            <a:r>
              <a:rPr lang="cs-CZ" altLang="cs-CZ" sz="1800" b="1">
                <a:solidFill>
                  <a:schemeClr val="tx2"/>
                </a:solidFill>
                <a:latin typeface="Comic Sans MS" panose="030F0702030302020204" pitchFamily="66" charset="0"/>
              </a:rPr>
              <a:t>intrakraniální kinéze</a:t>
            </a:r>
            <a:r>
              <a:rPr lang="cs-CZ" altLang="cs-CZ" sz="1800">
                <a:solidFill>
                  <a:schemeClr val="tx2"/>
                </a:solidFill>
                <a:latin typeface="Comic Sans MS" panose="030F0702030302020204" pitchFamily="66" charset="0"/>
              </a:rPr>
              <a:t>), rozevření tlamy - nasávání kořisti z jeskynních dutin, stoj na hlavě</a:t>
            </a: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2987675" y="4697413"/>
            <a:ext cx="61563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9388" indent="-1793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cs-CZ" altLang="cs-CZ" sz="1800">
                <a:solidFill>
                  <a:schemeClr val="tx2"/>
                </a:solidFill>
                <a:latin typeface="Comic Sans MS" panose="030F0702030302020204" pitchFamily="66" charset="0"/>
              </a:rPr>
              <a:t>Chybí obratle a žebra, notochord (4cm) s 3-vrstevným obalem vyplněný opaleskující tekutinou o vysokém tlaku</a:t>
            </a:r>
            <a:r>
              <a:rPr lang="cs-CZ" altLang="cs-CZ" sz="240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76200" y="5380038"/>
            <a:ext cx="90678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6213" indent="-1762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800">
                <a:solidFill>
                  <a:schemeClr val="tx2"/>
                </a:solidFill>
                <a:latin typeface="Comic Sans MS" panose="030F0702030302020204" pitchFamily="66" charset="0"/>
              </a:rPr>
              <a:t>Extrémně malý mozek (3 g, 6 cm, 1,5% V lebeční dutiny vyplněné kapalinou o nízké hustotě), elektrosensitivní systém na temeni (rostrální) a zespodu lebky (retikulární)</a:t>
            </a:r>
            <a:endParaRPr lang="cs-CZ" altLang="cs-CZ" sz="240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76200" y="6243638"/>
            <a:ext cx="9067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6213" indent="-1762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800">
                <a:solidFill>
                  <a:schemeClr val="tx2"/>
                </a:solidFill>
                <a:latin typeface="Comic Sans MS" panose="030F0702030302020204" pitchFamily="66" charset="0"/>
              </a:rPr>
              <a:t>Vysoký obsah tuku v kůži a ve svalech, spirální řasa ve střevě, vysoký obsah močoviny v krvi, plicní vaky zarostlé řídkou tkání, chybí choany</a:t>
            </a:r>
            <a:endParaRPr lang="cs-CZ" altLang="cs-CZ" sz="240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pic>
        <p:nvPicPr>
          <p:cNvPr id="45065" name="Picture 9" descr="Lacha_u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836613"/>
            <a:ext cx="45720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A1FA55-75D7-4ECD-A1B6-12D1B0CBED50}" type="slidenum">
              <a:rPr lang="cs-CZ" altLang="cs-CZ" smtClean="0"/>
              <a:pPr>
                <a:defRPr/>
              </a:pPr>
              <a:t>42</a:t>
            </a:fld>
            <a:endParaRPr lang="cs-CZ" altLang="cs-CZ"/>
          </a:p>
        </p:txBody>
      </p:sp>
      <p:sp>
        <p:nvSpPr>
          <p:cNvPr id="12" name="Rectangle 59"/>
          <p:cNvSpPr>
            <a:spLocks noChangeArrowheads="1"/>
          </p:cNvSpPr>
          <p:nvPr/>
        </p:nvSpPr>
        <p:spPr bwMode="auto">
          <a:xfrm>
            <a:off x="0" y="0"/>
            <a:ext cx="9143999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accent4"/>
                </a:solidFill>
                <a:latin typeface="Comic Sans MS" pitchFamily="66" charset="0"/>
              </a:rPr>
              <a:t>Fylogeneze a diverzita obratlovců – </a:t>
            </a:r>
            <a:r>
              <a:rPr lang="cs-CZ" altLang="cs-CZ" sz="1800" dirty="0" err="1" smtClean="0">
                <a:solidFill>
                  <a:schemeClr val="accent4"/>
                </a:solidFill>
                <a:latin typeface="Comic Sans MS" pitchFamily="66" charset="0"/>
              </a:rPr>
              <a:t>Sarcopterygii</a:t>
            </a:r>
            <a:r>
              <a:rPr lang="cs-CZ" altLang="cs-CZ" sz="1800" dirty="0" smtClean="0">
                <a:solidFill>
                  <a:schemeClr val="accent4"/>
                </a:solidFill>
                <a:latin typeface="Comic Sans MS" pitchFamily="66" charset="0"/>
              </a:rPr>
              <a:t> - </a:t>
            </a:r>
            <a:r>
              <a:rPr lang="cs-CZ" altLang="cs-CZ" sz="1800" dirty="0" err="1" smtClean="0">
                <a:solidFill>
                  <a:schemeClr val="accent4"/>
                </a:solidFill>
                <a:latin typeface="Comic Sans MS" pitchFamily="66" charset="0"/>
              </a:rPr>
              <a:t>Actinistia</a:t>
            </a:r>
            <a:endParaRPr lang="cs-CZ" altLang="cs-CZ" sz="1800" dirty="0">
              <a:solidFill>
                <a:schemeClr val="accent4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8" grpId="0"/>
      <p:bldP spid="52229" grpId="0" autoUpdateAnimBg="0"/>
      <p:bldP spid="52230" grpId="0" autoUpdateAnimBg="0"/>
      <p:bldP spid="52231" grpId="0" autoUpdateAnimBg="0"/>
      <p:bldP spid="52232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19050" y="5203825"/>
            <a:ext cx="889635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u="sng">
                <a:solidFill>
                  <a:schemeClr val="tx2"/>
                </a:solidFill>
                <a:latin typeface="Comic Sans MS" panose="030F0702030302020204" pitchFamily="66" charset="0"/>
              </a:rPr>
              <a:t>Potrava a aktivita</a:t>
            </a:r>
            <a:r>
              <a:rPr lang="cs-CZ" altLang="cs-CZ" sz="1800">
                <a:solidFill>
                  <a:schemeClr val="tx2"/>
                </a:solidFill>
                <a:latin typeface="Comic Sans MS" panose="030F0702030302020204" pitchFamily="66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tx2"/>
                </a:solidFill>
                <a:latin typeface="Comic Sans MS" panose="030F0702030302020204" pitchFamily="66" charset="0"/>
              </a:rPr>
              <a:t>mezopelagické ryby a hlavonožci,  pomalý metabolismus, noční aktivita, ve dne hlouběji, lov - rychlé výpady nebo nasávání kořisti;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tx2"/>
                </a:solidFill>
                <a:latin typeface="Comic Sans MS" panose="030F0702030302020204" pitchFamily="66" charset="0"/>
              </a:rPr>
              <a:t>stenotermní (18</a:t>
            </a:r>
            <a:r>
              <a:rPr lang="cs-CZ" altLang="cs-CZ" sz="1800" baseline="30000">
                <a:solidFill>
                  <a:schemeClr val="tx2"/>
                </a:solidFill>
                <a:latin typeface="Comic Sans MS" panose="030F0702030302020204" pitchFamily="66" charset="0"/>
              </a:rPr>
              <a:t>o</a:t>
            </a:r>
            <a:r>
              <a:rPr lang="cs-CZ" altLang="cs-CZ" sz="1800">
                <a:solidFill>
                  <a:schemeClr val="tx2"/>
                </a:solidFill>
                <a:latin typeface="Comic Sans MS" panose="030F0702030302020204" pitchFamily="66" charset="0"/>
              </a:rPr>
              <a:t>C), citlivost na obsah kyslíku ve vodě, po vytažení z vody rychle umírá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19050" y="3540125"/>
            <a:ext cx="8896350" cy="1757363"/>
            <a:chOff x="12" y="2230"/>
            <a:chExt cx="5604" cy="1107"/>
          </a:xfrm>
        </p:grpSpPr>
        <p:sp>
          <p:nvSpPr>
            <p:cNvPr id="46087" name="Text Box 2"/>
            <p:cNvSpPr txBox="1">
              <a:spLocks noChangeArrowheads="1"/>
            </p:cNvSpPr>
            <p:nvPr/>
          </p:nvSpPr>
          <p:spPr bwMode="auto">
            <a:xfrm>
              <a:off x="12" y="2230"/>
              <a:ext cx="5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 u="sng">
                  <a:solidFill>
                    <a:schemeClr val="tx2"/>
                  </a:solidFill>
                  <a:latin typeface="Comic Sans MS" panose="030F0702030302020204" pitchFamily="66" charset="0"/>
                </a:rPr>
                <a:t>Pohyb:</a:t>
              </a:r>
              <a:endParaRPr lang="cs-CZ" altLang="cs-CZ" sz="2400" u="sng">
                <a:solidFill>
                  <a:schemeClr val="tx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6088" name="Text Box 4"/>
            <p:cNvSpPr txBox="1">
              <a:spLocks noChangeArrowheads="1"/>
            </p:cNvSpPr>
            <p:nvPr/>
          </p:nvSpPr>
          <p:spPr bwMode="auto">
            <a:xfrm>
              <a:off x="12" y="2414"/>
              <a:ext cx="5604" cy="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chemeClr val="tx2"/>
                  </a:solidFill>
                  <a:latin typeface="Comic Sans MS" panose="030F0702030302020204" pitchFamily="66" charset="0"/>
                </a:rPr>
                <a:t>1.D - signální, 2.D - lalokovitá, 3.D - součást ocasu, 1C - epikaudální lalok (90</a:t>
              </a:r>
              <a:r>
                <a:rPr lang="cs-CZ" altLang="cs-CZ" sz="1800" baseline="30000">
                  <a:solidFill>
                    <a:schemeClr val="tx2"/>
                  </a:solidFill>
                  <a:latin typeface="Comic Sans MS" panose="030F0702030302020204" pitchFamily="66" charset="0"/>
                </a:rPr>
                <a:t>o</a:t>
              </a:r>
              <a:r>
                <a:rPr lang="cs-CZ" altLang="cs-CZ" sz="1800">
                  <a:solidFill>
                    <a:schemeClr val="tx2"/>
                  </a:solidFill>
                  <a:latin typeface="Comic Sans MS" panose="030F0702030302020204" pitchFamily="66" charset="0"/>
                </a:rPr>
                <a:t>,</a:t>
              </a:r>
              <a:r>
                <a:rPr lang="cs-CZ" altLang="cs-CZ" sz="1800" baseline="30000">
                  <a:solidFill>
                    <a:schemeClr val="tx2"/>
                  </a:solidFill>
                  <a:latin typeface="Comic Sans MS" panose="030F0702030302020204" pitchFamily="66" charset="0"/>
                </a:rPr>
                <a:t> </a:t>
              </a:r>
              <a:r>
                <a:rPr lang="cs-CZ" altLang="cs-CZ" sz="1800">
                  <a:solidFill>
                    <a:schemeClr val="tx2"/>
                  </a:solidFill>
                  <a:latin typeface="Comic Sans MS" panose="030F0702030302020204" pitchFamily="66" charset="0"/>
                </a:rPr>
                <a:t>difycerkní), 1.A - lalokovitá, 2.A - součástí ocasu; 1 pár P a 1 pár V - lalokovité, ke stabilizaci a balancování (ne k pohybu po dně) - mávavý pohyb lalokovitých ploutví připomíná klusajícícho koně, pohyb i pozpátku nebo hlavou dolů nebo břichem nahoru</a:t>
              </a:r>
            </a:p>
          </p:txBody>
        </p:sp>
      </p:grpSp>
      <p:pic>
        <p:nvPicPr>
          <p:cNvPr id="46084" name="Picture 14" descr="Lacha_m1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268413"/>
            <a:ext cx="4202113" cy="166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15" descr="LatSche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246188"/>
            <a:ext cx="5003800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A1FA55-75D7-4ECD-A1B6-12D1B0CBED50}" type="slidenum">
              <a:rPr lang="cs-CZ" altLang="cs-CZ" smtClean="0"/>
              <a:pPr>
                <a:defRPr/>
              </a:pPr>
              <a:t>43</a:t>
            </a:fld>
            <a:endParaRPr lang="cs-CZ" altLang="cs-CZ"/>
          </a:p>
        </p:txBody>
      </p:sp>
      <p:sp>
        <p:nvSpPr>
          <p:cNvPr id="10" name="Rectangle 59"/>
          <p:cNvSpPr>
            <a:spLocks noChangeArrowheads="1"/>
          </p:cNvSpPr>
          <p:nvPr/>
        </p:nvSpPr>
        <p:spPr bwMode="auto">
          <a:xfrm>
            <a:off x="0" y="0"/>
            <a:ext cx="9143999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accent4"/>
                </a:solidFill>
                <a:latin typeface="Comic Sans MS" pitchFamily="66" charset="0"/>
              </a:rPr>
              <a:t>Fylogeneze a diverzita obratlovců – </a:t>
            </a:r>
            <a:r>
              <a:rPr lang="cs-CZ" altLang="cs-CZ" sz="1800" dirty="0" err="1" smtClean="0">
                <a:solidFill>
                  <a:schemeClr val="accent4"/>
                </a:solidFill>
                <a:latin typeface="Comic Sans MS" pitchFamily="66" charset="0"/>
              </a:rPr>
              <a:t>Sarcopterygii</a:t>
            </a:r>
            <a:r>
              <a:rPr lang="cs-CZ" altLang="cs-CZ" sz="1800" dirty="0" smtClean="0">
                <a:solidFill>
                  <a:schemeClr val="accent4"/>
                </a:solidFill>
                <a:latin typeface="Comic Sans MS" pitchFamily="66" charset="0"/>
              </a:rPr>
              <a:t> - </a:t>
            </a:r>
            <a:r>
              <a:rPr lang="cs-CZ" altLang="cs-CZ" sz="1800" dirty="0" err="1" smtClean="0">
                <a:solidFill>
                  <a:schemeClr val="accent4"/>
                </a:solidFill>
                <a:latin typeface="Comic Sans MS" pitchFamily="66" charset="0"/>
              </a:rPr>
              <a:t>Actinistia</a:t>
            </a:r>
            <a:endParaRPr lang="cs-CZ" altLang="cs-CZ" sz="1800" dirty="0">
              <a:solidFill>
                <a:schemeClr val="accent4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LatVej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50" y="2917825"/>
            <a:ext cx="5943600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19050" y="881063"/>
            <a:ext cx="889635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u="sng">
                <a:latin typeface="Comic Sans MS" panose="030F0702030302020204" pitchFamily="66" charset="0"/>
              </a:rPr>
              <a:t>Rozmnožování</a:t>
            </a:r>
            <a:r>
              <a:rPr lang="cs-CZ" altLang="cs-CZ" sz="1800">
                <a:latin typeface="Comic Sans MS" panose="030F0702030302020204" pitchFamily="66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vnitřní oplození, u samců nezjištěn kopulační orgán, u samic vyčnívající děloha s erektilní tkání, živorodost, velká vejce (19 v roce 1972 - velikostí i zbarvením připomínala pomeranče, max. 59 v roce 1991 - velikost slepičích vajec), v roce 1975 - 5 embryí se žloutkovým váčkem, ozubená s vyvinutým travicím traktem), výživa embrya: 1. žloutkový váček, 2. žloutková placenta, 3. tvorba histotrofů ze stěny dělohy („děložní mléko“), 4. intrauterinní kanibalismus (matrotrofní oofágie a adelfofágie)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A1FA55-75D7-4ECD-A1B6-12D1B0CBED50}" type="slidenum">
              <a:rPr lang="cs-CZ" altLang="cs-CZ" smtClean="0"/>
              <a:pPr>
                <a:defRPr/>
              </a:pPr>
              <a:t>44</a:t>
            </a:fld>
            <a:endParaRPr lang="cs-CZ" altLang="cs-CZ"/>
          </a:p>
        </p:txBody>
      </p:sp>
      <p:sp>
        <p:nvSpPr>
          <p:cNvPr id="6" name="Rectangle 59"/>
          <p:cNvSpPr>
            <a:spLocks noChangeArrowheads="1"/>
          </p:cNvSpPr>
          <p:nvPr/>
        </p:nvSpPr>
        <p:spPr bwMode="auto">
          <a:xfrm>
            <a:off x="0" y="0"/>
            <a:ext cx="9143999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accent4"/>
                </a:solidFill>
                <a:latin typeface="Comic Sans MS" pitchFamily="66" charset="0"/>
              </a:rPr>
              <a:t>Fylogeneze a diverzita obratlovců – </a:t>
            </a:r>
            <a:r>
              <a:rPr lang="cs-CZ" altLang="cs-CZ" sz="1800" dirty="0" err="1" smtClean="0">
                <a:solidFill>
                  <a:schemeClr val="accent4"/>
                </a:solidFill>
                <a:latin typeface="Comic Sans MS" pitchFamily="66" charset="0"/>
              </a:rPr>
              <a:t>Sarcopterygii</a:t>
            </a:r>
            <a:r>
              <a:rPr lang="cs-CZ" altLang="cs-CZ" sz="1800" dirty="0" smtClean="0">
                <a:solidFill>
                  <a:schemeClr val="accent4"/>
                </a:solidFill>
                <a:latin typeface="Comic Sans MS" pitchFamily="66" charset="0"/>
              </a:rPr>
              <a:t> - </a:t>
            </a:r>
            <a:r>
              <a:rPr lang="cs-CZ" altLang="cs-CZ" sz="1800" dirty="0" err="1" smtClean="0">
                <a:solidFill>
                  <a:schemeClr val="accent4"/>
                </a:solidFill>
                <a:latin typeface="Comic Sans MS" pitchFamily="66" charset="0"/>
              </a:rPr>
              <a:t>Actinistia</a:t>
            </a:r>
            <a:endParaRPr lang="cs-CZ" altLang="cs-CZ" sz="1800" dirty="0">
              <a:solidFill>
                <a:schemeClr val="accent4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57150" y="1196975"/>
            <a:ext cx="65309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95263" indent="-195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800">
                <a:solidFill>
                  <a:schemeClr val="tx2"/>
                </a:solidFill>
                <a:latin typeface="Comic Sans MS" panose="030F0702030302020204" pitchFamily="66" charset="0"/>
              </a:rPr>
              <a:t>velké kosmoidní šupiny (vitrodentin, kosmin, vaskulární kost, isopedin)</a:t>
            </a: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57150" y="1838325"/>
            <a:ext cx="876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95263" indent="-195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800">
                <a:solidFill>
                  <a:srgbClr val="0033CC"/>
                </a:solidFill>
                <a:latin typeface="Comic Sans MS" panose="030F0702030302020204" pitchFamily="66" charset="0"/>
              </a:rPr>
              <a:t>notochord zachován, aspondylní obratle - chybí těla, oblouky osifikovány</a:t>
            </a:r>
          </a:p>
        </p:txBody>
      </p:sp>
      <p:sp>
        <p:nvSpPr>
          <p:cNvPr id="55323" name="Text Box 27"/>
          <p:cNvSpPr txBox="1">
            <a:spLocks noChangeArrowheads="1"/>
          </p:cNvSpPr>
          <p:nvPr/>
        </p:nvSpPr>
        <p:spPr bwMode="auto">
          <a:xfrm>
            <a:off x="57150" y="2152650"/>
            <a:ext cx="8763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95263" indent="-195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800">
                <a:solidFill>
                  <a:schemeClr val="tx2"/>
                </a:solidFill>
                <a:latin typeface="Comic Sans MS" panose="030F0702030302020204" pitchFamily="66" charset="0"/>
              </a:rPr>
              <a:t>lebka platybazická, autostylní; </a:t>
            </a:r>
            <a:r>
              <a:rPr lang="cs-CZ" altLang="cs-CZ" sz="1800" b="1">
                <a:solidFill>
                  <a:schemeClr val="tx2"/>
                </a:solidFill>
                <a:latin typeface="Comic Sans MS" panose="030F0702030302020204" pitchFamily="66" charset="0"/>
              </a:rPr>
              <a:t>převaha chrupavek</a:t>
            </a:r>
            <a:r>
              <a:rPr lang="cs-CZ" altLang="cs-CZ" sz="1800">
                <a:solidFill>
                  <a:schemeClr val="tx2"/>
                </a:solidFill>
                <a:latin typeface="Comic Sans MS" panose="030F0702030302020204" pitchFamily="66" charset="0"/>
              </a:rPr>
              <a:t>, dermatoskelet u rec. redukován a zanořen do chrupavčitého endoskeletu, neurální endokranium bez intrakraniálního kloubu, dlouhá osifikovaná žebra</a:t>
            </a:r>
          </a:p>
        </p:txBody>
      </p:sp>
      <p:sp>
        <p:nvSpPr>
          <p:cNvPr id="55324" name="Text Box 28"/>
          <p:cNvSpPr txBox="1">
            <a:spLocks noChangeArrowheads="1"/>
          </p:cNvSpPr>
          <p:nvPr/>
        </p:nvSpPr>
        <p:spPr bwMode="auto">
          <a:xfrm>
            <a:off x="57150" y="3003550"/>
            <a:ext cx="8763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95263" indent="-195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800">
                <a:solidFill>
                  <a:srgbClr val="0033CC"/>
                </a:solidFill>
                <a:latin typeface="Comic Sans MS" panose="030F0702030302020204" pitchFamily="66" charset="0"/>
              </a:rPr>
              <a:t>ocasní ploutev: heterocerkní (fos.), difycerkní (rec.), bi- nebo uniseriální archipterygium, kamptotrichia, připojení prsních ploutví k bázi lebky</a:t>
            </a:r>
          </a:p>
        </p:txBody>
      </p:sp>
      <p:sp>
        <p:nvSpPr>
          <p:cNvPr id="55325" name="Text Box 29"/>
          <p:cNvSpPr txBox="1">
            <a:spLocks noChangeArrowheads="1"/>
          </p:cNvSpPr>
          <p:nvPr/>
        </p:nvSpPr>
        <p:spPr bwMode="auto">
          <a:xfrm>
            <a:off x="57150" y="3567113"/>
            <a:ext cx="8763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95263" indent="-195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800">
                <a:solidFill>
                  <a:schemeClr val="tx2"/>
                </a:solidFill>
                <a:latin typeface="Comic Sans MS" panose="030F0702030302020204" pitchFamily="66" charset="0"/>
              </a:rPr>
              <a:t>jen 2 páry holobranchií, původně párové plicní vaky</a:t>
            </a:r>
          </a:p>
        </p:txBody>
      </p:sp>
      <p:sp>
        <p:nvSpPr>
          <p:cNvPr id="55326" name="Text Box 30"/>
          <p:cNvSpPr txBox="1">
            <a:spLocks noChangeArrowheads="1"/>
          </p:cNvSpPr>
          <p:nvPr/>
        </p:nvSpPr>
        <p:spPr bwMode="auto">
          <a:xfrm>
            <a:off x="57150" y="3867150"/>
            <a:ext cx="8763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95263" indent="-195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800">
                <a:solidFill>
                  <a:srgbClr val="0033CC"/>
                </a:solidFill>
                <a:latin typeface="Comic Sans MS" panose="030F0702030302020204" pitchFamily="66" charset="0"/>
              </a:rPr>
              <a:t>srdce s conus arteriosus, předsíň s podélnou řasou, do levé části: plícní žíla, do pravé: Cuvierovy chodby a zadní dutá žíla; plicní oběh</a:t>
            </a:r>
          </a:p>
        </p:txBody>
      </p:sp>
      <p:sp>
        <p:nvSpPr>
          <p:cNvPr id="55327" name="Text Box 31"/>
          <p:cNvSpPr txBox="1">
            <a:spLocks noChangeArrowheads="1"/>
          </p:cNvSpPr>
          <p:nvPr/>
        </p:nvSpPr>
        <p:spPr bwMode="auto">
          <a:xfrm>
            <a:off x="57150" y="4430713"/>
            <a:ext cx="8763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95263" indent="-195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800">
                <a:solidFill>
                  <a:schemeClr val="tx2"/>
                </a:solidFill>
                <a:latin typeface="Comic Sans MS" panose="030F0702030302020204" pitchFamily="66" charset="0"/>
              </a:rPr>
              <a:t>vnitřní nozdry - choany (specifický vznik) - jen čichová funkce</a:t>
            </a:r>
          </a:p>
        </p:txBody>
      </p:sp>
      <p:sp>
        <p:nvSpPr>
          <p:cNvPr id="55328" name="Text Box 32"/>
          <p:cNvSpPr txBox="1">
            <a:spLocks noChangeArrowheads="1"/>
          </p:cNvSpPr>
          <p:nvPr/>
        </p:nvSpPr>
        <p:spPr bwMode="auto">
          <a:xfrm>
            <a:off x="57150" y="4718050"/>
            <a:ext cx="876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95263" indent="-195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800">
                <a:solidFill>
                  <a:srgbClr val="0033CC"/>
                </a:solidFill>
                <a:latin typeface="Comic Sans MS" panose="030F0702030302020204" pitchFamily="66" charset="0"/>
              </a:rPr>
              <a:t>převážně mediální pallium</a:t>
            </a:r>
          </a:p>
        </p:txBody>
      </p:sp>
      <p:sp>
        <p:nvSpPr>
          <p:cNvPr id="55329" name="Text Box 33"/>
          <p:cNvSpPr txBox="1">
            <a:spLocks noChangeArrowheads="1"/>
          </p:cNvSpPr>
          <p:nvPr/>
        </p:nvSpPr>
        <p:spPr bwMode="auto">
          <a:xfrm>
            <a:off x="57150" y="5006975"/>
            <a:ext cx="876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95263" indent="-195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800">
                <a:solidFill>
                  <a:schemeClr val="tx2"/>
                </a:solidFill>
                <a:latin typeface="Comic Sans MS" panose="030F0702030302020204" pitchFamily="66" charset="0"/>
              </a:rPr>
              <a:t>spirální řasa, kloaka, Wolfova chodba - chámomočovod</a:t>
            </a:r>
          </a:p>
        </p:txBody>
      </p:sp>
      <p:sp>
        <p:nvSpPr>
          <p:cNvPr id="55330" name="Text Box 34"/>
          <p:cNvSpPr txBox="1">
            <a:spLocks noChangeArrowheads="1"/>
          </p:cNvSpPr>
          <p:nvPr/>
        </p:nvSpPr>
        <p:spPr bwMode="auto">
          <a:xfrm>
            <a:off x="57150" y="5294313"/>
            <a:ext cx="8763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95263" indent="-195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800">
                <a:solidFill>
                  <a:srgbClr val="0033CC"/>
                </a:solidFill>
                <a:latin typeface="Comic Sans MS" panose="030F0702030302020204" pitchFamily="66" charset="0"/>
              </a:rPr>
              <a:t>vnitřní oplození, larva s vnějšími žábrami</a:t>
            </a:r>
          </a:p>
        </p:txBody>
      </p:sp>
      <p:sp>
        <p:nvSpPr>
          <p:cNvPr id="55331" name="Text Box 35"/>
          <p:cNvSpPr txBox="1">
            <a:spLocks noChangeArrowheads="1"/>
          </p:cNvSpPr>
          <p:nvPr/>
        </p:nvSpPr>
        <p:spPr bwMode="auto">
          <a:xfrm>
            <a:off x="57150" y="5583238"/>
            <a:ext cx="8763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95263" indent="-195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800">
                <a:solidFill>
                  <a:schemeClr val="tx2"/>
                </a:solidFill>
                <a:latin typeface="Comic Sans MS" panose="030F0702030302020204" pitchFamily="66" charset="0"/>
              </a:rPr>
              <a:t>od spodního devonu, max. devon - trias</a:t>
            </a:r>
          </a:p>
        </p:txBody>
      </p:sp>
      <p:sp>
        <p:nvSpPr>
          <p:cNvPr id="55332" name="Text Box 36"/>
          <p:cNvSpPr txBox="1">
            <a:spLocks noChangeArrowheads="1"/>
          </p:cNvSpPr>
          <p:nvPr/>
        </p:nvSpPr>
        <p:spPr bwMode="auto">
          <a:xfrm>
            <a:off x="57150" y="5883275"/>
            <a:ext cx="8763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95263" indent="-195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800">
                <a:solidFill>
                  <a:srgbClr val="0033CC"/>
                </a:solidFill>
                <a:latin typeface="Comic Sans MS" panose="030F0702030302020204" pitchFamily="66" charset="0"/>
              </a:rPr>
              <a:t>vymřelí – příbřežní zóna moří, od konce devonu přechod do sladkých vod, recentní – jen sladkovodní, v suchých tropech, fos.- od 1811, rec. - od 1831</a:t>
            </a:r>
          </a:p>
        </p:txBody>
      </p:sp>
      <p:sp>
        <p:nvSpPr>
          <p:cNvPr id="55333" name="Text Box 37"/>
          <p:cNvSpPr txBox="1">
            <a:spLocks noChangeArrowheads="1"/>
          </p:cNvSpPr>
          <p:nvPr/>
        </p:nvSpPr>
        <p:spPr bwMode="auto">
          <a:xfrm>
            <a:off x="57150" y="6446838"/>
            <a:ext cx="9086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95263" indent="-195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800">
                <a:solidFill>
                  <a:schemeClr val="tx2"/>
                </a:solidFill>
                <a:latin typeface="Comic Sans MS" panose="030F0702030302020204" pitchFamily="66" charset="0"/>
              </a:rPr>
              <a:t>největší genom mezi živočichy – repetice heterochromatinu – evoluční stagnace?</a:t>
            </a:r>
          </a:p>
        </p:txBody>
      </p:sp>
      <p:sp>
        <p:nvSpPr>
          <p:cNvPr id="48143" name="Text Box 26"/>
          <p:cNvSpPr txBox="1">
            <a:spLocks noChangeArrowheads="1"/>
          </p:cNvSpPr>
          <p:nvPr/>
        </p:nvSpPr>
        <p:spPr bwMode="auto">
          <a:xfrm>
            <a:off x="8223250" y="481013"/>
            <a:ext cx="8858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rgbClr val="0033CC"/>
                </a:solidFill>
                <a:latin typeface="Comic Sans MS" panose="030F0702030302020204" pitchFamily="66" charset="0"/>
              </a:rPr>
              <a:t>  Dipnoi</a:t>
            </a:r>
          </a:p>
        </p:txBody>
      </p:sp>
      <p:sp>
        <p:nvSpPr>
          <p:cNvPr id="48144" name="Text Box 39"/>
          <p:cNvSpPr txBox="1">
            <a:spLocks noChangeArrowheads="1"/>
          </p:cNvSpPr>
          <p:nvPr/>
        </p:nvSpPr>
        <p:spPr bwMode="auto">
          <a:xfrm>
            <a:off x="6657975" y="836613"/>
            <a:ext cx="12239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chemeClr val="tx2"/>
                </a:solidFill>
                <a:latin typeface="Comic Sans MS" panose="030F0702030302020204" pitchFamily="66" charset="0"/>
              </a:rPr>
              <a:t>  </a:t>
            </a:r>
            <a:r>
              <a:rPr lang="cs-CZ" altLang="cs-CZ" sz="1600">
                <a:solidFill>
                  <a:schemeClr val="tx2"/>
                </a:solidFill>
                <a:latin typeface="Comic Sans MS" panose="030F0702030302020204" pitchFamily="66" charset="0"/>
              </a:rPr>
              <a:t>Choanata</a:t>
            </a:r>
          </a:p>
        </p:txBody>
      </p:sp>
      <p:grpSp>
        <p:nvGrpSpPr>
          <p:cNvPr id="48145" name="Group 55"/>
          <p:cNvGrpSpPr>
            <a:grpSpLocks/>
          </p:cNvGrpSpPr>
          <p:nvPr/>
        </p:nvGrpSpPr>
        <p:grpSpPr bwMode="auto">
          <a:xfrm>
            <a:off x="7881938" y="633413"/>
            <a:ext cx="431800" cy="708025"/>
            <a:chOff x="4921" y="172"/>
            <a:chExt cx="272" cy="446"/>
          </a:xfrm>
        </p:grpSpPr>
        <p:grpSp>
          <p:nvGrpSpPr>
            <p:cNvPr id="48149" name="Group 54"/>
            <p:cNvGrpSpPr>
              <a:grpSpLocks/>
            </p:cNvGrpSpPr>
            <p:nvPr/>
          </p:nvGrpSpPr>
          <p:grpSpPr bwMode="auto">
            <a:xfrm>
              <a:off x="5105" y="172"/>
              <a:ext cx="79" cy="189"/>
              <a:chOff x="5105" y="172"/>
              <a:chExt cx="79" cy="189"/>
            </a:xfrm>
          </p:grpSpPr>
          <p:sp>
            <p:nvSpPr>
              <p:cNvPr id="48159" name="Line 23"/>
              <p:cNvSpPr>
                <a:spLocks noChangeShapeType="1"/>
              </p:cNvSpPr>
              <p:nvPr/>
            </p:nvSpPr>
            <p:spPr bwMode="auto">
              <a:xfrm>
                <a:off x="5105" y="172"/>
                <a:ext cx="0" cy="189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8160" name="Line 24"/>
              <p:cNvSpPr>
                <a:spLocks noChangeShapeType="1"/>
              </p:cNvSpPr>
              <p:nvPr/>
            </p:nvSpPr>
            <p:spPr bwMode="auto">
              <a:xfrm>
                <a:off x="5105" y="172"/>
                <a:ext cx="79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8161" name="Line 25"/>
              <p:cNvSpPr>
                <a:spLocks noChangeShapeType="1"/>
              </p:cNvSpPr>
              <p:nvPr/>
            </p:nvSpPr>
            <p:spPr bwMode="auto">
              <a:xfrm>
                <a:off x="5105" y="357"/>
                <a:ext cx="79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48150" name="Group 53"/>
            <p:cNvGrpSpPr>
              <a:grpSpLocks/>
            </p:cNvGrpSpPr>
            <p:nvPr/>
          </p:nvGrpSpPr>
          <p:grpSpPr bwMode="auto">
            <a:xfrm>
              <a:off x="5114" y="429"/>
              <a:ext cx="79" cy="189"/>
              <a:chOff x="5114" y="429"/>
              <a:chExt cx="79" cy="189"/>
            </a:xfrm>
          </p:grpSpPr>
          <p:sp>
            <p:nvSpPr>
              <p:cNvPr id="48156" name="Line 45"/>
              <p:cNvSpPr>
                <a:spLocks noChangeShapeType="1"/>
              </p:cNvSpPr>
              <p:nvPr/>
            </p:nvSpPr>
            <p:spPr bwMode="auto">
              <a:xfrm>
                <a:off x="5114" y="429"/>
                <a:ext cx="0" cy="189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8157" name="Line 46"/>
              <p:cNvSpPr>
                <a:spLocks noChangeShapeType="1"/>
              </p:cNvSpPr>
              <p:nvPr/>
            </p:nvSpPr>
            <p:spPr bwMode="auto">
              <a:xfrm>
                <a:off x="5114" y="429"/>
                <a:ext cx="79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8158" name="Line 47"/>
              <p:cNvSpPr>
                <a:spLocks noChangeShapeType="1"/>
              </p:cNvSpPr>
              <p:nvPr/>
            </p:nvSpPr>
            <p:spPr bwMode="auto">
              <a:xfrm>
                <a:off x="5114" y="614"/>
                <a:ext cx="79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48151" name="Group 48"/>
            <p:cNvGrpSpPr>
              <a:grpSpLocks/>
            </p:cNvGrpSpPr>
            <p:nvPr/>
          </p:nvGrpSpPr>
          <p:grpSpPr bwMode="auto">
            <a:xfrm>
              <a:off x="4921" y="265"/>
              <a:ext cx="182" cy="262"/>
              <a:chOff x="4644" y="143"/>
              <a:chExt cx="157" cy="353"/>
            </a:xfrm>
          </p:grpSpPr>
          <p:sp>
            <p:nvSpPr>
              <p:cNvPr id="48152" name="Line 49"/>
              <p:cNvSpPr>
                <a:spLocks noChangeShapeType="1"/>
              </p:cNvSpPr>
              <p:nvPr/>
            </p:nvSpPr>
            <p:spPr bwMode="auto">
              <a:xfrm>
                <a:off x="4644" y="317"/>
                <a:ext cx="93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8153" name="Line 50"/>
              <p:cNvSpPr>
                <a:spLocks noChangeShapeType="1"/>
              </p:cNvSpPr>
              <p:nvPr/>
            </p:nvSpPr>
            <p:spPr bwMode="auto">
              <a:xfrm>
                <a:off x="4737" y="143"/>
                <a:ext cx="0" cy="349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8154" name="Line 51"/>
              <p:cNvSpPr>
                <a:spLocks noChangeShapeType="1"/>
              </p:cNvSpPr>
              <p:nvPr/>
            </p:nvSpPr>
            <p:spPr bwMode="auto">
              <a:xfrm flipV="1">
                <a:off x="4731" y="496"/>
                <a:ext cx="70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8155" name="Line 52"/>
              <p:cNvSpPr>
                <a:spLocks noChangeShapeType="1"/>
              </p:cNvSpPr>
              <p:nvPr/>
            </p:nvSpPr>
            <p:spPr bwMode="auto">
              <a:xfrm>
                <a:off x="4737" y="143"/>
                <a:ext cx="62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sp>
        <p:nvSpPr>
          <p:cNvPr id="48147" name="TextovéPole 32"/>
          <p:cNvSpPr txBox="1">
            <a:spLocks noChangeArrowheads="1"/>
          </p:cNvSpPr>
          <p:nvPr/>
        </p:nvSpPr>
        <p:spPr bwMode="auto">
          <a:xfrm>
            <a:off x="250825" y="836613"/>
            <a:ext cx="19002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Comic Sans MS" panose="030F0702030302020204" pitchFamily="66" charset="0"/>
              </a:rPr>
              <a:t>syn. bahníci</a:t>
            </a:r>
          </a:p>
        </p:txBody>
      </p:sp>
      <p:sp>
        <p:nvSpPr>
          <p:cNvPr id="48148" name="Obdélník 1"/>
          <p:cNvSpPr>
            <a:spLocks noChangeArrowheads="1"/>
          </p:cNvSpPr>
          <p:nvPr/>
        </p:nvSpPr>
        <p:spPr bwMode="auto">
          <a:xfrm>
            <a:off x="206375" y="476250"/>
            <a:ext cx="2709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Comic Sans MS" panose="030F0702030302020204" pitchFamily="66" charset="0"/>
              </a:rPr>
              <a:t>Dipnoi - dvojdyšní</a:t>
            </a:r>
            <a:endParaRPr lang="cs-CZ" altLang="cs-CZ" sz="240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A1FA55-75D7-4ECD-A1B6-12D1B0CBED50}" type="slidenum">
              <a:rPr lang="cs-CZ" altLang="cs-CZ" smtClean="0"/>
              <a:pPr>
                <a:defRPr/>
              </a:pPr>
              <a:t>45</a:t>
            </a:fld>
            <a:endParaRPr lang="cs-CZ" altLang="cs-CZ"/>
          </a:p>
        </p:txBody>
      </p:sp>
      <p:sp>
        <p:nvSpPr>
          <p:cNvPr id="35" name="Rectangle 59"/>
          <p:cNvSpPr>
            <a:spLocks noChangeArrowheads="1"/>
          </p:cNvSpPr>
          <p:nvPr/>
        </p:nvSpPr>
        <p:spPr bwMode="auto">
          <a:xfrm>
            <a:off x="0" y="0"/>
            <a:ext cx="9143999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accent4"/>
                </a:solidFill>
                <a:latin typeface="Comic Sans MS" pitchFamily="66" charset="0"/>
              </a:rPr>
              <a:t>Fylogeneze a diverzita obratlovců – </a:t>
            </a:r>
            <a:r>
              <a:rPr lang="cs-CZ" altLang="cs-CZ" sz="1800" dirty="0" err="1" smtClean="0">
                <a:solidFill>
                  <a:schemeClr val="accent4"/>
                </a:solidFill>
                <a:latin typeface="Comic Sans MS" pitchFamily="66" charset="0"/>
              </a:rPr>
              <a:t>Sarcopterygii</a:t>
            </a:r>
            <a:r>
              <a:rPr lang="cs-CZ" altLang="cs-CZ" sz="1800" dirty="0" smtClean="0">
                <a:solidFill>
                  <a:schemeClr val="accent4"/>
                </a:solidFill>
                <a:latin typeface="Comic Sans MS" pitchFamily="66" charset="0"/>
              </a:rPr>
              <a:t> - </a:t>
            </a:r>
            <a:r>
              <a:rPr lang="cs-CZ" altLang="cs-CZ" sz="1800" dirty="0" err="1" smtClean="0">
                <a:solidFill>
                  <a:schemeClr val="accent4"/>
                </a:solidFill>
                <a:latin typeface="Comic Sans MS" pitchFamily="66" charset="0"/>
              </a:rPr>
              <a:t>Dipnoi</a:t>
            </a:r>
            <a:endParaRPr lang="cs-CZ" altLang="cs-CZ" sz="1800" dirty="0">
              <a:solidFill>
                <a:schemeClr val="accent4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5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5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5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5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5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5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5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5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5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5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5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5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5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5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5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5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5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5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5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5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/>
      <p:bldP spid="55299" grpId="0"/>
      <p:bldP spid="55323" grpId="0"/>
      <p:bldP spid="55324" grpId="0"/>
      <p:bldP spid="55325" grpId="0"/>
      <p:bldP spid="55326" grpId="0"/>
      <p:bldP spid="55327" grpId="0"/>
      <p:bldP spid="55328" grpId="0"/>
      <p:bldP spid="55329" grpId="0"/>
      <p:bldP spid="55330" grpId="0"/>
      <p:bldP spid="55331" grpId="0"/>
      <p:bldP spid="55332" grpId="0"/>
      <p:bldP spid="5533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714375" y="3744913"/>
            <a:ext cx="2876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i="1">
                <a:latin typeface="Comic Sans MS" panose="030F0702030302020204" pitchFamily="66" charset="0"/>
              </a:rPr>
              <a:t>Neoceratodus forsteri</a:t>
            </a: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468313" y="836613"/>
            <a:ext cx="8397875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95263" indent="-195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a) </a:t>
            </a:r>
            <a:r>
              <a:rPr lang="cs-CZ" altLang="cs-CZ" sz="2000" u="sng">
                <a:latin typeface="Comic Sans MS" panose="030F0702030302020204" pitchFamily="66" charset="0"/>
              </a:rPr>
              <a:t>Ceratodiformes</a:t>
            </a:r>
            <a:r>
              <a:rPr lang="cs-CZ" altLang="cs-CZ" sz="2000">
                <a:latin typeface="Comic Sans MS" panose="030F0702030302020204" pitchFamily="66" charset="0"/>
              </a:rPr>
              <a:t> - jednoplicní (jen pravý plicní vak), šupiny, biseriální ploutve, bez larvy, bez letní letargie, </a:t>
            </a:r>
            <a:r>
              <a:rPr lang="cs-CZ" altLang="cs-CZ" sz="2000" i="1">
                <a:latin typeface="Comic Sans MS" panose="030F0702030302020204" pitchFamily="66" charset="0"/>
              </a:rPr>
              <a:t>Neoceratodus forsteri</a:t>
            </a:r>
            <a:r>
              <a:rPr lang="cs-CZ" altLang="cs-CZ" sz="2000">
                <a:latin typeface="Comic Sans MS" panose="030F0702030302020204" pitchFamily="66" charset="0"/>
              </a:rPr>
              <a:t> - bahník australský (175 cm)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b) </a:t>
            </a:r>
            <a:r>
              <a:rPr lang="cs-CZ" altLang="cs-CZ" sz="2000" u="sng">
                <a:latin typeface="Comic Sans MS" panose="030F0702030302020204" pitchFamily="66" charset="0"/>
              </a:rPr>
              <a:t>Lepidosireniformes</a:t>
            </a:r>
            <a:r>
              <a:rPr lang="cs-CZ" altLang="cs-CZ" sz="2000">
                <a:latin typeface="Comic Sans MS" panose="030F0702030302020204" pitchFamily="66" charset="0"/>
              </a:rPr>
              <a:t> - dvouplicní, redukce šupin, uniseriální úzké ploutve, larva, letní letargie v bahně (0,5-4 roky), </a:t>
            </a:r>
            <a:r>
              <a:rPr lang="cs-CZ" altLang="cs-CZ" sz="2000" i="1">
                <a:latin typeface="Comic Sans MS" panose="030F0702030302020204" pitchFamily="66" charset="0"/>
              </a:rPr>
              <a:t>Lepidosiren paradoxa</a:t>
            </a:r>
            <a:r>
              <a:rPr lang="cs-CZ" altLang="cs-CZ" sz="2000">
                <a:latin typeface="Comic Sans MS" panose="030F0702030302020204" pitchFamily="66" charset="0"/>
              </a:rPr>
              <a:t> - bahník americký (125 cm, Brazílie), </a:t>
            </a:r>
            <a:r>
              <a:rPr lang="cs-CZ" altLang="cs-CZ" sz="2000" i="1">
                <a:latin typeface="Comic Sans MS" panose="030F0702030302020204" pitchFamily="66" charset="0"/>
              </a:rPr>
              <a:t>Protopterus aethiopicus </a:t>
            </a:r>
            <a:r>
              <a:rPr lang="cs-CZ" altLang="cs-CZ" sz="2000">
                <a:latin typeface="Comic Sans MS" panose="030F0702030302020204" pitchFamily="66" charset="0"/>
              </a:rPr>
              <a:t>(2 m), </a:t>
            </a:r>
            <a:r>
              <a:rPr lang="cs-CZ" altLang="cs-CZ" sz="2000" i="1">
                <a:latin typeface="Comic Sans MS" panose="030F0702030302020204" pitchFamily="66" charset="0"/>
              </a:rPr>
              <a:t>P. annectens</a:t>
            </a:r>
            <a:r>
              <a:rPr lang="cs-CZ" altLang="cs-CZ" sz="2000">
                <a:latin typeface="Comic Sans MS" panose="030F0702030302020204" pitchFamily="66" charset="0"/>
              </a:rPr>
              <a:t> + další 2 africké druhy: Nil, Kongo, velká jezera, Z-Afrika</a:t>
            </a:r>
          </a:p>
        </p:txBody>
      </p:sp>
      <p:pic>
        <p:nvPicPr>
          <p:cNvPr id="49156" name="Picture 4" descr="Nefor2_u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206875"/>
            <a:ext cx="3533775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5" descr="Prann_u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02113"/>
            <a:ext cx="4572000" cy="26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917700" y="4191000"/>
            <a:ext cx="7226300" cy="1698625"/>
            <a:chOff x="1208" y="2640"/>
            <a:chExt cx="4552" cy="1070"/>
          </a:xfrm>
        </p:grpSpPr>
        <p:pic>
          <p:nvPicPr>
            <p:cNvPr id="49161" name="Picture 7" descr="Nefor_u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8" y="2659"/>
              <a:ext cx="1536" cy="1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2" name="Picture 8" descr="Lepar_u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2640"/>
              <a:ext cx="1728" cy="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9159" name="Rectangle 37"/>
          <p:cNvSpPr>
            <a:spLocks noChangeArrowheads="1"/>
          </p:cNvSpPr>
          <p:nvPr/>
        </p:nvSpPr>
        <p:spPr bwMode="auto">
          <a:xfrm>
            <a:off x="6316663" y="3744913"/>
            <a:ext cx="1997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i="1">
                <a:latin typeface="Comic Sans MS" panose="030F0702030302020204" pitchFamily="66" charset="0"/>
              </a:rPr>
              <a:t>Protopterus </a:t>
            </a:r>
            <a:r>
              <a:rPr lang="cs-CZ" altLang="cs-CZ" sz="2000">
                <a:latin typeface="Comic Sans MS" panose="030F0702030302020204" pitchFamily="66" charset="0"/>
              </a:rPr>
              <a:t>sp.</a:t>
            </a:r>
            <a:endParaRPr lang="cs-CZ" altLang="cs-CZ" sz="2000" i="1">
              <a:latin typeface="Comic Sans MS" panose="030F0702030302020204" pitchFamily="66" charset="0"/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A1FA55-75D7-4ECD-A1B6-12D1B0CBED50}" type="slidenum">
              <a:rPr lang="cs-CZ" altLang="cs-CZ" smtClean="0"/>
              <a:pPr>
                <a:defRPr/>
              </a:pPr>
              <a:t>46</a:t>
            </a:fld>
            <a:endParaRPr lang="cs-CZ" altLang="cs-CZ"/>
          </a:p>
        </p:txBody>
      </p:sp>
      <p:sp>
        <p:nvSpPr>
          <p:cNvPr id="12" name="Rectangle 59"/>
          <p:cNvSpPr>
            <a:spLocks noChangeArrowheads="1"/>
          </p:cNvSpPr>
          <p:nvPr/>
        </p:nvSpPr>
        <p:spPr bwMode="auto">
          <a:xfrm>
            <a:off x="0" y="0"/>
            <a:ext cx="9143999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accent4"/>
                </a:solidFill>
                <a:latin typeface="Comic Sans MS" pitchFamily="66" charset="0"/>
              </a:rPr>
              <a:t>Fylogeneze a diverzita obratlovců – </a:t>
            </a:r>
            <a:r>
              <a:rPr lang="cs-CZ" altLang="cs-CZ" sz="1800" dirty="0" err="1" smtClean="0">
                <a:solidFill>
                  <a:schemeClr val="accent4"/>
                </a:solidFill>
                <a:latin typeface="Comic Sans MS" pitchFamily="66" charset="0"/>
              </a:rPr>
              <a:t>Sarcopterygii</a:t>
            </a:r>
            <a:r>
              <a:rPr lang="cs-CZ" altLang="cs-CZ" sz="1800" dirty="0" smtClean="0">
                <a:solidFill>
                  <a:schemeClr val="accent4"/>
                </a:solidFill>
                <a:latin typeface="Comic Sans MS" pitchFamily="66" charset="0"/>
              </a:rPr>
              <a:t> - </a:t>
            </a:r>
            <a:r>
              <a:rPr lang="cs-CZ" altLang="cs-CZ" sz="1800" dirty="0" err="1" smtClean="0">
                <a:solidFill>
                  <a:schemeClr val="accent4"/>
                </a:solidFill>
                <a:latin typeface="Comic Sans MS" pitchFamily="66" charset="0"/>
              </a:rPr>
              <a:t>Dipnoi</a:t>
            </a:r>
            <a:endParaRPr lang="cs-CZ" altLang="cs-CZ" sz="1800" dirty="0">
              <a:solidFill>
                <a:schemeClr val="accent4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4"/>
          <p:cNvGrpSpPr>
            <a:grpSpLocks/>
          </p:cNvGrpSpPr>
          <p:nvPr/>
        </p:nvGrpSpPr>
        <p:grpSpPr bwMode="auto">
          <a:xfrm>
            <a:off x="1908175" y="1125538"/>
            <a:ext cx="5256213" cy="5472112"/>
            <a:chOff x="1610" y="709"/>
            <a:chExt cx="2404" cy="1995"/>
          </a:xfrm>
        </p:grpSpPr>
        <p:sp>
          <p:nvSpPr>
            <p:cNvPr id="50180" name="Rectangle 5"/>
            <p:cNvSpPr>
              <a:spLocks noChangeArrowheads="1"/>
            </p:cNvSpPr>
            <p:nvPr/>
          </p:nvSpPr>
          <p:spPr bwMode="auto">
            <a:xfrm>
              <a:off x="1610" y="709"/>
              <a:ext cx="2404" cy="1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cs-CZ" altLang="cs-CZ" sz="2400"/>
            </a:p>
          </p:txBody>
        </p:sp>
        <p:grpSp>
          <p:nvGrpSpPr>
            <p:cNvPr id="50181" name="Group 6"/>
            <p:cNvGrpSpPr>
              <a:grpSpLocks/>
            </p:cNvGrpSpPr>
            <p:nvPr/>
          </p:nvGrpSpPr>
          <p:grpSpPr bwMode="auto">
            <a:xfrm>
              <a:off x="1665" y="823"/>
              <a:ext cx="2304" cy="1791"/>
              <a:chOff x="249" y="2298"/>
              <a:chExt cx="2304" cy="1791"/>
            </a:xfrm>
          </p:grpSpPr>
          <p:pic>
            <p:nvPicPr>
              <p:cNvPr id="50182" name="Picture 7" descr="MorfSkKonč0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9" y="2551"/>
                <a:ext cx="2304" cy="1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183" name="Text Box 8"/>
              <p:cNvSpPr txBox="1">
                <a:spLocks noChangeArrowheads="1"/>
              </p:cNvSpPr>
              <p:nvPr/>
            </p:nvSpPr>
            <p:spPr bwMode="auto">
              <a:xfrm>
                <a:off x="537" y="2298"/>
                <a:ext cx="580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cs-CZ" altLang="cs-CZ" sz="2000">
                    <a:latin typeface="Comic Sans MS" panose="030F0702030302020204" pitchFamily="66" charset="0"/>
                  </a:rPr>
                  <a:t>biseriální</a:t>
                </a:r>
              </a:p>
            </p:txBody>
          </p:sp>
          <p:sp>
            <p:nvSpPr>
              <p:cNvPr id="50184" name="Text Box 9"/>
              <p:cNvSpPr txBox="1">
                <a:spLocks noChangeArrowheads="1"/>
              </p:cNvSpPr>
              <p:nvPr/>
            </p:nvSpPr>
            <p:spPr bwMode="auto">
              <a:xfrm>
                <a:off x="1565" y="2298"/>
                <a:ext cx="632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cs-CZ" altLang="cs-CZ" sz="2000">
                    <a:latin typeface="Comic Sans MS" panose="030F0702030302020204" pitchFamily="66" charset="0"/>
                  </a:rPr>
                  <a:t>uniseriální</a:t>
                </a:r>
              </a:p>
            </p:txBody>
          </p:sp>
        </p:grpSp>
      </p:grp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5EBDD-8850-4A0E-88B9-D24D9A7E8288}" type="slidenum">
              <a:rPr lang="cs-CZ" altLang="cs-CZ" smtClean="0"/>
              <a:pPr>
                <a:defRPr/>
              </a:pPr>
              <a:t>47</a:t>
            </a:fld>
            <a:endParaRPr lang="cs-CZ" altLang="cs-CZ"/>
          </a:p>
        </p:txBody>
      </p:sp>
      <p:sp>
        <p:nvSpPr>
          <p:cNvPr id="10" name="Rectangle 59"/>
          <p:cNvSpPr>
            <a:spLocks noChangeArrowheads="1"/>
          </p:cNvSpPr>
          <p:nvPr/>
        </p:nvSpPr>
        <p:spPr bwMode="auto">
          <a:xfrm>
            <a:off x="0" y="0"/>
            <a:ext cx="9143999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accent4"/>
                </a:solidFill>
                <a:latin typeface="Comic Sans MS" pitchFamily="66" charset="0"/>
              </a:rPr>
              <a:t>Fylogeneze a diverzita obratlovců – </a:t>
            </a:r>
            <a:r>
              <a:rPr lang="cs-CZ" altLang="cs-CZ" sz="1800" dirty="0" err="1" smtClean="0">
                <a:solidFill>
                  <a:schemeClr val="accent4"/>
                </a:solidFill>
                <a:latin typeface="Comic Sans MS" pitchFamily="66" charset="0"/>
              </a:rPr>
              <a:t>Sarcopterygii</a:t>
            </a:r>
            <a:r>
              <a:rPr lang="cs-CZ" altLang="cs-CZ" sz="1800" dirty="0" smtClean="0">
                <a:solidFill>
                  <a:schemeClr val="accent4"/>
                </a:solidFill>
                <a:latin typeface="Comic Sans MS" pitchFamily="66" charset="0"/>
              </a:rPr>
              <a:t> - </a:t>
            </a:r>
            <a:r>
              <a:rPr lang="cs-CZ" altLang="cs-CZ" sz="1800" dirty="0" err="1" smtClean="0">
                <a:solidFill>
                  <a:schemeClr val="accent4"/>
                </a:solidFill>
                <a:latin typeface="Comic Sans MS" pitchFamily="66" charset="0"/>
              </a:rPr>
              <a:t>Dipnoi</a:t>
            </a:r>
            <a:endParaRPr lang="cs-CZ" altLang="cs-CZ" sz="1800" dirty="0">
              <a:solidFill>
                <a:schemeClr val="accent4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-36513" y="1527175"/>
            <a:ext cx="9036051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1463" indent="-2714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cs-CZ" altLang="cs-CZ" sz="2000">
                <a:latin typeface="Comic Sans MS" panose="030F0702030302020204" pitchFamily="66" charset="0"/>
              </a:rPr>
              <a:t>60 rodů, nejednotná skupina (polyfyletický taxon), jen fosilní,  od spodního devonu, sladkovodní z devonu, až 4 m</a:t>
            </a:r>
          </a:p>
        </p:txBody>
      </p:sp>
      <p:sp>
        <p:nvSpPr>
          <p:cNvPr id="57386" name="Text Box 42"/>
          <p:cNvSpPr txBox="1">
            <a:spLocks noChangeArrowheads="1"/>
          </p:cNvSpPr>
          <p:nvPr/>
        </p:nvSpPr>
        <p:spPr bwMode="auto">
          <a:xfrm>
            <a:off x="107950" y="5807075"/>
            <a:ext cx="905087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omic Sans MS" panose="030F0702030302020204" pitchFamily="66" charset="0"/>
              </a:rPr>
              <a:t>a) </a:t>
            </a:r>
            <a:r>
              <a:rPr lang="cs-CZ" altLang="cs-CZ" sz="2000" dirty="0" err="1">
                <a:latin typeface="Comic Sans MS" panose="030F0702030302020204" pitchFamily="66" charset="0"/>
              </a:rPr>
              <a:t>Porolepiformes</a:t>
            </a:r>
            <a:r>
              <a:rPr lang="cs-CZ" altLang="cs-CZ" sz="2000" dirty="0">
                <a:latin typeface="Comic Sans MS" panose="030F0702030302020204" pitchFamily="66" charset="0"/>
              </a:rPr>
              <a:t>: </a:t>
            </a:r>
            <a:r>
              <a:rPr lang="cs-CZ" altLang="cs-CZ" sz="2000" i="1" dirty="0" err="1">
                <a:latin typeface="Comic Sans MS" panose="030F0702030302020204" pitchFamily="66" charset="0"/>
              </a:rPr>
              <a:t>Yangolepis</a:t>
            </a:r>
            <a:r>
              <a:rPr lang="cs-CZ" altLang="cs-CZ" sz="2000" i="1" dirty="0">
                <a:latin typeface="Comic Sans MS" panose="030F0702030302020204" pitchFamily="66" charset="0"/>
              </a:rPr>
              <a:t> </a:t>
            </a:r>
            <a:r>
              <a:rPr lang="cs-CZ" altLang="cs-CZ" sz="2000" dirty="0">
                <a:latin typeface="Comic Sans MS" panose="030F0702030302020204" pitchFamily="66" charset="0"/>
              </a:rPr>
              <a:t>(Čína), </a:t>
            </a:r>
            <a:r>
              <a:rPr lang="cs-CZ" altLang="cs-CZ" sz="2000" i="1" dirty="0" err="1">
                <a:latin typeface="Comic Sans MS" panose="030F0702030302020204" pitchFamily="66" charset="0"/>
              </a:rPr>
              <a:t>Porolepis</a:t>
            </a:r>
            <a:r>
              <a:rPr lang="cs-CZ" altLang="cs-CZ" sz="2000" dirty="0">
                <a:latin typeface="Comic Sans MS" panose="030F0702030302020204" pitchFamily="66" charset="0"/>
              </a:rPr>
              <a:t>, (- </a:t>
            </a:r>
            <a:r>
              <a:rPr lang="cs-CZ" altLang="cs-CZ" sz="2000" dirty="0" err="1">
                <a:latin typeface="Comic Sans MS" panose="030F0702030302020204" pitchFamily="66" charset="0"/>
              </a:rPr>
              <a:t>vitrodentin</a:t>
            </a:r>
            <a:r>
              <a:rPr lang="cs-CZ" altLang="cs-CZ" sz="2000" dirty="0">
                <a:latin typeface="Comic Sans MS" panose="030F0702030302020204" pitchFamily="66" charset="0"/>
              </a:rPr>
              <a:t>), starší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omic Sans MS" panose="030F0702030302020204" pitchFamily="66" charset="0"/>
              </a:rPr>
              <a:t>b) </a:t>
            </a:r>
            <a:r>
              <a:rPr lang="cs-CZ" altLang="cs-CZ" sz="2000" dirty="0" err="1">
                <a:latin typeface="Comic Sans MS" panose="030F0702030302020204" pitchFamily="66" charset="0"/>
              </a:rPr>
              <a:t>Osteolepiformes</a:t>
            </a:r>
            <a:r>
              <a:rPr lang="cs-CZ" altLang="cs-CZ" sz="2000" dirty="0">
                <a:latin typeface="Comic Sans MS" panose="030F0702030302020204" pitchFamily="66" charset="0"/>
              </a:rPr>
              <a:t>: </a:t>
            </a:r>
            <a:r>
              <a:rPr lang="cs-CZ" altLang="cs-CZ" sz="2000" i="1" dirty="0" err="1">
                <a:latin typeface="Comic Sans MS" panose="030F0702030302020204" pitchFamily="66" charset="0"/>
              </a:rPr>
              <a:t>Osteolepis</a:t>
            </a:r>
            <a:r>
              <a:rPr lang="cs-CZ" altLang="cs-CZ" sz="2000" dirty="0">
                <a:latin typeface="Comic Sans MS" panose="030F0702030302020204" pitchFamily="66" charset="0"/>
              </a:rPr>
              <a:t>, </a:t>
            </a:r>
            <a:r>
              <a:rPr lang="cs-CZ" altLang="cs-CZ" sz="2000" b="1" i="1" dirty="0" err="1">
                <a:latin typeface="Comic Sans MS" panose="030F0702030302020204" pitchFamily="66" charset="0"/>
              </a:rPr>
              <a:t>Eusthenopteron</a:t>
            </a:r>
            <a:r>
              <a:rPr lang="cs-CZ" altLang="cs-CZ" sz="2000" dirty="0">
                <a:latin typeface="Comic Sans MS" panose="030F0702030302020204" pitchFamily="66" charset="0"/>
              </a:rPr>
              <a:t>, mladší, štíhlejší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omic Sans MS" panose="030F0702030302020204" pitchFamily="66" charset="0"/>
              </a:rPr>
              <a:t>c) </a:t>
            </a:r>
            <a:r>
              <a:rPr lang="cs-CZ" altLang="cs-CZ" sz="2000" dirty="0" err="1">
                <a:latin typeface="Comic Sans MS" panose="030F0702030302020204" pitchFamily="66" charset="0"/>
              </a:rPr>
              <a:t>Panderichthyida</a:t>
            </a:r>
            <a:r>
              <a:rPr lang="cs-CZ" altLang="cs-CZ" sz="2000" dirty="0">
                <a:latin typeface="Comic Sans MS" panose="030F0702030302020204" pitchFamily="66" charset="0"/>
              </a:rPr>
              <a:t> (</a:t>
            </a:r>
            <a:r>
              <a:rPr lang="cs-CZ" altLang="cs-CZ" sz="2000" dirty="0" err="1">
                <a:latin typeface="Comic Sans MS" panose="030F0702030302020204" pitchFamily="66" charset="0"/>
              </a:rPr>
              <a:t>Elpistostegalia</a:t>
            </a:r>
            <a:r>
              <a:rPr lang="cs-CZ" altLang="cs-CZ" sz="2000" dirty="0">
                <a:latin typeface="Comic Sans MS" panose="030F0702030302020204" pitchFamily="66" charset="0"/>
              </a:rPr>
              <a:t>): </a:t>
            </a:r>
            <a:r>
              <a:rPr lang="cs-CZ" altLang="cs-CZ" sz="2000" b="1" i="1" dirty="0" err="1">
                <a:latin typeface="Comic Sans MS" panose="030F0702030302020204" pitchFamily="66" charset="0"/>
              </a:rPr>
              <a:t>Panderichthys</a:t>
            </a:r>
            <a:r>
              <a:rPr lang="cs-CZ" altLang="cs-CZ" sz="2000" i="1" dirty="0">
                <a:latin typeface="Comic Sans MS" panose="030F0702030302020204" pitchFamily="66" charset="0"/>
              </a:rPr>
              <a:t>, </a:t>
            </a:r>
            <a:r>
              <a:rPr lang="cs-CZ" altLang="cs-CZ" sz="2000" dirty="0">
                <a:latin typeface="Comic Sans MS" panose="030F0702030302020204" pitchFamily="66" charset="0"/>
              </a:rPr>
              <a:t>bez D a </a:t>
            </a:r>
            <a:r>
              <a:rPr lang="cs-CZ" altLang="cs-CZ" sz="2000" dirty="0" err="1">
                <a:latin typeface="Comic Sans MS" panose="030F0702030302020204" pitchFamily="66" charset="0"/>
              </a:rPr>
              <a:t>A</a:t>
            </a:r>
            <a:r>
              <a:rPr lang="cs-CZ" altLang="cs-CZ" sz="2000" dirty="0">
                <a:latin typeface="Comic Sans MS" panose="030F0702030302020204" pitchFamily="66" charset="0"/>
              </a:rPr>
              <a:t>, mělká voda</a:t>
            </a:r>
          </a:p>
        </p:txBody>
      </p:sp>
      <p:sp>
        <p:nvSpPr>
          <p:cNvPr id="57387" name="Text Box 43"/>
          <p:cNvSpPr txBox="1">
            <a:spLocks noChangeArrowheads="1"/>
          </p:cNvSpPr>
          <p:nvPr/>
        </p:nvSpPr>
        <p:spPr bwMode="auto">
          <a:xfrm>
            <a:off x="-36513" y="2246313"/>
            <a:ext cx="9036051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1463" indent="-2714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cs-CZ" altLang="cs-CZ" sz="2000">
                <a:solidFill>
                  <a:srgbClr val="0033CC"/>
                </a:solidFill>
                <a:latin typeface="Comic Sans MS" panose="030F0702030302020204" pitchFamily="66" charset="0"/>
              </a:rPr>
              <a:t>velké kosmoidní šupiny, uniseriální lalokovitá archipterygia se svalovinou, krytá šupinami, nejčastěji heterocerkní ploutev</a:t>
            </a:r>
          </a:p>
        </p:txBody>
      </p:sp>
      <p:sp>
        <p:nvSpPr>
          <p:cNvPr id="57388" name="Text Box 44"/>
          <p:cNvSpPr txBox="1">
            <a:spLocks noChangeArrowheads="1"/>
          </p:cNvSpPr>
          <p:nvPr/>
        </p:nvSpPr>
        <p:spPr bwMode="auto">
          <a:xfrm>
            <a:off x="-36513" y="2967038"/>
            <a:ext cx="9036051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1463" indent="-2714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cs-CZ" altLang="cs-CZ" sz="2000">
                <a:latin typeface="Comic Sans MS" panose="030F0702030302020204" pitchFamily="66" charset="0"/>
              </a:rPr>
              <a:t>osifikace těl obratlů, centra: vpředu nepárové intercentrum, vzadu párová pleurocentra</a:t>
            </a:r>
          </a:p>
        </p:txBody>
      </p:sp>
      <p:sp>
        <p:nvSpPr>
          <p:cNvPr id="57389" name="Text Box 45"/>
          <p:cNvSpPr txBox="1">
            <a:spLocks noChangeArrowheads="1"/>
          </p:cNvSpPr>
          <p:nvPr/>
        </p:nvSpPr>
        <p:spPr bwMode="auto">
          <a:xfrm>
            <a:off x="-36513" y="3759200"/>
            <a:ext cx="9036051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1463" indent="-2714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cs-CZ" altLang="cs-CZ" sz="2000">
                <a:solidFill>
                  <a:srgbClr val="0033CC"/>
                </a:solidFill>
                <a:latin typeface="Comic Sans MS" panose="030F0702030302020204" pitchFamily="66" charset="0"/>
              </a:rPr>
              <a:t>vznik choan odlišný než u bahníků (2 páry nares a 1 pár choan), 2. pár nares v blízkosti očí - vznik slzných kanálků (?)</a:t>
            </a:r>
          </a:p>
        </p:txBody>
      </p:sp>
      <p:sp>
        <p:nvSpPr>
          <p:cNvPr id="57390" name="Text Box 46"/>
          <p:cNvSpPr txBox="1">
            <a:spLocks noChangeArrowheads="1"/>
          </p:cNvSpPr>
          <p:nvPr/>
        </p:nvSpPr>
        <p:spPr bwMode="auto">
          <a:xfrm>
            <a:off x="-36513" y="4551363"/>
            <a:ext cx="9036051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1463" indent="-2714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cs-CZ" altLang="cs-CZ" sz="2000">
                <a:latin typeface="Comic Sans MS" panose="030F0702030302020204" pitchFamily="66" charset="0"/>
              </a:rPr>
              <a:t>dermální skelet není redukován jako u bahníků, nepohyblivý intrakraniální kloub, choany ústí mezi vomerem, palatiny a maxilárií</a:t>
            </a:r>
          </a:p>
        </p:txBody>
      </p:sp>
      <p:sp>
        <p:nvSpPr>
          <p:cNvPr id="57391" name="Text Box 47"/>
          <p:cNvSpPr txBox="1">
            <a:spLocks noChangeArrowheads="1"/>
          </p:cNvSpPr>
          <p:nvPr/>
        </p:nvSpPr>
        <p:spPr bwMode="auto">
          <a:xfrm>
            <a:off x="-36513" y="5275263"/>
            <a:ext cx="903605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1463" indent="-2714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cs-CZ" altLang="cs-CZ" sz="2000">
                <a:solidFill>
                  <a:srgbClr val="0033CC"/>
                </a:solidFill>
                <a:latin typeface="Comic Sans MS" panose="030F0702030302020204" pitchFamily="66" charset="0"/>
              </a:rPr>
              <a:t>kuželovité labyrintodontní zuby</a:t>
            </a:r>
          </a:p>
        </p:txBody>
      </p:sp>
      <p:grpSp>
        <p:nvGrpSpPr>
          <p:cNvPr id="51209" name="Skupina 29"/>
          <p:cNvGrpSpPr>
            <a:grpSpLocks/>
          </p:cNvGrpSpPr>
          <p:nvPr/>
        </p:nvGrpSpPr>
        <p:grpSpPr bwMode="auto">
          <a:xfrm>
            <a:off x="5915025" y="534988"/>
            <a:ext cx="3194050" cy="1022350"/>
            <a:chOff x="5915025" y="44450"/>
            <a:chExt cx="3194050" cy="1022350"/>
          </a:xfrm>
        </p:grpSpPr>
        <p:sp>
          <p:nvSpPr>
            <p:cNvPr id="51211" name="Text Box 35"/>
            <p:cNvSpPr txBox="1">
              <a:spLocks noChangeArrowheads="1"/>
            </p:cNvSpPr>
            <p:nvPr/>
          </p:nvSpPr>
          <p:spPr bwMode="auto">
            <a:xfrm>
              <a:off x="7642225" y="404813"/>
              <a:ext cx="146685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600">
                  <a:solidFill>
                    <a:srgbClr val="0033CC"/>
                  </a:solidFill>
                  <a:latin typeface="Comic Sans MS" panose="030F0702030302020204" pitchFamily="66" charset="0"/>
                </a:rPr>
                <a:t>  „Rhipidistia“</a:t>
              </a:r>
            </a:p>
          </p:txBody>
        </p:sp>
        <p:grpSp>
          <p:nvGrpSpPr>
            <p:cNvPr id="51212" name="Skupina 28"/>
            <p:cNvGrpSpPr>
              <a:grpSpLocks/>
            </p:cNvGrpSpPr>
            <p:nvPr/>
          </p:nvGrpSpPr>
          <p:grpSpPr bwMode="auto">
            <a:xfrm>
              <a:off x="5915025" y="44450"/>
              <a:ext cx="2451100" cy="1022350"/>
              <a:chOff x="5915025" y="44450"/>
              <a:chExt cx="2451100" cy="1022350"/>
            </a:xfrm>
          </p:grpSpPr>
          <p:sp>
            <p:nvSpPr>
              <p:cNvPr id="51213" name="Line 31"/>
              <p:cNvSpPr>
                <a:spLocks noChangeShapeType="1"/>
              </p:cNvSpPr>
              <p:nvPr/>
            </p:nvSpPr>
            <p:spPr bwMode="auto">
              <a:xfrm flipV="1">
                <a:off x="7300913" y="762000"/>
                <a:ext cx="109537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214" name="Line 32"/>
              <p:cNvSpPr>
                <a:spLocks noChangeShapeType="1"/>
              </p:cNvSpPr>
              <p:nvPr/>
            </p:nvSpPr>
            <p:spPr bwMode="auto">
              <a:xfrm>
                <a:off x="7410450" y="615950"/>
                <a:ext cx="0" cy="300038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215" name="Line 33"/>
              <p:cNvSpPr>
                <a:spLocks noChangeShapeType="1"/>
              </p:cNvSpPr>
              <p:nvPr/>
            </p:nvSpPr>
            <p:spPr bwMode="auto">
              <a:xfrm>
                <a:off x="7410450" y="615950"/>
                <a:ext cx="233363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216" name="Line 34"/>
              <p:cNvSpPr>
                <a:spLocks noChangeShapeType="1"/>
              </p:cNvSpPr>
              <p:nvPr/>
            </p:nvSpPr>
            <p:spPr bwMode="auto">
              <a:xfrm>
                <a:off x="7410450" y="909638"/>
                <a:ext cx="125413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grpSp>
            <p:nvGrpSpPr>
              <p:cNvPr id="51217" name="Group 36"/>
              <p:cNvGrpSpPr>
                <a:grpSpLocks/>
              </p:cNvGrpSpPr>
              <p:nvPr/>
            </p:nvGrpSpPr>
            <p:grpSpPr bwMode="auto">
              <a:xfrm>
                <a:off x="7516813" y="766763"/>
                <a:ext cx="125412" cy="300037"/>
                <a:chOff x="4945" y="523"/>
                <a:chExt cx="79" cy="189"/>
              </a:xfrm>
            </p:grpSpPr>
            <p:sp>
              <p:nvSpPr>
                <p:cNvPr id="51228" name="Line 37"/>
                <p:cNvSpPr>
                  <a:spLocks noChangeShapeType="1"/>
                </p:cNvSpPr>
                <p:nvPr/>
              </p:nvSpPr>
              <p:spPr bwMode="auto">
                <a:xfrm>
                  <a:off x="4945" y="523"/>
                  <a:ext cx="0" cy="189"/>
                </a:xfrm>
                <a:prstGeom prst="line">
                  <a:avLst/>
                </a:prstGeom>
                <a:noFill/>
                <a:ln w="2857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51229" name="Line 38"/>
                <p:cNvSpPr>
                  <a:spLocks noChangeShapeType="1"/>
                </p:cNvSpPr>
                <p:nvPr/>
              </p:nvSpPr>
              <p:spPr bwMode="auto">
                <a:xfrm>
                  <a:off x="4945" y="523"/>
                  <a:ext cx="79" cy="0"/>
                </a:xfrm>
                <a:prstGeom prst="line">
                  <a:avLst/>
                </a:prstGeom>
                <a:noFill/>
                <a:ln w="2857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51230" name="Line 39"/>
                <p:cNvSpPr>
                  <a:spLocks noChangeShapeType="1"/>
                </p:cNvSpPr>
                <p:nvPr/>
              </p:nvSpPr>
              <p:spPr bwMode="auto">
                <a:xfrm>
                  <a:off x="4945" y="708"/>
                  <a:ext cx="79" cy="0"/>
                </a:xfrm>
                <a:prstGeom prst="line">
                  <a:avLst/>
                </a:prstGeom>
                <a:noFill/>
                <a:ln w="2857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51218" name="AutoShape 41"/>
              <p:cNvSpPr>
                <a:spLocks/>
              </p:cNvSpPr>
              <p:nvPr/>
            </p:nvSpPr>
            <p:spPr bwMode="auto">
              <a:xfrm>
                <a:off x="7715250" y="400050"/>
                <a:ext cx="73025" cy="431800"/>
              </a:xfrm>
              <a:prstGeom prst="rightBrace">
                <a:avLst>
                  <a:gd name="adj1" fmla="val 49275"/>
                  <a:gd name="adj2" fmla="val 50000"/>
                </a:avLst>
              </a:prstGeom>
              <a:noFill/>
              <a:ln w="28575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cs-CZ" altLang="cs-CZ" sz="2400"/>
              </a:p>
            </p:txBody>
          </p:sp>
          <p:sp>
            <p:nvSpPr>
              <p:cNvPr id="51219" name="Text Box 49"/>
              <p:cNvSpPr txBox="1">
                <a:spLocks noChangeArrowheads="1"/>
              </p:cNvSpPr>
              <p:nvPr/>
            </p:nvSpPr>
            <p:spPr bwMode="auto">
              <a:xfrm>
                <a:off x="7480300" y="44450"/>
                <a:ext cx="885825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cs-CZ" altLang="cs-CZ" sz="1600">
                    <a:latin typeface="Comic Sans MS" panose="030F0702030302020204" pitchFamily="66" charset="0"/>
                  </a:rPr>
                  <a:t>  Dipnoi</a:t>
                </a:r>
              </a:p>
            </p:txBody>
          </p:sp>
          <p:sp>
            <p:nvSpPr>
              <p:cNvPr id="51220" name="Text Box 50"/>
              <p:cNvSpPr txBox="1">
                <a:spLocks noChangeArrowheads="1"/>
              </p:cNvSpPr>
              <p:nvPr/>
            </p:nvSpPr>
            <p:spPr bwMode="auto">
              <a:xfrm>
                <a:off x="5915025" y="400050"/>
                <a:ext cx="1223963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cs-CZ" altLang="cs-CZ" sz="1600" b="1">
                    <a:latin typeface="Comic Sans MS" panose="030F0702030302020204" pitchFamily="66" charset="0"/>
                  </a:rPr>
                  <a:t>  </a:t>
                </a:r>
                <a:r>
                  <a:rPr lang="cs-CZ" altLang="cs-CZ" sz="1600">
                    <a:latin typeface="Comic Sans MS" panose="030F0702030302020204" pitchFamily="66" charset="0"/>
                  </a:rPr>
                  <a:t>Choanata</a:t>
                </a:r>
              </a:p>
            </p:txBody>
          </p:sp>
          <p:grpSp>
            <p:nvGrpSpPr>
              <p:cNvPr id="51221" name="Group 52"/>
              <p:cNvGrpSpPr>
                <a:grpSpLocks/>
              </p:cNvGrpSpPr>
              <p:nvPr/>
            </p:nvGrpSpPr>
            <p:grpSpPr bwMode="auto">
              <a:xfrm>
                <a:off x="7516813" y="196850"/>
                <a:ext cx="125412" cy="300038"/>
                <a:chOff x="5105" y="172"/>
                <a:chExt cx="79" cy="189"/>
              </a:xfrm>
            </p:grpSpPr>
            <p:sp>
              <p:nvSpPr>
                <p:cNvPr id="51225" name="Line 53"/>
                <p:cNvSpPr>
                  <a:spLocks noChangeShapeType="1"/>
                </p:cNvSpPr>
                <p:nvPr/>
              </p:nvSpPr>
              <p:spPr bwMode="auto">
                <a:xfrm>
                  <a:off x="5105" y="172"/>
                  <a:ext cx="0" cy="189"/>
                </a:xfrm>
                <a:prstGeom prst="line">
                  <a:avLst/>
                </a:prstGeom>
                <a:noFill/>
                <a:ln w="2857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51226" name="Line 54"/>
                <p:cNvSpPr>
                  <a:spLocks noChangeShapeType="1"/>
                </p:cNvSpPr>
                <p:nvPr/>
              </p:nvSpPr>
              <p:spPr bwMode="auto">
                <a:xfrm>
                  <a:off x="5105" y="172"/>
                  <a:ext cx="79" cy="0"/>
                </a:xfrm>
                <a:prstGeom prst="line">
                  <a:avLst/>
                </a:prstGeom>
                <a:noFill/>
                <a:ln w="2857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51227" name="Line 55"/>
                <p:cNvSpPr>
                  <a:spLocks noChangeShapeType="1"/>
                </p:cNvSpPr>
                <p:nvPr/>
              </p:nvSpPr>
              <p:spPr bwMode="auto">
                <a:xfrm>
                  <a:off x="5105" y="357"/>
                  <a:ext cx="79" cy="0"/>
                </a:xfrm>
                <a:prstGeom prst="line">
                  <a:avLst/>
                </a:prstGeom>
                <a:noFill/>
                <a:ln w="2857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51222" name="Line 61"/>
              <p:cNvSpPr>
                <a:spLocks noChangeShapeType="1"/>
              </p:cNvSpPr>
              <p:nvPr/>
            </p:nvSpPr>
            <p:spPr bwMode="auto">
              <a:xfrm>
                <a:off x="7138988" y="549275"/>
                <a:ext cx="171450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223" name="Line 62"/>
              <p:cNvSpPr>
                <a:spLocks noChangeShapeType="1"/>
              </p:cNvSpPr>
              <p:nvPr/>
            </p:nvSpPr>
            <p:spPr bwMode="auto">
              <a:xfrm>
                <a:off x="7310438" y="344488"/>
                <a:ext cx="0" cy="411162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224" name="Line 64"/>
              <p:cNvSpPr>
                <a:spLocks noChangeShapeType="1"/>
              </p:cNvSpPr>
              <p:nvPr/>
            </p:nvSpPr>
            <p:spPr bwMode="auto">
              <a:xfrm flipV="1">
                <a:off x="7310438" y="328613"/>
                <a:ext cx="188912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A1FA55-75D7-4ECD-A1B6-12D1B0CBED50}" type="slidenum">
              <a:rPr lang="cs-CZ" altLang="cs-CZ" smtClean="0"/>
              <a:pPr>
                <a:defRPr/>
              </a:pPr>
              <a:t>48</a:t>
            </a:fld>
            <a:endParaRPr lang="cs-CZ" altLang="cs-CZ"/>
          </a:p>
        </p:txBody>
      </p:sp>
      <p:sp>
        <p:nvSpPr>
          <p:cNvPr id="32" name="Rectangle 59"/>
          <p:cNvSpPr>
            <a:spLocks noChangeArrowheads="1"/>
          </p:cNvSpPr>
          <p:nvPr/>
        </p:nvSpPr>
        <p:spPr bwMode="auto">
          <a:xfrm>
            <a:off x="0" y="0"/>
            <a:ext cx="9143999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accent4"/>
                </a:solidFill>
                <a:latin typeface="Comic Sans MS" pitchFamily="66" charset="0"/>
              </a:rPr>
              <a:t>Fylogeneze a diverzita obratlovců – </a:t>
            </a:r>
            <a:r>
              <a:rPr lang="cs-CZ" altLang="cs-CZ" sz="1800" dirty="0" err="1" smtClean="0">
                <a:solidFill>
                  <a:schemeClr val="accent4"/>
                </a:solidFill>
                <a:latin typeface="Comic Sans MS" pitchFamily="66" charset="0"/>
              </a:rPr>
              <a:t>Sarcopterygii</a:t>
            </a:r>
            <a:r>
              <a:rPr lang="cs-CZ" altLang="cs-CZ" sz="1800" dirty="0" smtClean="0">
                <a:solidFill>
                  <a:schemeClr val="accent4"/>
                </a:solidFill>
                <a:latin typeface="Comic Sans MS" pitchFamily="66" charset="0"/>
              </a:rPr>
              <a:t> – „</a:t>
            </a:r>
            <a:r>
              <a:rPr lang="cs-CZ" altLang="cs-CZ" sz="1800" dirty="0" err="1" smtClean="0">
                <a:solidFill>
                  <a:schemeClr val="accent4"/>
                </a:solidFill>
                <a:latin typeface="Comic Sans MS" pitchFamily="66" charset="0"/>
              </a:rPr>
              <a:t>Rhipidistia</a:t>
            </a:r>
            <a:r>
              <a:rPr lang="cs-CZ" altLang="cs-CZ" sz="1800" dirty="0" smtClean="0">
                <a:solidFill>
                  <a:schemeClr val="accent4"/>
                </a:solidFill>
                <a:latin typeface="Comic Sans MS" pitchFamily="66" charset="0"/>
              </a:rPr>
              <a:t>“</a:t>
            </a:r>
            <a:endParaRPr lang="cs-CZ" altLang="cs-CZ" sz="1800" dirty="0">
              <a:solidFill>
                <a:schemeClr val="accent4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/>
      <p:bldP spid="57386" grpId="0"/>
      <p:bldP spid="57387" grpId="0"/>
      <p:bldP spid="57388" grpId="0"/>
      <p:bldP spid="57389" grpId="0"/>
      <p:bldP spid="57390" grpId="0"/>
      <p:bldP spid="5739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Group 2"/>
          <p:cNvGrpSpPr>
            <a:grpSpLocks/>
          </p:cNvGrpSpPr>
          <p:nvPr/>
        </p:nvGrpSpPr>
        <p:grpSpPr bwMode="auto">
          <a:xfrm>
            <a:off x="838200" y="914400"/>
            <a:ext cx="7696200" cy="5562600"/>
            <a:chOff x="144" y="0"/>
            <a:chExt cx="5520" cy="3883"/>
          </a:xfrm>
        </p:grpSpPr>
        <p:pic>
          <p:nvPicPr>
            <p:cNvPr id="52232" name="Picture 3" descr="Vznik tetrapod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0"/>
              <a:ext cx="5520" cy="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33" name="Picture 4" descr="Vzni tetrapo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488"/>
              <a:ext cx="5520" cy="2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2227" name="Picture 5" descr="k-oste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45013"/>
            <a:ext cx="4038600" cy="193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6" descr="r-2oste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167188"/>
            <a:ext cx="3581400" cy="269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 Box 7"/>
          <p:cNvSpPr txBox="1">
            <a:spLocks noChangeArrowheads="1"/>
          </p:cNvSpPr>
          <p:nvPr/>
        </p:nvSpPr>
        <p:spPr bwMode="auto">
          <a:xfrm>
            <a:off x="0" y="4465638"/>
            <a:ext cx="2744788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i="1">
                <a:latin typeface="Arial" panose="020B0604020202020204" pitchFamily="34" charset="0"/>
              </a:rPr>
              <a:t>Osteolepis </a:t>
            </a:r>
            <a:r>
              <a:rPr lang="cs-CZ" altLang="cs-CZ" sz="2000">
                <a:latin typeface="Arial" panose="020B0604020202020204" pitchFamily="34" charset="0"/>
              </a:rPr>
              <a:t>(stř. devon)</a:t>
            </a:r>
            <a:endParaRPr lang="cs-CZ" altLang="cs-CZ" sz="2000" i="1">
              <a:latin typeface="Arial" panose="020B0604020202020204" pitchFamily="34" charset="0"/>
            </a:endParaRPr>
          </a:p>
        </p:txBody>
      </p:sp>
      <p:sp>
        <p:nvSpPr>
          <p:cNvPr id="52230" name="Text Box 8"/>
          <p:cNvSpPr txBox="1">
            <a:spLocks noChangeArrowheads="1"/>
          </p:cNvSpPr>
          <p:nvPr/>
        </p:nvSpPr>
        <p:spPr bwMode="auto">
          <a:xfrm>
            <a:off x="76200" y="511175"/>
            <a:ext cx="89836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i="1">
                <a:latin typeface="Comic Sans MS" panose="030F0702030302020204" pitchFamily="66" charset="0"/>
              </a:rPr>
              <a:t>Eusthenopteron </a:t>
            </a:r>
            <a:r>
              <a:rPr lang="cs-CZ" altLang="cs-CZ" sz="2000">
                <a:latin typeface="Comic Sans MS" panose="030F0702030302020204" pitchFamily="66" charset="0"/>
              </a:rPr>
              <a:t>(svrchní devon, 1m) - dravý</a:t>
            </a:r>
            <a:r>
              <a:rPr lang="cs-CZ" altLang="cs-CZ" sz="2000" i="1">
                <a:latin typeface="Comic Sans MS" panose="030F0702030302020204" pitchFamily="66" charset="0"/>
              </a:rPr>
              <a:t>, Panderichthys </a:t>
            </a:r>
            <a:r>
              <a:rPr lang="cs-CZ" altLang="cs-CZ" sz="2000">
                <a:latin typeface="Comic Sans MS" panose="030F0702030302020204" pitchFamily="66" charset="0"/>
              </a:rPr>
              <a:t>(pozdní devon)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A1FA55-75D7-4ECD-A1B6-12D1B0CBED50}" type="slidenum">
              <a:rPr lang="cs-CZ" altLang="cs-CZ" smtClean="0"/>
              <a:pPr>
                <a:defRPr/>
              </a:pPr>
              <a:t>49</a:t>
            </a:fld>
            <a:endParaRPr lang="cs-CZ" altLang="cs-CZ"/>
          </a:p>
        </p:txBody>
      </p:sp>
      <p:sp>
        <p:nvSpPr>
          <p:cNvPr id="12" name="Rectangle 59"/>
          <p:cNvSpPr>
            <a:spLocks noChangeArrowheads="1"/>
          </p:cNvSpPr>
          <p:nvPr/>
        </p:nvSpPr>
        <p:spPr bwMode="auto">
          <a:xfrm>
            <a:off x="1" y="-27384"/>
            <a:ext cx="9143999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accent4"/>
                </a:solidFill>
                <a:latin typeface="Comic Sans MS" pitchFamily="66" charset="0"/>
              </a:rPr>
              <a:t>Fylogeneze a diverzita obratlovců – </a:t>
            </a:r>
            <a:r>
              <a:rPr lang="cs-CZ" altLang="cs-CZ" sz="1800" dirty="0" err="1" smtClean="0">
                <a:solidFill>
                  <a:schemeClr val="accent4"/>
                </a:solidFill>
                <a:latin typeface="Comic Sans MS" pitchFamily="66" charset="0"/>
              </a:rPr>
              <a:t>Sarcopterygii</a:t>
            </a:r>
            <a:r>
              <a:rPr lang="cs-CZ" altLang="cs-CZ" sz="1800" dirty="0" smtClean="0">
                <a:solidFill>
                  <a:schemeClr val="accent4"/>
                </a:solidFill>
                <a:latin typeface="Comic Sans MS" pitchFamily="66" charset="0"/>
              </a:rPr>
              <a:t> - </a:t>
            </a:r>
            <a:r>
              <a:rPr lang="cs-CZ" altLang="cs-CZ" sz="1800" dirty="0" err="1" smtClean="0">
                <a:solidFill>
                  <a:schemeClr val="accent4"/>
                </a:solidFill>
                <a:latin typeface="Comic Sans MS" pitchFamily="66" charset="0"/>
              </a:rPr>
              <a:t>Tetrapodomorpha</a:t>
            </a:r>
            <a:endParaRPr lang="cs-CZ" altLang="cs-CZ" sz="1800" dirty="0">
              <a:solidFill>
                <a:schemeClr val="accent4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4" name="Rectangle 12"/>
          <p:cNvSpPr>
            <a:spLocks noChangeArrowheads="1"/>
          </p:cNvSpPr>
          <p:nvPr/>
        </p:nvSpPr>
        <p:spPr bwMode="auto">
          <a:xfrm>
            <a:off x="-36513" y="3284538"/>
            <a:ext cx="3584576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kumimoji="0"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1800">
                <a:solidFill>
                  <a:srgbClr val="FF0000"/>
                </a:solidFill>
                <a:latin typeface="Comic Sans MS" panose="030F0702030302020204" pitchFamily="66" charset="0"/>
              </a:rPr>
              <a:t>kostěné šupiny, postranní čára</a:t>
            </a:r>
          </a:p>
        </p:txBody>
      </p:sp>
      <p:sp>
        <p:nvSpPr>
          <p:cNvPr id="7171" name="Rectangle 13"/>
          <p:cNvSpPr>
            <a:spLocks noChangeArrowheads="1"/>
          </p:cNvSpPr>
          <p:nvPr/>
        </p:nvSpPr>
        <p:spPr bwMode="auto">
          <a:xfrm>
            <a:off x="-36513" y="765175"/>
            <a:ext cx="82057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kumimoji="0"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1800">
                <a:solidFill>
                  <a:srgbClr val="FF0000"/>
                </a:solidFill>
                <a:latin typeface="Comic Sans MS" panose="030F0702030302020204" pitchFamily="66" charset="0"/>
              </a:rPr>
              <a:t>endochondrální osifikace </a:t>
            </a:r>
            <a:r>
              <a:rPr kumimoji="0"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(</a:t>
            </a:r>
            <a:r>
              <a:rPr kumimoji="0" lang="cs-CZ" altLang="cs-CZ" sz="1600">
                <a:solidFill>
                  <a:schemeClr val="bg2"/>
                </a:solidFill>
                <a:latin typeface="Comic Sans MS" panose="030F0702030302020204" pitchFamily="66" charset="0"/>
              </a:rPr>
              <a:t>kost uvnitř chrupavky na rozdíl od perichondrální os.)</a:t>
            </a:r>
          </a:p>
        </p:txBody>
      </p:sp>
      <p:sp>
        <p:nvSpPr>
          <p:cNvPr id="59406" name="Rectangle 14"/>
          <p:cNvSpPr>
            <a:spLocks noChangeArrowheads="1"/>
          </p:cNvSpPr>
          <p:nvPr/>
        </p:nvSpPr>
        <p:spPr bwMode="auto">
          <a:xfrm>
            <a:off x="-23813" y="2195513"/>
            <a:ext cx="6372226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kumimoji="0" lang="cs-CZ" altLang="cs-CZ" sz="1800">
                <a:solidFill>
                  <a:srgbClr val="FF0000"/>
                </a:solidFill>
                <a:latin typeface="Comic Sans MS" panose="030F0702030302020204" pitchFamily="66" charset="0"/>
              </a:rPr>
              <a:t> lopatkový pletenec v kontaktu s dermálními kostmi lebky</a:t>
            </a:r>
          </a:p>
        </p:txBody>
      </p:sp>
      <p:sp>
        <p:nvSpPr>
          <p:cNvPr id="59407" name="Rectangle 15"/>
          <p:cNvSpPr>
            <a:spLocks noChangeArrowheads="1"/>
          </p:cNvSpPr>
          <p:nvPr/>
        </p:nvSpPr>
        <p:spPr bwMode="auto">
          <a:xfrm>
            <a:off x="-36513" y="2924175"/>
            <a:ext cx="1533526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kumimoji="0"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 dolní žebra</a:t>
            </a:r>
          </a:p>
        </p:txBody>
      </p:sp>
      <p:sp>
        <p:nvSpPr>
          <p:cNvPr id="59408" name="Rectangle 16"/>
          <p:cNvSpPr>
            <a:spLocks noChangeArrowheads="1"/>
          </p:cNvSpPr>
          <p:nvPr/>
        </p:nvSpPr>
        <p:spPr bwMode="auto">
          <a:xfrm>
            <a:off x="-36513" y="1125538"/>
            <a:ext cx="7331076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kumimoji="0"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 převaha kostí nad chrupavkami, </a:t>
            </a:r>
            <a:r>
              <a:rPr kumimoji="0" lang="cs-CZ" altLang="cs-CZ" sz="1600">
                <a:solidFill>
                  <a:schemeClr val="bg2"/>
                </a:solidFill>
                <a:latin typeface="Comic Sans MS" panose="030F0702030302020204" pitchFamily="66" charset="0"/>
              </a:rPr>
              <a:t>na lebce velký počet dermálních kostí</a:t>
            </a:r>
          </a:p>
        </p:txBody>
      </p:sp>
      <p:sp>
        <p:nvSpPr>
          <p:cNvPr id="59409" name="Rectangle 17"/>
          <p:cNvSpPr>
            <a:spLocks noChangeArrowheads="1"/>
          </p:cNvSpPr>
          <p:nvPr/>
        </p:nvSpPr>
        <p:spPr bwMode="auto">
          <a:xfrm>
            <a:off x="-36513" y="1484313"/>
            <a:ext cx="8929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 kostěné skřele (</a:t>
            </a:r>
            <a:r>
              <a:rPr kumimoji="0" lang="cs-CZ" altLang="cs-CZ" sz="18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operculum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) </a:t>
            </a:r>
            <a:r>
              <a:rPr kumimoji="0" lang="cs-CZ" altLang="cs-CZ" sz="1600" dirty="0">
                <a:solidFill>
                  <a:schemeClr val="bg2"/>
                </a:solidFill>
                <a:latin typeface="Comic Sans MS" panose="030F0702030302020204" pitchFamily="66" charset="0"/>
              </a:rPr>
              <a:t>zakrývají branchiální prostor, napojené na jazylkový oblouk</a:t>
            </a:r>
          </a:p>
        </p:txBody>
      </p:sp>
      <p:sp>
        <p:nvSpPr>
          <p:cNvPr id="59410" name="Rectangle 18"/>
          <p:cNvSpPr>
            <a:spLocks noChangeArrowheads="1"/>
          </p:cNvSpPr>
          <p:nvPr/>
        </p:nvSpPr>
        <p:spPr bwMode="auto">
          <a:xfrm>
            <a:off x="-36513" y="1835150"/>
            <a:ext cx="54816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 nové krycí patrové kosti – </a:t>
            </a:r>
            <a:r>
              <a:rPr kumimoji="0" lang="cs-CZ" altLang="cs-CZ" sz="18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vomer</a:t>
            </a:r>
            <a:r>
              <a: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 a </a:t>
            </a:r>
            <a:r>
              <a:rPr kumimoji="0" lang="cs-CZ" altLang="cs-CZ" sz="18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parasphenoid</a:t>
            </a:r>
            <a:endParaRPr kumimoji="0" lang="cs-CZ" altLang="cs-CZ" sz="18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59411" name="Rectangle 19"/>
          <p:cNvSpPr>
            <a:spLocks noChangeArrowheads="1"/>
          </p:cNvSpPr>
          <p:nvPr/>
        </p:nvSpPr>
        <p:spPr bwMode="auto">
          <a:xfrm>
            <a:off x="-36513" y="2555875"/>
            <a:ext cx="3213101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kumimoji="0" lang="cs-CZ" altLang="cs-CZ" sz="1800">
                <a:solidFill>
                  <a:schemeClr val="bg2"/>
                </a:solidFill>
                <a:latin typeface="Comic Sans MS" panose="030F0702030302020204" pitchFamily="66" charset="0"/>
              </a:rPr>
              <a:t> 3 otolithy ve vnitřním uchu</a:t>
            </a:r>
          </a:p>
        </p:txBody>
      </p:sp>
      <p:sp>
        <p:nvSpPr>
          <p:cNvPr id="59412" name="Rectangle 20"/>
          <p:cNvSpPr>
            <a:spLocks noChangeArrowheads="1"/>
          </p:cNvSpPr>
          <p:nvPr/>
        </p:nvSpPr>
        <p:spPr bwMode="auto">
          <a:xfrm>
            <a:off x="-36513" y="3644900"/>
            <a:ext cx="41036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kumimoji="0" lang="cs-CZ" altLang="cs-CZ" sz="1800">
                <a:solidFill>
                  <a:srgbClr val="FF0000"/>
                </a:solidFill>
                <a:latin typeface="Comic Sans MS" panose="030F0702030302020204" pitchFamily="66" charset="0"/>
              </a:rPr>
              <a:t>žábra nasedají přímo na žaberní oblouky, red. žaberních přepážek</a:t>
            </a:r>
          </a:p>
        </p:txBody>
      </p:sp>
      <p:grpSp>
        <p:nvGrpSpPr>
          <p:cNvPr id="2" name="Skupina 32"/>
          <p:cNvGrpSpPr>
            <a:grpSpLocks/>
          </p:cNvGrpSpPr>
          <p:nvPr/>
        </p:nvGrpSpPr>
        <p:grpSpPr bwMode="auto">
          <a:xfrm>
            <a:off x="-36513" y="4283075"/>
            <a:ext cx="3698876" cy="1233488"/>
            <a:chOff x="-36513" y="4283248"/>
            <a:chExt cx="3698875" cy="1233984"/>
          </a:xfrm>
        </p:grpSpPr>
        <p:sp>
          <p:nvSpPr>
            <p:cNvPr id="7192" name="Rectangle 23"/>
            <p:cNvSpPr>
              <a:spLocks noChangeArrowheads="1"/>
            </p:cNvSpPr>
            <p:nvPr/>
          </p:nvSpPr>
          <p:spPr bwMode="auto">
            <a:xfrm>
              <a:off x="-36513" y="4283248"/>
              <a:ext cx="369887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70000"/>
                <a:buFont typeface="Monotype Sorts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Char char="•"/>
              </a:pPr>
              <a:r>
                <a:rPr kumimoji="0" lang="cs-CZ" altLang="cs-CZ" sz="1800">
                  <a:solidFill>
                    <a:schemeClr val="bg2"/>
                  </a:solidFill>
                  <a:latin typeface="Comic Sans MS" panose="030F0702030302020204" pitchFamily="66" charset="0"/>
                </a:rPr>
                <a:t> vnější nozdry (nares) rozdělěny</a:t>
              </a:r>
            </a:p>
          </p:txBody>
        </p:sp>
        <p:grpSp>
          <p:nvGrpSpPr>
            <p:cNvPr id="7193" name="Skupina 31"/>
            <p:cNvGrpSpPr>
              <a:grpSpLocks/>
            </p:cNvGrpSpPr>
            <p:nvPr/>
          </p:nvGrpSpPr>
          <p:grpSpPr bwMode="auto">
            <a:xfrm>
              <a:off x="1043608" y="4940969"/>
              <a:ext cx="1225550" cy="576263"/>
              <a:chOff x="7237413" y="2420689"/>
              <a:chExt cx="1225550" cy="576263"/>
            </a:xfrm>
          </p:grpSpPr>
          <p:sp>
            <p:nvSpPr>
              <p:cNvPr id="7194" name="Oval 22"/>
              <p:cNvSpPr>
                <a:spLocks noChangeArrowheads="1"/>
              </p:cNvSpPr>
              <p:nvPr/>
            </p:nvSpPr>
            <p:spPr bwMode="auto">
              <a:xfrm>
                <a:off x="7597775" y="2420689"/>
                <a:ext cx="865188" cy="576263"/>
              </a:xfrm>
              <a:prstGeom prst="ellipse">
                <a:avLst/>
              </a:prstGeom>
              <a:solidFill>
                <a:schemeClr val="accent1"/>
              </a:solidFill>
              <a:ln w="28575">
                <a:solidFill>
                  <a:srgbClr val="3E001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Monotype Sorts" pitchFamily="2" charset="2"/>
                  <a:buChar char="u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cs-CZ" altLang="cs-CZ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195" name="Oval 24"/>
              <p:cNvSpPr>
                <a:spLocks noChangeArrowheads="1"/>
              </p:cNvSpPr>
              <p:nvPr/>
            </p:nvSpPr>
            <p:spPr bwMode="auto">
              <a:xfrm>
                <a:off x="7597775" y="2492127"/>
                <a:ext cx="287338" cy="431800"/>
              </a:xfrm>
              <a:prstGeom prst="ellipse">
                <a:avLst/>
              </a:prstGeom>
              <a:solidFill>
                <a:schemeClr val="accent1"/>
              </a:solidFill>
              <a:ln w="28575">
                <a:solidFill>
                  <a:srgbClr val="3E001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Monotype Sorts" pitchFamily="2" charset="2"/>
                  <a:buChar char="u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cs-CZ" altLang="cs-CZ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196" name="Line 25"/>
              <p:cNvSpPr>
                <a:spLocks noChangeShapeType="1"/>
              </p:cNvSpPr>
              <p:nvPr/>
            </p:nvSpPr>
            <p:spPr bwMode="auto">
              <a:xfrm>
                <a:off x="7597775" y="2708027"/>
                <a:ext cx="574675" cy="0"/>
              </a:xfrm>
              <a:prstGeom prst="line">
                <a:avLst/>
              </a:prstGeom>
              <a:noFill/>
              <a:ln w="28575">
                <a:solidFill>
                  <a:srgbClr val="3E001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7197" name="Line 26"/>
              <p:cNvSpPr>
                <a:spLocks noChangeShapeType="1"/>
              </p:cNvSpPr>
              <p:nvPr/>
            </p:nvSpPr>
            <p:spPr bwMode="auto">
              <a:xfrm>
                <a:off x="7237413" y="2852489"/>
                <a:ext cx="287338" cy="0"/>
              </a:xfrm>
              <a:prstGeom prst="line">
                <a:avLst/>
              </a:prstGeom>
              <a:noFill/>
              <a:ln w="9525">
                <a:solidFill>
                  <a:srgbClr val="3E001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7198" name="Line 27"/>
              <p:cNvSpPr>
                <a:spLocks noChangeShapeType="1"/>
              </p:cNvSpPr>
              <p:nvPr/>
            </p:nvSpPr>
            <p:spPr bwMode="auto">
              <a:xfrm>
                <a:off x="7308850" y="2563564"/>
                <a:ext cx="287338" cy="0"/>
              </a:xfrm>
              <a:prstGeom prst="line">
                <a:avLst/>
              </a:prstGeom>
              <a:noFill/>
              <a:ln w="9525">
                <a:solidFill>
                  <a:srgbClr val="3E001F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7199" name="AutoShape 28"/>
              <p:cNvSpPr>
                <a:spLocks noChangeArrowheads="1"/>
              </p:cNvSpPr>
              <p:nvPr/>
            </p:nvSpPr>
            <p:spPr bwMode="auto">
              <a:xfrm rot="5400000" flipH="1">
                <a:off x="8062913" y="2601664"/>
                <a:ext cx="325438" cy="250825"/>
              </a:xfrm>
              <a:custGeom>
                <a:avLst/>
                <a:gdLst>
                  <a:gd name="T0" fmla="*/ 36934079 w 21600"/>
                  <a:gd name="T1" fmla="*/ 0 h 21600"/>
                  <a:gd name="T2" fmla="*/ 9234424 w 21600"/>
                  <a:gd name="T3" fmla="*/ 16911283 h 21600"/>
                  <a:gd name="T4" fmla="*/ 36934079 w 21600"/>
                  <a:gd name="T5" fmla="*/ 8455578 h 21600"/>
                  <a:gd name="T6" fmla="*/ 83109392 w 21600"/>
                  <a:gd name="T7" fmla="*/ 16911283 h 21600"/>
                  <a:gd name="T8" fmla="*/ 64640545 w 21600"/>
                  <a:gd name="T9" fmla="*/ 25366861 h 21600"/>
                  <a:gd name="T10" fmla="*/ 46171908 w 21600"/>
                  <a:gd name="T11" fmla="*/ 16911283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63 w 21600"/>
                  <a:gd name="T19" fmla="*/ 3163 h 21600"/>
                  <a:gd name="T20" fmla="*/ 18437 w 21600"/>
                  <a:gd name="T21" fmla="*/ 18437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rgbClr val="3E001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grpSp>
        <p:nvGrpSpPr>
          <p:cNvPr id="4" name="Skupina 34"/>
          <p:cNvGrpSpPr>
            <a:grpSpLocks/>
          </p:cNvGrpSpPr>
          <p:nvPr/>
        </p:nvGrpSpPr>
        <p:grpSpPr bwMode="auto">
          <a:xfrm>
            <a:off x="3875088" y="3175000"/>
            <a:ext cx="5160962" cy="3567113"/>
            <a:chOff x="3875534" y="3174256"/>
            <a:chExt cx="5160962" cy="3567112"/>
          </a:xfrm>
        </p:grpSpPr>
        <p:grpSp>
          <p:nvGrpSpPr>
            <p:cNvPr id="7182" name="Group 30"/>
            <p:cNvGrpSpPr>
              <a:grpSpLocks/>
            </p:cNvGrpSpPr>
            <p:nvPr/>
          </p:nvGrpSpPr>
          <p:grpSpPr bwMode="auto">
            <a:xfrm>
              <a:off x="3875534" y="3174256"/>
              <a:ext cx="5160962" cy="3567112"/>
              <a:chOff x="1383" y="1909"/>
              <a:chExt cx="3251" cy="2247"/>
            </a:xfrm>
          </p:grpSpPr>
          <p:grpSp>
            <p:nvGrpSpPr>
              <p:cNvPr id="7184" name="Group 29"/>
              <p:cNvGrpSpPr>
                <a:grpSpLocks/>
              </p:cNvGrpSpPr>
              <p:nvPr/>
            </p:nvGrpSpPr>
            <p:grpSpPr bwMode="auto">
              <a:xfrm>
                <a:off x="1383" y="1909"/>
                <a:ext cx="3251" cy="2247"/>
                <a:chOff x="1383" y="2058"/>
                <a:chExt cx="3251" cy="2247"/>
              </a:xfrm>
            </p:grpSpPr>
            <p:pic>
              <p:nvPicPr>
                <p:cNvPr id="7188" name="Picture 5" descr="MorfDych0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10" y="2216"/>
                  <a:ext cx="2444" cy="2089"/>
                </a:xfrm>
                <a:prstGeom prst="rect">
                  <a:avLst/>
                </a:prstGeom>
                <a:solidFill>
                  <a:srgbClr val="6600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189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3321" y="2058"/>
                  <a:ext cx="1313" cy="193"/>
                </a:xfrm>
                <a:prstGeom prst="rect">
                  <a:avLst/>
                </a:prstGeom>
                <a:solidFill>
                  <a:srgbClr val="6600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u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Monotype Sorts" pitchFamily="2" charset="2"/>
                    <a:buChar char="u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u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u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u"/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u"/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u"/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u"/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u"/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kumimoji="0" lang="cs-CZ" altLang="cs-CZ" sz="1400">
                      <a:latin typeface="Comic Sans MS" panose="030F0702030302020204" pitchFamily="66" charset="0"/>
                    </a:rPr>
                    <a:t>žaberní oblouky, skřele</a:t>
                  </a:r>
                </a:p>
              </p:txBody>
            </p:sp>
            <p:sp>
              <p:nvSpPr>
                <p:cNvPr id="7190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383" y="2058"/>
                  <a:ext cx="833" cy="193"/>
                </a:xfrm>
                <a:prstGeom prst="rect">
                  <a:avLst/>
                </a:prstGeom>
                <a:solidFill>
                  <a:srgbClr val="6600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u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Monotype Sorts" pitchFamily="2" charset="2"/>
                    <a:buChar char="u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u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u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u"/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u"/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u"/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u"/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u"/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kumimoji="0" lang="cs-CZ" altLang="cs-CZ" sz="1400">
                      <a:latin typeface="Comic Sans MS" panose="030F0702030302020204" pitchFamily="66" charset="0"/>
                    </a:rPr>
                    <a:t>žaberní váčky</a:t>
                  </a:r>
                </a:p>
              </p:txBody>
            </p:sp>
            <p:sp>
              <p:nvSpPr>
                <p:cNvPr id="7191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2273" y="2058"/>
                  <a:ext cx="1007" cy="193"/>
                </a:xfrm>
                <a:prstGeom prst="rect">
                  <a:avLst/>
                </a:prstGeom>
                <a:solidFill>
                  <a:srgbClr val="6600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u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Monotype Sorts" pitchFamily="2" charset="2"/>
                    <a:buChar char="u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u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u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u"/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u"/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u"/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u"/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u"/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kumimoji="0" lang="cs-CZ" altLang="cs-CZ" sz="1400">
                      <a:latin typeface="Comic Sans MS" panose="030F0702030302020204" pitchFamily="66" charset="0"/>
                    </a:rPr>
                    <a:t>žaberní přepážky</a:t>
                  </a:r>
                </a:p>
              </p:txBody>
            </p:sp>
          </p:grpSp>
          <p:sp>
            <p:nvSpPr>
              <p:cNvPr id="7185" name="Text Box 7"/>
              <p:cNvSpPr txBox="1">
                <a:spLocks noChangeArrowheads="1"/>
              </p:cNvSpPr>
              <p:nvPr/>
            </p:nvSpPr>
            <p:spPr bwMode="auto">
              <a:xfrm>
                <a:off x="1615" y="3963"/>
                <a:ext cx="449" cy="193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Monotype Sorts" pitchFamily="2" charset="2"/>
                  <a:buChar char="u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kumimoji="0" lang="cs-CZ" altLang="cs-CZ" sz="1400">
                    <a:solidFill>
                      <a:schemeClr val="bg2"/>
                    </a:solidFill>
                    <a:latin typeface="Comic Sans MS" panose="030F0702030302020204" pitchFamily="66" charset="0"/>
                  </a:rPr>
                  <a:t>mihule</a:t>
                </a:r>
                <a:endParaRPr kumimoji="0" lang="cs-CZ" altLang="cs-CZ" sz="1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7186" name="Text Box 9"/>
              <p:cNvSpPr txBox="1">
                <a:spLocks noChangeArrowheads="1"/>
              </p:cNvSpPr>
              <p:nvPr/>
            </p:nvSpPr>
            <p:spPr bwMode="auto">
              <a:xfrm>
                <a:off x="3223" y="3965"/>
                <a:ext cx="836" cy="191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Monotype Sorts" pitchFamily="2" charset="2"/>
                  <a:buChar char="u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kumimoji="0" lang="cs-CZ" altLang="cs-CZ" sz="1400">
                    <a:solidFill>
                      <a:schemeClr val="bg2"/>
                    </a:solidFill>
                    <a:latin typeface="Comic Sans MS" panose="030F0702030302020204" pitchFamily="66" charset="0"/>
                  </a:rPr>
                  <a:t>kostnatá ryba</a:t>
                </a:r>
                <a:endParaRPr kumimoji="0" lang="cs-CZ" altLang="cs-CZ" sz="1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7187" name="Text Box 8"/>
              <p:cNvSpPr txBox="1">
                <a:spLocks noChangeArrowheads="1"/>
              </p:cNvSpPr>
              <p:nvPr/>
            </p:nvSpPr>
            <p:spPr bwMode="auto">
              <a:xfrm>
                <a:off x="2154" y="3965"/>
                <a:ext cx="469" cy="191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Monotype Sorts" pitchFamily="2" charset="2"/>
                  <a:buChar char="u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kumimoji="0" lang="cs-CZ" altLang="cs-CZ" sz="1400">
                    <a:solidFill>
                      <a:schemeClr val="bg2"/>
                    </a:solidFill>
                    <a:latin typeface="Comic Sans MS" panose="030F0702030302020204" pitchFamily="66" charset="0"/>
                  </a:rPr>
                  <a:t>paryba</a:t>
                </a:r>
                <a:endParaRPr kumimoji="0" lang="cs-CZ" altLang="cs-CZ" sz="1400"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7183" name="Obdélník 33"/>
            <p:cNvSpPr>
              <a:spLocks noChangeArrowheads="1"/>
            </p:cNvSpPr>
            <p:nvPr/>
          </p:nvSpPr>
          <p:spPr bwMode="auto">
            <a:xfrm>
              <a:off x="6732240" y="3501008"/>
              <a:ext cx="1368152" cy="2880320"/>
            </a:xfrm>
            <a:prstGeom prst="rect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70000"/>
                <a:buFont typeface="Monotype Sorts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kumimoji="0" lang="cs-CZ" altLang="cs-CZ">
                <a:latin typeface="Times New Roman" panose="02020603050405020304" pitchFamily="18" charset="0"/>
              </a:endParaRPr>
            </a:p>
          </p:txBody>
        </p:sp>
      </p:grpSp>
      <p:sp>
        <p:nvSpPr>
          <p:cNvPr id="33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-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Osteognathostomata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7239000" y="6360319"/>
            <a:ext cx="1905000" cy="457200"/>
          </a:xfrm>
        </p:spPr>
        <p:txBody>
          <a:bodyPr/>
          <a:lstStyle/>
          <a:p>
            <a:pPr>
              <a:defRPr/>
            </a:pPr>
            <a:fld id="{230E5332-6C58-4C96-97ED-01669BE53981}" type="slidenum">
              <a:rPr lang="cs-CZ" altLang="cs-CZ" smtClean="0">
                <a:solidFill>
                  <a:schemeClr val="bg2"/>
                </a:solidFill>
              </a:rPr>
              <a:pPr>
                <a:defRPr/>
              </a:pPr>
              <a:t>5</a:t>
            </a:fld>
            <a:endParaRPr lang="cs-CZ" altLang="cs-CZ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04" grpId="0"/>
      <p:bldP spid="59406" grpId="0"/>
      <p:bldP spid="59407" grpId="0"/>
      <p:bldP spid="59408" grpId="0"/>
      <p:bldP spid="59409" grpId="0"/>
      <p:bldP spid="59410" grpId="0"/>
      <p:bldP spid="59411" grpId="0"/>
      <p:bldP spid="594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4412456" y="2997200"/>
            <a:ext cx="4608513" cy="1648117"/>
            <a:chOff x="4412456" y="2997200"/>
            <a:chExt cx="4608513" cy="1648117"/>
          </a:xfrm>
        </p:grpSpPr>
        <p:pic>
          <p:nvPicPr>
            <p:cNvPr id="8201" name="Picture 96" descr="Semionotu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456" y="3068960"/>
              <a:ext cx="4608513" cy="1576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4" name="Text Box 112"/>
            <p:cNvSpPr txBox="1">
              <a:spLocks noChangeArrowheads="1"/>
            </p:cNvSpPr>
            <p:nvPr/>
          </p:nvSpPr>
          <p:spPr bwMode="auto">
            <a:xfrm>
              <a:off x="7045325" y="2997200"/>
              <a:ext cx="1408113" cy="366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70000"/>
                <a:buFont typeface="Monotype Sorts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cs-CZ" altLang="cs-CZ" sz="1800" i="1">
                  <a:solidFill>
                    <a:schemeClr val="bg2"/>
                  </a:solidFill>
                  <a:latin typeface="Comic Sans MS" panose="030F0702030302020204" pitchFamily="66" charset="0"/>
                </a:rPr>
                <a:t>Semionotus</a:t>
              </a:r>
            </a:p>
          </p:txBody>
        </p:sp>
      </p:grpSp>
      <p:sp>
        <p:nvSpPr>
          <p:cNvPr id="8194" name="Text Box 64"/>
          <p:cNvSpPr txBox="1">
            <a:spLocks noChangeArrowheads="1"/>
          </p:cNvSpPr>
          <p:nvPr/>
        </p:nvSpPr>
        <p:spPr bwMode="auto">
          <a:xfrm>
            <a:off x="158750" y="517525"/>
            <a:ext cx="40830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Od svrchního siluru (400 mil. let)</a:t>
            </a:r>
          </a:p>
        </p:txBody>
      </p:sp>
      <p:sp>
        <p:nvSpPr>
          <p:cNvPr id="32837" name="Text Box 69"/>
          <p:cNvSpPr txBox="1">
            <a:spLocks noChangeArrowheads="1"/>
          </p:cNvSpPr>
          <p:nvPr/>
        </p:nvSpPr>
        <p:spPr bwMode="auto">
          <a:xfrm>
            <a:off x="179388" y="828675"/>
            <a:ext cx="7149714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Diverzifikace v devonu, adaptivní radiace:</a:t>
            </a:r>
          </a:p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karbon - trias (†</a:t>
            </a:r>
            <a:r>
              <a:rPr kumimoji="0" lang="cs-CZ" altLang="cs-CZ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„</a:t>
            </a:r>
            <a:r>
              <a:rPr kumimoji="0"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Palaeonisciformes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“), chrupavčití</a:t>
            </a:r>
          </a:p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trias - jura (†</a:t>
            </a:r>
            <a:r>
              <a:rPr kumimoji="0" lang="cs-CZ" altLang="cs-CZ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2000" i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Semionotus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), </a:t>
            </a:r>
            <a:r>
              <a:rPr kumimoji="0" lang="cs-CZ" altLang="cs-CZ" sz="1800" i="1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2000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Holostei</a:t>
            </a:r>
            <a:r>
              <a:rPr kumimoji="0" lang="cs-CZ" altLang="cs-CZ" sz="2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- </a:t>
            </a:r>
            <a:r>
              <a:rPr kumimoji="0"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mnohokostnatí</a:t>
            </a:r>
            <a:endParaRPr kumimoji="0" lang="cs-CZ" altLang="cs-CZ" sz="2000" dirty="0">
              <a:solidFill>
                <a:schemeClr val="bg2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jura – dodnes (†</a:t>
            </a:r>
            <a:r>
              <a:rPr kumimoji="0" lang="cs-CZ" altLang="cs-CZ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Pycnodontiformes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), </a:t>
            </a:r>
            <a:r>
              <a:rPr kumimoji="0"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Teleostei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- kostnatí</a:t>
            </a:r>
          </a:p>
        </p:txBody>
      </p:sp>
      <p:grpSp>
        <p:nvGrpSpPr>
          <p:cNvPr id="8196" name="Group 72"/>
          <p:cNvGrpSpPr>
            <a:grpSpLocks/>
          </p:cNvGrpSpPr>
          <p:nvPr/>
        </p:nvGrpSpPr>
        <p:grpSpPr bwMode="auto">
          <a:xfrm>
            <a:off x="7380288" y="365125"/>
            <a:ext cx="1800225" cy="1335088"/>
            <a:chOff x="3885" y="-59"/>
            <a:chExt cx="1199" cy="925"/>
          </a:xfrm>
        </p:grpSpPr>
        <p:sp>
          <p:nvSpPr>
            <p:cNvPr id="8221" name="Text Box 73"/>
            <p:cNvSpPr txBox="1">
              <a:spLocks noChangeArrowheads="1"/>
            </p:cNvSpPr>
            <p:nvPr/>
          </p:nvSpPr>
          <p:spPr bwMode="auto">
            <a:xfrm>
              <a:off x="3934" y="-59"/>
              <a:ext cx="922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70000"/>
                <a:buFont typeface="Monotype Sorts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3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cs-CZ" altLang="cs-CZ" sz="1600">
                  <a:solidFill>
                    <a:schemeClr val="bg2"/>
                  </a:solidFill>
                  <a:latin typeface="Comic Sans MS" panose="030F0702030302020204" pitchFamily="66" charset="0"/>
                </a:rPr>
                <a:t>† Placodermi</a:t>
              </a:r>
            </a:p>
          </p:txBody>
        </p:sp>
        <p:grpSp>
          <p:nvGrpSpPr>
            <p:cNvPr id="8222" name="Group 74"/>
            <p:cNvGrpSpPr>
              <a:grpSpLocks/>
            </p:cNvGrpSpPr>
            <p:nvPr/>
          </p:nvGrpSpPr>
          <p:grpSpPr bwMode="auto">
            <a:xfrm>
              <a:off x="3885" y="87"/>
              <a:ext cx="1199" cy="779"/>
              <a:chOff x="3885" y="87"/>
              <a:chExt cx="1199" cy="779"/>
            </a:xfrm>
          </p:grpSpPr>
          <p:sp>
            <p:nvSpPr>
              <p:cNvPr id="8223" name="Text Box 75"/>
              <p:cNvSpPr txBox="1">
                <a:spLocks noChangeArrowheads="1"/>
              </p:cNvSpPr>
              <p:nvPr/>
            </p:nvSpPr>
            <p:spPr bwMode="auto">
              <a:xfrm>
                <a:off x="3897" y="87"/>
                <a:ext cx="1187" cy="2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Monotype Sorts" pitchFamily="2" charset="2"/>
                  <a:buChar char="u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13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kumimoji="0" lang="cs-CZ" altLang="cs-CZ" sz="1600">
                    <a:solidFill>
                      <a:schemeClr val="bg2"/>
                    </a:solidFill>
                    <a:latin typeface="Comic Sans MS" panose="030F0702030302020204" pitchFamily="66" charset="0"/>
                  </a:rPr>
                  <a:t>  Chondrichthyes</a:t>
                </a:r>
              </a:p>
            </p:txBody>
          </p:sp>
          <p:sp>
            <p:nvSpPr>
              <p:cNvPr id="8224" name="Text Box 76"/>
              <p:cNvSpPr txBox="1">
                <a:spLocks noChangeArrowheads="1"/>
              </p:cNvSpPr>
              <p:nvPr/>
            </p:nvSpPr>
            <p:spPr bwMode="auto">
              <a:xfrm>
                <a:off x="3925" y="248"/>
                <a:ext cx="921" cy="2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Monotype Sorts" pitchFamily="2" charset="2"/>
                  <a:buChar char="u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13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kumimoji="0" lang="cs-CZ" altLang="cs-CZ" sz="1600">
                    <a:solidFill>
                      <a:schemeClr val="bg2"/>
                    </a:solidFill>
                    <a:latin typeface="Comic Sans MS" panose="030F0702030302020204" pitchFamily="66" charset="0"/>
                  </a:rPr>
                  <a:t>† Acanthodii</a:t>
                </a:r>
              </a:p>
            </p:txBody>
          </p:sp>
          <p:sp>
            <p:nvSpPr>
              <p:cNvPr id="8225" name="Text Box 77"/>
              <p:cNvSpPr txBox="1">
                <a:spLocks noChangeArrowheads="1"/>
              </p:cNvSpPr>
              <p:nvPr/>
            </p:nvSpPr>
            <p:spPr bwMode="auto">
              <a:xfrm>
                <a:off x="3896" y="422"/>
                <a:ext cx="1115" cy="2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Monotype Sorts" pitchFamily="2" charset="2"/>
                  <a:buChar char="u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13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kumimoji="0" lang="cs-CZ" altLang="cs-CZ" sz="1600">
                    <a:solidFill>
                      <a:schemeClr val="bg2"/>
                    </a:solidFill>
                    <a:latin typeface="Comic Sans MS" panose="030F0702030302020204" pitchFamily="66" charset="0"/>
                  </a:rPr>
                  <a:t>  </a:t>
                </a:r>
                <a:r>
                  <a:rPr kumimoji="0" lang="cs-CZ" altLang="cs-CZ" sz="1600" b="1">
                    <a:solidFill>
                      <a:schemeClr val="bg2"/>
                    </a:solidFill>
                    <a:latin typeface="Comic Sans MS" panose="030F0702030302020204" pitchFamily="66" charset="0"/>
                  </a:rPr>
                  <a:t>Actinopterygii</a:t>
                </a:r>
              </a:p>
            </p:txBody>
          </p:sp>
          <p:sp>
            <p:nvSpPr>
              <p:cNvPr id="8226" name="Text Box 78"/>
              <p:cNvSpPr txBox="1">
                <a:spLocks noChangeArrowheads="1"/>
              </p:cNvSpPr>
              <p:nvPr/>
            </p:nvSpPr>
            <p:spPr bwMode="auto">
              <a:xfrm>
                <a:off x="3885" y="582"/>
                <a:ext cx="1067" cy="2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Monotype Sorts" pitchFamily="2" charset="2"/>
                  <a:buChar char="u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u"/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13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kumimoji="0" lang="cs-CZ" altLang="cs-CZ" sz="1600">
                    <a:solidFill>
                      <a:schemeClr val="bg2"/>
                    </a:solidFill>
                    <a:latin typeface="Comic Sans MS" panose="030F0702030302020204" pitchFamily="66" charset="0"/>
                  </a:rPr>
                  <a:t>  Sarcopterygii</a:t>
                </a:r>
              </a:p>
            </p:txBody>
          </p:sp>
        </p:grpSp>
      </p:grpSp>
      <p:sp>
        <p:nvSpPr>
          <p:cNvPr id="32863" name="Text Box 95"/>
          <p:cNvSpPr txBox="1">
            <a:spLocks noChangeArrowheads="1"/>
          </p:cNvSpPr>
          <p:nvPr/>
        </p:nvSpPr>
        <p:spPr bwMode="auto">
          <a:xfrm>
            <a:off x="179388" y="2278063"/>
            <a:ext cx="82248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Diverzita recentních </a:t>
            </a:r>
            <a:r>
              <a:rPr kumimoji="0" lang="en-US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&gt; v</a:t>
            </a:r>
            <a:r>
              <a:rPr kumimoji="0" lang="cs-CZ" altLang="cs-CZ" sz="20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ymřelých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, nejpočetnější skupina obratlovců, </a:t>
            </a:r>
            <a:b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</a:b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38 řádů, 430 čeledí a </a:t>
            </a:r>
            <a:r>
              <a:rPr kumimoji="0" lang="en-US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~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 30 000 druhů, původně mořští</a:t>
            </a:r>
          </a:p>
        </p:txBody>
      </p:sp>
      <p:grpSp>
        <p:nvGrpSpPr>
          <p:cNvPr id="2" name="Skupina 1"/>
          <p:cNvGrpSpPr/>
          <p:nvPr/>
        </p:nvGrpSpPr>
        <p:grpSpPr>
          <a:xfrm>
            <a:off x="0" y="3067827"/>
            <a:ext cx="5148263" cy="1657317"/>
            <a:chOff x="0" y="3068041"/>
            <a:chExt cx="5148263" cy="1657317"/>
          </a:xfrm>
        </p:grpSpPr>
        <p:pic>
          <p:nvPicPr>
            <p:cNvPr id="8202" name="Picture 97" descr="Palaoniscu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0589"/>
              <a:ext cx="5148263" cy="157476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3" name="Text Box 107"/>
            <p:cNvSpPr txBox="1">
              <a:spLocks noChangeArrowheads="1"/>
            </p:cNvSpPr>
            <p:nvPr/>
          </p:nvSpPr>
          <p:spPr bwMode="auto">
            <a:xfrm>
              <a:off x="3589338" y="3068041"/>
              <a:ext cx="1487487" cy="366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70000"/>
                <a:buFont typeface="Monotype Sorts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cs-CZ" altLang="cs-CZ" sz="1800" i="1" dirty="0" err="1">
                  <a:solidFill>
                    <a:schemeClr val="bg2"/>
                  </a:solidFill>
                  <a:latin typeface="Comic Sans MS" panose="030F0702030302020204" pitchFamily="66" charset="0"/>
                </a:rPr>
                <a:t>Palaeoniscus</a:t>
              </a:r>
              <a:endParaRPr kumimoji="0" lang="cs-CZ" altLang="cs-CZ" sz="1800" i="1" dirty="0">
                <a:solidFill>
                  <a:schemeClr val="bg2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4" name="Skupina 3"/>
          <p:cNvGrpSpPr/>
          <p:nvPr/>
        </p:nvGrpSpPr>
        <p:grpSpPr>
          <a:xfrm>
            <a:off x="2195513" y="4718091"/>
            <a:ext cx="5330825" cy="2095459"/>
            <a:chOff x="2195513" y="4718091"/>
            <a:chExt cx="5330825" cy="2095459"/>
          </a:xfrm>
        </p:grpSpPr>
        <p:pic>
          <p:nvPicPr>
            <p:cNvPr id="8205" name="Picture 114" descr="CE558000FG00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513" y="4718091"/>
              <a:ext cx="2952750" cy="2095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6" name="Rectangle 115"/>
            <p:cNvSpPr>
              <a:spLocks noChangeArrowheads="1"/>
            </p:cNvSpPr>
            <p:nvPr/>
          </p:nvSpPr>
          <p:spPr bwMode="auto">
            <a:xfrm>
              <a:off x="5364163" y="5204030"/>
              <a:ext cx="2162175" cy="457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70000"/>
                <a:buFont typeface="Monotype Sorts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cs-CZ" altLang="cs-CZ" i="1" dirty="0">
                  <a:solidFill>
                    <a:schemeClr val="bg2"/>
                  </a:solidFill>
                  <a:latin typeface="Times New Roman" panose="02020603050405020304" pitchFamily="18" charset="0"/>
                </a:rPr>
                <a:t> </a:t>
              </a:r>
              <a:r>
                <a:rPr kumimoji="0" lang="cs-CZ" altLang="cs-CZ" sz="1800" i="1" dirty="0" err="1">
                  <a:solidFill>
                    <a:schemeClr val="bg2"/>
                  </a:solidFill>
                  <a:latin typeface="Comic Sans MS" panose="030F0702030302020204" pitchFamily="66" charset="0"/>
                </a:rPr>
                <a:t>Pycnodontiformes</a:t>
              </a:r>
              <a:endParaRPr kumimoji="0" lang="cs-CZ" altLang="cs-CZ" sz="1800" i="1" dirty="0">
                <a:solidFill>
                  <a:schemeClr val="bg2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35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-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Actinopterygii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0DA36C1-E23F-4986-9DA1-7486A8AEAC3B}" type="slidenum">
              <a:rPr lang="cs-CZ" altLang="cs-CZ" smtClean="0">
                <a:solidFill>
                  <a:schemeClr val="bg2"/>
                </a:solidFill>
              </a:rPr>
              <a:pPr>
                <a:defRPr/>
              </a:pPr>
              <a:t>6</a:t>
            </a:fld>
            <a:endParaRPr lang="cs-CZ" altLang="cs-CZ">
              <a:solidFill>
                <a:schemeClr val="bg2"/>
              </a:solidFill>
            </a:endParaRPr>
          </a:p>
        </p:txBody>
      </p:sp>
      <p:grpSp>
        <p:nvGrpSpPr>
          <p:cNvPr id="8207" name="Group 79"/>
          <p:cNvGrpSpPr>
            <a:grpSpLocks/>
          </p:cNvGrpSpPr>
          <p:nvPr/>
        </p:nvGrpSpPr>
        <p:grpSpPr bwMode="auto">
          <a:xfrm>
            <a:off x="6607199" y="549277"/>
            <a:ext cx="773113" cy="1001713"/>
            <a:chOff x="3155" y="1570"/>
            <a:chExt cx="724" cy="693"/>
          </a:xfrm>
        </p:grpSpPr>
        <p:sp>
          <p:nvSpPr>
            <p:cNvPr id="8211" name="Line 81"/>
            <p:cNvSpPr>
              <a:spLocks noChangeShapeType="1"/>
            </p:cNvSpPr>
            <p:nvPr/>
          </p:nvSpPr>
          <p:spPr bwMode="auto">
            <a:xfrm flipH="1">
              <a:off x="3272" y="1669"/>
              <a:ext cx="1" cy="399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213" name="Line 83"/>
            <p:cNvSpPr>
              <a:spLocks noChangeShapeType="1"/>
            </p:cNvSpPr>
            <p:nvPr/>
          </p:nvSpPr>
          <p:spPr bwMode="auto">
            <a:xfrm>
              <a:off x="3288" y="1669"/>
              <a:ext cx="106" cy="3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214" name="Line 84"/>
            <p:cNvSpPr>
              <a:spLocks noChangeShapeType="1"/>
            </p:cNvSpPr>
            <p:nvPr/>
          </p:nvSpPr>
          <p:spPr bwMode="auto">
            <a:xfrm>
              <a:off x="3288" y="2069"/>
              <a:ext cx="106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215" name="Line 85"/>
            <p:cNvSpPr>
              <a:spLocks noChangeShapeType="1"/>
            </p:cNvSpPr>
            <p:nvPr/>
          </p:nvSpPr>
          <p:spPr bwMode="auto">
            <a:xfrm>
              <a:off x="3394" y="1922"/>
              <a:ext cx="0" cy="245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216" name="Line 86"/>
            <p:cNvSpPr>
              <a:spLocks noChangeShapeType="1"/>
            </p:cNvSpPr>
            <p:nvPr/>
          </p:nvSpPr>
          <p:spPr bwMode="auto">
            <a:xfrm>
              <a:off x="3394" y="1927"/>
              <a:ext cx="485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217" name="Line 87"/>
            <p:cNvSpPr>
              <a:spLocks noChangeShapeType="1"/>
            </p:cNvSpPr>
            <p:nvPr/>
          </p:nvSpPr>
          <p:spPr bwMode="auto">
            <a:xfrm>
              <a:off x="3394" y="2172"/>
              <a:ext cx="63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218" name="Line 88"/>
            <p:cNvSpPr>
              <a:spLocks noChangeShapeType="1"/>
            </p:cNvSpPr>
            <p:nvPr/>
          </p:nvSpPr>
          <p:spPr bwMode="auto">
            <a:xfrm>
              <a:off x="3457" y="2093"/>
              <a:ext cx="422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219" name="Line 89"/>
            <p:cNvSpPr>
              <a:spLocks noChangeShapeType="1"/>
            </p:cNvSpPr>
            <p:nvPr/>
          </p:nvSpPr>
          <p:spPr bwMode="auto">
            <a:xfrm>
              <a:off x="3457" y="2254"/>
              <a:ext cx="422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220" name="Line 90"/>
            <p:cNvSpPr>
              <a:spLocks noChangeShapeType="1"/>
            </p:cNvSpPr>
            <p:nvPr/>
          </p:nvSpPr>
          <p:spPr bwMode="auto">
            <a:xfrm>
              <a:off x="3451" y="2093"/>
              <a:ext cx="0" cy="17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8" name="Line 88"/>
            <p:cNvSpPr>
              <a:spLocks noChangeShapeType="1"/>
            </p:cNvSpPr>
            <p:nvPr/>
          </p:nvSpPr>
          <p:spPr bwMode="auto">
            <a:xfrm>
              <a:off x="3390" y="1570"/>
              <a:ext cx="422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4" name="Line 88"/>
            <p:cNvSpPr>
              <a:spLocks noChangeShapeType="1"/>
            </p:cNvSpPr>
            <p:nvPr/>
          </p:nvSpPr>
          <p:spPr bwMode="auto">
            <a:xfrm>
              <a:off x="3390" y="1769"/>
              <a:ext cx="422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5" name="Line 83"/>
            <p:cNvSpPr>
              <a:spLocks noChangeShapeType="1"/>
            </p:cNvSpPr>
            <p:nvPr/>
          </p:nvSpPr>
          <p:spPr bwMode="auto">
            <a:xfrm>
              <a:off x="3155" y="1868"/>
              <a:ext cx="106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8208" name="Line 91"/>
          <p:cNvSpPr>
            <a:spLocks noChangeShapeType="1"/>
          </p:cNvSpPr>
          <p:nvPr/>
        </p:nvSpPr>
        <p:spPr bwMode="auto">
          <a:xfrm>
            <a:off x="6869137" y="549277"/>
            <a:ext cx="0" cy="290513"/>
          </a:xfrm>
          <a:prstGeom prst="line">
            <a:avLst/>
          </a:prstGeom>
          <a:noFill/>
          <a:ln w="28575">
            <a:solidFill>
              <a:srgbClr val="3E001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37" grpId="0"/>
      <p:bldP spid="3286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178941" y="1412429"/>
            <a:ext cx="8785547" cy="3024683"/>
            <a:chOff x="178941" y="548680"/>
            <a:chExt cx="8785547" cy="3024683"/>
          </a:xfrm>
        </p:grpSpPr>
        <p:sp>
          <p:nvSpPr>
            <p:cNvPr id="9218" name="AutoShape 5"/>
            <p:cNvSpPr>
              <a:spLocks/>
            </p:cNvSpPr>
            <p:nvPr/>
          </p:nvSpPr>
          <p:spPr bwMode="auto">
            <a:xfrm>
              <a:off x="6731380" y="2087277"/>
              <a:ext cx="144876" cy="783739"/>
            </a:xfrm>
            <a:prstGeom prst="rightBrace">
              <a:avLst>
                <a:gd name="adj1" fmla="val 52368"/>
                <a:gd name="adj2" fmla="val 50000"/>
              </a:avLst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70000"/>
                <a:buFont typeface="Monotype Sorts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kumimoji="0" lang="cs-CZ" altLang="cs-CZ" sz="1800">
                <a:solidFill>
                  <a:schemeClr val="bg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9219" name="Text Box 6"/>
            <p:cNvSpPr txBox="1">
              <a:spLocks noChangeArrowheads="1"/>
            </p:cNvSpPr>
            <p:nvPr/>
          </p:nvSpPr>
          <p:spPr bwMode="auto">
            <a:xfrm>
              <a:off x="6857672" y="1770893"/>
              <a:ext cx="738664" cy="163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70000"/>
                <a:buFont typeface="Monotype Sorts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cs-CZ" altLang="cs-CZ" sz="1800" dirty="0" err="1">
                  <a:solidFill>
                    <a:schemeClr val="bg2"/>
                  </a:solidFill>
                  <a:latin typeface="Comic Sans MS" panose="030F0702030302020204" pitchFamily="66" charset="0"/>
                </a:rPr>
                <a:t>Holostei</a:t>
              </a:r>
              <a:r>
                <a:rPr kumimoji="0" lang="cs-CZ" altLang="cs-CZ" sz="1800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 - </a:t>
              </a:r>
              <a:r>
                <a:rPr kumimoji="0" lang="cs-CZ" altLang="cs-CZ" sz="1800" dirty="0" err="1">
                  <a:solidFill>
                    <a:schemeClr val="bg2"/>
                  </a:solidFill>
                  <a:latin typeface="Comic Sans MS" panose="030F0702030302020204" pitchFamily="66" charset="0"/>
                </a:rPr>
                <a:t>mnohokostnatí</a:t>
              </a:r>
              <a:endParaRPr kumimoji="0" lang="cs-CZ" altLang="cs-CZ" sz="1800" dirty="0">
                <a:solidFill>
                  <a:schemeClr val="bg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9220" name="Line 11"/>
            <p:cNvSpPr>
              <a:spLocks noChangeShapeType="1"/>
            </p:cNvSpPr>
            <p:nvPr/>
          </p:nvSpPr>
          <p:spPr bwMode="auto">
            <a:xfrm>
              <a:off x="178941" y="1178822"/>
              <a:ext cx="292801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221" name="Line 12"/>
            <p:cNvSpPr>
              <a:spLocks noChangeShapeType="1"/>
            </p:cNvSpPr>
            <p:nvPr/>
          </p:nvSpPr>
          <p:spPr bwMode="auto">
            <a:xfrm>
              <a:off x="471742" y="863751"/>
              <a:ext cx="0" cy="882199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222" name="Line 13"/>
            <p:cNvSpPr>
              <a:spLocks noChangeShapeType="1"/>
            </p:cNvSpPr>
            <p:nvPr/>
          </p:nvSpPr>
          <p:spPr bwMode="auto">
            <a:xfrm>
              <a:off x="471742" y="863751"/>
              <a:ext cx="1610404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223" name="Line 14"/>
            <p:cNvSpPr>
              <a:spLocks noChangeShapeType="1"/>
            </p:cNvSpPr>
            <p:nvPr/>
          </p:nvSpPr>
          <p:spPr bwMode="auto">
            <a:xfrm>
              <a:off x="471742" y="1745950"/>
              <a:ext cx="292801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224" name="Line 15"/>
            <p:cNvSpPr>
              <a:spLocks noChangeShapeType="1"/>
            </p:cNvSpPr>
            <p:nvPr/>
          </p:nvSpPr>
          <p:spPr bwMode="auto">
            <a:xfrm>
              <a:off x="764542" y="1367865"/>
              <a:ext cx="1317603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225" name="Line 16"/>
            <p:cNvSpPr>
              <a:spLocks noChangeShapeType="1"/>
            </p:cNvSpPr>
            <p:nvPr/>
          </p:nvSpPr>
          <p:spPr bwMode="auto">
            <a:xfrm>
              <a:off x="764542" y="2250064"/>
              <a:ext cx="292801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226" name="Line 17"/>
            <p:cNvSpPr>
              <a:spLocks noChangeShapeType="1"/>
            </p:cNvSpPr>
            <p:nvPr/>
          </p:nvSpPr>
          <p:spPr bwMode="auto">
            <a:xfrm>
              <a:off x="764542" y="1367865"/>
              <a:ext cx="0" cy="882199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227" name="Line 18"/>
            <p:cNvSpPr>
              <a:spLocks noChangeShapeType="1"/>
            </p:cNvSpPr>
            <p:nvPr/>
          </p:nvSpPr>
          <p:spPr bwMode="auto">
            <a:xfrm>
              <a:off x="1057343" y="1745950"/>
              <a:ext cx="0" cy="1185455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228" name="Line 20"/>
            <p:cNvSpPr>
              <a:spLocks noChangeShapeType="1"/>
            </p:cNvSpPr>
            <p:nvPr/>
          </p:nvSpPr>
          <p:spPr bwMode="auto">
            <a:xfrm>
              <a:off x="1350144" y="3337060"/>
              <a:ext cx="732002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229" name="Line 21"/>
            <p:cNvSpPr>
              <a:spLocks noChangeShapeType="1"/>
            </p:cNvSpPr>
            <p:nvPr/>
          </p:nvSpPr>
          <p:spPr bwMode="auto">
            <a:xfrm>
              <a:off x="1350144" y="2454860"/>
              <a:ext cx="0" cy="882199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230" name="Line 22"/>
            <p:cNvSpPr>
              <a:spLocks noChangeShapeType="1"/>
            </p:cNvSpPr>
            <p:nvPr/>
          </p:nvSpPr>
          <p:spPr bwMode="auto">
            <a:xfrm>
              <a:off x="1057343" y="2931405"/>
              <a:ext cx="292801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231" name="Text Box 24"/>
            <p:cNvSpPr txBox="1">
              <a:spLocks noChangeArrowheads="1"/>
            </p:cNvSpPr>
            <p:nvPr/>
          </p:nvSpPr>
          <p:spPr bwMode="auto">
            <a:xfrm>
              <a:off x="2155346" y="708841"/>
              <a:ext cx="568997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70000"/>
                <a:buFont typeface="Monotype Sorts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cs-CZ" altLang="cs-CZ" sz="1800" dirty="0" err="1">
                  <a:solidFill>
                    <a:schemeClr val="bg2"/>
                  </a:solidFill>
                  <a:latin typeface="Comic Sans MS" panose="030F0702030302020204" pitchFamily="66" charset="0"/>
                </a:rPr>
                <a:t>Cladistia</a:t>
              </a:r>
              <a:r>
                <a:rPr kumimoji="0" lang="cs-CZ" altLang="cs-CZ" sz="1800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 - </a:t>
              </a:r>
              <a:r>
                <a:rPr kumimoji="0" lang="cs-CZ" altLang="cs-CZ" sz="1800" dirty="0" err="1">
                  <a:solidFill>
                    <a:schemeClr val="bg2"/>
                  </a:solidFill>
                  <a:latin typeface="Comic Sans MS" panose="030F0702030302020204" pitchFamily="66" charset="0"/>
                </a:rPr>
                <a:t>bichiři</a:t>
              </a:r>
              <a:r>
                <a:rPr kumimoji="0" lang="cs-CZ" altLang="cs-CZ" sz="1800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 </a:t>
              </a:r>
              <a:r>
                <a:rPr kumimoji="0" lang="cs-CZ" altLang="cs-CZ" sz="1400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(syn. </a:t>
              </a:r>
              <a:r>
                <a:rPr kumimoji="0" lang="cs-CZ" altLang="cs-CZ" sz="1400" dirty="0" err="1">
                  <a:solidFill>
                    <a:schemeClr val="bg2"/>
                  </a:solidFill>
                  <a:latin typeface="Comic Sans MS" panose="030F0702030302020204" pitchFamily="66" charset="0"/>
                </a:rPr>
                <a:t>Polypteriformes</a:t>
              </a:r>
              <a:r>
                <a:rPr kumimoji="0" lang="cs-CZ" altLang="cs-CZ" sz="1400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, „</a:t>
              </a:r>
              <a:r>
                <a:rPr kumimoji="0" lang="cs-CZ" altLang="cs-CZ" sz="1400" dirty="0" err="1">
                  <a:solidFill>
                    <a:schemeClr val="bg2"/>
                  </a:solidFill>
                  <a:latin typeface="Comic Sans MS" panose="030F0702030302020204" pitchFamily="66" charset="0"/>
                </a:rPr>
                <a:t>Brachiopterygii</a:t>
              </a:r>
              <a:r>
                <a:rPr kumimoji="0" lang="cs-CZ" altLang="cs-CZ" sz="1400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“)</a:t>
              </a:r>
            </a:p>
          </p:txBody>
        </p:sp>
        <p:sp>
          <p:nvSpPr>
            <p:cNvPr id="9232" name="Text Box 25"/>
            <p:cNvSpPr txBox="1">
              <a:spLocks noChangeArrowheads="1"/>
            </p:cNvSpPr>
            <p:nvPr/>
          </p:nvSpPr>
          <p:spPr bwMode="auto">
            <a:xfrm>
              <a:off x="2170596" y="1178822"/>
              <a:ext cx="2786182" cy="303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70000"/>
                <a:buFont typeface="Monotype Sorts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cs-CZ" altLang="cs-CZ" sz="1800">
                  <a:solidFill>
                    <a:schemeClr val="bg2"/>
                  </a:solidFill>
                  <a:latin typeface="Comic Sans MS" panose="030F0702030302020204" pitchFamily="66" charset="0"/>
                </a:rPr>
                <a:t>Chondrostei - chrupavčití</a:t>
              </a:r>
            </a:p>
          </p:txBody>
        </p:sp>
        <p:sp>
          <p:nvSpPr>
            <p:cNvPr id="9233" name="Text Box 26"/>
            <p:cNvSpPr txBox="1">
              <a:spLocks noChangeArrowheads="1"/>
            </p:cNvSpPr>
            <p:nvPr/>
          </p:nvSpPr>
          <p:spPr bwMode="auto">
            <a:xfrm>
              <a:off x="2170596" y="1978315"/>
              <a:ext cx="4331011" cy="303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70000"/>
                <a:buFont typeface="Monotype Sorts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cs-CZ" altLang="cs-CZ" sz="1800" dirty="0" err="1">
                  <a:solidFill>
                    <a:schemeClr val="bg2"/>
                  </a:solidFill>
                  <a:latin typeface="Comic Sans MS" panose="030F0702030302020204" pitchFamily="66" charset="0"/>
                </a:rPr>
                <a:t>Ginglymodi</a:t>
              </a:r>
              <a:r>
                <a:rPr kumimoji="0" lang="cs-CZ" altLang="cs-CZ" sz="1800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 - </a:t>
              </a:r>
              <a:r>
                <a:rPr kumimoji="0" lang="cs-CZ" altLang="cs-CZ" sz="1800" dirty="0" err="1">
                  <a:solidFill>
                    <a:schemeClr val="bg2"/>
                  </a:solidFill>
                  <a:latin typeface="Comic Sans MS" panose="030F0702030302020204" pitchFamily="66" charset="0"/>
                </a:rPr>
                <a:t>kostlíni</a:t>
              </a:r>
              <a:r>
                <a:rPr kumimoji="0" lang="cs-CZ" altLang="cs-CZ" sz="1800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, </a:t>
              </a:r>
              <a:r>
                <a:rPr kumimoji="0" lang="cs-CZ" altLang="cs-CZ" sz="1600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syn. </a:t>
              </a:r>
              <a:r>
                <a:rPr kumimoji="0" lang="cs-CZ" altLang="cs-CZ" sz="1600" dirty="0" err="1">
                  <a:solidFill>
                    <a:schemeClr val="bg2"/>
                  </a:solidFill>
                  <a:latin typeface="Comic Sans MS" panose="030F0702030302020204" pitchFamily="66" charset="0"/>
                </a:rPr>
                <a:t>Lepisosteiformes</a:t>
              </a:r>
              <a:endParaRPr kumimoji="0" lang="cs-CZ" altLang="cs-CZ" sz="1600" dirty="0">
                <a:solidFill>
                  <a:schemeClr val="bg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9234" name="Text Box 27"/>
            <p:cNvSpPr txBox="1">
              <a:spLocks noChangeArrowheads="1"/>
            </p:cNvSpPr>
            <p:nvPr/>
          </p:nvSpPr>
          <p:spPr bwMode="auto">
            <a:xfrm>
              <a:off x="2170596" y="2628150"/>
              <a:ext cx="4231886" cy="303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70000"/>
                <a:buFont typeface="Monotype Sorts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cs-CZ" altLang="cs-CZ" sz="1800">
                  <a:solidFill>
                    <a:schemeClr val="bg2"/>
                  </a:solidFill>
                  <a:latin typeface="Comic Sans MS" panose="030F0702030302020204" pitchFamily="66" charset="0"/>
                </a:rPr>
                <a:t>Halecomorphi - kaprouni, </a:t>
              </a:r>
              <a:r>
                <a:rPr kumimoji="0" lang="cs-CZ" altLang="cs-CZ" sz="1600">
                  <a:solidFill>
                    <a:schemeClr val="bg2"/>
                  </a:solidFill>
                  <a:latin typeface="Comic Sans MS" panose="030F0702030302020204" pitchFamily="66" charset="0"/>
                </a:rPr>
                <a:t>syn. Amiiformes</a:t>
              </a:r>
            </a:p>
          </p:txBody>
        </p:sp>
        <p:sp>
          <p:nvSpPr>
            <p:cNvPr id="9235" name="Text Box 28"/>
            <p:cNvSpPr txBox="1">
              <a:spLocks noChangeArrowheads="1"/>
            </p:cNvSpPr>
            <p:nvPr/>
          </p:nvSpPr>
          <p:spPr bwMode="auto">
            <a:xfrm>
              <a:off x="2185846" y="3163771"/>
              <a:ext cx="2194481" cy="303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70000"/>
                <a:buFont typeface="Monotype Sorts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cs-CZ" altLang="cs-CZ" sz="1800" dirty="0" err="1">
                  <a:solidFill>
                    <a:schemeClr val="bg2"/>
                  </a:solidFill>
                  <a:latin typeface="Comic Sans MS" panose="030F0702030302020204" pitchFamily="66" charset="0"/>
                </a:rPr>
                <a:t>Teleostei</a:t>
              </a:r>
              <a:r>
                <a:rPr kumimoji="0" lang="cs-CZ" altLang="cs-CZ" sz="1800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 - kostnatí</a:t>
              </a:r>
            </a:p>
          </p:txBody>
        </p:sp>
        <p:sp>
          <p:nvSpPr>
            <p:cNvPr id="9236" name="Line 30"/>
            <p:cNvSpPr>
              <a:spLocks noChangeShapeType="1"/>
            </p:cNvSpPr>
            <p:nvPr/>
          </p:nvSpPr>
          <p:spPr bwMode="auto">
            <a:xfrm flipV="1">
              <a:off x="1090893" y="1763016"/>
              <a:ext cx="1024803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237" name="Text Box 31"/>
            <p:cNvSpPr txBox="1">
              <a:spLocks noChangeArrowheads="1"/>
            </p:cNvSpPr>
            <p:nvPr/>
          </p:nvSpPr>
          <p:spPr bwMode="auto">
            <a:xfrm>
              <a:off x="2115696" y="1621234"/>
              <a:ext cx="2141105" cy="328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70000"/>
                <a:buFont typeface="Monotype Sorts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cs-CZ" altLang="cs-CZ" sz="2000">
                  <a:solidFill>
                    <a:schemeClr val="bg2"/>
                  </a:solidFill>
                  <a:latin typeface="Comic Sans MS" panose="030F0702030302020204" pitchFamily="66" charset="0"/>
                </a:rPr>
                <a:t>† </a:t>
              </a:r>
              <a:r>
                <a:rPr kumimoji="0" lang="cs-CZ" altLang="cs-CZ" sz="1800">
                  <a:solidFill>
                    <a:schemeClr val="bg2"/>
                  </a:solidFill>
                  <a:latin typeface="Comic Sans MS" panose="030F0702030302020204" pitchFamily="66" charset="0"/>
                </a:rPr>
                <a:t>Semionotiformes</a:t>
              </a:r>
            </a:p>
          </p:txBody>
        </p:sp>
        <p:grpSp>
          <p:nvGrpSpPr>
            <p:cNvPr id="9238" name="Group 33"/>
            <p:cNvGrpSpPr>
              <a:grpSpLocks/>
            </p:cNvGrpSpPr>
            <p:nvPr/>
          </p:nvGrpSpPr>
          <p:grpSpPr bwMode="auto">
            <a:xfrm>
              <a:off x="8404811" y="548680"/>
              <a:ext cx="146400" cy="3024683"/>
              <a:chOff x="5376" y="384"/>
              <a:chExt cx="96" cy="3744"/>
            </a:xfrm>
          </p:grpSpPr>
          <p:sp>
            <p:nvSpPr>
              <p:cNvPr id="9255" name="Line 34"/>
              <p:cNvSpPr>
                <a:spLocks noChangeShapeType="1"/>
              </p:cNvSpPr>
              <p:nvPr/>
            </p:nvSpPr>
            <p:spPr bwMode="auto">
              <a:xfrm>
                <a:off x="5472" y="384"/>
                <a:ext cx="0" cy="3744"/>
              </a:xfrm>
              <a:prstGeom prst="line">
                <a:avLst/>
              </a:prstGeom>
              <a:noFill/>
              <a:ln w="28575">
                <a:solidFill>
                  <a:srgbClr val="3E001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256" name="Line 35"/>
              <p:cNvSpPr>
                <a:spLocks noChangeShapeType="1"/>
              </p:cNvSpPr>
              <p:nvPr/>
            </p:nvSpPr>
            <p:spPr bwMode="auto">
              <a:xfrm>
                <a:off x="5376" y="384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3E001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257" name="Line 36"/>
              <p:cNvSpPr>
                <a:spLocks noChangeShapeType="1"/>
              </p:cNvSpPr>
              <p:nvPr/>
            </p:nvSpPr>
            <p:spPr bwMode="auto">
              <a:xfrm>
                <a:off x="5376" y="4128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3E001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9239" name="Text Box 37"/>
            <p:cNvSpPr txBox="1">
              <a:spLocks noChangeArrowheads="1"/>
            </p:cNvSpPr>
            <p:nvPr/>
          </p:nvSpPr>
          <p:spPr bwMode="auto">
            <a:xfrm>
              <a:off x="8550816" y="1493893"/>
              <a:ext cx="413672" cy="1292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70000"/>
                <a:buFont typeface="Monotype Sorts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cs-CZ" altLang="cs-CZ" sz="1400" dirty="0" err="1">
                  <a:solidFill>
                    <a:schemeClr val="bg2"/>
                  </a:solidFill>
                  <a:latin typeface="Comic Sans MS" panose="030F0702030302020204" pitchFamily="66" charset="0"/>
                </a:rPr>
                <a:t>Actinopterygii</a:t>
              </a:r>
              <a:endParaRPr kumimoji="0" lang="cs-CZ" altLang="cs-CZ" sz="1400" dirty="0">
                <a:solidFill>
                  <a:schemeClr val="bg2"/>
                </a:solidFill>
                <a:latin typeface="Comic Sans MS" panose="030F0702030302020204" pitchFamily="66" charset="0"/>
              </a:endParaRPr>
            </a:p>
          </p:txBody>
        </p:sp>
        <p:grpSp>
          <p:nvGrpSpPr>
            <p:cNvPr id="9240" name="Group 38"/>
            <p:cNvGrpSpPr>
              <a:grpSpLocks/>
            </p:cNvGrpSpPr>
            <p:nvPr/>
          </p:nvGrpSpPr>
          <p:grpSpPr bwMode="auto">
            <a:xfrm>
              <a:off x="7378485" y="1619922"/>
              <a:ext cx="146400" cy="1953441"/>
              <a:chOff x="4654" y="624"/>
              <a:chExt cx="96" cy="2592"/>
            </a:xfrm>
          </p:grpSpPr>
          <p:sp>
            <p:nvSpPr>
              <p:cNvPr id="9252" name="Line 39"/>
              <p:cNvSpPr>
                <a:spLocks noChangeShapeType="1"/>
              </p:cNvSpPr>
              <p:nvPr/>
            </p:nvSpPr>
            <p:spPr bwMode="auto">
              <a:xfrm>
                <a:off x="4750" y="624"/>
                <a:ext cx="0" cy="2592"/>
              </a:xfrm>
              <a:prstGeom prst="line">
                <a:avLst/>
              </a:prstGeom>
              <a:noFill/>
              <a:ln w="28575">
                <a:solidFill>
                  <a:srgbClr val="3E001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253" name="Line 40"/>
              <p:cNvSpPr>
                <a:spLocks noChangeShapeType="1"/>
              </p:cNvSpPr>
              <p:nvPr/>
            </p:nvSpPr>
            <p:spPr bwMode="auto">
              <a:xfrm>
                <a:off x="4654" y="624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3E001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254" name="Line 41"/>
              <p:cNvSpPr>
                <a:spLocks noChangeShapeType="1"/>
              </p:cNvSpPr>
              <p:nvPr/>
            </p:nvSpPr>
            <p:spPr bwMode="auto">
              <a:xfrm>
                <a:off x="4654" y="3216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3E001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9241" name="Text Box 42"/>
            <p:cNvSpPr txBox="1">
              <a:spLocks noChangeArrowheads="1"/>
            </p:cNvSpPr>
            <p:nvPr/>
          </p:nvSpPr>
          <p:spPr bwMode="auto">
            <a:xfrm>
              <a:off x="7542704" y="2054457"/>
              <a:ext cx="413672" cy="1079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70000"/>
                <a:buFont typeface="Monotype Sorts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cs-CZ" altLang="cs-CZ" sz="1400" dirty="0" err="1">
                  <a:solidFill>
                    <a:schemeClr val="bg2"/>
                  </a:solidFill>
                  <a:latin typeface="Comic Sans MS" panose="030F0702030302020204" pitchFamily="66" charset="0"/>
                </a:rPr>
                <a:t>Neopterygii</a:t>
              </a:r>
              <a:endParaRPr kumimoji="0" lang="cs-CZ" altLang="cs-CZ" sz="1400" dirty="0">
                <a:solidFill>
                  <a:schemeClr val="bg2"/>
                </a:solidFill>
                <a:latin typeface="Comic Sans MS" panose="030F0702030302020204" pitchFamily="66" charset="0"/>
              </a:endParaRPr>
            </a:p>
          </p:txBody>
        </p:sp>
        <p:grpSp>
          <p:nvGrpSpPr>
            <p:cNvPr id="9242" name="Group 43"/>
            <p:cNvGrpSpPr>
              <a:grpSpLocks/>
            </p:cNvGrpSpPr>
            <p:nvPr/>
          </p:nvGrpSpPr>
          <p:grpSpPr bwMode="auto">
            <a:xfrm>
              <a:off x="7925961" y="1174883"/>
              <a:ext cx="173850" cy="2369598"/>
              <a:chOff x="4544" y="624"/>
              <a:chExt cx="96" cy="2592"/>
            </a:xfrm>
          </p:grpSpPr>
          <p:sp>
            <p:nvSpPr>
              <p:cNvPr id="9249" name="Line 44"/>
              <p:cNvSpPr>
                <a:spLocks noChangeShapeType="1"/>
              </p:cNvSpPr>
              <p:nvPr/>
            </p:nvSpPr>
            <p:spPr bwMode="auto">
              <a:xfrm>
                <a:off x="4640" y="624"/>
                <a:ext cx="0" cy="2592"/>
              </a:xfrm>
              <a:prstGeom prst="line">
                <a:avLst/>
              </a:prstGeom>
              <a:noFill/>
              <a:ln w="28575">
                <a:solidFill>
                  <a:srgbClr val="3E001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250" name="Line 45"/>
              <p:cNvSpPr>
                <a:spLocks noChangeShapeType="1"/>
              </p:cNvSpPr>
              <p:nvPr/>
            </p:nvSpPr>
            <p:spPr bwMode="auto">
              <a:xfrm>
                <a:off x="4544" y="624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3E001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251" name="Line 46"/>
              <p:cNvSpPr>
                <a:spLocks noChangeShapeType="1"/>
              </p:cNvSpPr>
              <p:nvPr/>
            </p:nvSpPr>
            <p:spPr bwMode="auto">
              <a:xfrm>
                <a:off x="4544" y="3216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3E001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9243" name="Text Box 47"/>
            <p:cNvSpPr txBox="1">
              <a:spLocks noChangeArrowheads="1"/>
            </p:cNvSpPr>
            <p:nvPr/>
          </p:nvSpPr>
          <p:spPr bwMode="auto">
            <a:xfrm>
              <a:off x="8118768" y="1806339"/>
              <a:ext cx="413672" cy="1055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70000"/>
                <a:buFont typeface="Monotype Sorts" pitchFamily="2" charset="2"/>
                <a:buChar char="u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u"/>
                <a:defRPr kumimoj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cs-CZ" altLang="cs-CZ" sz="1400" dirty="0" err="1">
                  <a:solidFill>
                    <a:schemeClr val="bg2"/>
                  </a:solidFill>
                  <a:latin typeface="Comic Sans MS" panose="030F0702030302020204" pitchFamily="66" charset="0"/>
                </a:rPr>
                <a:t>Actinopteri</a:t>
              </a:r>
              <a:endParaRPr kumimoji="0" lang="cs-CZ" altLang="cs-CZ" sz="1400" dirty="0">
                <a:solidFill>
                  <a:schemeClr val="bg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9245" name="Line 17"/>
            <p:cNvSpPr>
              <a:spLocks noChangeShapeType="1"/>
            </p:cNvSpPr>
            <p:nvPr/>
          </p:nvSpPr>
          <p:spPr bwMode="auto">
            <a:xfrm>
              <a:off x="1841195" y="2146353"/>
              <a:ext cx="3050" cy="606512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246" name="Line 20"/>
            <p:cNvSpPr>
              <a:spLocks noChangeShapeType="1"/>
            </p:cNvSpPr>
            <p:nvPr/>
          </p:nvSpPr>
          <p:spPr bwMode="auto">
            <a:xfrm>
              <a:off x="1354719" y="2473240"/>
              <a:ext cx="483426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247" name="Line 14"/>
            <p:cNvSpPr>
              <a:spLocks noChangeShapeType="1"/>
            </p:cNvSpPr>
            <p:nvPr/>
          </p:nvSpPr>
          <p:spPr bwMode="auto">
            <a:xfrm>
              <a:off x="1839671" y="2156855"/>
              <a:ext cx="292801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248" name="Line 14"/>
            <p:cNvSpPr>
              <a:spLocks noChangeShapeType="1"/>
            </p:cNvSpPr>
            <p:nvPr/>
          </p:nvSpPr>
          <p:spPr bwMode="auto">
            <a:xfrm>
              <a:off x="1839671" y="2752865"/>
              <a:ext cx="292801" cy="0"/>
            </a:xfrm>
            <a:prstGeom prst="line">
              <a:avLst/>
            </a:prstGeom>
            <a:noFill/>
            <a:ln w="28575">
              <a:solidFill>
                <a:srgbClr val="3E00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9" name="Line 17"/>
            <p:cNvSpPr>
              <a:spLocks noChangeShapeType="1"/>
            </p:cNvSpPr>
            <p:nvPr/>
          </p:nvSpPr>
          <p:spPr bwMode="auto">
            <a:xfrm>
              <a:off x="1540771" y="1763016"/>
              <a:ext cx="6893" cy="688320"/>
            </a:xfrm>
            <a:prstGeom prst="line">
              <a:avLst/>
            </a:prstGeom>
            <a:noFill/>
            <a:ln w="19050">
              <a:solidFill>
                <a:srgbClr val="3E001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90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-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Actinopterygii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0DA36C1-E23F-4986-9DA1-7486A8AEAC3B}" type="slidenum">
              <a:rPr lang="cs-CZ" altLang="cs-CZ" smtClean="0">
                <a:solidFill>
                  <a:schemeClr val="bg2"/>
                </a:solidFill>
              </a:rPr>
              <a:pPr>
                <a:defRPr/>
              </a:pPr>
              <a:t>7</a:t>
            </a:fld>
            <a:endParaRPr lang="cs-CZ" altLang="cs-CZ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5"/>
          <p:cNvSpPr txBox="1">
            <a:spLocks noChangeArrowheads="1"/>
          </p:cNvSpPr>
          <p:nvPr/>
        </p:nvSpPr>
        <p:spPr bwMode="auto">
          <a:xfrm>
            <a:off x="361950" y="517525"/>
            <a:ext cx="14319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 u="sng">
                <a:solidFill>
                  <a:srgbClr val="3E001F"/>
                </a:solidFill>
                <a:latin typeface="Comic Sans MS" panose="030F0702030302020204" pitchFamily="66" charset="0"/>
              </a:rPr>
              <a:t>Apomorfie</a:t>
            </a:r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179388" y="1736725"/>
            <a:ext cx="8937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kumimoji="0" lang="cs-CZ" altLang="cs-CZ" sz="2000">
                <a:solidFill>
                  <a:srgbClr val="3E001F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2000">
                <a:solidFill>
                  <a:srgbClr val="FF0000"/>
                </a:solidFill>
                <a:latin typeface="Comic Sans MS" panose="030F0702030302020204" pitchFamily="66" charset="0"/>
              </a:rPr>
              <a:t>sklovinný akrodin na povrchu zubů </a:t>
            </a:r>
            <a:r>
              <a:rPr kumimoji="0" lang="cs-CZ" altLang="cs-CZ" sz="2000">
                <a:solidFill>
                  <a:srgbClr val="3E001F"/>
                </a:solidFill>
                <a:latin typeface="Comic Sans MS" panose="030F0702030302020204" pitchFamily="66" charset="0"/>
              </a:rPr>
              <a:t>(jiná stavba než u paryb a čtvernožců)</a:t>
            </a:r>
          </a:p>
        </p:txBody>
      </p:sp>
      <p:sp>
        <p:nvSpPr>
          <p:cNvPr id="10244" name="Text Box 6"/>
          <p:cNvSpPr txBox="1">
            <a:spLocks noChangeArrowheads="1"/>
          </p:cNvSpPr>
          <p:nvPr/>
        </p:nvSpPr>
        <p:spPr bwMode="auto">
          <a:xfrm>
            <a:off x="179388" y="981075"/>
            <a:ext cx="88423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9388" indent="-179388" defTabSz="5334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3340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334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334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334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kumimoji="0" lang="cs-CZ" altLang="cs-CZ" sz="2000">
                <a:solidFill>
                  <a:srgbClr val="FF0000"/>
                </a:solidFill>
                <a:latin typeface="Comic Sans MS" panose="030F0702030302020204" pitchFamily="66" charset="0"/>
              </a:rPr>
              <a:t>ganoidní šupiny </a:t>
            </a:r>
            <a:r>
              <a:rPr kumimoji="0" lang="cs-CZ" altLang="cs-CZ" sz="2000">
                <a:solidFill>
                  <a:srgbClr val="0033CC"/>
                </a:solidFill>
                <a:latin typeface="Comic Sans MS" panose="030F0702030302020204" pitchFamily="66" charset="0"/>
              </a:rPr>
              <a:t>(kost – izopedin + vaskulární, redukce dentinu, ganoin – sklovina), </a:t>
            </a:r>
            <a:r>
              <a:rPr kumimoji="0" lang="cs-CZ" altLang="cs-CZ" sz="2000">
                <a:solidFill>
                  <a:srgbClr val="FF0000"/>
                </a:solidFill>
                <a:latin typeface="Comic Sans MS" panose="030F0702030302020204" pitchFamily="66" charset="0"/>
              </a:rPr>
              <a:t>elasmoidní šupiny </a:t>
            </a:r>
            <a:r>
              <a:rPr kumimoji="0" lang="cs-CZ" altLang="cs-CZ" sz="2000">
                <a:solidFill>
                  <a:srgbClr val="0033CC"/>
                </a:solidFill>
                <a:latin typeface="Comic Sans MS" panose="030F0702030302020204" pitchFamily="66" charset="0"/>
              </a:rPr>
              <a:t>(acelulární kost)</a:t>
            </a:r>
          </a:p>
        </p:txBody>
      </p:sp>
      <p:sp>
        <p:nvSpPr>
          <p:cNvPr id="33803" name="Text Box 11"/>
          <p:cNvSpPr txBox="1">
            <a:spLocks noChangeArrowheads="1"/>
          </p:cNvSpPr>
          <p:nvPr/>
        </p:nvSpPr>
        <p:spPr bwMode="auto">
          <a:xfrm>
            <a:off x="179388" y="2205038"/>
            <a:ext cx="86407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9388" indent="-179388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kumimoji="0" lang="cs-CZ" altLang="cs-CZ" sz="2000">
                <a:solidFill>
                  <a:srgbClr val="FF0000"/>
                </a:solidFill>
                <a:latin typeface="Comic Sans MS" panose="030F0702030302020204" pitchFamily="66" charset="0"/>
              </a:rPr>
              <a:t>na lebce vysoký počet dermálních kostí</a:t>
            </a:r>
            <a:r>
              <a:rPr kumimoji="0" lang="cs-CZ" altLang="cs-CZ" sz="2000">
                <a:solidFill>
                  <a:srgbClr val="0033CC"/>
                </a:solidFill>
                <a:latin typeface="Comic Sans MS" panose="030F0702030302020204" pitchFamily="66" charset="0"/>
              </a:rPr>
              <a:t>, vždy praeoperculare </a:t>
            </a:r>
            <a:br>
              <a:rPr kumimoji="0" lang="cs-CZ" altLang="cs-CZ" sz="2000">
                <a:solidFill>
                  <a:srgbClr val="0033CC"/>
                </a:solidFill>
                <a:latin typeface="Comic Sans MS" panose="030F0702030302020204" pitchFamily="66" charset="0"/>
              </a:rPr>
            </a:br>
            <a:r>
              <a:rPr kumimoji="0" lang="cs-CZ" altLang="cs-CZ" sz="2000">
                <a:solidFill>
                  <a:srgbClr val="0033CC"/>
                </a:solidFill>
                <a:latin typeface="Comic Sans MS" panose="030F0702030302020204" pitchFamily="66" charset="0"/>
              </a:rPr>
              <a:t>v soustavě skřelových kostí</a:t>
            </a:r>
          </a:p>
        </p:txBody>
      </p:sp>
      <p:sp>
        <p:nvSpPr>
          <p:cNvPr id="33804" name="Text Box 12"/>
          <p:cNvSpPr txBox="1">
            <a:spLocks noChangeArrowheads="1"/>
          </p:cNvSpPr>
          <p:nvPr/>
        </p:nvSpPr>
        <p:spPr bwMode="auto">
          <a:xfrm>
            <a:off x="193675" y="2997200"/>
            <a:ext cx="1425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90488" indent="-90488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kumimoji="0" lang="cs-CZ" altLang="cs-CZ" sz="2000">
                <a:solidFill>
                  <a:srgbClr val="3E001F"/>
                </a:solidFill>
                <a:latin typeface="Comic Sans MS" panose="030F0702030302020204" pitchFamily="66" charset="0"/>
              </a:rPr>
              <a:t> hyostylie</a:t>
            </a:r>
          </a:p>
        </p:txBody>
      </p:sp>
      <p:sp>
        <p:nvSpPr>
          <p:cNvPr id="33805" name="Text Box 13"/>
          <p:cNvSpPr txBox="1">
            <a:spLocks noChangeArrowheads="1"/>
          </p:cNvSpPr>
          <p:nvPr/>
        </p:nvSpPr>
        <p:spPr bwMode="auto">
          <a:xfrm>
            <a:off x="179388" y="3430588"/>
            <a:ext cx="914558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9388" indent="-179388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kumimoji="0" lang="cs-CZ" altLang="cs-CZ" sz="2000">
                <a:solidFill>
                  <a:srgbClr val="FF0000"/>
                </a:solidFill>
                <a:latin typeface="Comic Sans MS" panose="030F0702030302020204" pitchFamily="66" charset="0"/>
              </a:rPr>
              <a:t>ichtyopterygia - redukce bazálních částí </a:t>
            </a:r>
            <a:r>
              <a:rPr kumimoji="0" lang="cs-CZ" altLang="cs-CZ" sz="2000">
                <a:solidFill>
                  <a:srgbClr val="0033CC"/>
                </a:solidFill>
                <a:latin typeface="Comic Sans MS" panose="030F0702030302020204" pitchFamily="66" charset="0"/>
              </a:rPr>
              <a:t>(basalia =0, nebo </a:t>
            </a:r>
            <a:r>
              <a:rPr kumimoji="0" lang="en-US" altLang="cs-CZ" sz="2000">
                <a:solidFill>
                  <a:srgbClr val="0033CC"/>
                </a:solidFill>
                <a:latin typeface="Comic Sans MS" panose="030F0702030302020204" pitchFamily="66" charset="0"/>
              </a:rPr>
              <a:t>&gt;</a:t>
            </a:r>
            <a:r>
              <a:rPr kumimoji="0" lang="cs-CZ" altLang="cs-CZ" sz="2000">
                <a:solidFill>
                  <a:srgbClr val="0033CC"/>
                </a:solidFill>
                <a:latin typeface="Comic Sans MS" panose="030F0702030302020204" pitchFamily="66" charset="0"/>
              </a:rPr>
              <a:t>1, obvykle 3, radialia), rozvoj lepidotrichií (tvrdé, měkké), vějířovitě nasedající na radialia (výj. brachiopterygia)</a:t>
            </a:r>
          </a:p>
        </p:txBody>
      </p:sp>
      <p:sp>
        <p:nvSpPr>
          <p:cNvPr id="33806" name="Text Box 14"/>
          <p:cNvSpPr txBox="1">
            <a:spLocks noChangeArrowheads="1"/>
          </p:cNvSpPr>
          <p:nvPr/>
        </p:nvSpPr>
        <p:spPr bwMode="auto">
          <a:xfrm>
            <a:off x="179388" y="4510088"/>
            <a:ext cx="914558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9388" indent="-179388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kumimoji="0" lang="cs-CZ" altLang="cs-CZ" sz="2000">
                <a:solidFill>
                  <a:srgbClr val="3E001F"/>
                </a:solidFill>
                <a:latin typeface="Comic Sans MS" panose="030F0702030302020204" pitchFamily="66" charset="0"/>
              </a:rPr>
              <a:t>telencephalon - everzní stavba (nepárová komora na povrchu překryta tenkou střechou - tela telencephali; šedá hmota v bočních bazálních gangliích – epistriatum)</a:t>
            </a:r>
          </a:p>
        </p:txBody>
      </p:sp>
      <p:sp>
        <p:nvSpPr>
          <p:cNvPr id="33807" name="Text Box 15"/>
          <p:cNvSpPr txBox="1">
            <a:spLocks noChangeArrowheads="1"/>
          </p:cNvSpPr>
          <p:nvPr/>
        </p:nvSpPr>
        <p:spPr bwMode="auto">
          <a:xfrm>
            <a:off x="179388" y="5553075"/>
            <a:ext cx="87852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kumimoji="0" lang="cs-CZ" altLang="cs-CZ" sz="2000">
                <a:solidFill>
                  <a:srgbClr val="0033CC"/>
                </a:solidFill>
                <a:latin typeface="Comic Sans MS" panose="030F0702030302020204" pitchFamily="66" charset="0"/>
              </a:rPr>
              <a:t> nepřítomnost kloaky, zvláštní urogenitální otvor</a:t>
            </a:r>
          </a:p>
        </p:txBody>
      </p:sp>
      <p:sp>
        <p:nvSpPr>
          <p:cNvPr id="33820" name="Text Box 28"/>
          <p:cNvSpPr txBox="1">
            <a:spLocks noChangeArrowheads="1"/>
          </p:cNvSpPr>
          <p:nvPr/>
        </p:nvSpPr>
        <p:spPr bwMode="auto">
          <a:xfrm>
            <a:off x="179388" y="5942013"/>
            <a:ext cx="87852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kumimoji="0" lang="cs-CZ" altLang="cs-CZ" sz="2000">
                <a:solidFill>
                  <a:srgbClr val="3E001F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2000">
                <a:solidFill>
                  <a:srgbClr val="FF0000"/>
                </a:solidFill>
                <a:latin typeface="Comic Sans MS" panose="030F0702030302020204" pitchFamily="66" charset="0"/>
              </a:rPr>
              <a:t>zvýšení počtu shluků Hox genů, 3. duplikace</a:t>
            </a:r>
            <a:r>
              <a:rPr kumimoji="0" lang="cs-CZ" altLang="cs-CZ" sz="2000">
                <a:solidFill>
                  <a:srgbClr val="3E001F"/>
                </a:solidFill>
                <a:latin typeface="Comic Sans MS" panose="030F0702030302020204" pitchFamily="66" charset="0"/>
              </a:rPr>
              <a:t>? (6-7)</a:t>
            </a:r>
          </a:p>
        </p:txBody>
      </p:sp>
      <p:sp>
        <p:nvSpPr>
          <p:cNvPr id="12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-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Actinopterygii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>
          <a:xfrm>
            <a:off x="7236296" y="6381328"/>
            <a:ext cx="1905000" cy="457200"/>
          </a:xfrm>
        </p:spPr>
        <p:txBody>
          <a:bodyPr/>
          <a:lstStyle/>
          <a:p>
            <a:pPr>
              <a:defRPr/>
            </a:pPr>
            <a:fld id="{D0DA36C1-E23F-4986-9DA1-7486A8AEAC3B}" type="slidenum">
              <a:rPr lang="cs-CZ" altLang="cs-CZ" smtClean="0">
                <a:solidFill>
                  <a:schemeClr val="bg2"/>
                </a:solidFill>
              </a:rPr>
              <a:pPr>
                <a:defRPr/>
              </a:pPr>
              <a:t>8</a:t>
            </a:fld>
            <a:endParaRPr lang="cs-CZ" altLang="cs-CZ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1" grpId="0"/>
      <p:bldP spid="33803" grpId="0"/>
      <p:bldP spid="33804" grpId="0"/>
      <p:bldP spid="33805" grpId="0"/>
      <p:bldP spid="33806" grpId="0"/>
      <p:bldP spid="33807" grpId="0"/>
      <p:bldP spid="338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6" name="Text Box 14"/>
          <p:cNvSpPr txBox="1">
            <a:spLocks noChangeArrowheads="1"/>
          </p:cNvSpPr>
          <p:nvPr/>
        </p:nvSpPr>
        <p:spPr bwMode="auto">
          <a:xfrm>
            <a:off x="179388" y="620713"/>
            <a:ext cx="87852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9388" indent="-179388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kumimoji="0"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epidermis – z 10-30 vrstev, nerohovatí, slizotvorné buňky, žlázky jen </a:t>
            </a:r>
            <a:br>
              <a:rPr kumimoji="0"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</a:br>
            <a:r>
              <a:rPr kumimoji="0"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u sumců</a:t>
            </a:r>
          </a:p>
        </p:txBody>
      </p:sp>
      <p:sp>
        <p:nvSpPr>
          <p:cNvPr id="64527" name="Text Box 15"/>
          <p:cNvSpPr txBox="1">
            <a:spLocks noChangeArrowheads="1"/>
          </p:cNvSpPr>
          <p:nvPr/>
        </p:nvSpPr>
        <p:spPr bwMode="auto">
          <a:xfrm>
            <a:off x="179388" y="1343025"/>
            <a:ext cx="87852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9388" indent="-179388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kumimoji="0" lang="cs-CZ" altLang="cs-CZ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nediferencovaná </a:t>
            </a:r>
            <a:r>
              <a:rPr kumimoji="0" lang="cs-CZ" altLang="cs-CZ" sz="2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pátěř</a:t>
            </a:r>
            <a:r>
              <a:rPr kumimoji="0" lang="cs-CZ" altLang="cs-CZ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 z </a:t>
            </a:r>
            <a:r>
              <a:rPr kumimoji="0" lang="cs-CZ" altLang="cs-CZ" sz="2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holospondylních</a:t>
            </a:r>
            <a:r>
              <a:rPr kumimoji="0" lang="cs-CZ" altLang="cs-CZ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kumimoji="0" lang="cs-CZ" altLang="cs-CZ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obratlů (s tělem) </a:t>
            </a:r>
            <a:r>
              <a:rPr kumimoji="0" lang="cs-CZ" altLang="cs-CZ" sz="2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amficélního</a:t>
            </a:r>
            <a:r>
              <a:rPr kumimoji="0" lang="cs-CZ" altLang="cs-CZ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 typu, </a:t>
            </a:r>
            <a:r>
              <a:rPr kumimoji="0" lang="cs-CZ" altLang="cs-CZ" sz="2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aspondylní</a:t>
            </a:r>
            <a:r>
              <a:rPr kumimoji="0" lang="cs-CZ" altLang="cs-CZ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 jen u </a:t>
            </a:r>
            <a:r>
              <a:rPr kumimoji="0" lang="cs-CZ" altLang="cs-CZ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jeseterů (bez těla), </a:t>
            </a:r>
            <a:r>
              <a:rPr kumimoji="0" lang="cs-CZ" altLang="cs-CZ" sz="2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hemální</a:t>
            </a:r>
            <a:r>
              <a:rPr kumimoji="0" lang="cs-CZ" altLang="cs-CZ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 oblouky (vpředu chybí, ve střední části nespojeny)</a:t>
            </a:r>
          </a:p>
        </p:txBody>
      </p:sp>
      <p:sp>
        <p:nvSpPr>
          <p:cNvPr id="64528" name="Text Box 16"/>
          <p:cNvSpPr txBox="1">
            <a:spLocks noChangeArrowheads="1"/>
          </p:cNvSpPr>
          <p:nvPr/>
        </p:nvSpPr>
        <p:spPr bwMode="auto">
          <a:xfrm>
            <a:off x="179388" y="4167485"/>
            <a:ext cx="87852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9388" indent="-179388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rozvoj dermálních kostí lopatkového pletence – </a:t>
            </a:r>
            <a:r>
              <a:rPr kumimoji="0" lang="cs-CZ" altLang="cs-CZ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systém </a:t>
            </a:r>
            <a:r>
              <a:rPr kumimoji="0" lang="cs-CZ" altLang="cs-CZ" sz="2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cleithrum</a:t>
            </a:r>
            <a:r>
              <a:rPr kumimoji="0" lang="cs-CZ" altLang="cs-CZ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, připojení k lebce</a:t>
            </a:r>
          </a:p>
        </p:txBody>
      </p:sp>
      <p:sp>
        <p:nvSpPr>
          <p:cNvPr id="64530" name="Text Box 18"/>
          <p:cNvSpPr txBox="1">
            <a:spLocks noChangeArrowheads="1"/>
          </p:cNvSpPr>
          <p:nvPr/>
        </p:nvSpPr>
        <p:spPr bwMode="auto">
          <a:xfrm>
            <a:off x="177800" y="5480050"/>
            <a:ext cx="51149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9388" indent="-179388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kumimoji="0" lang="cs-CZ" altLang="cs-CZ" sz="2000">
                <a:solidFill>
                  <a:srgbClr val="0033CC"/>
                </a:solidFill>
                <a:latin typeface="Comic Sans MS" panose="030F0702030302020204" pitchFamily="66" charset="0"/>
              </a:rPr>
              <a:t>NS – </a:t>
            </a:r>
            <a:r>
              <a:rPr kumimoji="0" lang="cs-CZ" altLang="cs-CZ" sz="2000">
                <a:solidFill>
                  <a:srgbClr val="FF0000"/>
                </a:solidFill>
                <a:latin typeface="Comic Sans MS" panose="030F0702030302020204" pitchFamily="66" charset="0"/>
              </a:rPr>
              <a:t>rozvoj středního mozku </a:t>
            </a:r>
            <a:br>
              <a:rPr kumimoji="0" lang="cs-CZ" altLang="cs-CZ" sz="200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kumimoji="0" lang="cs-CZ" altLang="cs-CZ" sz="2000">
                <a:solidFill>
                  <a:srgbClr val="FF0000"/>
                </a:solidFill>
                <a:latin typeface="Comic Sans MS" panose="030F0702030302020204" pitchFamily="66" charset="0"/>
              </a:rPr>
              <a:t>a mozečku</a:t>
            </a:r>
            <a:r>
              <a:rPr kumimoji="0" lang="cs-CZ" altLang="cs-CZ" sz="2000">
                <a:solidFill>
                  <a:schemeClr val="bg2"/>
                </a:solidFill>
                <a:latin typeface="Comic Sans MS" panose="030F0702030302020204" pitchFamily="66" charset="0"/>
              </a:rPr>
              <a:t>, malé čichové laloky</a:t>
            </a:r>
          </a:p>
        </p:txBody>
      </p:sp>
      <p:sp>
        <p:nvSpPr>
          <p:cNvPr id="64531" name="Text Box 19"/>
          <p:cNvSpPr txBox="1">
            <a:spLocks noChangeArrowheads="1"/>
          </p:cNvSpPr>
          <p:nvPr/>
        </p:nvSpPr>
        <p:spPr bwMode="auto">
          <a:xfrm>
            <a:off x="177800" y="6200775"/>
            <a:ext cx="46815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kumimoji="0" lang="cs-CZ" altLang="cs-CZ" sz="2000">
                <a:solidFill>
                  <a:srgbClr val="0033CC"/>
                </a:solidFill>
                <a:latin typeface="Comic Sans MS" panose="030F0702030302020204" pitchFamily="66" charset="0"/>
              </a:rPr>
              <a:t> párové smylové receptory</a:t>
            </a:r>
          </a:p>
        </p:txBody>
      </p:sp>
      <p:sp>
        <p:nvSpPr>
          <p:cNvPr id="11273" name="Text Box 17"/>
          <p:cNvSpPr txBox="1">
            <a:spLocks noChangeArrowheads="1"/>
          </p:cNvSpPr>
          <p:nvPr/>
        </p:nvSpPr>
        <p:spPr bwMode="auto">
          <a:xfrm>
            <a:off x="177800" y="4832325"/>
            <a:ext cx="87153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9388" indent="-179388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kumimoji="0" lang="cs-CZ" altLang="cs-CZ" sz="2000" dirty="0">
                <a:solidFill>
                  <a:srgbClr val="0033CC"/>
                </a:solidFill>
                <a:latin typeface="Comic Sans MS" panose="030F0702030302020204" pitchFamily="66" charset="0"/>
              </a:rPr>
              <a:t>boční sval, </a:t>
            </a:r>
            <a:r>
              <a:rPr kumimoji="0" lang="cs-CZ" altLang="cs-CZ" sz="2000" dirty="0" err="1">
                <a:solidFill>
                  <a:srgbClr val="0033CC"/>
                </a:solidFill>
                <a:latin typeface="Comic Sans MS" panose="030F0702030302020204" pitchFamily="66" charset="0"/>
              </a:rPr>
              <a:t>myosepta</a:t>
            </a:r>
            <a:r>
              <a:rPr kumimoji="0" lang="cs-CZ" altLang="cs-CZ" sz="2000" dirty="0">
                <a:solidFill>
                  <a:srgbClr val="0033CC"/>
                </a:solidFill>
                <a:latin typeface="Comic Sans MS" panose="030F0702030302020204" pitchFamily="66" charset="0"/>
              </a:rPr>
              <a:t> tvar W (špičkami k ocasu), i elektrické orgány</a:t>
            </a:r>
          </a:p>
        </p:txBody>
      </p:sp>
      <p:pic>
        <p:nvPicPr>
          <p:cNvPr id="11274" name="Picture 20" descr="ryb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5275907"/>
            <a:ext cx="3794140" cy="1537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-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Actinopterygii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pic>
        <p:nvPicPr>
          <p:cNvPr id="2050" name="Picture 2" descr="https://upload.wikimedia.org/wikipedia/commons/3/37/Verteb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3894"/>
            <a:ext cx="3709987" cy="185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0DA36C1-E23F-4986-9DA1-7486A8AEAC3B}" type="slidenum">
              <a:rPr lang="cs-CZ" altLang="cs-CZ" smtClean="0">
                <a:solidFill>
                  <a:schemeClr val="bg2"/>
                </a:solidFill>
              </a:rPr>
              <a:pPr>
                <a:defRPr/>
              </a:pPr>
              <a:t>9</a:t>
            </a:fld>
            <a:endParaRPr lang="cs-CZ" altLang="cs-CZ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6" grpId="0"/>
      <p:bldP spid="64527" grpId="0"/>
      <p:bldP spid="64528" grpId="0"/>
      <p:bldP spid="64530" grpId="0"/>
      <p:bldP spid="64531" grpId="0"/>
    </p:bldLst>
  </p:timing>
</p:sld>
</file>

<file path=ppt/theme/theme1.xml><?xml version="1.0" encoding="utf-8"?>
<a:theme xmlns:a="http://schemas.openxmlformats.org/drawingml/2006/main" name="Doporučená strategie (standardní)">
  <a:themeElements>
    <a:clrScheme name="Doporučená strategie (standardní).pot 4">
      <a:dk1>
        <a:srgbClr val="000000"/>
      </a:dk1>
      <a:lt1>
        <a:srgbClr val="FFFFFF"/>
      </a:lt1>
      <a:dk2>
        <a:srgbClr val="990066"/>
      </a:dk2>
      <a:lt2>
        <a:srgbClr val="008080"/>
      </a:lt2>
      <a:accent1>
        <a:srgbClr val="D60093"/>
      </a:accent1>
      <a:accent2>
        <a:srgbClr val="FFFF66"/>
      </a:accent2>
      <a:accent3>
        <a:srgbClr val="CAAAB8"/>
      </a:accent3>
      <a:accent4>
        <a:srgbClr val="DADADA"/>
      </a:accent4>
      <a:accent5>
        <a:srgbClr val="E8AAC8"/>
      </a:accent5>
      <a:accent6>
        <a:srgbClr val="E7E75C"/>
      </a:accent6>
      <a:hlink>
        <a:srgbClr val="FF9933"/>
      </a:hlink>
      <a:folHlink>
        <a:srgbClr val="FFCCFF"/>
      </a:folHlink>
    </a:clrScheme>
    <a:fontScheme name="Doporučená strategie (standardní).pot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oporučená strategie (standardní).pot 1">
        <a:dk1>
          <a:srgbClr val="000000"/>
        </a:dk1>
        <a:lt1>
          <a:srgbClr val="FFFFFF"/>
        </a:lt1>
        <a:dk2>
          <a:srgbClr val="996633"/>
        </a:dk2>
        <a:lt2>
          <a:srgbClr val="FF9900"/>
        </a:lt2>
        <a:accent1>
          <a:srgbClr val="D60093"/>
        </a:accent1>
        <a:accent2>
          <a:srgbClr val="FFFF66"/>
        </a:accent2>
        <a:accent3>
          <a:srgbClr val="CAB8AD"/>
        </a:accent3>
        <a:accent4>
          <a:srgbClr val="DADADA"/>
        </a:accent4>
        <a:accent5>
          <a:srgbClr val="E8AAC8"/>
        </a:accent5>
        <a:accent6>
          <a:srgbClr val="E7E75C"/>
        </a:accent6>
        <a:hlink>
          <a:srgbClr val="FF9933"/>
        </a:hlink>
        <a:folHlink>
          <a:srgbClr val="FF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poručená strategie (standardní).pot 2">
        <a:dk1>
          <a:srgbClr val="FFFFCC"/>
        </a:dk1>
        <a:lt1>
          <a:srgbClr val="FFFFFF"/>
        </a:lt1>
        <a:dk2>
          <a:srgbClr val="FFFFCC"/>
        </a:dk2>
        <a:lt2>
          <a:srgbClr val="996600"/>
        </a:lt2>
        <a:accent1>
          <a:srgbClr val="FFCC00"/>
        </a:accent1>
        <a:accent2>
          <a:srgbClr val="6666FF"/>
        </a:accent2>
        <a:accent3>
          <a:srgbClr val="FFFFE2"/>
        </a:accent3>
        <a:accent4>
          <a:srgbClr val="DADADA"/>
        </a:accent4>
        <a:accent5>
          <a:srgbClr val="FFE2AA"/>
        </a:accent5>
        <a:accent6>
          <a:srgbClr val="5C5CE7"/>
        </a:accent6>
        <a:hlink>
          <a:srgbClr val="999933"/>
        </a:hlink>
        <a:folHlink>
          <a:srgbClr val="99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poručená strategie (standardní).pot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poručená strategie (standardní).pot 4">
        <a:dk1>
          <a:srgbClr val="000000"/>
        </a:dk1>
        <a:lt1>
          <a:srgbClr val="FFFFFF"/>
        </a:lt1>
        <a:dk2>
          <a:srgbClr val="990066"/>
        </a:dk2>
        <a:lt2>
          <a:srgbClr val="008080"/>
        </a:lt2>
        <a:accent1>
          <a:srgbClr val="D60093"/>
        </a:accent1>
        <a:accent2>
          <a:srgbClr val="FFFF66"/>
        </a:accent2>
        <a:accent3>
          <a:srgbClr val="CAAAB8"/>
        </a:accent3>
        <a:accent4>
          <a:srgbClr val="DADADA"/>
        </a:accent4>
        <a:accent5>
          <a:srgbClr val="E8AAC8"/>
        </a:accent5>
        <a:accent6>
          <a:srgbClr val="E7E75C"/>
        </a:accent6>
        <a:hlink>
          <a:srgbClr val="FF9933"/>
        </a:hlink>
        <a:folHlink>
          <a:srgbClr val="FF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Office\Sablony\Prezentace\Doporučená strategie (standardní).pot</Template>
  <TotalTime>3113</TotalTime>
  <Words>3804</Words>
  <Application>Microsoft Office PowerPoint</Application>
  <PresentationFormat>Předvádění na obrazovce (4:3)</PresentationFormat>
  <Paragraphs>530</Paragraphs>
  <Slides>49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49</vt:i4>
      </vt:variant>
    </vt:vector>
  </HeadingPairs>
  <TitlesOfParts>
    <vt:vector size="57" baseType="lpstr">
      <vt:lpstr>Arial</vt:lpstr>
      <vt:lpstr>Arial Narrow</vt:lpstr>
      <vt:lpstr>Comic Sans MS</vt:lpstr>
      <vt:lpstr>Monotype Sorts</vt:lpstr>
      <vt:lpstr>Times New Roman</vt:lpstr>
      <vt:lpstr>Wingdings</vt:lpstr>
      <vt:lpstr>Doporučená strategie (standardní)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KZE PřF 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RNDr. Zdeněk Řehák</dc:creator>
  <cp:lastModifiedBy>Zdenal_64</cp:lastModifiedBy>
  <cp:revision>165</cp:revision>
  <dcterms:created xsi:type="dcterms:W3CDTF">2002-04-07T17:00:43Z</dcterms:created>
  <dcterms:modified xsi:type="dcterms:W3CDTF">2018-04-08T20:22:15Z</dcterms:modified>
</cp:coreProperties>
</file>