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61" r:id="rId2"/>
  </p:sldMasterIdLst>
  <p:notesMasterIdLst>
    <p:notesMasterId r:id="rId64"/>
  </p:notesMasterIdLst>
  <p:handoutMasterIdLst>
    <p:handoutMasterId r:id="rId65"/>
  </p:handoutMasterIdLst>
  <p:sldIdLst>
    <p:sldId id="258" r:id="rId3"/>
    <p:sldId id="259" r:id="rId4"/>
    <p:sldId id="332" r:id="rId5"/>
    <p:sldId id="308" r:id="rId6"/>
    <p:sldId id="324" r:id="rId7"/>
    <p:sldId id="309" r:id="rId8"/>
    <p:sldId id="334" r:id="rId9"/>
    <p:sldId id="310" r:id="rId10"/>
    <p:sldId id="297" r:id="rId11"/>
    <p:sldId id="336" r:id="rId12"/>
    <p:sldId id="260" r:id="rId13"/>
    <p:sldId id="261" r:id="rId14"/>
    <p:sldId id="271" r:id="rId15"/>
    <p:sldId id="272" r:id="rId16"/>
    <p:sldId id="311" r:id="rId17"/>
    <p:sldId id="321" r:id="rId18"/>
    <p:sldId id="322" r:id="rId19"/>
    <p:sldId id="323" r:id="rId20"/>
    <p:sldId id="327" r:id="rId21"/>
    <p:sldId id="312" r:id="rId22"/>
    <p:sldId id="313" r:id="rId23"/>
    <p:sldId id="314" r:id="rId24"/>
    <p:sldId id="315" r:id="rId25"/>
    <p:sldId id="301" r:id="rId26"/>
    <p:sldId id="298" r:id="rId27"/>
    <p:sldId id="328" r:id="rId28"/>
    <p:sldId id="299" r:id="rId29"/>
    <p:sldId id="303" r:id="rId30"/>
    <p:sldId id="316" r:id="rId31"/>
    <p:sldId id="263" r:id="rId32"/>
    <p:sldId id="300" r:id="rId33"/>
    <p:sldId id="265" r:id="rId34"/>
    <p:sldId id="275" r:id="rId35"/>
    <p:sldId id="276" r:id="rId36"/>
    <p:sldId id="266" r:id="rId37"/>
    <p:sldId id="304" r:id="rId38"/>
    <p:sldId id="273" r:id="rId39"/>
    <p:sldId id="267" r:id="rId40"/>
    <p:sldId id="279" r:id="rId41"/>
    <p:sldId id="280" r:id="rId42"/>
    <p:sldId id="329" r:id="rId43"/>
    <p:sldId id="277" r:id="rId44"/>
    <p:sldId id="278" r:id="rId45"/>
    <p:sldId id="281" r:id="rId46"/>
    <p:sldId id="305" r:id="rId47"/>
    <p:sldId id="294" r:id="rId48"/>
    <p:sldId id="282" r:id="rId49"/>
    <p:sldId id="283" r:id="rId50"/>
    <p:sldId id="287" r:id="rId51"/>
    <p:sldId id="288" r:id="rId52"/>
    <p:sldId id="289" r:id="rId53"/>
    <p:sldId id="290" r:id="rId54"/>
    <p:sldId id="291" r:id="rId55"/>
    <p:sldId id="307" r:id="rId56"/>
    <p:sldId id="306" r:id="rId57"/>
    <p:sldId id="284" r:id="rId58"/>
    <p:sldId id="285" r:id="rId59"/>
    <p:sldId id="286" r:id="rId60"/>
    <p:sldId id="268" r:id="rId61"/>
    <p:sldId id="317" r:id="rId62"/>
    <p:sldId id="318" r:id="rId6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bg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bg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bg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bg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9900"/>
    <a:srgbClr val="FFCCFF"/>
    <a:srgbClr val="0000CC"/>
    <a:srgbClr val="003300"/>
    <a:srgbClr val="CC6600"/>
    <a:srgbClr val="666633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85" autoAdjust="0"/>
    <p:restoredTop sz="94434" autoAdjust="0"/>
  </p:normalViewPr>
  <p:slideViewPr>
    <p:cSldViewPr showGuides="1">
      <p:cViewPr varScale="1">
        <p:scale>
          <a:sx n="106" d="100"/>
          <a:sy n="106" d="100"/>
        </p:scale>
        <p:origin x="232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0BDFEDF-8266-4ECE-9662-50EC151E06B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0318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FB2518F7-98DB-4CD0-855A-496EAABEDA6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52954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2818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1533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2299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0057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462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91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9603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2606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2660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394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0077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fld id="{19D6E062-405C-4B6A-BC09-19EBD924CF89}" type="slidenum">
              <a:rPr lang="cs-CZ" altLang="cs-CZ" sz="1200">
                <a:solidFill>
                  <a:schemeClr val="tx1"/>
                </a:solidFill>
                <a:latin typeface="Times New Roman" pitchFamily="18" charset="0"/>
              </a:rPr>
              <a:pPr/>
              <a:t>2</a:t>
            </a:fld>
            <a:endParaRPr lang="cs-CZ" altLang="cs-CZ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213021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4718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573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93891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4581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98717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05509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96479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60647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16234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789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2292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20005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99815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49738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fld id="{831F2EF8-1A82-4981-BEC2-246A8DB8BE3E}" type="slidenum">
              <a:rPr lang="cs-CZ" altLang="cs-CZ" sz="1200">
                <a:solidFill>
                  <a:schemeClr val="tx1"/>
                </a:solidFill>
                <a:latin typeface="Times New Roman" pitchFamily="18" charset="0"/>
              </a:rPr>
              <a:pPr/>
              <a:t>33</a:t>
            </a:fld>
            <a:endParaRPr lang="cs-CZ" altLang="cs-CZ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8988742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97530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04167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32579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90173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65348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5864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3932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82429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26642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61832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75418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12617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45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48326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16902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95853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88596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49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7207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61551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50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12281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51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33632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52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3353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53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38639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54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72987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55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94278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56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45048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57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71963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fld id="{69CB3480-142B-475E-B098-FFC3E47E8609}" type="slidenum">
              <a:rPr lang="cs-CZ" altLang="cs-CZ" sz="1200">
                <a:solidFill>
                  <a:schemeClr val="tx1"/>
                </a:solidFill>
                <a:latin typeface="Times New Roman" pitchFamily="18" charset="0"/>
              </a:rPr>
              <a:pPr/>
              <a:t>58</a:t>
            </a:fld>
            <a:endParaRPr lang="cs-CZ" altLang="cs-CZ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7697839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59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7518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fld id="{B262EBC5-FCBF-4AE3-9604-BD28C117FDAF}" type="slidenum">
              <a:rPr lang="cs-CZ" altLang="cs-CZ" sz="1200">
                <a:solidFill>
                  <a:schemeClr val="tx1"/>
                </a:solidFill>
                <a:latin typeface="Times New Roman" pitchFamily="18" charset="0"/>
              </a:rPr>
              <a:pPr/>
              <a:t>6</a:t>
            </a:fld>
            <a:endParaRPr lang="cs-CZ" altLang="cs-CZ" sz="12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1967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60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03508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61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9510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8204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18F7-98DB-4CD0-855A-496EAABEDA62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542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fld id="{2C08E747-B6E0-45ED-97C6-36180DFEAE40}" type="slidenum">
              <a:rPr lang="cs-CZ" altLang="cs-CZ" sz="1200">
                <a:solidFill>
                  <a:schemeClr val="tx1"/>
                </a:solidFill>
                <a:latin typeface="Times New Roman" pitchFamily="18" charset="0"/>
              </a:rPr>
              <a:pPr/>
              <a:t>9</a:t>
            </a:fld>
            <a:endParaRPr lang="cs-CZ" altLang="cs-CZ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608017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6 h 1492"/>
              <a:gd name="T2" fmla="*/ 0 w 3625"/>
              <a:gd name="T3" fmla="*/ 0 h 1492"/>
              <a:gd name="T4" fmla="*/ 2147483646 w 3625"/>
              <a:gd name="T5" fmla="*/ 2147483646 h 1492"/>
              <a:gd name="T6" fmla="*/ 2147483646 w 3625"/>
              <a:gd name="T7" fmla="*/ 2147483646 h 1492"/>
              <a:gd name="T8" fmla="*/ 2147483646 w 3625"/>
              <a:gd name="T9" fmla="*/ 2147483646 h 1492"/>
              <a:gd name="T10" fmla="*/ 2147483646 w 3625"/>
              <a:gd name="T11" fmla="*/ 2147483646 h 1492"/>
              <a:gd name="T12" fmla="*/ 2147483646 w 3625"/>
              <a:gd name="T13" fmla="*/ 2147483646 h 1492"/>
              <a:gd name="T14" fmla="*/ 2147483646 w 3625"/>
              <a:gd name="T15" fmla="*/ 2147483646 h 1492"/>
              <a:gd name="T16" fmla="*/ 2147483646 w 3625"/>
              <a:gd name="T17" fmla="*/ 2147483646 h 1492"/>
              <a:gd name="T18" fmla="*/ 2147483646 w 3625"/>
              <a:gd name="T19" fmla="*/ 2147483646 h 1492"/>
              <a:gd name="T20" fmla="*/ 2147483646 w 3625"/>
              <a:gd name="T21" fmla="*/ 2147483646 h 1492"/>
              <a:gd name="T22" fmla="*/ 2147483646 w 3625"/>
              <a:gd name="T23" fmla="*/ 2147483646 h 1492"/>
              <a:gd name="T24" fmla="*/ 2147483646 w 3625"/>
              <a:gd name="T25" fmla="*/ 2147483646 h 1492"/>
              <a:gd name="T26" fmla="*/ 2147483646 w 3625"/>
              <a:gd name="T27" fmla="*/ 2147483646 h 1492"/>
              <a:gd name="T28" fmla="*/ 2147483646 w 3625"/>
              <a:gd name="T29" fmla="*/ 2147483646 h 1492"/>
              <a:gd name="T30" fmla="*/ 2147483646 w 3625"/>
              <a:gd name="T31" fmla="*/ 2147483646 h 1492"/>
              <a:gd name="T32" fmla="*/ 2147483646 w 3625"/>
              <a:gd name="T33" fmla="*/ 2147483646 h 1492"/>
              <a:gd name="T34" fmla="*/ 2147483646 w 3625"/>
              <a:gd name="T35" fmla="*/ 2147483646 h 1492"/>
              <a:gd name="T36" fmla="*/ 2147483646 w 3625"/>
              <a:gd name="T37" fmla="*/ 2147483646 h 1492"/>
              <a:gd name="T38" fmla="*/ 2147483646 w 3625"/>
              <a:gd name="T39" fmla="*/ 2147483646 h 1492"/>
              <a:gd name="T40" fmla="*/ 2147483646 w 3625"/>
              <a:gd name="T41" fmla="*/ 2147483646 h 1492"/>
              <a:gd name="T42" fmla="*/ 2147483646 w 3625"/>
              <a:gd name="T43" fmla="*/ 2147483646 h 1492"/>
              <a:gd name="T44" fmla="*/ 2147483646 w 3625"/>
              <a:gd name="T45" fmla="*/ 2147483646 h 1492"/>
              <a:gd name="T46" fmla="*/ 2147483646 w 3625"/>
              <a:gd name="T47" fmla="*/ 2147483646 h 1492"/>
              <a:gd name="T48" fmla="*/ 2147483646 w 3625"/>
              <a:gd name="T49" fmla="*/ 2147483646 h 1492"/>
              <a:gd name="T50" fmla="*/ 2147483646 w 3625"/>
              <a:gd name="T51" fmla="*/ 2147483646 h 1492"/>
              <a:gd name="T52" fmla="*/ 0 w 3625"/>
              <a:gd name="T53" fmla="*/ 2147483646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6 w 5143"/>
              <a:gd name="T1" fmla="*/ 2147483646 h 1902"/>
              <a:gd name="T2" fmla="*/ 2147483646 w 5143"/>
              <a:gd name="T3" fmla="*/ 2147483646 h 1902"/>
              <a:gd name="T4" fmla="*/ 2147483646 w 5143"/>
              <a:gd name="T5" fmla="*/ 2147483646 h 1902"/>
              <a:gd name="T6" fmla="*/ 2147483646 w 5143"/>
              <a:gd name="T7" fmla="*/ 2147483646 h 1902"/>
              <a:gd name="T8" fmla="*/ 2147483646 w 5143"/>
              <a:gd name="T9" fmla="*/ 2147483646 h 1902"/>
              <a:gd name="T10" fmla="*/ 2147483646 w 5143"/>
              <a:gd name="T11" fmla="*/ 2147483646 h 1902"/>
              <a:gd name="T12" fmla="*/ 2147483646 w 5143"/>
              <a:gd name="T13" fmla="*/ 2147483646 h 1902"/>
              <a:gd name="T14" fmla="*/ 2147483646 w 5143"/>
              <a:gd name="T15" fmla="*/ 2147483646 h 1902"/>
              <a:gd name="T16" fmla="*/ 2147483646 w 5143"/>
              <a:gd name="T17" fmla="*/ 2147483646 h 1902"/>
              <a:gd name="T18" fmla="*/ 2147483646 w 5143"/>
              <a:gd name="T19" fmla="*/ 2147483646 h 1902"/>
              <a:gd name="T20" fmla="*/ 2147483646 w 5143"/>
              <a:gd name="T21" fmla="*/ 2147483646 h 1902"/>
              <a:gd name="T22" fmla="*/ 0 w 5143"/>
              <a:gd name="T23" fmla="*/ 0 h 1902"/>
              <a:gd name="T24" fmla="*/ 0 w 5143"/>
              <a:gd name="T25" fmla="*/ 2147483646 h 1902"/>
              <a:gd name="T26" fmla="*/ 0 w 5143"/>
              <a:gd name="T27" fmla="*/ 2147483646 h 1902"/>
              <a:gd name="T28" fmla="*/ 0 w 5143"/>
              <a:gd name="T29" fmla="*/ 2147483646 h 1902"/>
              <a:gd name="T30" fmla="*/ 0 w 5143"/>
              <a:gd name="T31" fmla="*/ 2147483646 h 1902"/>
              <a:gd name="T32" fmla="*/ 2147483646 w 5143"/>
              <a:gd name="T33" fmla="*/ 2147483646 h 1902"/>
              <a:gd name="T34" fmla="*/ 2147483646 w 5143"/>
              <a:gd name="T35" fmla="*/ 2147483646 h 1902"/>
              <a:gd name="T36" fmla="*/ 2147483646 w 5143"/>
              <a:gd name="T37" fmla="*/ 2147483646 h 1902"/>
              <a:gd name="T38" fmla="*/ 2147483646 w 5143"/>
              <a:gd name="T39" fmla="*/ 2147483646 h 1902"/>
              <a:gd name="T40" fmla="*/ 2147483646 w 5143"/>
              <a:gd name="T41" fmla="*/ 2147483646 h 1902"/>
              <a:gd name="T42" fmla="*/ 2147483646 w 5143"/>
              <a:gd name="T43" fmla="*/ 2147483646 h 1902"/>
              <a:gd name="T44" fmla="*/ 2147483646 w 5143"/>
              <a:gd name="T45" fmla="*/ 2147483646 h 1902"/>
              <a:gd name="T46" fmla="*/ 2147483646 w 5143"/>
              <a:gd name="T47" fmla="*/ 2147483646 h 1902"/>
              <a:gd name="T48" fmla="*/ 2147483646 w 5143"/>
              <a:gd name="T49" fmla="*/ 2147483646 h 1902"/>
              <a:gd name="T50" fmla="*/ 2147483646 w 5143"/>
              <a:gd name="T51" fmla="*/ 2147483646 h 1902"/>
              <a:gd name="T52" fmla="*/ 2147483646 w 5143"/>
              <a:gd name="T53" fmla="*/ 2147483646 h 1902"/>
              <a:gd name="T54" fmla="*/ 2147483646 w 5143"/>
              <a:gd name="T55" fmla="*/ 2147483646 h 1902"/>
              <a:gd name="T56" fmla="*/ 2147483646 w 5143"/>
              <a:gd name="T57" fmla="*/ 2147483646 h 1902"/>
              <a:gd name="T58" fmla="*/ 2147483646 w 5143"/>
              <a:gd name="T59" fmla="*/ 2147483646 h 1902"/>
              <a:gd name="T60" fmla="*/ 2147483646 w 5143"/>
              <a:gd name="T61" fmla="*/ 2147483646 h 1902"/>
              <a:gd name="T62" fmla="*/ 2147483646 w 5143"/>
              <a:gd name="T63" fmla="*/ 2147483646 h 1902"/>
              <a:gd name="T64" fmla="*/ 2147483646 w 5143"/>
              <a:gd name="T65" fmla="*/ 2147483646 h 1902"/>
              <a:gd name="T66" fmla="*/ 2147483646 w 5143"/>
              <a:gd name="T67" fmla="*/ 2147483646 h 1902"/>
              <a:gd name="T68" fmla="*/ 2147483646 w 5143"/>
              <a:gd name="T69" fmla="*/ 2147483646 h 1902"/>
              <a:gd name="T70" fmla="*/ 2147483646 w 5143"/>
              <a:gd name="T71" fmla="*/ 2147483646 h 1902"/>
              <a:gd name="T72" fmla="*/ 2147483646 w 5143"/>
              <a:gd name="T73" fmla="*/ 2147483646 h 1902"/>
              <a:gd name="T74" fmla="*/ 2147483646 w 5143"/>
              <a:gd name="T75" fmla="*/ 2147483646 h 1902"/>
              <a:gd name="T76" fmla="*/ 2147483646 w 5143"/>
              <a:gd name="T77" fmla="*/ 2147483646 h 1902"/>
              <a:gd name="T78" fmla="*/ 2147483646 w 5143"/>
              <a:gd name="T79" fmla="*/ 2147483646 h 1902"/>
              <a:gd name="T80" fmla="*/ 2147483646 w 5143"/>
              <a:gd name="T81" fmla="*/ 2147483646 h 1902"/>
              <a:gd name="T82" fmla="*/ 2147483646 w 5143"/>
              <a:gd name="T83" fmla="*/ 2147483646 h 1902"/>
              <a:gd name="T84" fmla="*/ 2147483646 w 5143"/>
              <a:gd name="T85" fmla="*/ 2147483646 h 1902"/>
              <a:gd name="T86" fmla="*/ 2147483646 w 5143"/>
              <a:gd name="T87" fmla="*/ 2147483646 h 1902"/>
              <a:gd name="T88" fmla="*/ 2147483646 w 5143"/>
              <a:gd name="T89" fmla="*/ 2147483646 h 1902"/>
              <a:gd name="T90" fmla="*/ 2147483646 w 5143"/>
              <a:gd name="T91" fmla="*/ 2147483646 h 1902"/>
              <a:gd name="T92" fmla="*/ 2147483646 w 5143"/>
              <a:gd name="T93" fmla="*/ 2147483646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2147483646 h 2325"/>
              <a:gd name="T4" fmla="*/ 2147483646 w 5760"/>
              <a:gd name="T5" fmla="*/ 2147483646 h 2325"/>
              <a:gd name="T6" fmla="*/ 2147483646 w 5760"/>
              <a:gd name="T7" fmla="*/ 2147483646 h 2325"/>
              <a:gd name="T8" fmla="*/ 2147483646 w 5760"/>
              <a:gd name="T9" fmla="*/ 2147483646 h 2325"/>
              <a:gd name="T10" fmla="*/ 2147483646 w 5760"/>
              <a:gd name="T11" fmla="*/ 2147483646 h 2325"/>
              <a:gd name="T12" fmla="*/ 2147483646 w 5760"/>
              <a:gd name="T13" fmla="*/ 2147483646 h 2325"/>
              <a:gd name="T14" fmla="*/ 2147483646 w 5760"/>
              <a:gd name="T15" fmla="*/ 2147483646 h 2325"/>
              <a:gd name="T16" fmla="*/ 2147483646 w 5760"/>
              <a:gd name="T17" fmla="*/ 2147483646 h 2325"/>
              <a:gd name="T18" fmla="*/ 2147483646 w 5760"/>
              <a:gd name="T19" fmla="*/ 2147483646 h 2325"/>
              <a:gd name="T20" fmla="*/ 2147483646 w 5760"/>
              <a:gd name="T21" fmla="*/ 2147483646 h 2325"/>
              <a:gd name="T22" fmla="*/ 2147483646 w 5760"/>
              <a:gd name="T23" fmla="*/ 2147483646 h 2325"/>
              <a:gd name="T24" fmla="*/ 2147483646 w 5760"/>
              <a:gd name="T25" fmla="*/ 2147483646 h 2325"/>
              <a:gd name="T26" fmla="*/ 2147483646 w 5760"/>
              <a:gd name="T27" fmla="*/ 2147483646 h 2325"/>
              <a:gd name="T28" fmla="*/ 2147483646 w 5760"/>
              <a:gd name="T29" fmla="*/ 2147483646 h 2325"/>
              <a:gd name="T30" fmla="*/ 2147483646 w 5760"/>
              <a:gd name="T31" fmla="*/ 2147483646 h 2325"/>
              <a:gd name="T32" fmla="*/ 2147483646 w 5760"/>
              <a:gd name="T33" fmla="*/ 2147483646 h 2325"/>
              <a:gd name="T34" fmla="*/ 2147483646 w 5760"/>
              <a:gd name="T35" fmla="*/ 2147483646 h 2325"/>
              <a:gd name="T36" fmla="*/ 2147483646 w 5760"/>
              <a:gd name="T37" fmla="*/ 2147483646 h 2325"/>
              <a:gd name="T38" fmla="*/ 2147483646 w 5760"/>
              <a:gd name="T39" fmla="*/ 2147483646 h 2325"/>
              <a:gd name="T40" fmla="*/ 2147483646 w 5760"/>
              <a:gd name="T41" fmla="*/ 2147483646 h 2325"/>
              <a:gd name="T42" fmla="*/ 2147483646 w 5760"/>
              <a:gd name="T43" fmla="*/ 2147483646 h 2325"/>
              <a:gd name="T44" fmla="*/ 2147483646 w 5760"/>
              <a:gd name="T45" fmla="*/ 2147483646 h 2325"/>
              <a:gd name="T46" fmla="*/ 2147483646 w 5760"/>
              <a:gd name="T47" fmla="*/ 2147483646 h 2325"/>
              <a:gd name="T48" fmla="*/ 2147483646 w 5760"/>
              <a:gd name="T49" fmla="*/ 2147483646 h 2325"/>
              <a:gd name="T50" fmla="*/ 2147483646 w 5760"/>
              <a:gd name="T51" fmla="*/ 2147483646 h 2325"/>
              <a:gd name="T52" fmla="*/ 2147483646 w 5760"/>
              <a:gd name="T53" fmla="*/ 2147483646 h 2325"/>
              <a:gd name="T54" fmla="*/ 2147483646 w 5760"/>
              <a:gd name="T55" fmla="*/ 2147483646 h 2325"/>
              <a:gd name="T56" fmla="*/ 2147483646 w 5760"/>
              <a:gd name="T57" fmla="*/ 2147483646 h 2325"/>
              <a:gd name="T58" fmla="*/ 2147483646 w 5760"/>
              <a:gd name="T59" fmla="*/ 2147483646 h 2325"/>
              <a:gd name="T60" fmla="*/ 2147483646 w 5760"/>
              <a:gd name="T61" fmla="*/ 2147483646 h 2325"/>
              <a:gd name="T62" fmla="*/ 2147483646 w 5760"/>
              <a:gd name="T63" fmla="*/ 2147483646 h 2325"/>
              <a:gd name="T64" fmla="*/ 2147483646 w 5760"/>
              <a:gd name="T65" fmla="*/ 2147483646 h 2325"/>
              <a:gd name="T66" fmla="*/ 2147483646 w 5760"/>
              <a:gd name="T67" fmla="*/ 2147483646 h 2325"/>
              <a:gd name="T68" fmla="*/ 2147483646 w 5760"/>
              <a:gd name="T69" fmla="*/ 2147483646 h 2325"/>
              <a:gd name="T70" fmla="*/ 2147483646 w 5760"/>
              <a:gd name="T71" fmla="*/ 2147483646 h 2325"/>
              <a:gd name="T72" fmla="*/ 2147483646 w 5760"/>
              <a:gd name="T73" fmla="*/ 2147483646 h 2325"/>
              <a:gd name="T74" fmla="*/ 2147483646 w 5760"/>
              <a:gd name="T75" fmla="*/ 2147483646 h 2325"/>
              <a:gd name="T76" fmla="*/ 2147483646 w 5760"/>
              <a:gd name="T77" fmla="*/ 2147483646 h 2325"/>
              <a:gd name="T78" fmla="*/ 2147483646 w 5760"/>
              <a:gd name="T79" fmla="*/ 2147483646 h 2325"/>
              <a:gd name="T80" fmla="*/ 2147483646 w 5760"/>
              <a:gd name="T81" fmla="*/ 2147483646 h 2325"/>
              <a:gd name="T82" fmla="*/ 2147483646 w 5760"/>
              <a:gd name="T83" fmla="*/ 2147483646 h 2325"/>
              <a:gd name="T84" fmla="*/ 2147483646 w 5760"/>
              <a:gd name="T85" fmla="*/ 2147483646 h 2325"/>
              <a:gd name="T86" fmla="*/ 2147483646 w 5760"/>
              <a:gd name="T87" fmla="*/ 2147483646 h 2325"/>
              <a:gd name="T88" fmla="*/ 2147483646 w 5760"/>
              <a:gd name="T89" fmla="*/ 2147483646 h 2325"/>
              <a:gd name="T90" fmla="*/ 2147483646 w 5760"/>
              <a:gd name="T91" fmla="*/ 2147483646 h 2325"/>
              <a:gd name="T92" fmla="*/ 2147483646 w 5760"/>
              <a:gd name="T93" fmla="*/ 2147483646 h 2325"/>
              <a:gd name="T94" fmla="*/ 2147483646 w 5760"/>
              <a:gd name="T95" fmla="*/ 2147483646 h 2325"/>
              <a:gd name="T96" fmla="*/ 2147483646 w 5760"/>
              <a:gd name="T97" fmla="*/ 2147483646 h 2325"/>
              <a:gd name="T98" fmla="*/ 2147483646 w 5760"/>
              <a:gd name="T99" fmla="*/ 2147483646 h 2325"/>
              <a:gd name="T100" fmla="*/ 2147483646 w 5760"/>
              <a:gd name="T101" fmla="*/ 2147483646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2147483646 h 1573"/>
              <a:gd name="T4" fmla="*/ 2147483646 w 5760"/>
              <a:gd name="T5" fmla="*/ 2147483646 h 1573"/>
              <a:gd name="T6" fmla="*/ 2147483646 w 5760"/>
              <a:gd name="T7" fmla="*/ 2147483646 h 1573"/>
              <a:gd name="T8" fmla="*/ 2147483646 w 5760"/>
              <a:gd name="T9" fmla="*/ 2147483646 h 1573"/>
              <a:gd name="T10" fmla="*/ 2147483646 w 5760"/>
              <a:gd name="T11" fmla="*/ 2147483646 h 1573"/>
              <a:gd name="T12" fmla="*/ 2147483646 w 5760"/>
              <a:gd name="T13" fmla="*/ 2147483646 h 1573"/>
              <a:gd name="T14" fmla="*/ 2147483646 w 5760"/>
              <a:gd name="T15" fmla="*/ 2147483646 h 1573"/>
              <a:gd name="T16" fmla="*/ 2147483646 w 5760"/>
              <a:gd name="T17" fmla="*/ 2147483646 h 1573"/>
              <a:gd name="T18" fmla="*/ 2147483646 w 5760"/>
              <a:gd name="T19" fmla="*/ 2147483646 h 1573"/>
              <a:gd name="T20" fmla="*/ 2147483646 w 5760"/>
              <a:gd name="T21" fmla="*/ 2147483646 h 1573"/>
              <a:gd name="T22" fmla="*/ 2147483646 w 5760"/>
              <a:gd name="T23" fmla="*/ 2147483646 h 1573"/>
              <a:gd name="T24" fmla="*/ 2147483646 w 5760"/>
              <a:gd name="T25" fmla="*/ 2147483646 h 1573"/>
              <a:gd name="T26" fmla="*/ 2147483646 w 5760"/>
              <a:gd name="T27" fmla="*/ 2147483646 h 1573"/>
              <a:gd name="T28" fmla="*/ 2147483646 w 5760"/>
              <a:gd name="T29" fmla="*/ 2147483646 h 1573"/>
              <a:gd name="T30" fmla="*/ 2147483646 w 5760"/>
              <a:gd name="T31" fmla="*/ 2147483646 h 1573"/>
              <a:gd name="T32" fmla="*/ 2147483646 w 5760"/>
              <a:gd name="T33" fmla="*/ 2147483646 h 1573"/>
              <a:gd name="T34" fmla="*/ 2147483646 w 5760"/>
              <a:gd name="T35" fmla="*/ 2147483646 h 1573"/>
              <a:gd name="T36" fmla="*/ 2147483646 w 5760"/>
              <a:gd name="T37" fmla="*/ 2147483646 h 1573"/>
              <a:gd name="T38" fmla="*/ 2147483646 w 5760"/>
              <a:gd name="T39" fmla="*/ 2147483646 h 1573"/>
              <a:gd name="T40" fmla="*/ 2147483646 w 5760"/>
              <a:gd name="T41" fmla="*/ 2147483646 h 1573"/>
              <a:gd name="T42" fmla="*/ 2147483646 w 5760"/>
              <a:gd name="T43" fmla="*/ 2147483646 h 1573"/>
              <a:gd name="T44" fmla="*/ 2147483646 w 5760"/>
              <a:gd name="T45" fmla="*/ 2147483646 h 1573"/>
              <a:gd name="T46" fmla="*/ 2147483646 w 5760"/>
              <a:gd name="T47" fmla="*/ 2147483646 h 1573"/>
              <a:gd name="T48" fmla="*/ 2147483646 w 5760"/>
              <a:gd name="T49" fmla="*/ 2147483646 h 1573"/>
              <a:gd name="T50" fmla="*/ 2147483646 w 5760"/>
              <a:gd name="T51" fmla="*/ 2147483646 h 1573"/>
              <a:gd name="T52" fmla="*/ 2147483646 w 5760"/>
              <a:gd name="T53" fmla="*/ 2147483646 h 1573"/>
              <a:gd name="T54" fmla="*/ 2147483646 w 5760"/>
              <a:gd name="T55" fmla="*/ 2147483646 h 1573"/>
              <a:gd name="T56" fmla="*/ 2147483646 w 5760"/>
              <a:gd name="T57" fmla="*/ 2147483646 h 1573"/>
              <a:gd name="T58" fmla="*/ 2147483646 w 5760"/>
              <a:gd name="T59" fmla="*/ 2147483646 h 1573"/>
              <a:gd name="T60" fmla="*/ 2147483646 w 5760"/>
              <a:gd name="T61" fmla="*/ 2147483646 h 1573"/>
              <a:gd name="T62" fmla="*/ 2147483646 w 5760"/>
              <a:gd name="T63" fmla="*/ 2147483646 h 1573"/>
              <a:gd name="T64" fmla="*/ 2147483646 w 5760"/>
              <a:gd name="T65" fmla="*/ 2147483646 h 1573"/>
              <a:gd name="T66" fmla="*/ 2147483646 w 5760"/>
              <a:gd name="T67" fmla="*/ 2147483646 h 1573"/>
              <a:gd name="T68" fmla="*/ 2147483646 w 5760"/>
              <a:gd name="T69" fmla="*/ 2147483646 h 1573"/>
              <a:gd name="T70" fmla="*/ 2147483646 w 5760"/>
              <a:gd name="T71" fmla="*/ 2147483646 h 1573"/>
              <a:gd name="T72" fmla="*/ 2147483646 w 5760"/>
              <a:gd name="T73" fmla="*/ 2147483646 h 1573"/>
              <a:gd name="T74" fmla="*/ 2147483646 w 5760"/>
              <a:gd name="T75" fmla="*/ 2147483646 h 1573"/>
              <a:gd name="T76" fmla="*/ 2147483646 w 5760"/>
              <a:gd name="T77" fmla="*/ 2147483646 h 1573"/>
              <a:gd name="T78" fmla="*/ 2147483646 w 5760"/>
              <a:gd name="T79" fmla="*/ 2147483646 h 1573"/>
              <a:gd name="T80" fmla="*/ 2147483646 w 5760"/>
              <a:gd name="T81" fmla="*/ 2147483646 h 1573"/>
              <a:gd name="T82" fmla="*/ 2147483646 w 5760"/>
              <a:gd name="T83" fmla="*/ 2147483646 h 1573"/>
              <a:gd name="T84" fmla="*/ 2147483646 w 5760"/>
              <a:gd name="T85" fmla="*/ 2147483646 h 1573"/>
              <a:gd name="T86" fmla="*/ 2147483646 w 5760"/>
              <a:gd name="T87" fmla="*/ 2147483646 h 1573"/>
              <a:gd name="T88" fmla="*/ 2147483646 w 5760"/>
              <a:gd name="T89" fmla="*/ 2147483646 h 1573"/>
              <a:gd name="T90" fmla="*/ 2147483646 w 5760"/>
              <a:gd name="T91" fmla="*/ 2147483646 h 1573"/>
              <a:gd name="T92" fmla="*/ 2147483646 w 5760"/>
              <a:gd name="T93" fmla="*/ 2147483646 h 1573"/>
              <a:gd name="T94" fmla="*/ 2147483646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2147483646 h 970"/>
              <a:gd name="T4" fmla="*/ 2147483646 w 5760"/>
              <a:gd name="T5" fmla="*/ 2147483646 h 970"/>
              <a:gd name="T6" fmla="*/ 2147483646 w 5760"/>
              <a:gd name="T7" fmla="*/ 2147483646 h 970"/>
              <a:gd name="T8" fmla="*/ 2147483646 w 5760"/>
              <a:gd name="T9" fmla="*/ 2147483646 h 970"/>
              <a:gd name="T10" fmla="*/ 2147483646 w 5760"/>
              <a:gd name="T11" fmla="*/ 2147483646 h 970"/>
              <a:gd name="T12" fmla="*/ 2147483646 w 5760"/>
              <a:gd name="T13" fmla="*/ 2147483646 h 970"/>
              <a:gd name="T14" fmla="*/ 2147483646 w 5760"/>
              <a:gd name="T15" fmla="*/ 2147483646 h 970"/>
              <a:gd name="T16" fmla="*/ 2147483646 w 5760"/>
              <a:gd name="T17" fmla="*/ 2147483646 h 970"/>
              <a:gd name="T18" fmla="*/ 2147483646 w 5760"/>
              <a:gd name="T19" fmla="*/ 2147483646 h 970"/>
              <a:gd name="T20" fmla="*/ 2147483646 w 5760"/>
              <a:gd name="T21" fmla="*/ 2147483646 h 970"/>
              <a:gd name="T22" fmla="*/ 2147483646 w 5760"/>
              <a:gd name="T23" fmla="*/ 2147483646 h 970"/>
              <a:gd name="T24" fmla="*/ 2147483646 w 5760"/>
              <a:gd name="T25" fmla="*/ 2147483646 h 970"/>
              <a:gd name="T26" fmla="*/ 2147483646 w 5760"/>
              <a:gd name="T27" fmla="*/ 2147483646 h 970"/>
              <a:gd name="T28" fmla="*/ 2147483646 w 5760"/>
              <a:gd name="T29" fmla="*/ 2147483646 h 970"/>
              <a:gd name="T30" fmla="*/ 2147483646 w 5760"/>
              <a:gd name="T31" fmla="*/ 2147483646 h 970"/>
              <a:gd name="T32" fmla="*/ 2147483646 w 5760"/>
              <a:gd name="T33" fmla="*/ 2147483646 h 970"/>
              <a:gd name="T34" fmla="*/ 2147483646 w 5760"/>
              <a:gd name="T35" fmla="*/ 2147483646 h 970"/>
              <a:gd name="T36" fmla="*/ 2147483646 w 5760"/>
              <a:gd name="T37" fmla="*/ 2147483646 h 970"/>
              <a:gd name="T38" fmla="*/ 2147483646 w 5760"/>
              <a:gd name="T39" fmla="*/ 2147483646 h 970"/>
              <a:gd name="T40" fmla="*/ 2147483646 w 5760"/>
              <a:gd name="T41" fmla="*/ 2147483646 h 970"/>
              <a:gd name="T42" fmla="*/ 2147483646 w 5760"/>
              <a:gd name="T43" fmla="*/ 2147483646 h 970"/>
              <a:gd name="T44" fmla="*/ 2147483646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2147483646 h 1060"/>
              <a:gd name="T2" fmla="*/ 0 w 5760"/>
              <a:gd name="T3" fmla="*/ 2147483646 h 1060"/>
              <a:gd name="T4" fmla="*/ 2147483646 w 5760"/>
              <a:gd name="T5" fmla="*/ 2147483646 h 1060"/>
              <a:gd name="T6" fmla="*/ 2147483646 w 5760"/>
              <a:gd name="T7" fmla="*/ 0 h 1060"/>
              <a:gd name="T8" fmla="*/ 2147483646 w 5760"/>
              <a:gd name="T9" fmla="*/ 0 h 1060"/>
              <a:gd name="T10" fmla="*/ 2147483646 w 5760"/>
              <a:gd name="T11" fmla="*/ 2147483646 h 1060"/>
              <a:gd name="T12" fmla="*/ 2147483646 w 5760"/>
              <a:gd name="T13" fmla="*/ 2147483646 h 1060"/>
              <a:gd name="T14" fmla="*/ 2147483646 w 5760"/>
              <a:gd name="T15" fmla="*/ 2147483646 h 1060"/>
              <a:gd name="T16" fmla="*/ 2147483646 w 5760"/>
              <a:gd name="T17" fmla="*/ 2147483646 h 1060"/>
              <a:gd name="T18" fmla="*/ 2147483646 w 5760"/>
              <a:gd name="T19" fmla="*/ 2147483646 h 1060"/>
              <a:gd name="T20" fmla="*/ 2147483646 w 5760"/>
              <a:gd name="T21" fmla="*/ 2147483646 h 1060"/>
              <a:gd name="T22" fmla="*/ 2147483646 w 5760"/>
              <a:gd name="T23" fmla="*/ 2147483646 h 1060"/>
              <a:gd name="T24" fmla="*/ 2147483646 w 5760"/>
              <a:gd name="T25" fmla="*/ 2147483646 h 1060"/>
              <a:gd name="T26" fmla="*/ 2147483646 w 5760"/>
              <a:gd name="T27" fmla="*/ 2147483646 h 1060"/>
              <a:gd name="T28" fmla="*/ 2147483646 w 5760"/>
              <a:gd name="T29" fmla="*/ 2147483646 h 1060"/>
              <a:gd name="T30" fmla="*/ 2147483646 w 5760"/>
              <a:gd name="T31" fmla="*/ 2147483646 h 1060"/>
              <a:gd name="T32" fmla="*/ 2147483646 w 5760"/>
              <a:gd name="T33" fmla="*/ 2147483646 h 1060"/>
              <a:gd name="T34" fmla="*/ 2147483646 w 5760"/>
              <a:gd name="T35" fmla="*/ 2147483646 h 1060"/>
              <a:gd name="T36" fmla="*/ 2147483646 w 5760"/>
              <a:gd name="T37" fmla="*/ 2147483646 h 1060"/>
              <a:gd name="T38" fmla="*/ 2147483646 w 5760"/>
              <a:gd name="T39" fmla="*/ 2147483646 h 1060"/>
              <a:gd name="T40" fmla="*/ 2147483646 w 5760"/>
              <a:gd name="T41" fmla="*/ 2147483646 h 1060"/>
              <a:gd name="T42" fmla="*/ 2147483646 w 5760"/>
              <a:gd name="T43" fmla="*/ 2147483646 h 1060"/>
              <a:gd name="T44" fmla="*/ 2147483646 w 5760"/>
              <a:gd name="T45" fmla="*/ 2147483646 h 1060"/>
              <a:gd name="T46" fmla="*/ 2147483646 w 5760"/>
              <a:gd name="T47" fmla="*/ 2147483646 h 1060"/>
              <a:gd name="T48" fmla="*/ 2147483646 w 5760"/>
              <a:gd name="T49" fmla="*/ 2147483646 h 1060"/>
              <a:gd name="T50" fmla="*/ 2147483646 w 5760"/>
              <a:gd name="T51" fmla="*/ 2147483646 h 1060"/>
              <a:gd name="T52" fmla="*/ 2147483646 w 5760"/>
              <a:gd name="T53" fmla="*/ 2147483646 h 1060"/>
              <a:gd name="T54" fmla="*/ 0 w 5760"/>
              <a:gd name="T55" fmla="*/ 2147483646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2147483646 h 673"/>
              <a:gd name="T2" fmla="*/ 0 w 5284"/>
              <a:gd name="T3" fmla="*/ 2147483646 h 673"/>
              <a:gd name="T4" fmla="*/ 2147483646 w 5284"/>
              <a:gd name="T5" fmla="*/ 2147483646 h 673"/>
              <a:gd name="T6" fmla="*/ 2147483646 w 5284"/>
              <a:gd name="T7" fmla="*/ 2147483646 h 673"/>
              <a:gd name="T8" fmla="*/ 2147483646 w 5284"/>
              <a:gd name="T9" fmla="*/ 2147483646 h 673"/>
              <a:gd name="T10" fmla="*/ 2147483646 w 5284"/>
              <a:gd name="T11" fmla="*/ 2147483646 h 673"/>
              <a:gd name="T12" fmla="*/ 2147483646 w 5284"/>
              <a:gd name="T13" fmla="*/ 2147483646 h 673"/>
              <a:gd name="T14" fmla="*/ 2147483646 w 5284"/>
              <a:gd name="T15" fmla="*/ 2147483646 h 673"/>
              <a:gd name="T16" fmla="*/ 2147483646 w 5284"/>
              <a:gd name="T17" fmla="*/ 2147483646 h 673"/>
              <a:gd name="T18" fmla="*/ 2147483646 w 5284"/>
              <a:gd name="T19" fmla="*/ 2147483646 h 673"/>
              <a:gd name="T20" fmla="*/ 2147483646 w 5284"/>
              <a:gd name="T21" fmla="*/ 2147483646 h 673"/>
              <a:gd name="T22" fmla="*/ 2147483646 w 5284"/>
              <a:gd name="T23" fmla="*/ 2147483646 h 673"/>
              <a:gd name="T24" fmla="*/ 2147483646 w 5284"/>
              <a:gd name="T25" fmla="*/ 2147483646 h 673"/>
              <a:gd name="T26" fmla="*/ 2147483646 w 5284"/>
              <a:gd name="T27" fmla="*/ 2147483646 h 673"/>
              <a:gd name="T28" fmla="*/ 2147483646 w 5284"/>
              <a:gd name="T29" fmla="*/ 2147483646 h 673"/>
              <a:gd name="T30" fmla="*/ 2147483646 w 5284"/>
              <a:gd name="T31" fmla="*/ 2147483646 h 673"/>
              <a:gd name="T32" fmla="*/ 2147483646 w 5284"/>
              <a:gd name="T33" fmla="*/ 2147483646 h 673"/>
              <a:gd name="T34" fmla="*/ 2147483646 w 5284"/>
              <a:gd name="T35" fmla="*/ 2147483646 h 673"/>
              <a:gd name="T36" fmla="*/ 2147483646 w 5284"/>
              <a:gd name="T37" fmla="*/ 2147483646 h 673"/>
              <a:gd name="T38" fmla="*/ 2147483646 w 5284"/>
              <a:gd name="T39" fmla="*/ 2147483646 h 673"/>
              <a:gd name="T40" fmla="*/ 2147483646 w 5284"/>
              <a:gd name="T41" fmla="*/ 2147483646 h 673"/>
              <a:gd name="T42" fmla="*/ 2147483646 w 5284"/>
              <a:gd name="T43" fmla="*/ 2147483646 h 673"/>
              <a:gd name="T44" fmla="*/ 2147483646 w 5284"/>
              <a:gd name="T45" fmla="*/ 2147483646 h 673"/>
              <a:gd name="T46" fmla="*/ 2147483646 w 5284"/>
              <a:gd name="T47" fmla="*/ 2147483646 h 673"/>
              <a:gd name="T48" fmla="*/ 2147483646 w 5284"/>
              <a:gd name="T49" fmla="*/ 2147483646 h 673"/>
              <a:gd name="T50" fmla="*/ 2147483646 w 5284"/>
              <a:gd name="T51" fmla="*/ 2147483646 h 673"/>
              <a:gd name="T52" fmla="*/ 2147483646 w 5284"/>
              <a:gd name="T53" fmla="*/ 0 h 673"/>
              <a:gd name="T54" fmla="*/ 2147483646 w 5284"/>
              <a:gd name="T55" fmla="*/ 0 h 673"/>
              <a:gd name="T56" fmla="*/ 2147483646 w 5284"/>
              <a:gd name="T57" fmla="*/ 2147483646 h 673"/>
              <a:gd name="T58" fmla="*/ 2147483646 w 5284"/>
              <a:gd name="T59" fmla="*/ 2147483646 h 673"/>
              <a:gd name="T60" fmla="*/ 2147483646 w 5284"/>
              <a:gd name="T61" fmla="*/ 2147483646 h 673"/>
              <a:gd name="T62" fmla="*/ 2147483646 w 5284"/>
              <a:gd name="T63" fmla="*/ 2147483646 h 673"/>
              <a:gd name="T64" fmla="*/ 2147483646 w 5284"/>
              <a:gd name="T65" fmla="*/ 2147483646 h 673"/>
              <a:gd name="T66" fmla="*/ 2147483646 w 5284"/>
              <a:gd name="T67" fmla="*/ 2147483646 h 673"/>
              <a:gd name="T68" fmla="*/ 2147483646 w 5284"/>
              <a:gd name="T69" fmla="*/ 2147483646 h 673"/>
              <a:gd name="T70" fmla="*/ 2147483646 w 5284"/>
              <a:gd name="T71" fmla="*/ 2147483646 h 673"/>
              <a:gd name="T72" fmla="*/ 2147483646 w 5284"/>
              <a:gd name="T73" fmla="*/ 2147483646 h 673"/>
              <a:gd name="T74" fmla="*/ 2147483646 w 5284"/>
              <a:gd name="T75" fmla="*/ 2147483646 h 673"/>
              <a:gd name="T76" fmla="*/ 2147483646 w 5284"/>
              <a:gd name="T77" fmla="*/ 2147483646 h 673"/>
              <a:gd name="T78" fmla="*/ 2147483646 w 5284"/>
              <a:gd name="T79" fmla="*/ 2147483646 h 673"/>
              <a:gd name="T80" fmla="*/ 2147483646 w 5284"/>
              <a:gd name="T81" fmla="*/ 2147483646 h 673"/>
              <a:gd name="T82" fmla="*/ 2147483646 w 5284"/>
              <a:gd name="T83" fmla="*/ 2147483646 h 673"/>
              <a:gd name="T84" fmla="*/ 2147483646 w 5284"/>
              <a:gd name="T85" fmla="*/ 2147483646 h 673"/>
              <a:gd name="T86" fmla="*/ 0 w 5284"/>
              <a:gd name="T87" fmla="*/ 2147483646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6 h 286"/>
              <a:gd name="T4" fmla="*/ 2147483646 w 2884"/>
              <a:gd name="T5" fmla="*/ 2147483646 h 286"/>
              <a:gd name="T6" fmla="*/ 2147483646 w 2884"/>
              <a:gd name="T7" fmla="*/ 2147483646 h 286"/>
              <a:gd name="T8" fmla="*/ 2147483646 w 2884"/>
              <a:gd name="T9" fmla="*/ 2147483646 h 286"/>
              <a:gd name="T10" fmla="*/ 2147483646 w 2884"/>
              <a:gd name="T11" fmla="*/ 2147483646 h 286"/>
              <a:gd name="T12" fmla="*/ 2147483646 w 2884"/>
              <a:gd name="T13" fmla="*/ 2147483646 h 286"/>
              <a:gd name="T14" fmla="*/ 2147483646 w 2884"/>
              <a:gd name="T15" fmla="*/ 2147483646 h 286"/>
              <a:gd name="T16" fmla="*/ 2147483646 w 2884"/>
              <a:gd name="T17" fmla="*/ 2147483646 h 286"/>
              <a:gd name="T18" fmla="*/ 2147483646 w 2884"/>
              <a:gd name="T19" fmla="*/ 2147483646 h 286"/>
              <a:gd name="T20" fmla="*/ 2147483646 w 2884"/>
              <a:gd name="T21" fmla="*/ 2147483646 h 286"/>
              <a:gd name="T22" fmla="*/ 2147483646 w 2884"/>
              <a:gd name="T23" fmla="*/ 2147483646 h 286"/>
              <a:gd name="T24" fmla="*/ 2147483646 w 2884"/>
              <a:gd name="T25" fmla="*/ 2147483646 h 286"/>
              <a:gd name="T26" fmla="*/ 2147483646 w 2884"/>
              <a:gd name="T27" fmla="*/ 2147483646 h 286"/>
              <a:gd name="T28" fmla="*/ 2147483646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CA" altLang="cs-CZ" noProof="0" smtClean="0"/>
              <a:t>Klepnutím upravíte styl předlohy nadpisu.</a:t>
            </a:r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CA" altLang="cs-CZ" noProof="0" smtClean="0"/>
              <a:t>Klepnutím upravíte styl předlohy podnadpisu.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1ED13-48BB-4FFE-AE75-EED2192379C8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2177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56E2CF-9CB3-44D5-B887-9FAD7F0ABC06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0673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FD733D-12A6-43FF-990A-8F577A123B69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22724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CC9A0D-0B55-4478-BF1C-6653C8DFBB0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1213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578FF6-DE2C-44FF-A853-A5D46B0E41E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2819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DE423B-53DF-48E4-81AA-55D27A223BA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966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75C21-D2CD-4FE5-A922-E9A3DBF5832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8355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BDF8A-CF1D-41A8-8540-5EEF79F1870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5292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7653CE-75E0-4198-B6C8-19D4D038ED1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0230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95E183-3FC8-4E68-9A85-F1891E2FA08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6692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C83E13-ADBC-4245-8B22-1018095DFD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6446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092CD-C90A-4417-B81F-CFF49197FDE7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09513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27D3A2-3C25-44A9-8A28-25AC7DC05DF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2519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AE60C3-29E2-48E3-BF83-97E232C0D10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8443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5FA6EF-B5F9-4D6F-95ED-FCD433A3767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719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F87B98-70ED-4676-97FE-DC77BC61AAFC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1498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0D3291-51A1-410F-B5FD-ABD3F89E4F9E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06123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446113-2332-4A74-88A3-8418E93752E5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63050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460D1-30A3-4D79-A0BE-E311CA6F26D7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706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98E9C-6218-425F-86E9-8AEB2B5B96CA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874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CC8D5-C861-45AA-B968-3FCE0E7AA4F9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54912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16FE33-C30B-4348-9CFE-7D5B2B5CF987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92549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027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6 h 1492"/>
              <a:gd name="T2" fmla="*/ 0 w 3625"/>
              <a:gd name="T3" fmla="*/ 0 h 1492"/>
              <a:gd name="T4" fmla="*/ 2147483646 w 3625"/>
              <a:gd name="T5" fmla="*/ 2147483646 h 1492"/>
              <a:gd name="T6" fmla="*/ 2147483646 w 3625"/>
              <a:gd name="T7" fmla="*/ 2147483646 h 1492"/>
              <a:gd name="T8" fmla="*/ 2147483646 w 3625"/>
              <a:gd name="T9" fmla="*/ 2147483646 h 1492"/>
              <a:gd name="T10" fmla="*/ 2147483646 w 3625"/>
              <a:gd name="T11" fmla="*/ 2147483646 h 1492"/>
              <a:gd name="T12" fmla="*/ 2147483646 w 3625"/>
              <a:gd name="T13" fmla="*/ 2147483646 h 1492"/>
              <a:gd name="T14" fmla="*/ 2147483646 w 3625"/>
              <a:gd name="T15" fmla="*/ 2147483646 h 1492"/>
              <a:gd name="T16" fmla="*/ 2147483646 w 3625"/>
              <a:gd name="T17" fmla="*/ 2147483646 h 1492"/>
              <a:gd name="T18" fmla="*/ 2147483646 w 3625"/>
              <a:gd name="T19" fmla="*/ 2147483646 h 1492"/>
              <a:gd name="T20" fmla="*/ 2147483646 w 3625"/>
              <a:gd name="T21" fmla="*/ 2147483646 h 1492"/>
              <a:gd name="T22" fmla="*/ 2147483646 w 3625"/>
              <a:gd name="T23" fmla="*/ 2147483646 h 1492"/>
              <a:gd name="T24" fmla="*/ 2147483646 w 3625"/>
              <a:gd name="T25" fmla="*/ 2147483646 h 1492"/>
              <a:gd name="T26" fmla="*/ 2147483646 w 3625"/>
              <a:gd name="T27" fmla="*/ 2147483646 h 1492"/>
              <a:gd name="T28" fmla="*/ 2147483646 w 3625"/>
              <a:gd name="T29" fmla="*/ 2147483646 h 1492"/>
              <a:gd name="T30" fmla="*/ 2147483646 w 3625"/>
              <a:gd name="T31" fmla="*/ 2147483646 h 1492"/>
              <a:gd name="T32" fmla="*/ 2147483646 w 3625"/>
              <a:gd name="T33" fmla="*/ 2147483646 h 1492"/>
              <a:gd name="T34" fmla="*/ 2147483646 w 3625"/>
              <a:gd name="T35" fmla="*/ 2147483646 h 1492"/>
              <a:gd name="T36" fmla="*/ 2147483646 w 3625"/>
              <a:gd name="T37" fmla="*/ 2147483646 h 1492"/>
              <a:gd name="T38" fmla="*/ 2147483646 w 3625"/>
              <a:gd name="T39" fmla="*/ 2147483646 h 1492"/>
              <a:gd name="T40" fmla="*/ 2147483646 w 3625"/>
              <a:gd name="T41" fmla="*/ 2147483646 h 1492"/>
              <a:gd name="T42" fmla="*/ 2147483646 w 3625"/>
              <a:gd name="T43" fmla="*/ 2147483646 h 1492"/>
              <a:gd name="T44" fmla="*/ 2147483646 w 3625"/>
              <a:gd name="T45" fmla="*/ 2147483646 h 1492"/>
              <a:gd name="T46" fmla="*/ 2147483646 w 3625"/>
              <a:gd name="T47" fmla="*/ 2147483646 h 1492"/>
              <a:gd name="T48" fmla="*/ 2147483646 w 3625"/>
              <a:gd name="T49" fmla="*/ 2147483646 h 1492"/>
              <a:gd name="T50" fmla="*/ 2147483646 w 3625"/>
              <a:gd name="T51" fmla="*/ 2147483646 h 1492"/>
              <a:gd name="T52" fmla="*/ 0 w 3625"/>
              <a:gd name="T53" fmla="*/ 2147483646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8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6 w 5143"/>
              <a:gd name="T1" fmla="*/ 2147483646 h 1902"/>
              <a:gd name="T2" fmla="*/ 2147483646 w 5143"/>
              <a:gd name="T3" fmla="*/ 2147483646 h 1902"/>
              <a:gd name="T4" fmla="*/ 2147483646 w 5143"/>
              <a:gd name="T5" fmla="*/ 2147483646 h 1902"/>
              <a:gd name="T6" fmla="*/ 2147483646 w 5143"/>
              <a:gd name="T7" fmla="*/ 2147483646 h 1902"/>
              <a:gd name="T8" fmla="*/ 2147483646 w 5143"/>
              <a:gd name="T9" fmla="*/ 2147483646 h 1902"/>
              <a:gd name="T10" fmla="*/ 2147483646 w 5143"/>
              <a:gd name="T11" fmla="*/ 2147483646 h 1902"/>
              <a:gd name="T12" fmla="*/ 2147483646 w 5143"/>
              <a:gd name="T13" fmla="*/ 2147483646 h 1902"/>
              <a:gd name="T14" fmla="*/ 2147483646 w 5143"/>
              <a:gd name="T15" fmla="*/ 2147483646 h 1902"/>
              <a:gd name="T16" fmla="*/ 2147483646 w 5143"/>
              <a:gd name="T17" fmla="*/ 2147483646 h 1902"/>
              <a:gd name="T18" fmla="*/ 2147483646 w 5143"/>
              <a:gd name="T19" fmla="*/ 2147483646 h 1902"/>
              <a:gd name="T20" fmla="*/ 2147483646 w 5143"/>
              <a:gd name="T21" fmla="*/ 2147483646 h 1902"/>
              <a:gd name="T22" fmla="*/ 0 w 5143"/>
              <a:gd name="T23" fmla="*/ 0 h 1902"/>
              <a:gd name="T24" fmla="*/ 0 w 5143"/>
              <a:gd name="T25" fmla="*/ 2147483646 h 1902"/>
              <a:gd name="T26" fmla="*/ 0 w 5143"/>
              <a:gd name="T27" fmla="*/ 2147483646 h 1902"/>
              <a:gd name="T28" fmla="*/ 0 w 5143"/>
              <a:gd name="T29" fmla="*/ 2147483646 h 1902"/>
              <a:gd name="T30" fmla="*/ 0 w 5143"/>
              <a:gd name="T31" fmla="*/ 2147483646 h 1902"/>
              <a:gd name="T32" fmla="*/ 2147483646 w 5143"/>
              <a:gd name="T33" fmla="*/ 2147483646 h 1902"/>
              <a:gd name="T34" fmla="*/ 2147483646 w 5143"/>
              <a:gd name="T35" fmla="*/ 2147483646 h 1902"/>
              <a:gd name="T36" fmla="*/ 2147483646 w 5143"/>
              <a:gd name="T37" fmla="*/ 2147483646 h 1902"/>
              <a:gd name="T38" fmla="*/ 2147483646 w 5143"/>
              <a:gd name="T39" fmla="*/ 2147483646 h 1902"/>
              <a:gd name="T40" fmla="*/ 2147483646 w 5143"/>
              <a:gd name="T41" fmla="*/ 2147483646 h 1902"/>
              <a:gd name="T42" fmla="*/ 2147483646 w 5143"/>
              <a:gd name="T43" fmla="*/ 2147483646 h 1902"/>
              <a:gd name="T44" fmla="*/ 2147483646 w 5143"/>
              <a:gd name="T45" fmla="*/ 2147483646 h 1902"/>
              <a:gd name="T46" fmla="*/ 2147483646 w 5143"/>
              <a:gd name="T47" fmla="*/ 2147483646 h 1902"/>
              <a:gd name="T48" fmla="*/ 2147483646 w 5143"/>
              <a:gd name="T49" fmla="*/ 2147483646 h 1902"/>
              <a:gd name="T50" fmla="*/ 2147483646 w 5143"/>
              <a:gd name="T51" fmla="*/ 2147483646 h 1902"/>
              <a:gd name="T52" fmla="*/ 2147483646 w 5143"/>
              <a:gd name="T53" fmla="*/ 2147483646 h 1902"/>
              <a:gd name="T54" fmla="*/ 2147483646 w 5143"/>
              <a:gd name="T55" fmla="*/ 2147483646 h 1902"/>
              <a:gd name="T56" fmla="*/ 2147483646 w 5143"/>
              <a:gd name="T57" fmla="*/ 2147483646 h 1902"/>
              <a:gd name="T58" fmla="*/ 2147483646 w 5143"/>
              <a:gd name="T59" fmla="*/ 2147483646 h 1902"/>
              <a:gd name="T60" fmla="*/ 2147483646 w 5143"/>
              <a:gd name="T61" fmla="*/ 2147483646 h 1902"/>
              <a:gd name="T62" fmla="*/ 2147483646 w 5143"/>
              <a:gd name="T63" fmla="*/ 2147483646 h 1902"/>
              <a:gd name="T64" fmla="*/ 2147483646 w 5143"/>
              <a:gd name="T65" fmla="*/ 2147483646 h 1902"/>
              <a:gd name="T66" fmla="*/ 2147483646 w 5143"/>
              <a:gd name="T67" fmla="*/ 2147483646 h 1902"/>
              <a:gd name="T68" fmla="*/ 2147483646 w 5143"/>
              <a:gd name="T69" fmla="*/ 2147483646 h 1902"/>
              <a:gd name="T70" fmla="*/ 2147483646 w 5143"/>
              <a:gd name="T71" fmla="*/ 2147483646 h 1902"/>
              <a:gd name="T72" fmla="*/ 2147483646 w 5143"/>
              <a:gd name="T73" fmla="*/ 2147483646 h 1902"/>
              <a:gd name="T74" fmla="*/ 2147483646 w 5143"/>
              <a:gd name="T75" fmla="*/ 2147483646 h 1902"/>
              <a:gd name="T76" fmla="*/ 2147483646 w 5143"/>
              <a:gd name="T77" fmla="*/ 2147483646 h 1902"/>
              <a:gd name="T78" fmla="*/ 2147483646 w 5143"/>
              <a:gd name="T79" fmla="*/ 2147483646 h 1902"/>
              <a:gd name="T80" fmla="*/ 2147483646 w 5143"/>
              <a:gd name="T81" fmla="*/ 2147483646 h 1902"/>
              <a:gd name="T82" fmla="*/ 2147483646 w 5143"/>
              <a:gd name="T83" fmla="*/ 2147483646 h 1902"/>
              <a:gd name="T84" fmla="*/ 2147483646 w 5143"/>
              <a:gd name="T85" fmla="*/ 2147483646 h 1902"/>
              <a:gd name="T86" fmla="*/ 2147483646 w 5143"/>
              <a:gd name="T87" fmla="*/ 2147483646 h 1902"/>
              <a:gd name="T88" fmla="*/ 2147483646 w 5143"/>
              <a:gd name="T89" fmla="*/ 2147483646 h 1902"/>
              <a:gd name="T90" fmla="*/ 2147483646 w 5143"/>
              <a:gd name="T91" fmla="*/ 2147483646 h 1902"/>
              <a:gd name="T92" fmla="*/ 2147483646 w 5143"/>
              <a:gd name="T93" fmla="*/ 2147483646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9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2147483646 h 2325"/>
              <a:gd name="T4" fmla="*/ 2147483646 w 5760"/>
              <a:gd name="T5" fmla="*/ 2147483646 h 2325"/>
              <a:gd name="T6" fmla="*/ 2147483646 w 5760"/>
              <a:gd name="T7" fmla="*/ 2147483646 h 2325"/>
              <a:gd name="T8" fmla="*/ 2147483646 w 5760"/>
              <a:gd name="T9" fmla="*/ 2147483646 h 2325"/>
              <a:gd name="T10" fmla="*/ 2147483646 w 5760"/>
              <a:gd name="T11" fmla="*/ 2147483646 h 2325"/>
              <a:gd name="T12" fmla="*/ 2147483646 w 5760"/>
              <a:gd name="T13" fmla="*/ 2147483646 h 2325"/>
              <a:gd name="T14" fmla="*/ 2147483646 w 5760"/>
              <a:gd name="T15" fmla="*/ 2147483646 h 2325"/>
              <a:gd name="T16" fmla="*/ 2147483646 w 5760"/>
              <a:gd name="T17" fmla="*/ 2147483646 h 2325"/>
              <a:gd name="T18" fmla="*/ 2147483646 w 5760"/>
              <a:gd name="T19" fmla="*/ 2147483646 h 2325"/>
              <a:gd name="T20" fmla="*/ 2147483646 w 5760"/>
              <a:gd name="T21" fmla="*/ 2147483646 h 2325"/>
              <a:gd name="T22" fmla="*/ 2147483646 w 5760"/>
              <a:gd name="T23" fmla="*/ 2147483646 h 2325"/>
              <a:gd name="T24" fmla="*/ 2147483646 w 5760"/>
              <a:gd name="T25" fmla="*/ 2147483646 h 2325"/>
              <a:gd name="T26" fmla="*/ 2147483646 w 5760"/>
              <a:gd name="T27" fmla="*/ 2147483646 h 2325"/>
              <a:gd name="T28" fmla="*/ 2147483646 w 5760"/>
              <a:gd name="T29" fmla="*/ 2147483646 h 2325"/>
              <a:gd name="T30" fmla="*/ 2147483646 w 5760"/>
              <a:gd name="T31" fmla="*/ 2147483646 h 2325"/>
              <a:gd name="T32" fmla="*/ 2147483646 w 5760"/>
              <a:gd name="T33" fmla="*/ 2147483646 h 2325"/>
              <a:gd name="T34" fmla="*/ 2147483646 w 5760"/>
              <a:gd name="T35" fmla="*/ 2147483646 h 2325"/>
              <a:gd name="T36" fmla="*/ 2147483646 w 5760"/>
              <a:gd name="T37" fmla="*/ 2147483646 h 2325"/>
              <a:gd name="T38" fmla="*/ 2147483646 w 5760"/>
              <a:gd name="T39" fmla="*/ 2147483646 h 2325"/>
              <a:gd name="T40" fmla="*/ 2147483646 w 5760"/>
              <a:gd name="T41" fmla="*/ 2147483646 h 2325"/>
              <a:gd name="T42" fmla="*/ 2147483646 w 5760"/>
              <a:gd name="T43" fmla="*/ 2147483646 h 2325"/>
              <a:gd name="T44" fmla="*/ 2147483646 w 5760"/>
              <a:gd name="T45" fmla="*/ 2147483646 h 2325"/>
              <a:gd name="T46" fmla="*/ 2147483646 w 5760"/>
              <a:gd name="T47" fmla="*/ 2147483646 h 2325"/>
              <a:gd name="T48" fmla="*/ 2147483646 w 5760"/>
              <a:gd name="T49" fmla="*/ 2147483646 h 2325"/>
              <a:gd name="T50" fmla="*/ 2147483646 w 5760"/>
              <a:gd name="T51" fmla="*/ 2147483646 h 2325"/>
              <a:gd name="T52" fmla="*/ 2147483646 w 5760"/>
              <a:gd name="T53" fmla="*/ 2147483646 h 2325"/>
              <a:gd name="T54" fmla="*/ 2147483646 w 5760"/>
              <a:gd name="T55" fmla="*/ 2147483646 h 2325"/>
              <a:gd name="T56" fmla="*/ 2147483646 w 5760"/>
              <a:gd name="T57" fmla="*/ 2147483646 h 2325"/>
              <a:gd name="T58" fmla="*/ 2147483646 w 5760"/>
              <a:gd name="T59" fmla="*/ 2147483646 h 2325"/>
              <a:gd name="T60" fmla="*/ 2147483646 w 5760"/>
              <a:gd name="T61" fmla="*/ 2147483646 h 2325"/>
              <a:gd name="T62" fmla="*/ 2147483646 w 5760"/>
              <a:gd name="T63" fmla="*/ 2147483646 h 2325"/>
              <a:gd name="T64" fmla="*/ 2147483646 w 5760"/>
              <a:gd name="T65" fmla="*/ 2147483646 h 2325"/>
              <a:gd name="T66" fmla="*/ 2147483646 w 5760"/>
              <a:gd name="T67" fmla="*/ 2147483646 h 2325"/>
              <a:gd name="T68" fmla="*/ 2147483646 w 5760"/>
              <a:gd name="T69" fmla="*/ 2147483646 h 2325"/>
              <a:gd name="T70" fmla="*/ 2147483646 w 5760"/>
              <a:gd name="T71" fmla="*/ 2147483646 h 2325"/>
              <a:gd name="T72" fmla="*/ 2147483646 w 5760"/>
              <a:gd name="T73" fmla="*/ 2147483646 h 2325"/>
              <a:gd name="T74" fmla="*/ 2147483646 w 5760"/>
              <a:gd name="T75" fmla="*/ 2147483646 h 2325"/>
              <a:gd name="T76" fmla="*/ 2147483646 w 5760"/>
              <a:gd name="T77" fmla="*/ 2147483646 h 2325"/>
              <a:gd name="T78" fmla="*/ 2147483646 w 5760"/>
              <a:gd name="T79" fmla="*/ 2147483646 h 2325"/>
              <a:gd name="T80" fmla="*/ 2147483646 w 5760"/>
              <a:gd name="T81" fmla="*/ 2147483646 h 2325"/>
              <a:gd name="T82" fmla="*/ 2147483646 w 5760"/>
              <a:gd name="T83" fmla="*/ 2147483646 h 2325"/>
              <a:gd name="T84" fmla="*/ 2147483646 w 5760"/>
              <a:gd name="T85" fmla="*/ 2147483646 h 2325"/>
              <a:gd name="T86" fmla="*/ 2147483646 w 5760"/>
              <a:gd name="T87" fmla="*/ 2147483646 h 2325"/>
              <a:gd name="T88" fmla="*/ 2147483646 w 5760"/>
              <a:gd name="T89" fmla="*/ 2147483646 h 2325"/>
              <a:gd name="T90" fmla="*/ 2147483646 w 5760"/>
              <a:gd name="T91" fmla="*/ 2147483646 h 2325"/>
              <a:gd name="T92" fmla="*/ 2147483646 w 5760"/>
              <a:gd name="T93" fmla="*/ 2147483646 h 2325"/>
              <a:gd name="T94" fmla="*/ 2147483646 w 5760"/>
              <a:gd name="T95" fmla="*/ 2147483646 h 2325"/>
              <a:gd name="T96" fmla="*/ 2147483646 w 5760"/>
              <a:gd name="T97" fmla="*/ 2147483646 h 2325"/>
              <a:gd name="T98" fmla="*/ 2147483646 w 5760"/>
              <a:gd name="T99" fmla="*/ 2147483646 h 2325"/>
              <a:gd name="T100" fmla="*/ 2147483646 w 5760"/>
              <a:gd name="T101" fmla="*/ 2147483646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0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2147483646 h 1573"/>
              <a:gd name="T4" fmla="*/ 2147483646 w 5760"/>
              <a:gd name="T5" fmla="*/ 2147483646 h 1573"/>
              <a:gd name="T6" fmla="*/ 2147483646 w 5760"/>
              <a:gd name="T7" fmla="*/ 2147483646 h 1573"/>
              <a:gd name="T8" fmla="*/ 2147483646 w 5760"/>
              <a:gd name="T9" fmla="*/ 2147483646 h 1573"/>
              <a:gd name="T10" fmla="*/ 2147483646 w 5760"/>
              <a:gd name="T11" fmla="*/ 2147483646 h 1573"/>
              <a:gd name="T12" fmla="*/ 2147483646 w 5760"/>
              <a:gd name="T13" fmla="*/ 2147483646 h 1573"/>
              <a:gd name="T14" fmla="*/ 2147483646 w 5760"/>
              <a:gd name="T15" fmla="*/ 2147483646 h 1573"/>
              <a:gd name="T16" fmla="*/ 2147483646 w 5760"/>
              <a:gd name="T17" fmla="*/ 2147483646 h 1573"/>
              <a:gd name="T18" fmla="*/ 2147483646 w 5760"/>
              <a:gd name="T19" fmla="*/ 2147483646 h 1573"/>
              <a:gd name="T20" fmla="*/ 2147483646 w 5760"/>
              <a:gd name="T21" fmla="*/ 2147483646 h 1573"/>
              <a:gd name="T22" fmla="*/ 2147483646 w 5760"/>
              <a:gd name="T23" fmla="*/ 2147483646 h 1573"/>
              <a:gd name="T24" fmla="*/ 2147483646 w 5760"/>
              <a:gd name="T25" fmla="*/ 2147483646 h 1573"/>
              <a:gd name="T26" fmla="*/ 2147483646 w 5760"/>
              <a:gd name="T27" fmla="*/ 2147483646 h 1573"/>
              <a:gd name="T28" fmla="*/ 2147483646 w 5760"/>
              <a:gd name="T29" fmla="*/ 2147483646 h 1573"/>
              <a:gd name="T30" fmla="*/ 2147483646 w 5760"/>
              <a:gd name="T31" fmla="*/ 2147483646 h 1573"/>
              <a:gd name="T32" fmla="*/ 2147483646 w 5760"/>
              <a:gd name="T33" fmla="*/ 2147483646 h 1573"/>
              <a:gd name="T34" fmla="*/ 2147483646 w 5760"/>
              <a:gd name="T35" fmla="*/ 2147483646 h 1573"/>
              <a:gd name="T36" fmla="*/ 2147483646 w 5760"/>
              <a:gd name="T37" fmla="*/ 2147483646 h 1573"/>
              <a:gd name="T38" fmla="*/ 2147483646 w 5760"/>
              <a:gd name="T39" fmla="*/ 2147483646 h 1573"/>
              <a:gd name="T40" fmla="*/ 2147483646 w 5760"/>
              <a:gd name="T41" fmla="*/ 2147483646 h 1573"/>
              <a:gd name="T42" fmla="*/ 2147483646 w 5760"/>
              <a:gd name="T43" fmla="*/ 2147483646 h 1573"/>
              <a:gd name="T44" fmla="*/ 2147483646 w 5760"/>
              <a:gd name="T45" fmla="*/ 2147483646 h 1573"/>
              <a:gd name="T46" fmla="*/ 2147483646 w 5760"/>
              <a:gd name="T47" fmla="*/ 2147483646 h 1573"/>
              <a:gd name="T48" fmla="*/ 2147483646 w 5760"/>
              <a:gd name="T49" fmla="*/ 2147483646 h 1573"/>
              <a:gd name="T50" fmla="*/ 2147483646 w 5760"/>
              <a:gd name="T51" fmla="*/ 2147483646 h 1573"/>
              <a:gd name="T52" fmla="*/ 2147483646 w 5760"/>
              <a:gd name="T53" fmla="*/ 2147483646 h 1573"/>
              <a:gd name="T54" fmla="*/ 2147483646 w 5760"/>
              <a:gd name="T55" fmla="*/ 2147483646 h 1573"/>
              <a:gd name="T56" fmla="*/ 2147483646 w 5760"/>
              <a:gd name="T57" fmla="*/ 2147483646 h 1573"/>
              <a:gd name="T58" fmla="*/ 2147483646 w 5760"/>
              <a:gd name="T59" fmla="*/ 2147483646 h 1573"/>
              <a:gd name="T60" fmla="*/ 2147483646 w 5760"/>
              <a:gd name="T61" fmla="*/ 2147483646 h 1573"/>
              <a:gd name="T62" fmla="*/ 2147483646 w 5760"/>
              <a:gd name="T63" fmla="*/ 2147483646 h 1573"/>
              <a:gd name="T64" fmla="*/ 2147483646 w 5760"/>
              <a:gd name="T65" fmla="*/ 2147483646 h 1573"/>
              <a:gd name="T66" fmla="*/ 2147483646 w 5760"/>
              <a:gd name="T67" fmla="*/ 2147483646 h 1573"/>
              <a:gd name="T68" fmla="*/ 2147483646 w 5760"/>
              <a:gd name="T69" fmla="*/ 2147483646 h 1573"/>
              <a:gd name="T70" fmla="*/ 2147483646 w 5760"/>
              <a:gd name="T71" fmla="*/ 2147483646 h 1573"/>
              <a:gd name="T72" fmla="*/ 2147483646 w 5760"/>
              <a:gd name="T73" fmla="*/ 2147483646 h 1573"/>
              <a:gd name="T74" fmla="*/ 2147483646 w 5760"/>
              <a:gd name="T75" fmla="*/ 2147483646 h 1573"/>
              <a:gd name="T76" fmla="*/ 2147483646 w 5760"/>
              <a:gd name="T77" fmla="*/ 2147483646 h 1573"/>
              <a:gd name="T78" fmla="*/ 2147483646 w 5760"/>
              <a:gd name="T79" fmla="*/ 2147483646 h 1573"/>
              <a:gd name="T80" fmla="*/ 2147483646 w 5760"/>
              <a:gd name="T81" fmla="*/ 2147483646 h 1573"/>
              <a:gd name="T82" fmla="*/ 2147483646 w 5760"/>
              <a:gd name="T83" fmla="*/ 2147483646 h 1573"/>
              <a:gd name="T84" fmla="*/ 2147483646 w 5760"/>
              <a:gd name="T85" fmla="*/ 2147483646 h 1573"/>
              <a:gd name="T86" fmla="*/ 2147483646 w 5760"/>
              <a:gd name="T87" fmla="*/ 2147483646 h 1573"/>
              <a:gd name="T88" fmla="*/ 2147483646 w 5760"/>
              <a:gd name="T89" fmla="*/ 2147483646 h 1573"/>
              <a:gd name="T90" fmla="*/ 2147483646 w 5760"/>
              <a:gd name="T91" fmla="*/ 2147483646 h 1573"/>
              <a:gd name="T92" fmla="*/ 2147483646 w 5760"/>
              <a:gd name="T93" fmla="*/ 2147483646 h 1573"/>
              <a:gd name="T94" fmla="*/ 2147483646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1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2147483646 h 970"/>
              <a:gd name="T4" fmla="*/ 2147483646 w 5760"/>
              <a:gd name="T5" fmla="*/ 2147483646 h 970"/>
              <a:gd name="T6" fmla="*/ 2147483646 w 5760"/>
              <a:gd name="T7" fmla="*/ 2147483646 h 970"/>
              <a:gd name="T8" fmla="*/ 2147483646 w 5760"/>
              <a:gd name="T9" fmla="*/ 2147483646 h 970"/>
              <a:gd name="T10" fmla="*/ 2147483646 w 5760"/>
              <a:gd name="T11" fmla="*/ 2147483646 h 970"/>
              <a:gd name="T12" fmla="*/ 2147483646 w 5760"/>
              <a:gd name="T13" fmla="*/ 2147483646 h 970"/>
              <a:gd name="T14" fmla="*/ 2147483646 w 5760"/>
              <a:gd name="T15" fmla="*/ 2147483646 h 970"/>
              <a:gd name="T16" fmla="*/ 2147483646 w 5760"/>
              <a:gd name="T17" fmla="*/ 2147483646 h 970"/>
              <a:gd name="T18" fmla="*/ 2147483646 w 5760"/>
              <a:gd name="T19" fmla="*/ 2147483646 h 970"/>
              <a:gd name="T20" fmla="*/ 2147483646 w 5760"/>
              <a:gd name="T21" fmla="*/ 2147483646 h 970"/>
              <a:gd name="T22" fmla="*/ 2147483646 w 5760"/>
              <a:gd name="T23" fmla="*/ 2147483646 h 970"/>
              <a:gd name="T24" fmla="*/ 2147483646 w 5760"/>
              <a:gd name="T25" fmla="*/ 2147483646 h 970"/>
              <a:gd name="T26" fmla="*/ 2147483646 w 5760"/>
              <a:gd name="T27" fmla="*/ 2147483646 h 970"/>
              <a:gd name="T28" fmla="*/ 2147483646 w 5760"/>
              <a:gd name="T29" fmla="*/ 2147483646 h 970"/>
              <a:gd name="T30" fmla="*/ 2147483646 w 5760"/>
              <a:gd name="T31" fmla="*/ 2147483646 h 970"/>
              <a:gd name="T32" fmla="*/ 2147483646 w 5760"/>
              <a:gd name="T33" fmla="*/ 2147483646 h 970"/>
              <a:gd name="T34" fmla="*/ 2147483646 w 5760"/>
              <a:gd name="T35" fmla="*/ 2147483646 h 970"/>
              <a:gd name="T36" fmla="*/ 2147483646 w 5760"/>
              <a:gd name="T37" fmla="*/ 2147483646 h 970"/>
              <a:gd name="T38" fmla="*/ 2147483646 w 5760"/>
              <a:gd name="T39" fmla="*/ 2147483646 h 970"/>
              <a:gd name="T40" fmla="*/ 2147483646 w 5760"/>
              <a:gd name="T41" fmla="*/ 2147483646 h 970"/>
              <a:gd name="T42" fmla="*/ 2147483646 w 5760"/>
              <a:gd name="T43" fmla="*/ 2147483646 h 970"/>
              <a:gd name="T44" fmla="*/ 2147483646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2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2147483646 h 1060"/>
              <a:gd name="T2" fmla="*/ 0 w 5760"/>
              <a:gd name="T3" fmla="*/ 2147483646 h 1060"/>
              <a:gd name="T4" fmla="*/ 2147483646 w 5760"/>
              <a:gd name="T5" fmla="*/ 2147483646 h 1060"/>
              <a:gd name="T6" fmla="*/ 2147483646 w 5760"/>
              <a:gd name="T7" fmla="*/ 0 h 1060"/>
              <a:gd name="T8" fmla="*/ 2147483646 w 5760"/>
              <a:gd name="T9" fmla="*/ 0 h 1060"/>
              <a:gd name="T10" fmla="*/ 2147483646 w 5760"/>
              <a:gd name="T11" fmla="*/ 2147483646 h 1060"/>
              <a:gd name="T12" fmla="*/ 2147483646 w 5760"/>
              <a:gd name="T13" fmla="*/ 2147483646 h 1060"/>
              <a:gd name="T14" fmla="*/ 2147483646 w 5760"/>
              <a:gd name="T15" fmla="*/ 2147483646 h 1060"/>
              <a:gd name="T16" fmla="*/ 2147483646 w 5760"/>
              <a:gd name="T17" fmla="*/ 2147483646 h 1060"/>
              <a:gd name="T18" fmla="*/ 2147483646 w 5760"/>
              <a:gd name="T19" fmla="*/ 2147483646 h 1060"/>
              <a:gd name="T20" fmla="*/ 2147483646 w 5760"/>
              <a:gd name="T21" fmla="*/ 2147483646 h 1060"/>
              <a:gd name="T22" fmla="*/ 2147483646 w 5760"/>
              <a:gd name="T23" fmla="*/ 2147483646 h 1060"/>
              <a:gd name="T24" fmla="*/ 2147483646 w 5760"/>
              <a:gd name="T25" fmla="*/ 2147483646 h 1060"/>
              <a:gd name="T26" fmla="*/ 2147483646 w 5760"/>
              <a:gd name="T27" fmla="*/ 2147483646 h 1060"/>
              <a:gd name="T28" fmla="*/ 2147483646 w 5760"/>
              <a:gd name="T29" fmla="*/ 2147483646 h 1060"/>
              <a:gd name="T30" fmla="*/ 2147483646 w 5760"/>
              <a:gd name="T31" fmla="*/ 2147483646 h 1060"/>
              <a:gd name="T32" fmla="*/ 2147483646 w 5760"/>
              <a:gd name="T33" fmla="*/ 2147483646 h 1060"/>
              <a:gd name="T34" fmla="*/ 2147483646 w 5760"/>
              <a:gd name="T35" fmla="*/ 2147483646 h 1060"/>
              <a:gd name="T36" fmla="*/ 2147483646 w 5760"/>
              <a:gd name="T37" fmla="*/ 2147483646 h 1060"/>
              <a:gd name="T38" fmla="*/ 2147483646 w 5760"/>
              <a:gd name="T39" fmla="*/ 2147483646 h 1060"/>
              <a:gd name="T40" fmla="*/ 2147483646 w 5760"/>
              <a:gd name="T41" fmla="*/ 2147483646 h 1060"/>
              <a:gd name="T42" fmla="*/ 2147483646 w 5760"/>
              <a:gd name="T43" fmla="*/ 2147483646 h 1060"/>
              <a:gd name="T44" fmla="*/ 2147483646 w 5760"/>
              <a:gd name="T45" fmla="*/ 2147483646 h 1060"/>
              <a:gd name="T46" fmla="*/ 2147483646 w 5760"/>
              <a:gd name="T47" fmla="*/ 2147483646 h 1060"/>
              <a:gd name="T48" fmla="*/ 2147483646 w 5760"/>
              <a:gd name="T49" fmla="*/ 2147483646 h 1060"/>
              <a:gd name="T50" fmla="*/ 2147483646 w 5760"/>
              <a:gd name="T51" fmla="*/ 2147483646 h 1060"/>
              <a:gd name="T52" fmla="*/ 2147483646 w 5760"/>
              <a:gd name="T53" fmla="*/ 2147483646 h 1060"/>
              <a:gd name="T54" fmla="*/ 0 w 5760"/>
              <a:gd name="T55" fmla="*/ 2147483646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3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2147483646 h 673"/>
              <a:gd name="T2" fmla="*/ 0 w 5284"/>
              <a:gd name="T3" fmla="*/ 2147483646 h 673"/>
              <a:gd name="T4" fmla="*/ 2147483646 w 5284"/>
              <a:gd name="T5" fmla="*/ 2147483646 h 673"/>
              <a:gd name="T6" fmla="*/ 2147483646 w 5284"/>
              <a:gd name="T7" fmla="*/ 2147483646 h 673"/>
              <a:gd name="T8" fmla="*/ 2147483646 w 5284"/>
              <a:gd name="T9" fmla="*/ 2147483646 h 673"/>
              <a:gd name="T10" fmla="*/ 2147483646 w 5284"/>
              <a:gd name="T11" fmla="*/ 2147483646 h 673"/>
              <a:gd name="T12" fmla="*/ 2147483646 w 5284"/>
              <a:gd name="T13" fmla="*/ 2147483646 h 673"/>
              <a:gd name="T14" fmla="*/ 2147483646 w 5284"/>
              <a:gd name="T15" fmla="*/ 2147483646 h 673"/>
              <a:gd name="T16" fmla="*/ 2147483646 w 5284"/>
              <a:gd name="T17" fmla="*/ 2147483646 h 673"/>
              <a:gd name="T18" fmla="*/ 2147483646 w 5284"/>
              <a:gd name="T19" fmla="*/ 2147483646 h 673"/>
              <a:gd name="T20" fmla="*/ 2147483646 w 5284"/>
              <a:gd name="T21" fmla="*/ 2147483646 h 673"/>
              <a:gd name="T22" fmla="*/ 2147483646 w 5284"/>
              <a:gd name="T23" fmla="*/ 2147483646 h 673"/>
              <a:gd name="T24" fmla="*/ 2147483646 w 5284"/>
              <a:gd name="T25" fmla="*/ 2147483646 h 673"/>
              <a:gd name="T26" fmla="*/ 2147483646 w 5284"/>
              <a:gd name="T27" fmla="*/ 2147483646 h 673"/>
              <a:gd name="T28" fmla="*/ 2147483646 w 5284"/>
              <a:gd name="T29" fmla="*/ 2147483646 h 673"/>
              <a:gd name="T30" fmla="*/ 2147483646 w 5284"/>
              <a:gd name="T31" fmla="*/ 2147483646 h 673"/>
              <a:gd name="T32" fmla="*/ 2147483646 w 5284"/>
              <a:gd name="T33" fmla="*/ 2147483646 h 673"/>
              <a:gd name="T34" fmla="*/ 2147483646 w 5284"/>
              <a:gd name="T35" fmla="*/ 2147483646 h 673"/>
              <a:gd name="T36" fmla="*/ 2147483646 w 5284"/>
              <a:gd name="T37" fmla="*/ 2147483646 h 673"/>
              <a:gd name="T38" fmla="*/ 2147483646 w 5284"/>
              <a:gd name="T39" fmla="*/ 2147483646 h 673"/>
              <a:gd name="T40" fmla="*/ 2147483646 w 5284"/>
              <a:gd name="T41" fmla="*/ 2147483646 h 673"/>
              <a:gd name="T42" fmla="*/ 2147483646 w 5284"/>
              <a:gd name="T43" fmla="*/ 2147483646 h 673"/>
              <a:gd name="T44" fmla="*/ 2147483646 w 5284"/>
              <a:gd name="T45" fmla="*/ 2147483646 h 673"/>
              <a:gd name="T46" fmla="*/ 2147483646 w 5284"/>
              <a:gd name="T47" fmla="*/ 2147483646 h 673"/>
              <a:gd name="T48" fmla="*/ 2147483646 w 5284"/>
              <a:gd name="T49" fmla="*/ 2147483646 h 673"/>
              <a:gd name="T50" fmla="*/ 2147483646 w 5284"/>
              <a:gd name="T51" fmla="*/ 2147483646 h 673"/>
              <a:gd name="T52" fmla="*/ 2147483646 w 5284"/>
              <a:gd name="T53" fmla="*/ 0 h 673"/>
              <a:gd name="T54" fmla="*/ 2147483646 w 5284"/>
              <a:gd name="T55" fmla="*/ 0 h 673"/>
              <a:gd name="T56" fmla="*/ 2147483646 w 5284"/>
              <a:gd name="T57" fmla="*/ 2147483646 h 673"/>
              <a:gd name="T58" fmla="*/ 2147483646 w 5284"/>
              <a:gd name="T59" fmla="*/ 2147483646 h 673"/>
              <a:gd name="T60" fmla="*/ 2147483646 w 5284"/>
              <a:gd name="T61" fmla="*/ 2147483646 h 673"/>
              <a:gd name="T62" fmla="*/ 2147483646 w 5284"/>
              <a:gd name="T63" fmla="*/ 2147483646 h 673"/>
              <a:gd name="T64" fmla="*/ 2147483646 w 5284"/>
              <a:gd name="T65" fmla="*/ 2147483646 h 673"/>
              <a:gd name="T66" fmla="*/ 2147483646 w 5284"/>
              <a:gd name="T67" fmla="*/ 2147483646 h 673"/>
              <a:gd name="T68" fmla="*/ 2147483646 w 5284"/>
              <a:gd name="T69" fmla="*/ 2147483646 h 673"/>
              <a:gd name="T70" fmla="*/ 2147483646 w 5284"/>
              <a:gd name="T71" fmla="*/ 2147483646 h 673"/>
              <a:gd name="T72" fmla="*/ 2147483646 w 5284"/>
              <a:gd name="T73" fmla="*/ 2147483646 h 673"/>
              <a:gd name="T74" fmla="*/ 2147483646 w 5284"/>
              <a:gd name="T75" fmla="*/ 2147483646 h 673"/>
              <a:gd name="T76" fmla="*/ 2147483646 w 5284"/>
              <a:gd name="T77" fmla="*/ 2147483646 h 673"/>
              <a:gd name="T78" fmla="*/ 2147483646 w 5284"/>
              <a:gd name="T79" fmla="*/ 2147483646 h 673"/>
              <a:gd name="T80" fmla="*/ 2147483646 w 5284"/>
              <a:gd name="T81" fmla="*/ 2147483646 h 673"/>
              <a:gd name="T82" fmla="*/ 2147483646 w 5284"/>
              <a:gd name="T83" fmla="*/ 2147483646 h 673"/>
              <a:gd name="T84" fmla="*/ 2147483646 w 5284"/>
              <a:gd name="T85" fmla="*/ 2147483646 h 673"/>
              <a:gd name="T86" fmla="*/ 0 w 5284"/>
              <a:gd name="T87" fmla="*/ 2147483646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4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6 h 286"/>
              <a:gd name="T4" fmla="*/ 2147483646 w 2884"/>
              <a:gd name="T5" fmla="*/ 2147483646 h 286"/>
              <a:gd name="T6" fmla="*/ 2147483646 w 2884"/>
              <a:gd name="T7" fmla="*/ 2147483646 h 286"/>
              <a:gd name="T8" fmla="*/ 2147483646 w 2884"/>
              <a:gd name="T9" fmla="*/ 2147483646 h 286"/>
              <a:gd name="T10" fmla="*/ 2147483646 w 2884"/>
              <a:gd name="T11" fmla="*/ 2147483646 h 286"/>
              <a:gd name="T12" fmla="*/ 2147483646 w 2884"/>
              <a:gd name="T13" fmla="*/ 2147483646 h 286"/>
              <a:gd name="T14" fmla="*/ 2147483646 w 2884"/>
              <a:gd name="T15" fmla="*/ 2147483646 h 286"/>
              <a:gd name="T16" fmla="*/ 2147483646 w 2884"/>
              <a:gd name="T17" fmla="*/ 2147483646 h 286"/>
              <a:gd name="T18" fmla="*/ 2147483646 w 2884"/>
              <a:gd name="T19" fmla="*/ 2147483646 h 286"/>
              <a:gd name="T20" fmla="*/ 2147483646 w 2884"/>
              <a:gd name="T21" fmla="*/ 2147483646 h 286"/>
              <a:gd name="T22" fmla="*/ 2147483646 w 2884"/>
              <a:gd name="T23" fmla="*/ 2147483646 h 286"/>
              <a:gd name="T24" fmla="*/ 2147483646 w 2884"/>
              <a:gd name="T25" fmla="*/ 2147483646 h 286"/>
              <a:gd name="T26" fmla="*/ 2147483646 w 2884"/>
              <a:gd name="T27" fmla="*/ 2147483646 h 286"/>
              <a:gd name="T28" fmla="*/ 2147483646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 smtClean="0"/>
              <a:t>Klepnutím upravíte styl předlohy nadpisu.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 smtClean="0"/>
              <a:t>Klepnutím upravíte styly předlohy textu.</a:t>
            </a:r>
          </a:p>
          <a:p>
            <a:pPr lvl="1"/>
            <a:r>
              <a:rPr lang="en-CA" altLang="cs-CZ" smtClean="0"/>
              <a:t>Druhá úroveň</a:t>
            </a:r>
          </a:p>
          <a:p>
            <a:pPr lvl="2"/>
            <a:r>
              <a:rPr lang="en-CA" altLang="cs-CZ" smtClean="0"/>
              <a:t>Třetí úroveň</a:t>
            </a:r>
          </a:p>
          <a:p>
            <a:pPr lvl="3"/>
            <a:r>
              <a:rPr lang="en-CA" altLang="cs-CZ" smtClean="0"/>
              <a:t>Čtvrtá úroveň</a:t>
            </a:r>
          </a:p>
          <a:p>
            <a:pPr lvl="4"/>
            <a:r>
              <a:rPr lang="en-CA" altLang="cs-CZ" smtClean="0"/>
              <a:t>Pátá úroveň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49595E65-926B-4D40-9C1D-1827163F95B5}" type="slidenum">
              <a:rPr lang="en-CA" altLang="cs-CZ"/>
              <a:pPr/>
              <a:t>‹#›</a:t>
            </a:fld>
            <a:endParaRPr lang="en-CA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4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fld id="{75B6AD5C-36F8-492F-BBB1-2EB304B42BC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hyperlink" Target="http://upload.wikimedia.org/wikipedia/commons/6/61/Nectridea.JPG" TargetMode="Externa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hyperlink" Target="http://en.wikipedia.org/wiki/File:Greererpeton_DB2.jpg" TargetMode="External"/><Relationship Id="rId9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2/Zygosaurus14DB.jp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hyperlink" Target="http://amphibiaweb.org/lists/Ceratophryidae.shtml" TargetMode="External"/><Relationship Id="rId18" Type="http://schemas.openxmlformats.org/officeDocument/2006/relationships/hyperlink" Target="http://amphibiaweb.org/lists/Discoglossidae.shtml" TargetMode="External"/><Relationship Id="rId26" Type="http://schemas.openxmlformats.org/officeDocument/2006/relationships/hyperlink" Target="http://amphibiaweb.org/lists/Leiopelmatidae.shtml" TargetMode="External"/><Relationship Id="rId39" Type="http://schemas.openxmlformats.org/officeDocument/2006/relationships/hyperlink" Target="http://amphibiaweb.org/lists/Sooglossidae.shtml" TargetMode="External"/><Relationship Id="rId21" Type="http://schemas.openxmlformats.org/officeDocument/2006/relationships/hyperlink" Target="http://amphibiaweb.org/lists/Hemiphractidae.shtml" TargetMode="External"/><Relationship Id="rId34" Type="http://schemas.openxmlformats.org/officeDocument/2006/relationships/hyperlink" Target="http://amphibiaweb.org/lists/Pelodytidae.shtml" TargetMode="External"/><Relationship Id="rId42" Type="http://schemas.openxmlformats.org/officeDocument/2006/relationships/hyperlink" Target="http://amphibiaweb.org/lists/Amphiumidae.shtml" TargetMode="External"/><Relationship Id="rId47" Type="http://schemas.openxmlformats.org/officeDocument/2006/relationships/hyperlink" Target="http://amphibiaweb.org/lists/Proteidae.shtml" TargetMode="External"/><Relationship Id="rId50" Type="http://schemas.openxmlformats.org/officeDocument/2006/relationships/hyperlink" Target="http://amphibiaweb.org/lists/Sirenidae.shtml" TargetMode="External"/><Relationship Id="rId55" Type="http://schemas.openxmlformats.org/officeDocument/2006/relationships/hyperlink" Target="http://amphibiaweb.org/lists/Typhlonectidae.shtml" TargetMode="External"/><Relationship Id="rId7" Type="http://schemas.openxmlformats.org/officeDocument/2006/relationships/hyperlink" Target="http://amphibiaweb.org/lists/Bombinatoridae.shtml" TargetMode="External"/><Relationship Id="rId12" Type="http://schemas.openxmlformats.org/officeDocument/2006/relationships/hyperlink" Target="http://amphibiaweb.org/lists/Centrolenidae.shtml" TargetMode="External"/><Relationship Id="rId17" Type="http://schemas.openxmlformats.org/officeDocument/2006/relationships/hyperlink" Target="http://amphibiaweb.org/lists/Dendrobatidae.shtml" TargetMode="External"/><Relationship Id="rId25" Type="http://schemas.openxmlformats.org/officeDocument/2006/relationships/hyperlink" Target="http://amphibiaweb.org/lists/Hyperoliidae.shtml" TargetMode="External"/><Relationship Id="rId33" Type="http://schemas.openxmlformats.org/officeDocument/2006/relationships/hyperlink" Target="http://amphibiaweb.org/lists/Pelobatidae.shtml" TargetMode="External"/><Relationship Id="rId38" Type="http://schemas.openxmlformats.org/officeDocument/2006/relationships/hyperlink" Target="http://amphibiaweb.org/lists/Scaphiopodidae.shtml" TargetMode="External"/><Relationship Id="rId46" Type="http://schemas.openxmlformats.org/officeDocument/2006/relationships/hyperlink" Target="http://amphibiaweb.org/lists/Plethodontidae.shtml" TargetMode="External"/><Relationship Id="rId2" Type="http://schemas.openxmlformats.org/officeDocument/2006/relationships/notesSlide" Target="../notesSlides/notesSlide29.xml"/><Relationship Id="rId16" Type="http://schemas.openxmlformats.org/officeDocument/2006/relationships/hyperlink" Target="http://amphibiaweb.org/lists/Cycloramphidae.shtml" TargetMode="External"/><Relationship Id="rId20" Type="http://schemas.openxmlformats.org/officeDocument/2006/relationships/hyperlink" Target="http://amphibiaweb.org/lists/Heleophrynidae.shtml" TargetMode="External"/><Relationship Id="rId29" Type="http://schemas.openxmlformats.org/officeDocument/2006/relationships/hyperlink" Target="http://amphibiaweb.org/lists/Megophryidae.shtml" TargetMode="External"/><Relationship Id="rId41" Type="http://schemas.openxmlformats.org/officeDocument/2006/relationships/hyperlink" Target="http://amphibiaweb.org/lists/Ambystomatidae.shtml" TargetMode="External"/><Relationship Id="rId54" Type="http://schemas.openxmlformats.org/officeDocument/2006/relationships/hyperlink" Target="http://amphibiaweb.org/lists/Scolecomorphidae.s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mphibiaweb.org/lists/Ascaphidae.shtml" TargetMode="External"/><Relationship Id="rId11" Type="http://schemas.openxmlformats.org/officeDocument/2006/relationships/hyperlink" Target="http://amphibiaweb.org/lists/Calyptocephalellidae.shtml" TargetMode="External"/><Relationship Id="rId24" Type="http://schemas.openxmlformats.org/officeDocument/2006/relationships/hyperlink" Target="http://amphibiaweb.org/lists/Hylodidae.shtml" TargetMode="External"/><Relationship Id="rId32" Type="http://schemas.openxmlformats.org/officeDocument/2006/relationships/hyperlink" Target="http://amphibiaweb.org/lists/Nasikabatrachidae.shtml" TargetMode="External"/><Relationship Id="rId37" Type="http://schemas.openxmlformats.org/officeDocument/2006/relationships/hyperlink" Target="http://amphibiaweb.org/lists/Rhinophrynidae.shtml" TargetMode="External"/><Relationship Id="rId40" Type="http://schemas.openxmlformats.org/officeDocument/2006/relationships/hyperlink" Target="http://amphibiaweb.org/lists/Strabomantidae.shtml" TargetMode="External"/><Relationship Id="rId45" Type="http://schemas.openxmlformats.org/officeDocument/2006/relationships/hyperlink" Target="http://amphibiaweb.org/lists/Hynobiidae.shtml" TargetMode="External"/><Relationship Id="rId53" Type="http://schemas.openxmlformats.org/officeDocument/2006/relationships/hyperlink" Target="http://amphibiaweb.org/lists/Rhinatrematidae.shtml" TargetMode="External"/><Relationship Id="rId5" Type="http://schemas.openxmlformats.org/officeDocument/2006/relationships/hyperlink" Target="http://amphibiaweb.org/lists/Arthroleptidae.shtml" TargetMode="External"/><Relationship Id="rId15" Type="http://schemas.openxmlformats.org/officeDocument/2006/relationships/hyperlink" Target="http://amphibiaweb.org/lists/Craugastoridae.shtml" TargetMode="External"/><Relationship Id="rId23" Type="http://schemas.openxmlformats.org/officeDocument/2006/relationships/hyperlink" Target="http://amphibiaweb.org/lists/Hylidae.shtml" TargetMode="External"/><Relationship Id="rId28" Type="http://schemas.openxmlformats.org/officeDocument/2006/relationships/hyperlink" Target="http://amphibiaweb.org/lists/Leptodactylidae.shtml" TargetMode="External"/><Relationship Id="rId36" Type="http://schemas.openxmlformats.org/officeDocument/2006/relationships/hyperlink" Target="http://amphibiaweb.org/lists/Ranidae.shtml" TargetMode="External"/><Relationship Id="rId49" Type="http://schemas.openxmlformats.org/officeDocument/2006/relationships/hyperlink" Target="http://amphibiaweb.org/lists/Salamandridae.shtml" TargetMode="External"/><Relationship Id="rId10" Type="http://schemas.openxmlformats.org/officeDocument/2006/relationships/hyperlink" Target="http://amphibiaweb.org/lists/Bufonidae.shtml" TargetMode="External"/><Relationship Id="rId19" Type="http://schemas.openxmlformats.org/officeDocument/2006/relationships/hyperlink" Target="http://amphibiaweb.org/lists/Eleutherodactylidae.shtml" TargetMode="External"/><Relationship Id="rId31" Type="http://schemas.openxmlformats.org/officeDocument/2006/relationships/hyperlink" Target="http://amphibiaweb.org/lists/Myobatrachidae.shtml" TargetMode="External"/><Relationship Id="rId44" Type="http://schemas.openxmlformats.org/officeDocument/2006/relationships/hyperlink" Target="http://amphibiaweb.org/lists/Dicamptodontidae.shtml" TargetMode="External"/><Relationship Id="rId52" Type="http://schemas.openxmlformats.org/officeDocument/2006/relationships/hyperlink" Target="http://amphibiaweb.org/lists/Ichthyophiidae.shtml" TargetMode="External"/><Relationship Id="rId4" Type="http://schemas.openxmlformats.org/officeDocument/2006/relationships/hyperlink" Target="http://amphibiaweb.org/lists/Alytidae.shtml" TargetMode="External"/><Relationship Id="rId9" Type="http://schemas.openxmlformats.org/officeDocument/2006/relationships/hyperlink" Target="http://amphibiaweb.org/lists/Brevicipitidae.shtml" TargetMode="External"/><Relationship Id="rId14" Type="http://schemas.openxmlformats.org/officeDocument/2006/relationships/hyperlink" Target="http://amphibiaweb.org/lists/Ceuthomantidae.shtml" TargetMode="External"/><Relationship Id="rId22" Type="http://schemas.openxmlformats.org/officeDocument/2006/relationships/hyperlink" Target="http://amphibiaweb.org/lists/Hemisotidae.shtml" TargetMode="External"/><Relationship Id="rId27" Type="http://schemas.openxmlformats.org/officeDocument/2006/relationships/hyperlink" Target="http://amphibiaweb.org/lists/Leiuperidae.shtml" TargetMode="External"/><Relationship Id="rId30" Type="http://schemas.openxmlformats.org/officeDocument/2006/relationships/hyperlink" Target="http://amphibiaweb.org/lists/Microhylidae.shtml" TargetMode="External"/><Relationship Id="rId35" Type="http://schemas.openxmlformats.org/officeDocument/2006/relationships/hyperlink" Target="http://amphibiaweb.org/lists/Pipidae.shtml" TargetMode="External"/><Relationship Id="rId43" Type="http://schemas.openxmlformats.org/officeDocument/2006/relationships/hyperlink" Target="http://amphibiaweb.org/lists/Cryptobranchidae.shtml" TargetMode="External"/><Relationship Id="rId48" Type="http://schemas.openxmlformats.org/officeDocument/2006/relationships/hyperlink" Target="http://amphibiaweb.org/lists/Rhyacotritonidae.shtml" TargetMode="External"/><Relationship Id="rId56" Type="http://schemas.openxmlformats.org/officeDocument/2006/relationships/hyperlink" Target="http://amphibiaweb.org/lists/Uraeotyphlidae.shtml" TargetMode="External"/><Relationship Id="rId8" Type="http://schemas.openxmlformats.org/officeDocument/2006/relationships/hyperlink" Target="http://amphibiaweb.org/lists/Brachycephalidae.shtml" TargetMode="External"/><Relationship Id="rId51" Type="http://schemas.openxmlformats.org/officeDocument/2006/relationships/hyperlink" Target="http://amphibiaweb.org/lists/Caeciliidae.shtml" TargetMode="External"/><Relationship Id="rId3" Type="http://schemas.openxmlformats.org/officeDocument/2006/relationships/hyperlink" Target="http://amphibiaweb.org/lists/Allophrynidae.s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10" Type="http://schemas.openxmlformats.org/officeDocument/2006/relationships/image" Target="../media/image156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hyperlink" Target="http://calphotos.berkeley.edu/cgi/img_query?query_src=aw_lists_genera_&amp;enlarge=1111+1111+1111+5895" TargetMode="External"/><Relationship Id="rId7" Type="http://schemas.openxmlformats.org/officeDocument/2006/relationships/image" Target="../media/image17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5" Type="http://schemas.openxmlformats.org/officeDocument/2006/relationships/hyperlink" Target="http://calphotos.berkeley.edu/cgi/img_query?query_src=aw_lists_genera_&amp;enlarge=1111+1111+1111+3799" TargetMode="External"/><Relationship Id="rId4" Type="http://schemas.openxmlformats.org/officeDocument/2006/relationships/image" Target="../media/image17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hyperlink" Target="http://research.amnh.org/vz/herpetology/amphibia/?action=references&amp;id=1089" TargetMode="External"/><Relationship Id="rId18" Type="http://schemas.openxmlformats.org/officeDocument/2006/relationships/hyperlink" Target="http://research.amnh.org/vz/herpetology/amphibia/?action=references&amp;id=4265" TargetMode="External"/><Relationship Id="rId26" Type="http://schemas.openxmlformats.org/officeDocument/2006/relationships/hyperlink" Target="http://research.amnh.org/vz/herpetology/amphibia/?action=references&amp;id=5323" TargetMode="External"/><Relationship Id="rId39" Type="http://schemas.openxmlformats.org/officeDocument/2006/relationships/hyperlink" Target="http://research.amnh.org/vz/herpetology/amphibia/?action=references&amp;id=8606" TargetMode="External"/><Relationship Id="rId21" Type="http://schemas.openxmlformats.org/officeDocument/2006/relationships/hyperlink" Target="http://research.amnh.org/vz/herpetology/amphibia/?action=references&amp;id=4747" TargetMode="External"/><Relationship Id="rId34" Type="http://schemas.openxmlformats.org/officeDocument/2006/relationships/hyperlink" Target="http://research.amnh.org/vz/herpetology/amphibia/?action=references&amp;id=6964" TargetMode="External"/><Relationship Id="rId42" Type="http://schemas.openxmlformats.org/officeDocument/2006/relationships/hyperlink" Target="http://research.amnh.org/vz/herpetology/amphibia/?action=references&amp;id=9503" TargetMode="External"/><Relationship Id="rId47" Type="http://schemas.openxmlformats.org/officeDocument/2006/relationships/hyperlink" Target="http://research.amnh.org/vz/herpetology/amphibia/?action=references&amp;id=12894" TargetMode="External"/><Relationship Id="rId50" Type="http://schemas.openxmlformats.org/officeDocument/2006/relationships/hyperlink" Target="http://research.amnh.org/vz/herpetology/amphibia/?action=references&amp;id=14036" TargetMode="External"/><Relationship Id="rId55" Type="http://schemas.openxmlformats.org/officeDocument/2006/relationships/hyperlink" Target="http://research.amnh.org/vz/herpetology/amphibia/?action=references&amp;id=16090" TargetMode="External"/><Relationship Id="rId7" Type="http://schemas.openxmlformats.org/officeDocument/2006/relationships/hyperlink" Target="http://research.amnh.org/vz/herpetology/amphibia/?action=references&amp;id=426" TargetMode="External"/><Relationship Id="rId12" Type="http://schemas.openxmlformats.org/officeDocument/2006/relationships/hyperlink" Target="http://research.amnh.org/vz/herpetology/amphibia/?action=references&amp;id=793" TargetMode="External"/><Relationship Id="rId17" Type="http://schemas.openxmlformats.org/officeDocument/2006/relationships/hyperlink" Target="http://research.amnh.org/vz/herpetology/amphibia/?action=references&amp;id=1659" TargetMode="External"/><Relationship Id="rId25" Type="http://schemas.openxmlformats.org/officeDocument/2006/relationships/hyperlink" Target="http://research.amnh.org/vz/herpetology/amphibia/?action=references&amp;id=5242" TargetMode="External"/><Relationship Id="rId33" Type="http://schemas.openxmlformats.org/officeDocument/2006/relationships/hyperlink" Target="http://research.amnh.org/vz/herpetology/amphibia/?action=references&amp;id=6712" TargetMode="External"/><Relationship Id="rId38" Type="http://schemas.openxmlformats.org/officeDocument/2006/relationships/hyperlink" Target="http://research.amnh.org/vz/herpetology/amphibia/?action=references&amp;id=8465" TargetMode="External"/><Relationship Id="rId46" Type="http://schemas.openxmlformats.org/officeDocument/2006/relationships/hyperlink" Target="http://research.amnh.org/vz/herpetology/amphibia/?action=references&amp;id=9933" TargetMode="External"/><Relationship Id="rId59" Type="http://schemas.openxmlformats.org/officeDocument/2006/relationships/hyperlink" Target="http://research.amnh.org/vz/herpetology/amphibia/?action=references&amp;id=16933" TargetMode="External"/><Relationship Id="rId2" Type="http://schemas.openxmlformats.org/officeDocument/2006/relationships/notesSlide" Target="../notesSlides/notesSlide60.xml"/><Relationship Id="rId16" Type="http://schemas.openxmlformats.org/officeDocument/2006/relationships/hyperlink" Target="http://research.amnh.org/vz/herpetology/amphibia/?action=references&amp;id=1560" TargetMode="External"/><Relationship Id="rId20" Type="http://schemas.openxmlformats.org/officeDocument/2006/relationships/hyperlink" Target="http://research.amnh.org/vz/herpetology/amphibia/?action=references&amp;id=4310" TargetMode="External"/><Relationship Id="rId29" Type="http://schemas.openxmlformats.org/officeDocument/2006/relationships/hyperlink" Target="http://research.amnh.org/vz/herpetology/amphibia/?action=references&amp;id=6229" TargetMode="External"/><Relationship Id="rId41" Type="http://schemas.openxmlformats.org/officeDocument/2006/relationships/hyperlink" Target="http://research.amnh.org/vz/herpetology/amphibia/?action=references&amp;id=9493" TargetMode="External"/><Relationship Id="rId54" Type="http://schemas.openxmlformats.org/officeDocument/2006/relationships/hyperlink" Target="http://research.amnh.org/vz/herpetology/amphibia/?action=references&amp;id=1588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search.amnh.org/vz/herpetology/amphibia/?action=references&amp;id=337" TargetMode="External"/><Relationship Id="rId11" Type="http://schemas.openxmlformats.org/officeDocument/2006/relationships/hyperlink" Target="http://research.amnh.org/vz/herpetology/amphibia/?action=references&amp;id=782" TargetMode="External"/><Relationship Id="rId24" Type="http://schemas.openxmlformats.org/officeDocument/2006/relationships/hyperlink" Target="http://research.amnh.org/vz/herpetology/amphibia/?action=references&amp;id=5158" TargetMode="External"/><Relationship Id="rId32" Type="http://schemas.openxmlformats.org/officeDocument/2006/relationships/hyperlink" Target="http://research.amnh.org/vz/herpetology/amphibia/?action=references&amp;id=6691" TargetMode="External"/><Relationship Id="rId37" Type="http://schemas.openxmlformats.org/officeDocument/2006/relationships/hyperlink" Target="http://research.amnh.org/vz/herpetology/amphibia/?action=references&amp;id=7457" TargetMode="External"/><Relationship Id="rId40" Type="http://schemas.openxmlformats.org/officeDocument/2006/relationships/hyperlink" Target="http://research.amnh.org/vz/herpetology/amphibia/?action=references&amp;id=8612" TargetMode="External"/><Relationship Id="rId45" Type="http://schemas.openxmlformats.org/officeDocument/2006/relationships/hyperlink" Target="http://research.amnh.org/vz/herpetology/amphibia/?action=references&amp;id=9883" TargetMode="External"/><Relationship Id="rId53" Type="http://schemas.openxmlformats.org/officeDocument/2006/relationships/hyperlink" Target="http://research.amnh.org/vz/herpetology/amphibia/?action=references&amp;id=15530" TargetMode="External"/><Relationship Id="rId58" Type="http://schemas.openxmlformats.org/officeDocument/2006/relationships/hyperlink" Target="http://research.amnh.org/vz/herpetology/amphibia/?action=references&amp;id=16391" TargetMode="External"/><Relationship Id="rId5" Type="http://schemas.openxmlformats.org/officeDocument/2006/relationships/hyperlink" Target="http://research.amnh.org/vz/herpetology/amphibia/?action=references&amp;id=329" TargetMode="External"/><Relationship Id="rId15" Type="http://schemas.openxmlformats.org/officeDocument/2006/relationships/hyperlink" Target="http://research.amnh.org/vz/herpetology/amphibia/?action=references&amp;id=1387" TargetMode="External"/><Relationship Id="rId23" Type="http://schemas.openxmlformats.org/officeDocument/2006/relationships/hyperlink" Target="http://research.amnh.org/vz/herpetology/amphibia/?action=references&amp;id=5136" TargetMode="External"/><Relationship Id="rId28" Type="http://schemas.openxmlformats.org/officeDocument/2006/relationships/hyperlink" Target="http://research.amnh.org/vz/herpetology/amphibia/?action=references&amp;id=5496" TargetMode="External"/><Relationship Id="rId36" Type="http://schemas.openxmlformats.org/officeDocument/2006/relationships/hyperlink" Target="http://research.amnh.org/vz/herpetology/amphibia/?action=references&amp;id=7449" TargetMode="External"/><Relationship Id="rId49" Type="http://schemas.openxmlformats.org/officeDocument/2006/relationships/hyperlink" Target="http://research.amnh.org/vz/herpetology/amphibia/?action=references&amp;id=13913" TargetMode="External"/><Relationship Id="rId57" Type="http://schemas.openxmlformats.org/officeDocument/2006/relationships/hyperlink" Target="http://research.amnh.org/vz/herpetology/amphibia/?action=references&amp;id=16363" TargetMode="External"/><Relationship Id="rId10" Type="http://schemas.openxmlformats.org/officeDocument/2006/relationships/hyperlink" Target="http://research.amnh.org/vz/herpetology/amphibia/?action=references&amp;id=683" TargetMode="External"/><Relationship Id="rId19" Type="http://schemas.openxmlformats.org/officeDocument/2006/relationships/hyperlink" Target="http://research.amnh.org/vz/herpetology/amphibia/?action=references&amp;id=4303" TargetMode="External"/><Relationship Id="rId31" Type="http://schemas.openxmlformats.org/officeDocument/2006/relationships/hyperlink" Target="http://research.amnh.org/vz/herpetology/amphibia/?action=references&amp;id=6564" TargetMode="External"/><Relationship Id="rId44" Type="http://schemas.openxmlformats.org/officeDocument/2006/relationships/hyperlink" Target="http://research.amnh.org/vz/herpetology/amphibia/?action=references&amp;id=9835" TargetMode="External"/><Relationship Id="rId52" Type="http://schemas.openxmlformats.org/officeDocument/2006/relationships/hyperlink" Target="http://research.amnh.org/vz/herpetology/amphibia/?action=references&amp;id=15172" TargetMode="External"/><Relationship Id="rId60" Type="http://schemas.openxmlformats.org/officeDocument/2006/relationships/hyperlink" Target="http://research.amnh.org/vz/herpetology/amphibia/?action=references&amp;id=17576" TargetMode="External"/><Relationship Id="rId4" Type="http://schemas.openxmlformats.org/officeDocument/2006/relationships/hyperlink" Target="http://research.amnh.org/vz/herpetology/amphibia/?action=references&amp;id=71" TargetMode="External"/><Relationship Id="rId9" Type="http://schemas.openxmlformats.org/officeDocument/2006/relationships/hyperlink" Target="http://research.amnh.org/vz/herpetology/amphibia/?action=references&amp;id=599" TargetMode="External"/><Relationship Id="rId14" Type="http://schemas.openxmlformats.org/officeDocument/2006/relationships/hyperlink" Target="http://research.amnh.org/vz/herpetology/amphibia/?action=references&amp;id=1294" TargetMode="External"/><Relationship Id="rId22" Type="http://schemas.openxmlformats.org/officeDocument/2006/relationships/hyperlink" Target="http://research.amnh.org/vz/herpetology/amphibia/?action=references&amp;id=4863" TargetMode="External"/><Relationship Id="rId27" Type="http://schemas.openxmlformats.org/officeDocument/2006/relationships/hyperlink" Target="http://research.amnh.org/vz/herpetology/amphibia/?action=references&amp;id=5483" TargetMode="External"/><Relationship Id="rId30" Type="http://schemas.openxmlformats.org/officeDocument/2006/relationships/hyperlink" Target="http://research.amnh.org/vz/herpetology/amphibia/?action=references&amp;id=6254" TargetMode="External"/><Relationship Id="rId35" Type="http://schemas.openxmlformats.org/officeDocument/2006/relationships/hyperlink" Target="http://research.amnh.org/vz/herpetology/amphibia/?action=references&amp;id=7232" TargetMode="External"/><Relationship Id="rId43" Type="http://schemas.openxmlformats.org/officeDocument/2006/relationships/hyperlink" Target="http://research.amnh.org/vz/herpetology/amphibia/?action=references&amp;id=9528" TargetMode="External"/><Relationship Id="rId48" Type="http://schemas.openxmlformats.org/officeDocument/2006/relationships/hyperlink" Target="http://research.amnh.org/vz/herpetology/amphibia/?action=references&amp;id=13680" TargetMode="External"/><Relationship Id="rId56" Type="http://schemas.openxmlformats.org/officeDocument/2006/relationships/hyperlink" Target="http://research.amnh.org/vz/herpetology/amphibia/?action=references&amp;id=16098" TargetMode="External"/><Relationship Id="rId8" Type="http://schemas.openxmlformats.org/officeDocument/2006/relationships/hyperlink" Target="http://research.amnh.org/vz/herpetology/amphibia/?action=references&amp;id=430" TargetMode="External"/><Relationship Id="rId51" Type="http://schemas.openxmlformats.org/officeDocument/2006/relationships/hyperlink" Target="http://research.amnh.org/vz/herpetology/amphibia/?action=references&amp;id=15140" TargetMode="External"/><Relationship Id="rId3" Type="http://schemas.openxmlformats.org/officeDocument/2006/relationships/hyperlink" Target="http://research.amnh.org/vz/herpetology/amphibia/?action=references&amp;id=1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research.amnh.org/vz/herpetology/amphibia/?action=references&amp;id=18634" TargetMode="External"/><Relationship Id="rId13" Type="http://schemas.openxmlformats.org/officeDocument/2006/relationships/hyperlink" Target="http://research.amnh.org/vz/herpetology/amphibia/?action=references&amp;id=19015" TargetMode="External"/><Relationship Id="rId18" Type="http://schemas.openxmlformats.org/officeDocument/2006/relationships/hyperlink" Target="http://research.amnh.org/vz/herpetology/amphibia/?action=references&amp;id=19427" TargetMode="External"/><Relationship Id="rId26" Type="http://schemas.openxmlformats.org/officeDocument/2006/relationships/hyperlink" Target="http://research.amnh.org/vz/herpetology/amphibia/?action=references&amp;id=20724" TargetMode="External"/><Relationship Id="rId3" Type="http://schemas.openxmlformats.org/officeDocument/2006/relationships/hyperlink" Target="http://research.amnh.org/vz/herpetology/amphibia/?action=references&amp;id=17613" TargetMode="External"/><Relationship Id="rId21" Type="http://schemas.openxmlformats.org/officeDocument/2006/relationships/hyperlink" Target="http://research.amnh.org/vz/herpetology/amphibia/?action=references&amp;id=19582" TargetMode="External"/><Relationship Id="rId34" Type="http://schemas.openxmlformats.org/officeDocument/2006/relationships/hyperlink" Target="http://research.amnh.org/vz/herpetology/amphibia/?action=references&amp;id=25226" TargetMode="External"/><Relationship Id="rId7" Type="http://schemas.openxmlformats.org/officeDocument/2006/relationships/hyperlink" Target="http://research.amnh.org/vz/herpetology/amphibia/?action=references&amp;id=18423" TargetMode="External"/><Relationship Id="rId12" Type="http://schemas.openxmlformats.org/officeDocument/2006/relationships/hyperlink" Target="http://research.amnh.org/vz/herpetology/amphibia/?action=references&amp;id=19007" TargetMode="External"/><Relationship Id="rId17" Type="http://schemas.openxmlformats.org/officeDocument/2006/relationships/hyperlink" Target="http://research.amnh.org/vz/herpetology/amphibia/?action=references&amp;id=19384" TargetMode="External"/><Relationship Id="rId25" Type="http://schemas.openxmlformats.org/officeDocument/2006/relationships/hyperlink" Target="http://research.amnh.org/vz/herpetology/amphibia/?action=references&amp;id=20423" TargetMode="External"/><Relationship Id="rId33" Type="http://schemas.openxmlformats.org/officeDocument/2006/relationships/hyperlink" Target="http://research.amnh.org/vz/herpetology/amphibia/?action=references&amp;id=25156" TargetMode="External"/><Relationship Id="rId2" Type="http://schemas.openxmlformats.org/officeDocument/2006/relationships/notesSlide" Target="../notesSlides/notesSlide61.xml"/><Relationship Id="rId16" Type="http://schemas.openxmlformats.org/officeDocument/2006/relationships/hyperlink" Target="http://research.amnh.org/vz/herpetology/amphibia/?action=references&amp;id=19381" TargetMode="External"/><Relationship Id="rId20" Type="http://schemas.openxmlformats.org/officeDocument/2006/relationships/hyperlink" Target="http://research.amnh.org/vz/herpetology/amphibia/?action=references&amp;id=19505" TargetMode="External"/><Relationship Id="rId29" Type="http://schemas.openxmlformats.org/officeDocument/2006/relationships/hyperlink" Target="http://research.amnh.org/vz/herpetology/amphibia/?action=references&amp;id=2360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search.amnh.org/vz/herpetology/amphibia/?action=references&amp;id=18396" TargetMode="External"/><Relationship Id="rId11" Type="http://schemas.openxmlformats.org/officeDocument/2006/relationships/hyperlink" Target="http://research.amnh.org/vz/herpetology/amphibia/?action=references&amp;id=18696" TargetMode="External"/><Relationship Id="rId24" Type="http://schemas.openxmlformats.org/officeDocument/2006/relationships/hyperlink" Target="http://research.amnh.org/vz/herpetology/amphibia/?action=references&amp;id=20413" TargetMode="External"/><Relationship Id="rId32" Type="http://schemas.openxmlformats.org/officeDocument/2006/relationships/hyperlink" Target="http://research.amnh.org/vz/herpetology/amphibia/?action=references&amp;id=25146" TargetMode="External"/><Relationship Id="rId37" Type="http://schemas.openxmlformats.org/officeDocument/2006/relationships/hyperlink" Target="http://research.amnh.org/vz/herpetology/amphibia/?action=references&amp;id=25381" TargetMode="External"/><Relationship Id="rId5" Type="http://schemas.openxmlformats.org/officeDocument/2006/relationships/hyperlink" Target="http://research.amnh.org/vz/herpetology/amphibia/?action=references&amp;id=18264" TargetMode="External"/><Relationship Id="rId15" Type="http://schemas.openxmlformats.org/officeDocument/2006/relationships/hyperlink" Target="http://research.amnh.org/vz/herpetology/amphibia/?action=references&amp;id=19093" TargetMode="External"/><Relationship Id="rId23" Type="http://schemas.openxmlformats.org/officeDocument/2006/relationships/hyperlink" Target="http://research.amnh.org/vz/herpetology/amphibia/?action=references&amp;id=20061" TargetMode="External"/><Relationship Id="rId28" Type="http://schemas.openxmlformats.org/officeDocument/2006/relationships/hyperlink" Target="http://research.amnh.org/vz/herpetology/amphibia/?action=references&amp;id=23533" TargetMode="External"/><Relationship Id="rId36" Type="http://schemas.openxmlformats.org/officeDocument/2006/relationships/hyperlink" Target="http://research.amnh.org/vz/herpetology/amphibia/?action=references&amp;id=25250" TargetMode="External"/><Relationship Id="rId10" Type="http://schemas.openxmlformats.org/officeDocument/2006/relationships/hyperlink" Target="http://research.amnh.org/vz/herpetology/amphibia/?action=references&amp;id=18692" TargetMode="External"/><Relationship Id="rId19" Type="http://schemas.openxmlformats.org/officeDocument/2006/relationships/hyperlink" Target="http://research.amnh.org/vz/herpetology/amphibia/?action=references&amp;id=19483" TargetMode="External"/><Relationship Id="rId31" Type="http://schemas.openxmlformats.org/officeDocument/2006/relationships/hyperlink" Target="http://research.amnh.org/vz/herpetology/amphibia/?action=references&amp;id=23663" TargetMode="External"/><Relationship Id="rId4" Type="http://schemas.openxmlformats.org/officeDocument/2006/relationships/hyperlink" Target="http://research.amnh.org/vz/herpetology/amphibia/?action=references&amp;id=17696" TargetMode="External"/><Relationship Id="rId9" Type="http://schemas.openxmlformats.org/officeDocument/2006/relationships/hyperlink" Target="http://research.amnh.org/vz/herpetology/amphibia/?action=references&amp;id=18643" TargetMode="External"/><Relationship Id="rId14" Type="http://schemas.openxmlformats.org/officeDocument/2006/relationships/hyperlink" Target="http://research.amnh.org/vz/herpetology/amphibia/?action=references&amp;id=19050" TargetMode="External"/><Relationship Id="rId22" Type="http://schemas.openxmlformats.org/officeDocument/2006/relationships/hyperlink" Target="http://research.amnh.org/vz/herpetology/amphibia/?action=references&amp;id=19872" TargetMode="External"/><Relationship Id="rId27" Type="http://schemas.openxmlformats.org/officeDocument/2006/relationships/hyperlink" Target="http://research.amnh.org/vz/herpetology/amphibia/?action=references&amp;id=20782" TargetMode="External"/><Relationship Id="rId30" Type="http://schemas.openxmlformats.org/officeDocument/2006/relationships/hyperlink" Target="http://research.amnh.org/vz/herpetology/amphibia/?action=references&amp;id=23618" TargetMode="External"/><Relationship Id="rId35" Type="http://schemas.openxmlformats.org/officeDocument/2006/relationships/hyperlink" Target="http://research.amnh.org/vz/herpetology/amphibia/?action=references&amp;id=2524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395288" y="1281113"/>
            <a:ext cx="8353425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000000"/>
                </a:solidFill>
                <a:latin typeface="Comic Sans MS" pitchFamily="66" charset="0"/>
              </a:rPr>
              <a:t>Fylogeneze a diverzita </a:t>
            </a:r>
            <a:r>
              <a:rPr lang="cs-CZ" altLang="cs-CZ" sz="2800" b="1" dirty="0">
                <a:solidFill>
                  <a:srgbClr val="000000"/>
                </a:solidFill>
                <a:latin typeface="Comic Sans MS" pitchFamily="66" charset="0"/>
              </a:rPr>
              <a:t>obratlovců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rgbClr val="000000"/>
              </a:solidFill>
              <a:latin typeface="Comic Sans MS" pitchFamily="66" charset="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000000"/>
                </a:solidFill>
                <a:latin typeface="Comic Sans MS" pitchFamily="66" charset="0"/>
              </a:rPr>
              <a:t>IX. </a:t>
            </a:r>
            <a:r>
              <a:rPr lang="cs-CZ" altLang="cs-CZ" sz="2800" b="1" dirty="0" err="1">
                <a:solidFill>
                  <a:srgbClr val="000000"/>
                </a:solidFill>
                <a:latin typeface="Comic Sans MS" pitchFamily="66" charset="0"/>
              </a:rPr>
              <a:t>Tetrapoda</a:t>
            </a:r>
            <a:r>
              <a:rPr lang="cs-CZ" altLang="cs-CZ" sz="2800" b="1" dirty="0">
                <a:solidFill>
                  <a:srgbClr val="000000"/>
                </a:solidFill>
                <a:latin typeface="Comic Sans MS" pitchFamily="66" charset="0"/>
              </a:rPr>
              <a:t>: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800" b="1" dirty="0">
              <a:solidFill>
                <a:srgbClr val="000000"/>
              </a:solidFill>
              <a:latin typeface="Comic Sans MS" pitchFamily="66" charset="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Comic Sans MS" pitchFamily="66" charset="0"/>
              </a:rPr>
              <a:t>raní </a:t>
            </a:r>
            <a:r>
              <a:rPr lang="cs-CZ" altLang="cs-CZ" sz="2400" b="1" dirty="0" err="1">
                <a:solidFill>
                  <a:srgbClr val="000000"/>
                </a:solidFill>
                <a:latin typeface="Comic Sans MS" pitchFamily="66" charset="0"/>
              </a:rPr>
              <a:t>tetrapodi</a:t>
            </a:r>
            <a:endParaRPr lang="cs-CZ" altLang="cs-CZ" sz="2400" b="1" dirty="0">
              <a:solidFill>
                <a:srgbClr val="000000"/>
              </a:solidFill>
              <a:latin typeface="Comic Sans MS" pitchFamily="66" charset="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Comic Sans MS" pitchFamily="66" charset="0"/>
              </a:rPr>
              <a:t>obojživelníci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800" b="1" dirty="0">
              <a:solidFill>
                <a:srgbClr val="000000"/>
              </a:solidFill>
              <a:latin typeface="Comic Sans MS" pitchFamily="66" charset="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400" b="1" dirty="0">
              <a:latin typeface="Comic Sans MS" pitchFamily="66" charset="0"/>
            </a:endParaRPr>
          </a:p>
        </p:txBody>
      </p:sp>
      <p:pic>
        <p:nvPicPr>
          <p:cNvPr id="6149" name="Picture 16" descr="ichyth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14613"/>
            <a:ext cx="30607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0" name="Group 22"/>
          <p:cNvGrpSpPr>
            <a:grpSpLocks/>
          </p:cNvGrpSpPr>
          <p:nvPr/>
        </p:nvGrpSpPr>
        <p:grpSpPr bwMode="auto">
          <a:xfrm>
            <a:off x="6948488" y="2349500"/>
            <a:ext cx="1584325" cy="3302000"/>
            <a:chOff x="4377" y="1826"/>
            <a:chExt cx="998" cy="2080"/>
          </a:xfrm>
        </p:grpSpPr>
        <p:pic>
          <p:nvPicPr>
            <p:cNvPr id="6151" name="Picture 19" descr="Dermophi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" y="1826"/>
              <a:ext cx="998" cy="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2" name="Picture 20" descr="Salamandra_salamandra_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" y="2523"/>
              <a:ext cx="998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Picture 21" descr="Dendrobates lehmanni_01_Francisco Jose Lopéz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" y="3158"/>
              <a:ext cx="998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–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Tetrapodomorpha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a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Tetrapoda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/>
              <a:pPr/>
              <a:t>1</a:t>
            </a:fld>
            <a:endParaRPr lang="en-CA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0" y="0"/>
            <a:ext cx="9144000" cy="476250"/>
            <a:chOff x="0" y="0"/>
            <a:chExt cx="9144000" cy="476250"/>
          </a:xfrm>
        </p:grpSpPr>
        <p:sp>
          <p:nvSpPr>
            <p:cNvPr id="6" name="Rectangle 59"/>
            <p:cNvSpPr>
              <a:spLocks noChangeArrowheads="1"/>
            </p:cNvSpPr>
            <p:nvPr/>
          </p:nvSpPr>
          <p:spPr bwMode="auto">
            <a:xfrm>
              <a:off x="0" y="0"/>
              <a:ext cx="9144000" cy="476250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spcBef>
                  <a:spcPct val="30000"/>
                </a:spcBef>
                <a:defRPr/>
              </a:pP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Fylogeneze a diverzita obratlovců - </a:t>
              </a: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 </a:t>
              </a:r>
              <a:r>
                <a:rPr lang="cs-CZ" altLang="cs-CZ" sz="1800" dirty="0" err="1" smtClean="0">
                  <a:solidFill>
                    <a:schemeClr val="bg2"/>
                  </a:solidFill>
                  <a:latin typeface="Comic Sans MS" pitchFamily="66" charset="0"/>
                </a:rPr>
                <a:t>Tetrapodomorpha</a:t>
              </a: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    </a:t>
              </a:r>
              <a:r>
                <a:rPr lang="cs-CZ" altLang="cs-CZ" sz="1800" dirty="0" err="1" smtClean="0">
                  <a:solidFill>
                    <a:schemeClr val="bg2"/>
                  </a:solidFill>
                  <a:latin typeface="Comic Sans MS" pitchFamily="66" charset="0"/>
                </a:rPr>
                <a:t>Tetrapoda</a:t>
              </a:r>
              <a:endParaRPr lang="cs-CZ" altLang="cs-CZ" sz="1800" dirty="0">
                <a:solidFill>
                  <a:schemeClr val="bg2"/>
                </a:solidFill>
                <a:latin typeface="Comic Sans MS" pitchFamily="66" charset="0"/>
              </a:endParaRPr>
            </a:p>
          </p:txBody>
        </p:sp>
        <p:sp>
          <p:nvSpPr>
            <p:cNvPr id="7" name="Šipka doprava 6"/>
            <p:cNvSpPr/>
            <p:nvPr/>
          </p:nvSpPr>
          <p:spPr bwMode="auto">
            <a:xfrm>
              <a:off x="6804248" y="188640"/>
              <a:ext cx="216024" cy="144016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8" name="Picture 3" descr="C:\Documents and Settings\Zdeněk\Dokumenty\Obrázky\01.04.2014\FDO_2014 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918109" cy="496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10</a:t>
            </a:fld>
            <a:endParaRPr lang="en-CA" altLang="cs-CZ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3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5"/>
          <p:cNvSpPr txBox="1">
            <a:spLocks noChangeArrowheads="1"/>
          </p:cNvSpPr>
          <p:nvPr/>
        </p:nvSpPr>
        <p:spPr bwMode="auto">
          <a:xfrm>
            <a:off x="755650" y="838200"/>
            <a:ext cx="208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sng">
                <a:solidFill>
                  <a:schemeClr val="accent2"/>
                </a:solidFill>
                <a:latin typeface="Comic Sans MS" pitchFamily="66" charset="0"/>
              </a:rPr>
              <a:t>Plesiomorfie</a:t>
            </a:r>
            <a:endParaRPr lang="cs-CZ" altLang="cs-CZ" sz="24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2531" name="Text Box 106"/>
          <p:cNvSpPr txBox="1">
            <a:spLocks noChangeArrowheads="1"/>
          </p:cNvSpPr>
          <p:nvPr/>
        </p:nvSpPr>
        <p:spPr bwMode="auto">
          <a:xfrm>
            <a:off x="539750" y="1244600"/>
            <a:ext cx="40322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choany</a:t>
            </a:r>
          </a:p>
          <a:p>
            <a:pPr>
              <a:spcBef>
                <a:spcPct val="0"/>
              </a:spcBef>
            </a:pP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sekundární autostylie</a:t>
            </a:r>
          </a:p>
          <a:p>
            <a:pPr>
              <a:spcBef>
                <a:spcPct val="0"/>
              </a:spcBef>
            </a:pP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labyrintodontní zuby</a:t>
            </a:r>
          </a:p>
        </p:txBody>
      </p:sp>
      <p:sp>
        <p:nvSpPr>
          <p:cNvPr id="22532" name="Text Box 107"/>
          <p:cNvSpPr txBox="1">
            <a:spLocks noChangeArrowheads="1"/>
          </p:cNvSpPr>
          <p:nvPr/>
        </p:nvSpPr>
        <p:spPr bwMode="auto">
          <a:xfrm>
            <a:off x="4572000" y="1270000"/>
            <a:ext cx="40322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plicní vaky – plíce</a:t>
            </a:r>
          </a:p>
          <a:p>
            <a:pPr>
              <a:spcBef>
                <a:spcPct val="0"/>
              </a:spcBef>
            </a:pP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přestavba srdce a oblouků aorty</a:t>
            </a:r>
          </a:p>
        </p:txBody>
      </p:sp>
      <p:sp>
        <p:nvSpPr>
          <p:cNvPr id="8300" name="Text Box 108"/>
          <p:cNvSpPr txBox="1">
            <a:spLocks noChangeArrowheads="1"/>
          </p:cNvSpPr>
          <p:nvPr/>
        </p:nvSpPr>
        <p:spPr bwMode="auto">
          <a:xfrm>
            <a:off x="755650" y="2205038"/>
            <a:ext cx="208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sng">
                <a:solidFill>
                  <a:schemeClr val="accent2"/>
                </a:solidFill>
                <a:latin typeface="Comic Sans MS" pitchFamily="66" charset="0"/>
              </a:rPr>
              <a:t>Apomorfie</a:t>
            </a:r>
            <a:endParaRPr lang="cs-CZ" altLang="cs-CZ" sz="24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8301" name="Text Box 109"/>
          <p:cNvSpPr txBox="1">
            <a:spLocks noChangeArrowheads="1"/>
          </p:cNvSpPr>
          <p:nvPr/>
        </p:nvSpPr>
        <p:spPr bwMode="auto">
          <a:xfrm>
            <a:off x="539750" y="2611438"/>
            <a:ext cx="860425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2000" dirty="0">
                <a:solidFill>
                  <a:schemeClr val="accent2"/>
                </a:solidFill>
                <a:latin typeface="Comic Sans MS" pitchFamily="66" charset="0"/>
              </a:rPr>
              <a:t>párová </a:t>
            </a:r>
            <a:r>
              <a:rPr lang="cs-CZ" altLang="cs-CZ" sz="2000" dirty="0" err="1">
                <a:solidFill>
                  <a:schemeClr val="accent2"/>
                </a:solidFill>
                <a:latin typeface="Comic Sans MS" pitchFamily="66" charset="0"/>
              </a:rPr>
              <a:t>chiropterygia</a:t>
            </a:r>
            <a:r>
              <a:rPr lang="cs-CZ" altLang="cs-CZ" sz="2000" dirty="0">
                <a:solidFill>
                  <a:schemeClr val="accent2"/>
                </a:solidFill>
                <a:latin typeface="Comic Sans MS" pitchFamily="66" charset="0"/>
              </a:rPr>
              <a:t>, vymizení nepárových ploutví a paprsků</a:t>
            </a:r>
          </a:p>
          <a:p>
            <a:pPr>
              <a:spcBef>
                <a:spcPct val="0"/>
              </a:spcBef>
            </a:pPr>
            <a:r>
              <a:rPr lang="cs-CZ" altLang="cs-CZ" sz="2000" dirty="0" err="1">
                <a:solidFill>
                  <a:schemeClr val="accent2"/>
                </a:solidFill>
                <a:latin typeface="Comic Sans MS" pitchFamily="66" charset="0"/>
              </a:rPr>
              <a:t>monospondylní</a:t>
            </a:r>
            <a:r>
              <a:rPr lang="cs-CZ" altLang="cs-CZ" sz="2000" dirty="0">
                <a:solidFill>
                  <a:schemeClr val="accent2"/>
                </a:solidFill>
                <a:latin typeface="Comic Sans MS" pitchFamily="66" charset="0"/>
              </a:rPr>
              <a:t> obratle, artikulace obratlů, kloubní spojení lebky s páteří (</a:t>
            </a:r>
            <a:r>
              <a:rPr lang="cs-CZ" altLang="cs-CZ" sz="2000" dirty="0">
                <a:solidFill>
                  <a:srgbClr val="CC3300"/>
                </a:solidFill>
                <a:latin typeface="Comic Sans MS" pitchFamily="66" charset="0"/>
              </a:rPr>
              <a:t>krční obratel</a:t>
            </a:r>
            <a:r>
              <a:rPr lang="cs-CZ" altLang="cs-CZ" sz="2000" dirty="0">
                <a:solidFill>
                  <a:schemeClr val="accent2"/>
                </a:solidFill>
                <a:latin typeface="Comic Sans MS" pitchFamily="66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solidFill>
                  <a:schemeClr val="accent2"/>
                </a:solidFill>
                <a:latin typeface="Comic Sans MS" pitchFamily="66" charset="0"/>
              </a:rPr>
              <a:t>kompaktní kostěné endokranium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solidFill>
                  <a:schemeClr val="accent2"/>
                </a:solidFill>
                <a:latin typeface="Comic Sans MS" pitchFamily="66" charset="0"/>
              </a:rPr>
              <a:t>vymizení skřelí, uzavření žaberních štěrbin, </a:t>
            </a:r>
            <a:r>
              <a:rPr lang="cs-CZ" altLang="cs-CZ" sz="2000" dirty="0" err="1">
                <a:solidFill>
                  <a:schemeClr val="accent2"/>
                </a:solidFill>
                <a:latin typeface="Comic Sans MS" pitchFamily="66" charset="0"/>
              </a:rPr>
              <a:t>hyomandibulare</a:t>
            </a:r>
            <a:r>
              <a:rPr lang="cs-CZ" altLang="cs-CZ" sz="2000" dirty="0">
                <a:solidFill>
                  <a:schemeClr val="accent2"/>
                </a:solidFill>
                <a:latin typeface="Comic Sans MS" pitchFamily="66" charset="0"/>
              </a:rPr>
              <a:t> – </a:t>
            </a:r>
            <a:r>
              <a:rPr lang="cs-CZ" altLang="cs-CZ" sz="2000" dirty="0" err="1">
                <a:solidFill>
                  <a:srgbClr val="CC3300"/>
                </a:solidFill>
                <a:latin typeface="Comic Sans MS" pitchFamily="66" charset="0"/>
              </a:rPr>
              <a:t>collumela</a:t>
            </a:r>
            <a:endParaRPr lang="cs-CZ" altLang="cs-CZ" sz="2000" dirty="0">
              <a:solidFill>
                <a:srgbClr val="CC3300"/>
              </a:solidFill>
              <a:latin typeface="Comic Sans MS" pitchFamily="66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dirty="0">
                <a:solidFill>
                  <a:schemeClr val="accent2"/>
                </a:solidFill>
                <a:latin typeface="Comic Sans MS" pitchFamily="66" charset="0"/>
              </a:rPr>
              <a:t>vznik </a:t>
            </a:r>
            <a:r>
              <a:rPr lang="cs-CZ" altLang="cs-CZ" sz="2000" dirty="0" err="1">
                <a:solidFill>
                  <a:schemeClr val="accent2"/>
                </a:solidFill>
                <a:latin typeface="Comic Sans MS" pitchFamily="66" charset="0"/>
              </a:rPr>
              <a:t>lacrimale</a:t>
            </a:r>
            <a:r>
              <a:rPr lang="cs-CZ" altLang="cs-CZ" sz="2000" dirty="0">
                <a:solidFill>
                  <a:schemeClr val="accent2"/>
                </a:solidFill>
                <a:latin typeface="Comic Sans MS" pitchFamily="66" charset="0"/>
              </a:rPr>
              <a:t>, slzný kanálek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solidFill>
                  <a:schemeClr val="accent2"/>
                </a:solidFill>
                <a:latin typeface="Comic Sans MS" pitchFamily="66" charset="0"/>
              </a:rPr>
              <a:t>těžiště těla v oblasti pánve a zadních končetin, srůst křížových obratlů a pánve, </a:t>
            </a:r>
            <a:r>
              <a:rPr lang="cs-CZ" altLang="cs-CZ" sz="2000" dirty="0">
                <a:solidFill>
                  <a:srgbClr val="CC3300"/>
                </a:solidFill>
                <a:latin typeface="Comic Sans MS" pitchFamily="66" charset="0"/>
              </a:rPr>
              <a:t>ztráta spojení mezi lebkou a předními končetinami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solidFill>
                  <a:schemeClr val="accent2"/>
                </a:solidFill>
                <a:latin typeface="Comic Sans MS" pitchFamily="66" charset="0"/>
              </a:rPr>
              <a:t>plíce – trachea, larynx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solidFill>
                  <a:schemeClr val="accent2"/>
                </a:solidFill>
                <a:latin typeface="Comic Sans MS" pitchFamily="66" charset="0"/>
              </a:rPr>
              <a:t>2 mozkové pleny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solidFill>
                  <a:schemeClr val="accent2"/>
                </a:solidFill>
                <a:latin typeface="Comic Sans MS" pitchFamily="66" charset="0"/>
              </a:rPr>
              <a:t>jazyk se žláznatým polem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11</a:t>
            </a:fld>
            <a:endParaRPr lang="en-CA" altLang="cs-CZ">
              <a:solidFill>
                <a:schemeClr val="bg2"/>
              </a:solidFill>
            </a:endParaRPr>
          </a:p>
        </p:txBody>
      </p:sp>
      <p:sp>
        <p:nvSpPr>
          <p:cNvPr id="9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Tetrapoda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00" grpId="0"/>
      <p:bldP spid="830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3948113" y="549275"/>
            <a:ext cx="1247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sng">
                <a:solidFill>
                  <a:schemeClr val="accent2"/>
                </a:solidFill>
                <a:latin typeface="Comic Sans MS" pitchFamily="66" charset="0"/>
              </a:rPr>
              <a:t>Systém</a:t>
            </a:r>
          </a:p>
        </p:txBody>
      </p:sp>
      <p:sp>
        <p:nvSpPr>
          <p:cNvPr id="23555" name="Text Box 31"/>
          <p:cNvSpPr txBox="1">
            <a:spLocks noChangeArrowheads="1"/>
          </p:cNvSpPr>
          <p:nvPr/>
        </p:nvSpPr>
        <p:spPr bwMode="auto">
          <a:xfrm>
            <a:off x="152400" y="768350"/>
            <a:ext cx="1662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accent2"/>
                </a:solidFill>
                <a:latin typeface="Comic Sans MS" pitchFamily="66" charset="0"/>
              </a:rPr>
              <a:t>Tetrapoda</a:t>
            </a:r>
          </a:p>
        </p:txBody>
      </p:sp>
      <p:sp>
        <p:nvSpPr>
          <p:cNvPr id="9287" name="Text Box 71"/>
          <p:cNvSpPr txBox="1">
            <a:spLocks noChangeArrowheads="1"/>
          </p:cNvSpPr>
          <p:nvPr/>
        </p:nvSpPr>
        <p:spPr bwMode="auto">
          <a:xfrm>
            <a:off x="250825" y="4868863"/>
            <a:ext cx="87677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Devon - rané formy (</a:t>
            </a:r>
            <a:r>
              <a:rPr lang="cs-CZ" altLang="cs-CZ" sz="2000" i="1">
                <a:solidFill>
                  <a:schemeClr val="accent2"/>
                </a:solidFill>
                <a:latin typeface="Comic Sans MS" pitchFamily="66" charset="0"/>
              </a:rPr>
              <a:t>Acanthostega, Ichthyostega, Tulerpeton</a:t>
            </a: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) - polydaktylie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Hranice devon-karbon - Romerova mezera – (25 mil. let)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Karbon – pokročilé formy (Temnospondyli) včetně forem blízkých plazům (Reptiliomorpha: Anthracosauria) - pentadaktylie</a:t>
            </a:r>
          </a:p>
        </p:txBody>
      </p:sp>
      <p:sp>
        <p:nvSpPr>
          <p:cNvPr id="23557" name="Line 4"/>
          <p:cNvSpPr>
            <a:spLocks noChangeShapeType="1"/>
          </p:cNvSpPr>
          <p:nvPr/>
        </p:nvSpPr>
        <p:spPr bwMode="auto">
          <a:xfrm>
            <a:off x="381000" y="2030413"/>
            <a:ext cx="3048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58" name="Line 5"/>
          <p:cNvSpPr>
            <a:spLocks noChangeShapeType="1"/>
          </p:cNvSpPr>
          <p:nvPr/>
        </p:nvSpPr>
        <p:spPr bwMode="auto">
          <a:xfrm>
            <a:off x="685800" y="1649413"/>
            <a:ext cx="0" cy="10668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59" name="Line 6"/>
          <p:cNvSpPr>
            <a:spLocks noChangeShapeType="1"/>
          </p:cNvSpPr>
          <p:nvPr/>
        </p:nvSpPr>
        <p:spPr bwMode="auto">
          <a:xfrm>
            <a:off x="685800" y="1649413"/>
            <a:ext cx="1676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0" name="Line 7"/>
          <p:cNvSpPr>
            <a:spLocks noChangeShapeType="1"/>
          </p:cNvSpPr>
          <p:nvPr/>
        </p:nvSpPr>
        <p:spPr bwMode="auto">
          <a:xfrm>
            <a:off x="685800" y="2716213"/>
            <a:ext cx="3048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1" name="Line 8"/>
          <p:cNvSpPr>
            <a:spLocks noChangeShapeType="1"/>
          </p:cNvSpPr>
          <p:nvPr/>
        </p:nvSpPr>
        <p:spPr bwMode="auto">
          <a:xfrm>
            <a:off x="990600" y="2259013"/>
            <a:ext cx="1371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2" name="Line 9"/>
          <p:cNvSpPr>
            <a:spLocks noChangeShapeType="1"/>
          </p:cNvSpPr>
          <p:nvPr/>
        </p:nvSpPr>
        <p:spPr bwMode="auto">
          <a:xfrm>
            <a:off x="1331913" y="3838575"/>
            <a:ext cx="3048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3" name="Line 10"/>
          <p:cNvSpPr>
            <a:spLocks noChangeShapeType="1"/>
          </p:cNvSpPr>
          <p:nvPr/>
        </p:nvSpPr>
        <p:spPr bwMode="auto">
          <a:xfrm>
            <a:off x="990600" y="2259013"/>
            <a:ext cx="0" cy="10668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4" name="Line 11"/>
          <p:cNvSpPr>
            <a:spLocks noChangeShapeType="1"/>
          </p:cNvSpPr>
          <p:nvPr/>
        </p:nvSpPr>
        <p:spPr bwMode="auto">
          <a:xfrm>
            <a:off x="1636713" y="3381375"/>
            <a:ext cx="0" cy="9906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2438400" y="1390650"/>
            <a:ext cx="306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accent2"/>
                </a:solidFill>
                <a:latin typeface="Comic Sans MS" pitchFamily="66" charset="0"/>
              </a:rPr>
              <a:t>Acanthostegidae (†)</a:t>
            </a: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2454275" y="1958975"/>
            <a:ext cx="3024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accent2"/>
                </a:solidFill>
                <a:latin typeface="Comic Sans MS" pitchFamily="66" charset="0"/>
              </a:rPr>
              <a:t>Ichthyostegidae (†)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2538413" y="3170238"/>
            <a:ext cx="1490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accent2"/>
                </a:solidFill>
                <a:latin typeface="Comic Sans MS" pitchFamily="66" charset="0"/>
              </a:rPr>
              <a:t>Amphibia</a:t>
            </a:r>
          </a:p>
        </p:txBody>
      </p:sp>
      <p:grpSp>
        <p:nvGrpSpPr>
          <p:cNvPr id="23568" name="Group 16"/>
          <p:cNvGrpSpPr>
            <a:grpSpLocks/>
          </p:cNvGrpSpPr>
          <p:nvPr/>
        </p:nvGrpSpPr>
        <p:grpSpPr bwMode="auto">
          <a:xfrm>
            <a:off x="8459788" y="1268413"/>
            <a:ext cx="227012" cy="3263900"/>
            <a:chOff x="5376" y="384"/>
            <a:chExt cx="96" cy="3744"/>
          </a:xfrm>
        </p:grpSpPr>
        <p:sp>
          <p:nvSpPr>
            <p:cNvPr id="23585" name="Line 17"/>
            <p:cNvSpPr>
              <a:spLocks noChangeShapeType="1"/>
            </p:cNvSpPr>
            <p:nvPr/>
          </p:nvSpPr>
          <p:spPr bwMode="auto">
            <a:xfrm>
              <a:off x="5472" y="384"/>
              <a:ext cx="0" cy="374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586" name="Line 18"/>
            <p:cNvSpPr>
              <a:spLocks noChangeShapeType="1"/>
            </p:cNvSpPr>
            <p:nvPr/>
          </p:nvSpPr>
          <p:spPr bwMode="auto">
            <a:xfrm>
              <a:off x="5376" y="384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587" name="Line 19"/>
            <p:cNvSpPr>
              <a:spLocks noChangeShapeType="1"/>
            </p:cNvSpPr>
            <p:nvPr/>
          </p:nvSpPr>
          <p:spPr bwMode="auto">
            <a:xfrm>
              <a:off x="5376" y="4128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3569" name="Text Box 20"/>
          <p:cNvSpPr txBox="1">
            <a:spLocks noChangeArrowheads="1"/>
          </p:cNvSpPr>
          <p:nvPr/>
        </p:nvSpPr>
        <p:spPr bwMode="auto">
          <a:xfrm>
            <a:off x="8651875" y="2298700"/>
            <a:ext cx="4889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Tetrapoda</a:t>
            </a:r>
            <a:endParaRPr lang="cs-CZ" altLang="cs-CZ" sz="2400">
              <a:solidFill>
                <a:schemeClr val="accent2"/>
              </a:solidFill>
              <a:latin typeface="Comic Sans MS" pitchFamily="66" charset="0"/>
            </a:endParaRPr>
          </a:p>
        </p:txBody>
      </p:sp>
      <p:grpSp>
        <p:nvGrpSpPr>
          <p:cNvPr id="23570" name="Group 21"/>
          <p:cNvGrpSpPr>
            <a:grpSpLocks/>
          </p:cNvGrpSpPr>
          <p:nvPr/>
        </p:nvGrpSpPr>
        <p:grpSpPr bwMode="auto">
          <a:xfrm>
            <a:off x="7885113" y="3090863"/>
            <a:ext cx="268287" cy="1441450"/>
            <a:chOff x="4464" y="624"/>
            <a:chExt cx="96" cy="2592"/>
          </a:xfrm>
        </p:grpSpPr>
        <p:sp>
          <p:nvSpPr>
            <p:cNvPr id="23582" name="Line 22"/>
            <p:cNvSpPr>
              <a:spLocks noChangeShapeType="1"/>
            </p:cNvSpPr>
            <p:nvPr/>
          </p:nvSpPr>
          <p:spPr bwMode="auto">
            <a:xfrm>
              <a:off x="4560" y="624"/>
              <a:ext cx="0" cy="259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583" name="Line 23"/>
            <p:cNvSpPr>
              <a:spLocks noChangeShapeType="1"/>
            </p:cNvSpPr>
            <p:nvPr/>
          </p:nvSpPr>
          <p:spPr bwMode="auto">
            <a:xfrm>
              <a:off x="4464" y="624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584" name="Line 24"/>
            <p:cNvSpPr>
              <a:spLocks noChangeShapeType="1"/>
            </p:cNvSpPr>
            <p:nvPr/>
          </p:nvSpPr>
          <p:spPr bwMode="auto">
            <a:xfrm>
              <a:off x="4464" y="3216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3571" name="Text Box 25"/>
          <p:cNvSpPr txBox="1">
            <a:spLocks noChangeArrowheads="1"/>
          </p:cNvSpPr>
          <p:nvPr/>
        </p:nvSpPr>
        <p:spPr bwMode="auto">
          <a:xfrm>
            <a:off x="8074025" y="2973388"/>
            <a:ext cx="488950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Neotetrapoda</a:t>
            </a:r>
            <a:endParaRPr lang="cs-CZ" altLang="cs-CZ" sz="24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3572" name="AutoShape 26"/>
          <p:cNvSpPr>
            <a:spLocks/>
          </p:cNvSpPr>
          <p:nvPr/>
        </p:nvSpPr>
        <p:spPr bwMode="auto">
          <a:xfrm>
            <a:off x="5435600" y="1573213"/>
            <a:ext cx="203200" cy="1446212"/>
          </a:xfrm>
          <a:prstGeom prst="rightBrace">
            <a:avLst>
              <a:gd name="adj1" fmla="val 59310"/>
              <a:gd name="adj2" fmla="val 50000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3573" name="Text Box 27"/>
          <p:cNvSpPr txBox="1">
            <a:spLocks noChangeArrowheads="1"/>
          </p:cNvSpPr>
          <p:nvPr/>
        </p:nvSpPr>
        <p:spPr bwMode="auto">
          <a:xfrm>
            <a:off x="2484438" y="4160838"/>
            <a:ext cx="4278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accent2"/>
                </a:solidFill>
                <a:latin typeface="Comic Sans MS" pitchFamily="66" charset="0"/>
              </a:rPr>
              <a:t>Reptiliomorpha (vč. Amniota)</a:t>
            </a:r>
          </a:p>
        </p:txBody>
      </p:sp>
      <p:sp>
        <p:nvSpPr>
          <p:cNvPr id="23574" name="Line 28"/>
          <p:cNvSpPr>
            <a:spLocks noChangeShapeType="1"/>
          </p:cNvSpPr>
          <p:nvPr/>
        </p:nvSpPr>
        <p:spPr bwMode="auto">
          <a:xfrm>
            <a:off x="1636713" y="4371975"/>
            <a:ext cx="703262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75" name="Text Box 29"/>
          <p:cNvSpPr txBox="1">
            <a:spLocks noChangeArrowheads="1"/>
          </p:cNvSpPr>
          <p:nvPr/>
        </p:nvSpPr>
        <p:spPr bwMode="auto">
          <a:xfrm>
            <a:off x="5775325" y="1892300"/>
            <a:ext cx="21034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„krytolebci“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(„Stegocephali“)</a:t>
            </a:r>
          </a:p>
        </p:txBody>
      </p:sp>
      <p:sp>
        <p:nvSpPr>
          <p:cNvPr id="23576" name="Line 72"/>
          <p:cNvSpPr>
            <a:spLocks noChangeShapeType="1"/>
          </p:cNvSpPr>
          <p:nvPr/>
        </p:nvSpPr>
        <p:spPr bwMode="auto">
          <a:xfrm>
            <a:off x="1042988" y="3332163"/>
            <a:ext cx="3048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77" name="Line 73"/>
          <p:cNvSpPr>
            <a:spLocks noChangeShapeType="1"/>
          </p:cNvSpPr>
          <p:nvPr/>
        </p:nvSpPr>
        <p:spPr bwMode="auto">
          <a:xfrm>
            <a:off x="1347788" y="2874963"/>
            <a:ext cx="0" cy="9906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78" name="Line 74"/>
          <p:cNvSpPr>
            <a:spLocks noChangeShapeType="1"/>
          </p:cNvSpPr>
          <p:nvPr/>
        </p:nvSpPr>
        <p:spPr bwMode="auto">
          <a:xfrm flipV="1">
            <a:off x="1331913" y="2874963"/>
            <a:ext cx="10668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79" name="Text Box 75"/>
          <p:cNvSpPr txBox="1">
            <a:spLocks noChangeArrowheads="1"/>
          </p:cNvSpPr>
          <p:nvPr/>
        </p:nvSpPr>
        <p:spPr bwMode="auto">
          <a:xfrm>
            <a:off x="2441575" y="2640013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chemeClr val="accent2"/>
                </a:solidFill>
                <a:latin typeface="Comic Sans MS" pitchFamily="66" charset="0"/>
              </a:rPr>
              <a:t>Tulerpeton</a:t>
            </a:r>
            <a:r>
              <a:rPr lang="cs-CZ" altLang="cs-CZ" sz="2400">
                <a:solidFill>
                  <a:schemeClr val="accent2"/>
                </a:solidFill>
                <a:latin typeface="Comic Sans MS" pitchFamily="66" charset="0"/>
              </a:rPr>
              <a:t> (†)</a:t>
            </a:r>
          </a:p>
        </p:txBody>
      </p:sp>
      <p:sp>
        <p:nvSpPr>
          <p:cNvPr id="23580" name="Line 76"/>
          <p:cNvSpPr>
            <a:spLocks noChangeShapeType="1"/>
          </p:cNvSpPr>
          <p:nvPr/>
        </p:nvSpPr>
        <p:spPr bwMode="auto">
          <a:xfrm>
            <a:off x="1636713" y="3379788"/>
            <a:ext cx="703262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Tetrapoda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12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54"/>
          <p:cNvGrpSpPr>
            <a:grpSpLocks/>
          </p:cNvGrpSpPr>
          <p:nvPr/>
        </p:nvGrpSpPr>
        <p:grpSpPr bwMode="auto">
          <a:xfrm>
            <a:off x="0" y="476250"/>
            <a:ext cx="3060700" cy="889000"/>
            <a:chOff x="0" y="300"/>
            <a:chExt cx="1928" cy="560"/>
          </a:xfrm>
        </p:grpSpPr>
        <p:sp>
          <p:nvSpPr>
            <p:cNvPr id="24596" name="Text Box 3"/>
            <p:cNvSpPr txBox="1">
              <a:spLocks noChangeArrowheads="1"/>
            </p:cNvSpPr>
            <p:nvPr/>
          </p:nvSpPr>
          <p:spPr bwMode="auto">
            <a:xfrm>
              <a:off x="0" y="300"/>
              <a:ext cx="19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solidFill>
                    <a:schemeClr val="hlink"/>
                  </a:solidFill>
                  <a:latin typeface="Comic Sans MS" pitchFamily="66" charset="0"/>
                </a:rPr>
                <a:t>Acanthostegidae (†)</a:t>
              </a:r>
            </a:p>
          </p:txBody>
        </p:sp>
        <p:sp>
          <p:nvSpPr>
            <p:cNvPr id="24597" name="Text Box 4"/>
            <p:cNvSpPr txBox="1">
              <a:spLocks noChangeArrowheads="1"/>
            </p:cNvSpPr>
            <p:nvPr/>
          </p:nvSpPr>
          <p:spPr bwMode="auto">
            <a:xfrm>
              <a:off x="0" y="572"/>
              <a:ext cx="19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solidFill>
                    <a:schemeClr val="hlink"/>
                  </a:solidFill>
                  <a:latin typeface="Comic Sans MS" pitchFamily="66" charset="0"/>
                </a:rPr>
                <a:t>Ichthyostegidae (†)</a:t>
              </a:r>
            </a:p>
          </p:txBody>
        </p:sp>
      </p:grpSp>
      <p:pic>
        <p:nvPicPr>
          <p:cNvPr id="24579" name="Picture 16" descr="labythZ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20713"/>
            <a:ext cx="24384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17"/>
          <p:cNvSpPr txBox="1">
            <a:spLocks noChangeArrowheads="1"/>
          </p:cNvSpPr>
          <p:nvPr/>
        </p:nvSpPr>
        <p:spPr bwMode="auto">
          <a:xfrm>
            <a:off x="6172200" y="917575"/>
            <a:ext cx="2481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latin typeface="Comic Sans MS" pitchFamily="66" charset="0"/>
              </a:rPr>
              <a:t>labyrintodontní zub</a:t>
            </a:r>
          </a:p>
        </p:txBody>
      </p:sp>
      <p:sp>
        <p:nvSpPr>
          <p:cNvPr id="24581" name="Text Box 18"/>
          <p:cNvSpPr txBox="1">
            <a:spLocks noChangeArrowheads="1"/>
          </p:cNvSpPr>
          <p:nvPr/>
        </p:nvSpPr>
        <p:spPr bwMode="auto">
          <a:xfrm>
            <a:off x="4524375" y="2781300"/>
            <a:ext cx="45116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diplospondylní obratle, silné krycí kosti na lebce, silná žebra a pletence končetin, kožní pancíře, labyrintodontní zuby, nestabilizovaný počet prstů - 4-8, </a:t>
            </a:r>
            <a:r>
              <a:rPr lang="cs-CZ" altLang="cs-CZ" sz="1800">
                <a:solidFill>
                  <a:srgbClr val="FF0000"/>
                </a:solidFill>
                <a:latin typeface="Comic Sans MS" pitchFamily="66" charset="0"/>
              </a:rPr>
              <a:t>chybí karpální a tarsální elementy</a:t>
            </a: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 – končetiny jen k posunu po břiše</a:t>
            </a:r>
          </a:p>
        </p:txBody>
      </p:sp>
      <p:grpSp>
        <p:nvGrpSpPr>
          <p:cNvPr id="24583" name="Group 53"/>
          <p:cNvGrpSpPr>
            <a:grpSpLocks/>
          </p:cNvGrpSpPr>
          <p:nvPr/>
        </p:nvGrpSpPr>
        <p:grpSpPr bwMode="auto">
          <a:xfrm>
            <a:off x="539750" y="3933825"/>
            <a:ext cx="1785938" cy="1800225"/>
            <a:chOff x="952" y="2527"/>
            <a:chExt cx="1125" cy="1134"/>
          </a:xfrm>
        </p:grpSpPr>
        <p:grpSp>
          <p:nvGrpSpPr>
            <p:cNvPr id="24587" name="Group 43"/>
            <p:cNvGrpSpPr>
              <a:grpSpLocks/>
            </p:cNvGrpSpPr>
            <p:nvPr/>
          </p:nvGrpSpPr>
          <p:grpSpPr bwMode="auto">
            <a:xfrm>
              <a:off x="952" y="2881"/>
              <a:ext cx="952" cy="525"/>
              <a:chOff x="1728" y="2736"/>
              <a:chExt cx="624" cy="336"/>
            </a:xfrm>
          </p:grpSpPr>
          <p:sp>
            <p:nvSpPr>
              <p:cNvPr id="24593" name="Oval 44"/>
              <p:cNvSpPr>
                <a:spLocks noChangeArrowheads="1"/>
              </p:cNvSpPr>
              <p:nvPr/>
            </p:nvSpPr>
            <p:spPr bwMode="auto">
              <a:xfrm>
                <a:off x="1872" y="2736"/>
                <a:ext cx="336" cy="33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cs-CZ" altLang="cs-CZ" sz="14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4594" name="Oval 45"/>
              <p:cNvSpPr>
                <a:spLocks noChangeArrowheads="1"/>
              </p:cNvSpPr>
              <p:nvPr/>
            </p:nvSpPr>
            <p:spPr bwMode="auto">
              <a:xfrm>
                <a:off x="2208" y="2784"/>
                <a:ext cx="144" cy="24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cs-CZ" altLang="cs-CZ" sz="14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4595" name="Oval 46"/>
              <p:cNvSpPr>
                <a:spLocks noChangeArrowheads="1"/>
              </p:cNvSpPr>
              <p:nvPr/>
            </p:nvSpPr>
            <p:spPr bwMode="auto">
              <a:xfrm>
                <a:off x="1728" y="2784"/>
                <a:ext cx="144" cy="24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cs-CZ" altLang="cs-CZ" sz="14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4588" name="Text Box 47"/>
            <p:cNvSpPr txBox="1">
              <a:spLocks noChangeArrowheads="1"/>
            </p:cNvSpPr>
            <p:nvPr/>
          </p:nvSpPr>
          <p:spPr bwMode="auto">
            <a:xfrm>
              <a:off x="1078" y="2527"/>
              <a:ext cx="99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FF0000"/>
                  </a:solidFill>
                  <a:latin typeface="Comic Sans MS" pitchFamily="66" charset="0"/>
                </a:rPr>
                <a:t>intercentrum</a:t>
              </a:r>
            </a:p>
          </p:txBody>
        </p:sp>
        <p:sp>
          <p:nvSpPr>
            <p:cNvPr id="24589" name="Text Box 48"/>
            <p:cNvSpPr txBox="1">
              <a:spLocks noChangeArrowheads="1"/>
            </p:cNvSpPr>
            <p:nvPr/>
          </p:nvSpPr>
          <p:spPr bwMode="auto">
            <a:xfrm>
              <a:off x="957" y="3430"/>
              <a:ext cx="97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FF0000"/>
                  </a:solidFill>
                  <a:latin typeface="Comic Sans MS" pitchFamily="66" charset="0"/>
                </a:rPr>
                <a:t>pleurocentra</a:t>
              </a:r>
            </a:p>
          </p:txBody>
        </p:sp>
        <p:sp>
          <p:nvSpPr>
            <p:cNvPr id="24590" name="Line 49"/>
            <p:cNvSpPr>
              <a:spLocks noChangeShapeType="1"/>
            </p:cNvSpPr>
            <p:nvPr/>
          </p:nvSpPr>
          <p:spPr bwMode="auto">
            <a:xfrm flipH="1" flipV="1">
              <a:off x="1065" y="3250"/>
              <a:ext cx="168" cy="23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591" name="Line 50"/>
            <p:cNvSpPr>
              <a:spLocks noChangeShapeType="1"/>
            </p:cNvSpPr>
            <p:nvPr/>
          </p:nvSpPr>
          <p:spPr bwMode="auto">
            <a:xfrm flipV="1">
              <a:off x="1626" y="3224"/>
              <a:ext cx="170" cy="26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592" name="Line 51"/>
            <p:cNvSpPr>
              <a:spLocks noChangeShapeType="1"/>
            </p:cNvSpPr>
            <p:nvPr/>
          </p:nvSpPr>
          <p:spPr bwMode="auto">
            <a:xfrm>
              <a:off x="1430" y="2777"/>
              <a:ext cx="0" cy="23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4584" name="Text Box 52"/>
          <p:cNvSpPr txBox="1">
            <a:spLocks noChangeArrowheads="1"/>
          </p:cNvSpPr>
          <p:nvPr/>
        </p:nvSpPr>
        <p:spPr bwMode="auto">
          <a:xfrm>
            <a:off x="34925" y="2652713"/>
            <a:ext cx="540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>
                <a:solidFill>
                  <a:schemeClr val="accent2"/>
                </a:solidFill>
                <a:latin typeface="Comic Sans MS" pitchFamily="66" charset="0"/>
              </a:rPr>
              <a:t>tělo obratle</a:t>
            </a: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latin typeface="Comic Sans MS" pitchFamily="66" charset="0"/>
              </a:rPr>
              <a:t>intercentrum + párová pleurocentra</a:t>
            </a:r>
          </a:p>
        </p:txBody>
      </p:sp>
      <p:sp>
        <p:nvSpPr>
          <p:cNvPr id="24585" name="Text Box 55"/>
          <p:cNvSpPr txBox="1">
            <a:spLocks noChangeArrowheads="1"/>
          </p:cNvSpPr>
          <p:nvPr/>
        </p:nvSpPr>
        <p:spPr bwMode="auto">
          <a:xfrm>
            <a:off x="3203575" y="5013325"/>
            <a:ext cx="5016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Kombinace aquatických a terestrických znaků</a:t>
            </a:r>
          </a:p>
        </p:txBody>
      </p:sp>
      <p:sp>
        <p:nvSpPr>
          <p:cNvPr id="24586" name="Text Box 56"/>
          <p:cNvSpPr txBox="1">
            <a:spLocks noChangeArrowheads="1"/>
          </p:cNvSpPr>
          <p:nvPr/>
        </p:nvSpPr>
        <p:spPr bwMode="auto">
          <a:xfrm>
            <a:off x="3606800" y="5389563"/>
            <a:ext cx="4648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pozůstatky žaberního aparátu</a:t>
            </a:r>
          </a:p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zachovány kanálky proudového orgánu na hlavě</a:t>
            </a:r>
          </a:p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zbytky šupin, paprsky v ocasní ploutvi,</a:t>
            </a:r>
          </a:p>
        </p:txBody>
      </p:sp>
      <p:sp>
        <p:nvSpPr>
          <p:cNvPr id="22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Tetrapoda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13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68"/>
          <p:cNvSpPr>
            <a:spLocks noChangeShapeType="1"/>
          </p:cNvSpPr>
          <p:nvPr/>
        </p:nvSpPr>
        <p:spPr bwMode="auto">
          <a:xfrm flipH="1" flipV="1">
            <a:off x="7834313" y="4198938"/>
            <a:ext cx="163512" cy="1889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25603" name="Group 90"/>
          <p:cNvGrpSpPr>
            <a:grpSpLocks/>
          </p:cNvGrpSpPr>
          <p:nvPr/>
        </p:nvGrpSpPr>
        <p:grpSpPr bwMode="auto">
          <a:xfrm>
            <a:off x="228600" y="549275"/>
            <a:ext cx="3335338" cy="6100763"/>
            <a:chOff x="144" y="346"/>
            <a:chExt cx="2101" cy="3843"/>
          </a:xfrm>
        </p:grpSpPr>
        <p:pic>
          <p:nvPicPr>
            <p:cNvPr id="25614" name="Picture 4" descr="acant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" y="1959"/>
              <a:ext cx="2044" cy="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2" descr="Acanpi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009"/>
              <a:ext cx="2041" cy="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6" name="Text Box 3"/>
            <p:cNvSpPr txBox="1">
              <a:spLocks noChangeArrowheads="1"/>
            </p:cNvSpPr>
            <p:nvPr/>
          </p:nvSpPr>
          <p:spPr bwMode="auto">
            <a:xfrm>
              <a:off x="144" y="346"/>
              <a:ext cx="1140" cy="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i="1">
                  <a:solidFill>
                    <a:schemeClr val="accent2"/>
                  </a:solidFill>
                  <a:latin typeface="Comic Sans MS" pitchFamily="66" charset="0"/>
                </a:rPr>
                <a:t>Acanthostega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accent2"/>
                  </a:solidFill>
                  <a:latin typeface="Comic Sans MS" pitchFamily="66" charset="0"/>
                </a:rPr>
                <a:t>8 prstů</a:t>
              </a:r>
            </a:p>
          </p:txBody>
        </p:sp>
        <p:pic>
          <p:nvPicPr>
            <p:cNvPr id="25617" name="Picture 5" descr="Acanm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783"/>
              <a:ext cx="2087" cy="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4932363" y="549275"/>
            <a:ext cx="177641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accent2"/>
                </a:solidFill>
                <a:latin typeface="Comic Sans MS" pitchFamily="66" charset="0"/>
              </a:rPr>
              <a:t>Ichthyostega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7 prstů</a:t>
            </a:r>
          </a:p>
        </p:txBody>
      </p:sp>
      <p:pic>
        <p:nvPicPr>
          <p:cNvPr id="25605" name="Picture 12" descr="ichthyosteg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413"/>
            <a:ext cx="36385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06_Ichtyostega_skull_foss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275"/>
            <a:ext cx="17589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7" name="Group 85"/>
          <p:cNvGrpSpPr>
            <a:grpSpLocks/>
          </p:cNvGrpSpPr>
          <p:nvPr/>
        </p:nvGrpSpPr>
        <p:grpSpPr bwMode="auto">
          <a:xfrm>
            <a:off x="6300788" y="2492375"/>
            <a:ext cx="2898775" cy="2736850"/>
            <a:chOff x="1680" y="2499"/>
            <a:chExt cx="2022" cy="1794"/>
          </a:xfrm>
        </p:grpSpPr>
        <p:grpSp>
          <p:nvGrpSpPr>
            <p:cNvPr id="25610" name="Group 86"/>
            <p:cNvGrpSpPr>
              <a:grpSpLocks/>
            </p:cNvGrpSpPr>
            <p:nvPr/>
          </p:nvGrpSpPr>
          <p:grpSpPr bwMode="auto">
            <a:xfrm>
              <a:off x="1680" y="2511"/>
              <a:ext cx="1999" cy="1782"/>
              <a:chOff x="1680" y="2511"/>
              <a:chExt cx="1999" cy="1782"/>
            </a:xfrm>
          </p:grpSpPr>
          <p:pic>
            <p:nvPicPr>
              <p:cNvPr id="25612" name="Picture 87" descr="ichythst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2511"/>
                <a:ext cx="1968" cy="17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13" name="Text Box 88"/>
              <p:cNvSpPr txBox="1">
                <a:spLocks noChangeArrowheads="1"/>
              </p:cNvSpPr>
              <p:nvPr/>
            </p:nvSpPr>
            <p:spPr bwMode="auto">
              <a:xfrm>
                <a:off x="2216" y="3988"/>
                <a:ext cx="1463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2400" i="1">
                    <a:solidFill>
                      <a:schemeClr val="accent2"/>
                    </a:solidFill>
                    <a:latin typeface="Comic Sans MS" pitchFamily="66" charset="0"/>
                  </a:rPr>
                  <a:t>Ichthyostega</a:t>
                </a:r>
              </a:p>
            </p:txBody>
          </p:sp>
        </p:grpSp>
        <p:sp>
          <p:nvSpPr>
            <p:cNvPr id="25611" name="Text Box 89"/>
            <p:cNvSpPr txBox="1">
              <a:spLocks noChangeArrowheads="1"/>
            </p:cNvSpPr>
            <p:nvPr/>
          </p:nvSpPr>
          <p:spPr bwMode="auto">
            <a:xfrm>
              <a:off x="3216" y="2499"/>
              <a:ext cx="486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solidFill>
                    <a:schemeClr val="accent2"/>
                  </a:solidFill>
                  <a:latin typeface="Comic Sans MS" pitchFamily="66" charset="0"/>
                </a:rPr>
                <a:t>2 m</a:t>
              </a:r>
            </a:p>
          </p:txBody>
        </p:sp>
      </p:grpSp>
      <p:pic>
        <p:nvPicPr>
          <p:cNvPr id="25608" name="Picture 9" descr="10_Ichthyostega_foo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41888"/>
            <a:ext cx="252095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Tetrapoda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14</a:t>
            </a:fld>
            <a:endParaRPr lang="en-CA" altLang="cs-CZ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8"/>
          <p:cNvSpPr txBox="1">
            <a:spLocks noChangeArrowheads="1"/>
          </p:cNvSpPr>
          <p:nvPr/>
        </p:nvSpPr>
        <p:spPr bwMode="auto">
          <a:xfrm>
            <a:off x="3825875" y="620713"/>
            <a:ext cx="1490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itchFamily="66" charset="0"/>
              </a:rPr>
              <a:t>Amphibia</a:t>
            </a:r>
          </a:p>
        </p:txBody>
      </p:sp>
      <p:sp>
        <p:nvSpPr>
          <p:cNvPr id="26627" name="Text Box 19"/>
          <p:cNvSpPr txBox="1">
            <a:spLocks noChangeArrowheads="1"/>
          </p:cNvSpPr>
          <p:nvPr/>
        </p:nvSpPr>
        <p:spPr bwMode="auto">
          <a:xfrm>
            <a:off x="152400" y="1447800"/>
            <a:ext cx="3055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 redukce prstů na ruce (4)</a:t>
            </a:r>
          </a:p>
        </p:txBody>
      </p:sp>
      <p:sp>
        <p:nvSpPr>
          <p:cNvPr id="26628" name="Text Box 20"/>
          <p:cNvSpPr txBox="1">
            <a:spLocks noChangeArrowheads="1"/>
          </p:cNvSpPr>
          <p:nvPr/>
        </p:nvSpPr>
        <p:spPr bwMode="auto">
          <a:xfrm>
            <a:off x="152400" y="1693863"/>
            <a:ext cx="2019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 vývoj přes larvu</a:t>
            </a:r>
          </a:p>
        </p:txBody>
      </p:sp>
      <p:sp>
        <p:nvSpPr>
          <p:cNvPr id="26629" name="Text Box 21"/>
          <p:cNvSpPr txBox="1">
            <a:spLocks noChangeArrowheads="1"/>
          </p:cNvSpPr>
          <p:nvPr/>
        </p:nvSpPr>
        <p:spPr bwMode="auto">
          <a:xfrm>
            <a:off x="179388" y="1196975"/>
            <a:ext cx="3235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chemeClr val="bg2"/>
              </a:buClr>
            </a:pPr>
            <a:r>
              <a:rPr lang="cs-CZ" altLang="cs-CZ" sz="1800">
                <a:solidFill>
                  <a:srgbClr val="FF0000"/>
                </a:solidFill>
                <a:latin typeface="Comic Sans MS" pitchFamily="66" charset="0"/>
              </a:rPr>
              <a:t> zápěstí a zanártí vytvořeno</a:t>
            </a:r>
          </a:p>
        </p:txBody>
      </p:sp>
      <p:grpSp>
        <p:nvGrpSpPr>
          <p:cNvPr id="2" name="Group 107"/>
          <p:cNvGrpSpPr>
            <a:grpSpLocks/>
          </p:cNvGrpSpPr>
          <p:nvPr/>
        </p:nvGrpSpPr>
        <p:grpSpPr bwMode="auto">
          <a:xfrm>
            <a:off x="58738" y="6237288"/>
            <a:ext cx="9115425" cy="647700"/>
            <a:chOff x="37" y="3929"/>
            <a:chExt cx="5742" cy="408"/>
          </a:xfrm>
        </p:grpSpPr>
        <p:sp>
          <p:nvSpPr>
            <p:cNvPr id="26644" name="Text Box 95"/>
            <p:cNvSpPr txBox="1">
              <a:spLocks noChangeArrowheads="1"/>
            </p:cNvSpPr>
            <p:nvPr/>
          </p:nvSpPr>
          <p:spPr bwMode="auto">
            <a:xfrm>
              <a:off x="37" y="4106"/>
              <a:ext cx="574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itchFamily="66" charset="0"/>
                </a:rPr>
                <a:t>Benton (2005), Anderson (2008) – Temnospondyli + Lissamphibia = sesterské taxony</a:t>
              </a:r>
            </a:p>
          </p:txBody>
        </p:sp>
        <p:sp>
          <p:nvSpPr>
            <p:cNvPr id="26645" name="Text Box 96"/>
            <p:cNvSpPr txBox="1">
              <a:spLocks noChangeArrowheads="1"/>
            </p:cNvSpPr>
            <p:nvPr/>
          </p:nvSpPr>
          <p:spPr bwMode="auto">
            <a:xfrm>
              <a:off x="37" y="3929"/>
              <a:ext cx="3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itchFamily="66" charset="0"/>
                </a:rPr>
                <a:t>Frost et al. (2006) – Lissamphibia = monophylum (2)</a:t>
              </a:r>
            </a:p>
          </p:txBody>
        </p:sp>
      </p:grpSp>
      <p:pic>
        <p:nvPicPr>
          <p:cNvPr id="26632" name="Picture 84" descr="BATRACHOMORPHA-CLADO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733675"/>
            <a:ext cx="43561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Rectangle 89"/>
          <p:cNvSpPr>
            <a:spLocks noChangeArrowheads="1"/>
          </p:cNvSpPr>
          <p:nvPr/>
        </p:nvSpPr>
        <p:spPr bwMode="auto">
          <a:xfrm>
            <a:off x="2627313" y="2805113"/>
            <a:ext cx="3744912" cy="1873250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4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6634" name="Text Box 90"/>
          <p:cNvSpPr txBox="1">
            <a:spLocks noChangeArrowheads="1"/>
          </p:cNvSpPr>
          <p:nvPr/>
        </p:nvSpPr>
        <p:spPr bwMode="auto">
          <a:xfrm>
            <a:off x="2122488" y="2276475"/>
            <a:ext cx="1490662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33CC"/>
                </a:solidFill>
                <a:latin typeface="Comic Sans MS" pitchFamily="66" charset="0"/>
              </a:rPr>
              <a:t>Amphibia</a:t>
            </a:r>
          </a:p>
        </p:txBody>
      </p:sp>
      <p:grpSp>
        <p:nvGrpSpPr>
          <p:cNvPr id="3" name="Skupina 20"/>
          <p:cNvGrpSpPr>
            <a:grpSpLocks/>
          </p:cNvGrpSpPr>
          <p:nvPr/>
        </p:nvGrpSpPr>
        <p:grpSpPr bwMode="auto">
          <a:xfrm>
            <a:off x="3421063" y="3309938"/>
            <a:ext cx="4823345" cy="947985"/>
            <a:chOff x="3421063" y="3309938"/>
            <a:chExt cx="4823345" cy="947985"/>
          </a:xfrm>
        </p:grpSpPr>
        <p:sp>
          <p:nvSpPr>
            <p:cNvPr id="26642" name="Rectangle 98"/>
            <p:cNvSpPr>
              <a:spLocks noChangeArrowheads="1"/>
            </p:cNvSpPr>
            <p:nvPr/>
          </p:nvSpPr>
          <p:spPr bwMode="auto">
            <a:xfrm>
              <a:off x="3421063" y="3309938"/>
              <a:ext cx="3022600" cy="935037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140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26643" name="Text Box 99"/>
            <p:cNvSpPr txBox="1">
              <a:spLocks noChangeArrowheads="1"/>
            </p:cNvSpPr>
            <p:nvPr/>
          </p:nvSpPr>
          <p:spPr bwMode="auto">
            <a:xfrm>
              <a:off x="6568008" y="3861048"/>
              <a:ext cx="1676400" cy="3968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dirty="0" err="1">
                  <a:solidFill>
                    <a:srgbClr val="009900"/>
                  </a:solidFill>
                  <a:latin typeface="Comic Sans MS" pitchFamily="66" charset="0"/>
                </a:rPr>
                <a:t>Lissamphibia</a:t>
              </a:r>
              <a:endParaRPr lang="cs-CZ" altLang="cs-CZ" sz="2000" dirty="0">
                <a:solidFill>
                  <a:srgbClr val="009900"/>
                </a:solidFill>
                <a:latin typeface="Comic Sans MS" pitchFamily="66" charset="0"/>
              </a:endParaRPr>
            </a:p>
          </p:txBody>
        </p:sp>
      </p:grpSp>
      <p:sp>
        <p:nvSpPr>
          <p:cNvPr id="18445" name="Rectangle 86"/>
          <p:cNvSpPr>
            <a:spLocks noChangeArrowheads="1"/>
          </p:cNvSpPr>
          <p:nvPr/>
        </p:nvSpPr>
        <p:spPr bwMode="auto">
          <a:xfrm>
            <a:off x="3059113" y="2878138"/>
            <a:ext cx="3457575" cy="1439862"/>
          </a:xfrm>
          <a:prstGeom prst="rect">
            <a:avLst/>
          </a:prstGeom>
          <a:noFill/>
          <a:ln w="38100">
            <a:solidFill>
              <a:srgbClr val="FF33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40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4" name="Skupina 1"/>
          <p:cNvGrpSpPr>
            <a:grpSpLocks/>
          </p:cNvGrpSpPr>
          <p:nvPr/>
        </p:nvGrpSpPr>
        <p:grpSpPr bwMode="auto">
          <a:xfrm>
            <a:off x="2555875" y="4102100"/>
            <a:ext cx="3979863" cy="996950"/>
            <a:chOff x="2699792" y="4102100"/>
            <a:chExt cx="3980409" cy="996951"/>
          </a:xfrm>
        </p:grpSpPr>
        <p:sp>
          <p:nvSpPr>
            <p:cNvPr id="26639" name="Line 92"/>
            <p:cNvSpPr>
              <a:spLocks noChangeShapeType="1"/>
            </p:cNvSpPr>
            <p:nvPr/>
          </p:nvSpPr>
          <p:spPr bwMode="auto">
            <a:xfrm>
              <a:off x="2699792" y="4102100"/>
              <a:ext cx="0" cy="863600"/>
            </a:xfrm>
            <a:prstGeom prst="line">
              <a:avLst/>
            </a:prstGeom>
            <a:noFill/>
            <a:ln w="57150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640" name="Line 93"/>
            <p:cNvSpPr>
              <a:spLocks noChangeShapeType="1"/>
            </p:cNvSpPr>
            <p:nvPr/>
          </p:nvSpPr>
          <p:spPr bwMode="auto">
            <a:xfrm>
              <a:off x="2699792" y="4965700"/>
              <a:ext cx="3063709" cy="0"/>
            </a:xfrm>
            <a:prstGeom prst="line">
              <a:avLst/>
            </a:prstGeom>
            <a:noFill/>
            <a:ln w="57150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641" name="Text Box 94"/>
            <p:cNvSpPr txBox="1">
              <a:spLocks noChangeArrowheads="1"/>
            </p:cNvSpPr>
            <p:nvPr/>
          </p:nvSpPr>
          <p:spPr bwMode="auto">
            <a:xfrm>
              <a:off x="5731336" y="4824413"/>
              <a:ext cx="948865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chemeClr val="bg1"/>
                  </a:solidFill>
                </a:rPr>
                <a:t>AMNIOTA</a:t>
              </a:r>
            </a:p>
          </p:txBody>
        </p:sp>
      </p:grpSp>
      <p:sp>
        <p:nvSpPr>
          <p:cNvPr id="20" name="Obdélník 19"/>
          <p:cNvSpPr>
            <a:spLocks noChangeArrowheads="1"/>
          </p:cNvSpPr>
          <p:nvPr/>
        </p:nvSpPr>
        <p:spPr bwMode="auto">
          <a:xfrm>
            <a:off x="4716463" y="4652963"/>
            <a:ext cx="1584325" cy="2159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4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2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15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 animBg="1"/>
      <p:bldP spid="18445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14375"/>
            <a:ext cx="8280400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95"/>
          <p:cNvSpPr txBox="1">
            <a:spLocks noChangeArrowheads="1"/>
          </p:cNvSpPr>
          <p:nvPr/>
        </p:nvSpPr>
        <p:spPr bwMode="auto">
          <a:xfrm>
            <a:off x="158750" y="531813"/>
            <a:ext cx="2547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A. Temnospondyl Hypothesis</a:t>
            </a:r>
          </a:p>
        </p:txBody>
      </p:sp>
      <p:grpSp>
        <p:nvGrpSpPr>
          <p:cNvPr id="27652" name="Group 99"/>
          <p:cNvGrpSpPr>
            <a:grpSpLocks/>
          </p:cNvGrpSpPr>
          <p:nvPr/>
        </p:nvGrpSpPr>
        <p:grpSpPr bwMode="auto">
          <a:xfrm>
            <a:off x="539750" y="2133600"/>
            <a:ext cx="2952750" cy="3240088"/>
            <a:chOff x="340" y="1344"/>
            <a:chExt cx="1860" cy="2041"/>
          </a:xfrm>
        </p:grpSpPr>
        <p:sp>
          <p:nvSpPr>
            <p:cNvPr id="27655" name="Rectangle 97"/>
            <p:cNvSpPr>
              <a:spLocks noChangeArrowheads="1"/>
            </p:cNvSpPr>
            <p:nvPr/>
          </p:nvSpPr>
          <p:spPr bwMode="auto">
            <a:xfrm>
              <a:off x="340" y="1344"/>
              <a:ext cx="907" cy="63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140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27656" name="Oval 98"/>
            <p:cNvSpPr>
              <a:spLocks noChangeArrowheads="1"/>
            </p:cNvSpPr>
            <p:nvPr/>
          </p:nvSpPr>
          <p:spPr bwMode="auto">
            <a:xfrm>
              <a:off x="2064" y="3249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140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sp>
        <p:nvSpPr>
          <p:cNvPr id="27653" name="Text Box 101"/>
          <p:cNvSpPr txBox="1">
            <a:spLocks noChangeArrowheads="1"/>
          </p:cNvSpPr>
          <p:nvPr/>
        </p:nvSpPr>
        <p:spPr bwMode="auto">
          <a:xfrm>
            <a:off x="34925" y="6092825"/>
            <a:ext cx="43211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Podle: Anderson J.S.: Focal Review: The Origin(s) of Modern Amphibians. Evol Biol (2008) 35:231–247</a:t>
            </a:r>
          </a:p>
        </p:txBody>
      </p:sp>
      <p:sp>
        <p:nvSpPr>
          <p:cNvPr id="9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/>
              <a:pPr/>
              <a:t>16</a:t>
            </a:fld>
            <a:endParaRPr lang="en-CA" altLang="cs-CZ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158750" y="531813"/>
            <a:ext cx="2371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B. Lepospondyl Hypothesis</a:t>
            </a:r>
          </a:p>
        </p:txBody>
      </p:sp>
      <p:grpSp>
        <p:nvGrpSpPr>
          <p:cNvPr id="28675" name="Group 11"/>
          <p:cNvGrpSpPr>
            <a:grpSpLocks/>
          </p:cNvGrpSpPr>
          <p:nvPr/>
        </p:nvGrpSpPr>
        <p:grpSpPr bwMode="auto">
          <a:xfrm>
            <a:off x="468313" y="858838"/>
            <a:ext cx="7848600" cy="5394325"/>
            <a:chOff x="295" y="541"/>
            <a:chExt cx="4944" cy="3398"/>
          </a:xfrm>
        </p:grpSpPr>
        <p:pic>
          <p:nvPicPr>
            <p:cNvPr id="2867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541"/>
              <a:ext cx="4944" cy="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679" name="Group 10"/>
            <p:cNvGrpSpPr>
              <a:grpSpLocks/>
            </p:cNvGrpSpPr>
            <p:nvPr/>
          </p:nvGrpSpPr>
          <p:grpSpPr bwMode="auto">
            <a:xfrm>
              <a:off x="2290" y="1117"/>
              <a:ext cx="2087" cy="2086"/>
              <a:chOff x="2290" y="1117"/>
              <a:chExt cx="2087" cy="2086"/>
            </a:xfrm>
          </p:grpSpPr>
          <p:sp>
            <p:nvSpPr>
              <p:cNvPr id="28680" name="Rectangle 6"/>
              <p:cNvSpPr>
                <a:spLocks noChangeArrowheads="1"/>
              </p:cNvSpPr>
              <p:nvPr/>
            </p:nvSpPr>
            <p:spPr bwMode="auto">
              <a:xfrm>
                <a:off x="3152" y="1117"/>
                <a:ext cx="1225" cy="81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cs-CZ" altLang="cs-CZ" sz="14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8681" name="Oval 7"/>
              <p:cNvSpPr>
                <a:spLocks noChangeArrowheads="1"/>
              </p:cNvSpPr>
              <p:nvPr/>
            </p:nvSpPr>
            <p:spPr bwMode="auto">
              <a:xfrm>
                <a:off x="2290" y="2750"/>
                <a:ext cx="136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cs-CZ" altLang="cs-CZ" sz="14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8682" name="Oval 8"/>
              <p:cNvSpPr>
                <a:spLocks noChangeArrowheads="1"/>
              </p:cNvSpPr>
              <p:nvPr/>
            </p:nvSpPr>
            <p:spPr bwMode="auto">
              <a:xfrm>
                <a:off x="2608" y="3067"/>
                <a:ext cx="136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cs-CZ" altLang="cs-CZ" sz="14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</p:grpSp>
      <p:sp>
        <p:nvSpPr>
          <p:cNvPr id="28676" name="Text Box 13"/>
          <p:cNvSpPr txBox="1">
            <a:spLocks noChangeArrowheads="1"/>
          </p:cNvSpPr>
          <p:nvPr/>
        </p:nvSpPr>
        <p:spPr bwMode="auto">
          <a:xfrm>
            <a:off x="4284663" y="6080125"/>
            <a:ext cx="46085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Podle: Anderson J.S.: Focal Review: The Origin(s) of Modern Amphibians. Evol Biol (2008) 35:231–247</a:t>
            </a: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/>
              <a:pPr/>
              <a:t>17</a:t>
            </a:fld>
            <a:endParaRPr lang="en-CA" altLang="cs-CZ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58750" y="531813"/>
            <a:ext cx="2124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C. Polyphyly Hypothesis</a:t>
            </a:r>
          </a:p>
        </p:txBody>
      </p:sp>
      <p:grpSp>
        <p:nvGrpSpPr>
          <p:cNvPr id="29699" name="Group 12"/>
          <p:cNvGrpSpPr>
            <a:grpSpLocks/>
          </p:cNvGrpSpPr>
          <p:nvPr/>
        </p:nvGrpSpPr>
        <p:grpSpPr bwMode="auto">
          <a:xfrm>
            <a:off x="395288" y="827088"/>
            <a:ext cx="7921625" cy="5510212"/>
            <a:chOff x="249" y="521"/>
            <a:chExt cx="4990" cy="3471"/>
          </a:xfrm>
        </p:grpSpPr>
        <p:pic>
          <p:nvPicPr>
            <p:cNvPr id="2970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521"/>
              <a:ext cx="4990" cy="3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3" name="Rectangle 10"/>
            <p:cNvSpPr>
              <a:spLocks noChangeArrowheads="1"/>
            </p:cNvSpPr>
            <p:nvPr/>
          </p:nvSpPr>
          <p:spPr bwMode="auto">
            <a:xfrm>
              <a:off x="340" y="1253"/>
              <a:ext cx="816" cy="58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140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29704" name="Rectangle 11"/>
            <p:cNvSpPr>
              <a:spLocks noChangeArrowheads="1"/>
            </p:cNvSpPr>
            <p:nvPr/>
          </p:nvSpPr>
          <p:spPr bwMode="auto">
            <a:xfrm>
              <a:off x="2880" y="1253"/>
              <a:ext cx="726" cy="58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140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sp>
        <p:nvSpPr>
          <p:cNvPr id="29700" name="Text Box 14"/>
          <p:cNvSpPr txBox="1">
            <a:spLocks noChangeArrowheads="1"/>
          </p:cNvSpPr>
          <p:nvPr/>
        </p:nvSpPr>
        <p:spPr bwMode="auto">
          <a:xfrm>
            <a:off x="4572000" y="6080125"/>
            <a:ext cx="4572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Podle: Anderson J.S.: Focal Review: The Origin(s) of Modern Amphibians. Evol Biol (2008) 35:231–247</a:t>
            </a:r>
          </a:p>
        </p:txBody>
      </p:sp>
      <p:sp>
        <p:nvSpPr>
          <p:cNvPr id="9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/>
              <a:pPr/>
              <a:t>18</a:t>
            </a:fld>
            <a:endParaRPr lang="en-CA" altLang="cs-CZ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1" name="Group 5"/>
          <p:cNvGrpSpPr>
            <a:grpSpLocks/>
          </p:cNvGrpSpPr>
          <p:nvPr/>
        </p:nvGrpSpPr>
        <p:grpSpPr bwMode="auto">
          <a:xfrm>
            <a:off x="3324225" y="3890963"/>
            <a:ext cx="3721100" cy="2608262"/>
            <a:chOff x="3254" y="2192"/>
            <a:chExt cx="1758" cy="1193"/>
          </a:xfrm>
        </p:grpSpPr>
        <p:sp>
          <p:nvSpPr>
            <p:cNvPr id="32823" name="Rectangle 6"/>
            <p:cNvSpPr>
              <a:spLocks noChangeArrowheads="1"/>
            </p:cNvSpPr>
            <p:nvPr/>
          </p:nvSpPr>
          <p:spPr bwMode="auto">
            <a:xfrm>
              <a:off x="3254" y="2192"/>
              <a:ext cx="1319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itchFamily="66" charset="0"/>
                </a:rPr>
                <a:t>Albanerpetodontidae (†)</a:t>
              </a:r>
            </a:p>
          </p:txBody>
        </p:sp>
        <p:grpSp>
          <p:nvGrpSpPr>
            <p:cNvPr id="32824" name="Group 7"/>
            <p:cNvGrpSpPr>
              <a:grpSpLocks/>
            </p:cNvGrpSpPr>
            <p:nvPr/>
          </p:nvGrpSpPr>
          <p:grpSpPr bwMode="auto">
            <a:xfrm>
              <a:off x="4967" y="2251"/>
              <a:ext cx="45" cy="1134"/>
              <a:chOff x="4464" y="624"/>
              <a:chExt cx="96" cy="2592"/>
            </a:xfrm>
          </p:grpSpPr>
          <p:sp>
            <p:nvSpPr>
              <p:cNvPr id="32825" name="Line 8"/>
              <p:cNvSpPr>
                <a:spLocks noChangeShapeType="1"/>
              </p:cNvSpPr>
              <p:nvPr/>
            </p:nvSpPr>
            <p:spPr bwMode="auto">
              <a:xfrm>
                <a:off x="4560" y="624"/>
                <a:ext cx="0" cy="259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2826" name="Line 9"/>
              <p:cNvSpPr>
                <a:spLocks noChangeShapeType="1"/>
              </p:cNvSpPr>
              <p:nvPr/>
            </p:nvSpPr>
            <p:spPr bwMode="auto">
              <a:xfrm>
                <a:off x="4464" y="62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2827" name="Line 10"/>
              <p:cNvSpPr>
                <a:spLocks noChangeShapeType="1"/>
              </p:cNvSpPr>
              <p:nvPr/>
            </p:nvSpPr>
            <p:spPr bwMode="auto">
              <a:xfrm>
                <a:off x="4464" y="32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32772" name="Text Box 12"/>
          <p:cNvSpPr txBox="1">
            <a:spLocks noChangeArrowheads="1"/>
          </p:cNvSpPr>
          <p:nvPr/>
        </p:nvSpPr>
        <p:spPr bwMode="auto">
          <a:xfrm>
            <a:off x="3386138" y="2947988"/>
            <a:ext cx="19050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Eryopoidea (†)</a:t>
            </a:r>
          </a:p>
        </p:txBody>
      </p:sp>
      <p:grpSp>
        <p:nvGrpSpPr>
          <p:cNvPr id="32773" name="Group 14"/>
          <p:cNvGrpSpPr>
            <a:grpSpLocks/>
          </p:cNvGrpSpPr>
          <p:nvPr/>
        </p:nvGrpSpPr>
        <p:grpSpPr bwMode="auto">
          <a:xfrm>
            <a:off x="7140575" y="2630488"/>
            <a:ext cx="379413" cy="3967162"/>
            <a:chOff x="4464" y="624"/>
            <a:chExt cx="96" cy="2592"/>
          </a:xfrm>
        </p:grpSpPr>
        <p:sp>
          <p:nvSpPr>
            <p:cNvPr id="32820" name="Line 15"/>
            <p:cNvSpPr>
              <a:spLocks noChangeShapeType="1"/>
            </p:cNvSpPr>
            <p:nvPr/>
          </p:nvSpPr>
          <p:spPr bwMode="auto">
            <a:xfrm>
              <a:off x="4560" y="624"/>
              <a:ext cx="0" cy="259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21" name="Line 16"/>
            <p:cNvSpPr>
              <a:spLocks noChangeShapeType="1"/>
            </p:cNvSpPr>
            <p:nvPr/>
          </p:nvSpPr>
          <p:spPr bwMode="auto">
            <a:xfrm>
              <a:off x="4464" y="624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22" name="Line 17"/>
            <p:cNvSpPr>
              <a:spLocks noChangeShapeType="1"/>
            </p:cNvSpPr>
            <p:nvPr/>
          </p:nvSpPr>
          <p:spPr bwMode="auto">
            <a:xfrm>
              <a:off x="4464" y="3216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2774" name="Text Box 18"/>
          <p:cNvSpPr txBox="1">
            <a:spLocks noChangeArrowheads="1"/>
          </p:cNvSpPr>
          <p:nvPr/>
        </p:nvSpPr>
        <p:spPr bwMode="auto">
          <a:xfrm>
            <a:off x="7608888" y="3687763"/>
            <a:ext cx="4889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Temnospondyli</a:t>
            </a:r>
            <a:endParaRPr lang="cs-CZ" altLang="cs-CZ" sz="240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32775" name="Text Box 19"/>
          <p:cNvSpPr txBox="1">
            <a:spLocks noChangeArrowheads="1"/>
          </p:cNvSpPr>
          <p:nvPr/>
        </p:nvSpPr>
        <p:spPr bwMode="auto">
          <a:xfrm>
            <a:off x="7113588" y="4216400"/>
            <a:ext cx="4889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9900"/>
                </a:solidFill>
                <a:latin typeface="Comic Sans MS" pitchFamily="66" charset="0"/>
              </a:rPr>
              <a:t>Lissamphibia</a:t>
            </a:r>
            <a:endParaRPr lang="cs-CZ" altLang="cs-CZ" sz="2400">
              <a:solidFill>
                <a:srgbClr val="009900"/>
              </a:solidFill>
              <a:latin typeface="Comic Sans MS" pitchFamily="66" charset="0"/>
            </a:endParaRPr>
          </a:p>
        </p:txBody>
      </p:sp>
      <p:grpSp>
        <p:nvGrpSpPr>
          <p:cNvPr id="32776" name="Group 20"/>
          <p:cNvGrpSpPr>
            <a:grpSpLocks/>
          </p:cNvGrpSpPr>
          <p:nvPr/>
        </p:nvGrpSpPr>
        <p:grpSpPr bwMode="auto">
          <a:xfrm>
            <a:off x="7956550" y="765175"/>
            <a:ext cx="144463" cy="5832475"/>
            <a:chOff x="5467" y="664"/>
            <a:chExt cx="44" cy="2766"/>
          </a:xfrm>
        </p:grpSpPr>
        <p:sp>
          <p:nvSpPr>
            <p:cNvPr id="32817" name="Line 21"/>
            <p:cNvSpPr>
              <a:spLocks noChangeShapeType="1"/>
            </p:cNvSpPr>
            <p:nvPr/>
          </p:nvSpPr>
          <p:spPr bwMode="auto">
            <a:xfrm flipH="1">
              <a:off x="5511" y="664"/>
              <a:ext cx="0" cy="276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18" name="Line 22"/>
            <p:cNvSpPr>
              <a:spLocks noChangeShapeType="1"/>
            </p:cNvSpPr>
            <p:nvPr/>
          </p:nvSpPr>
          <p:spPr bwMode="auto">
            <a:xfrm flipH="1">
              <a:off x="5467" y="664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19" name="Line 23"/>
            <p:cNvSpPr>
              <a:spLocks noChangeShapeType="1"/>
            </p:cNvSpPr>
            <p:nvPr/>
          </p:nvSpPr>
          <p:spPr bwMode="auto">
            <a:xfrm flipH="1">
              <a:off x="5467" y="3430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2777" name="Text Box 24"/>
          <p:cNvSpPr txBox="1">
            <a:spLocks noChangeArrowheads="1"/>
          </p:cNvSpPr>
          <p:nvPr/>
        </p:nvSpPr>
        <p:spPr bwMode="auto">
          <a:xfrm>
            <a:off x="8188325" y="3097213"/>
            <a:ext cx="4889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Amphibia</a:t>
            </a:r>
            <a:endParaRPr lang="cs-CZ" altLang="cs-CZ" sz="2400">
              <a:solidFill>
                <a:srgbClr val="0000CC"/>
              </a:solidFill>
              <a:latin typeface="Comic Sans MS" pitchFamily="66" charset="0"/>
            </a:endParaRPr>
          </a:p>
        </p:txBody>
      </p:sp>
      <p:grpSp>
        <p:nvGrpSpPr>
          <p:cNvPr id="32778" name="Group 25"/>
          <p:cNvGrpSpPr>
            <a:grpSpLocks/>
          </p:cNvGrpSpPr>
          <p:nvPr/>
        </p:nvGrpSpPr>
        <p:grpSpPr bwMode="auto">
          <a:xfrm>
            <a:off x="7308850" y="1122363"/>
            <a:ext cx="217488" cy="1227137"/>
            <a:chOff x="4464" y="624"/>
            <a:chExt cx="96" cy="2592"/>
          </a:xfrm>
        </p:grpSpPr>
        <p:sp>
          <p:nvSpPr>
            <p:cNvPr id="32814" name="Line 26"/>
            <p:cNvSpPr>
              <a:spLocks noChangeShapeType="1"/>
            </p:cNvSpPr>
            <p:nvPr/>
          </p:nvSpPr>
          <p:spPr bwMode="auto">
            <a:xfrm>
              <a:off x="4560" y="624"/>
              <a:ext cx="0" cy="259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15" name="Line 27"/>
            <p:cNvSpPr>
              <a:spLocks noChangeShapeType="1"/>
            </p:cNvSpPr>
            <p:nvPr/>
          </p:nvSpPr>
          <p:spPr bwMode="auto">
            <a:xfrm>
              <a:off x="4464" y="624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16" name="Line 28"/>
            <p:cNvSpPr>
              <a:spLocks noChangeShapeType="1"/>
            </p:cNvSpPr>
            <p:nvPr/>
          </p:nvSpPr>
          <p:spPr bwMode="auto">
            <a:xfrm>
              <a:off x="4464" y="3216"/>
              <a:ext cx="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2779" name="Text Box 29"/>
          <p:cNvSpPr txBox="1">
            <a:spLocks noChangeArrowheads="1"/>
          </p:cNvSpPr>
          <p:nvPr/>
        </p:nvSpPr>
        <p:spPr bwMode="auto">
          <a:xfrm>
            <a:off x="7705725" y="908050"/>
            <a:ext cx="45878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„Lepospondyli“</a:t>
            </a:r>
          </a:p>
        </p:txBody>
      </p:sp>
      <p:sp>
        <p:nvSpPr>
          <p:cNvPr id="32780" name="Line 30"/>
          <p:cNvSpPr>
            <a:spLocks noChangeShapeType="1"/>
          </p:cNvSpPr>
          <p:nvPr/>
        </p:nvSpPr>
        <p:spPr bwMode="auto">
          <a:xfrm>
            <a:off x="2359025" y="3195638"/>
            <a:ext cx="0" cy="9493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32781" name="Group 31"/>
          <p:cNvGrpSpPr>
            <a:grpSpLocks/>
          </p:cNvGrpSpPr>
          <p:nvPr/>
        </p:nvGrpSpPr>
        <p:grpSpPr bwMode="auto">
          <a:xfrm>
            <a:off x="2854325" y="4708525"/>
            <a:ext cx="776288" cy="1543050"/>
            <a:chOff x="3032" y="2566"/>
            <a:chExt cx="367" cy="706"/>
          </a:xfrm>
        </p:grpSpPr>
        <p:sp>
          <p:nvSpPr>
            <p:cNvPr id="32807" name="Line 32"/>
            <p:cNvSpPr>
              <a:spLocks noChangeShapeType="1"/>
            </p:cNvSpPr>
            <p:nvPr/>
          </p:nvSpPr>
          <p:spPr bwMode="auto">
            <a:xfrm flipV="1">
              <a:off x="3032" y="2818"/>
              <a:ext cx="147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08" name="Line 33"/>
            <p:cNvSpPr>
              <a:spLocks noChangeShapeType="1"/>
            </p:cNvSpPr>
            <p:nvPr/>
          </p:nvSpPr>
          <p:spPr bwMode="auto">
            <a:xfrm>
              <a:off x="3179" y="2566"/>
              <a:ext cx="0" cy="53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09" name="Line 34"/>
            <p:cNvSpPr>
              <a:spLocks noChangeShapeType="1"/>
            </p:cNvSpPr>
            <p:nvPr/>
          </p:nvSpPr>
          <p:spPr bwMode="auto">
            <a:xfrm flipV="1">
              <a:off x="3179" y="2566"/>
              <a:ext cx="22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10" name="Line 35"/>
            <p:cNvSpPr>
              <a:spLocks noChangeShapeType="1"/>
            </p:cNvSpPr>
            <p:nvPr/>
          </p:nvSpPr>
          <p:spPr bwMode="auto">
            <a:xfrm>
              <a:off x="3252" y="2886"/>
              <a:ext cx="0" cy="38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11" name="Line 36"/>
            <p:cNvSpPr>
              <a:spLocks noChangeShapeType="1"/>
            </p:cNvSpPr>
            <p:nvPr/>
          </p:nvSpPr>
          <p:spPr bwMode="auto">
            <a:xfrm flipV="1">
              <a:off x="3252" y="2886"/>
              <a:ext cx="147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12" name="Line 37"/>
            <p:cNvSpPr>
              <a:spLocks noChangeShapeType="1"/>
            </p:cNvSpPr>
            <p:nvPr/>
          </p:nvSpPr>
          <p:spPr bwMode="auto">
            <a:xfrm flipV="1">
              <a:off x="3248" y="3272"/>
              <a:ext cx="147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13" name="Line 38"/>
            <p:cNvSpPr>
              <a:spLocks noChangeShapeType="1"/>
            </p:cNvSpPr>
            <p:nvPr/>
          </p:nvSpPr>
          <p:spPr bwMode="auto">
            <a:xfrm flipV="1">
              <a:off x="3175" y="3086"/>
              <a:ext cx="73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2782" name="Text Box 39"/>
          <p:cNvSpPr txBox="1">
            <a:spLocks noChangeArrowheads="1"/>
          </p:cNvSpPr>
          <p:nvPr/>
        </p:nvSpPr>
        <p:spPr bwMode="auto">
          <a:xfrm>
            <a:off x="3630613" y="4475163"/>
            <a:ext cx="1704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Gymnophiona</a:t>
            </a:r>
          </a:p>
        </p:txBody>
      </p:sp>
      <p:sp>
        <p:nvSpPr>
          <p:cNvPr id="32783" name="Text Box 40"/>
          <p:cNvSpPr txBox="1">
            <a:spLocks noChangeArrowheads="1"/>
          </p:cNvSpPr>
          <p:nvPr/>
        </p:nvSpPr>
        <p:spPr bwMode="auto">
          <a:xfrm>
            <a:off x="3630613" y="5178425"/>
            <a:ext cx="11271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Caudata</a:t>
            </a:r>
          </a:p>
        </p:txBody>
      </p:sp>
      <p:sp>
        <p:nvSpPr>
          <p:cNvPr id="32784" name="Text Box 41"/>
          <p:cNvSpPr txBox="1">
            <a:spLocks noChangeArrowheads="1"/>
          </p:cNvSpPr>
          <p:nvPr/>
        </p:nvSpPr>
        <p:spPr bwMode="auto">
          <a:xfrm>
            <a:off x="3654425" y="6045200"/>
            <a:ext cx="887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Anura</a:t>
            </a:r>
          </a:p>
        </p:txBody>
      </p:sp>
      <p:grpSp>
        <p:nvGrpSpPr>
          <p:cNvPr id="32785" name="Group 42"/>
          <p:cNvGrpSpPr>
            <a:grpSpLocks/>
          </p:cNvGrpSpPr>
          <p:nvPr/>
        </p:nvGrpSpPr>
        <p:grpSpPr bwMode="auto">
          <a:xfrm>
            <a:off x="1476375" y="1319213"/>
            <a:ext cx="1243013" cy="2041525"/>
            <a:chOff x="2381" y="1016"/>
            <a:chExt cx="587" cy="934"/>
          </a:xfrm>
        </p:grpSpPr>
        <p:sp>
          <p:nvSpPr>
            <p:cNvPr id="32803" name="Line 43"/>
            <p:cNvSpPr>
              <a:spLocks noChangeShapeType="1"/>
            </p:cNvSpPr>
            <p:nvPr/>
          </p:nvSpPr>
          <p:spPr bwMode="auto">
            <a:xfrm>
              <a:off x="2381" y="1495"/>
              <a:ext cx="147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04" name="Line 44"/>
            <p:cNvSpPr>
              <a:spLocks noChangeShapeType="1"/>
            </p:cNvSpPr>
            <p:nvPr/>
          </p:nvSpPr>
          <p:spPr bwMode="auto">
            <a:xfrm flipH="1">
              <a:off x="2519" y="1016"/>
              <a:ext cx="0" cy="93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05" name="Line 45"/>
            <p:cNvSpPr>
              <a:spLocks noChangeShapeType="1"/>
            </p:cNvSpPr>
            <p:nvPr/>
          </p:nvSpPr>
          <p:spPr bwMode="auto">
            <a:xfrm>
              <a:off x="2528" y="1016"/>
              <a:ext cx="44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06" name="Line 46"/>
            <p:cNvSpPr>
              <a:spLocks noChangeShapeType="1"/>
            </p:cNvSpPr>
            <p:nvPr/>
          </p:nvSpPr>
          <p:spPr bwMode="auto">
            <a:xfrm>
              <a:off x="2528" y="1256"/>
              <a:ext cx="44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2786" name="Text Box 47"/>
          <p:cNvSpPr txBox="1">
            <a:spLocks noChangeArrowheads="1"/>
          </p:cNvSpPr>
          <p:nvPr/>
        </p:nvSpPr>
        <p:spPr bwMode="auto">
          <a:xfrm>
            <a:off x="2797175" y="1076325"/>
            <a:ext cx="2598738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Nectridea (†) - voda</a:t>
            </a:r>
          </a:p>
        </p:txBody>
      </p:sp>
      <p:sp>
        <p:nvSpPr>
          <p:cNvPr id="32787" name="Text Box 48"/>
          <p:cNvSpPr txBox="1">
            <a:spLocks noChangeArrowheads="1"/>
          </p:cNvSpPr>
          <p:nvPr/>
        </p:nvSpPr>
        <p:spPr bwMode="auto">
          <a:xfrm>
            <a:off x="2797175" y="1639888"/>
            <a:ext cx="2741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Microsauria (†) - souš</a:t>
            </a:r>
          </a:p>
        </p:txBody>
      </p:sp>
      <p:sp>
        <p:nvSpPr>
          <p:cNvPr id="32788" name="Text Box 49"/>
          <p:cNvSpPr txBox="1">
            <a:spLocks noChangeArrowheads="1"/>
          </p:cNvSpPr>
          <p:nvPr/>
        </p:nvSpPr>
        <p:spPr bwMode="auto">
          <a:xfrm>
            <a:off x="3363913" y="3400425"/>
            <a:ext cx="23971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Dissorophoidea (†)</a:t>
            </a:r>
          </a:p>
        </p:txBody>
      </p:sp>
      <p:sp>
        <p:nvSpPr>
          <p:cNvPr id="32789" name="Text Box 50"/>
          <p:cNvSpPr txBox="1">
            <a:spLocks noChangeArrowheads="1"/>
          </p:cNvSpPr>
          <p:nvPr/>
        </p:nvSpPr>
        <p:spPr bwMode="auto">
          <a:xfrm>
            <a:off x="3368675" y="2493963"/>
            <a:ext cx="1960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Colosteidae (†)</a:t>
            </a:r>
          </a:p>
        </p:txBody>
      </p:sp>
      <p:grpSp>
        <p:nvGrpSpPr>
          <p:cNvPr id="32790" name="Group 51"/>
          <p:cNvGrpSpPr>
            <a:grpSpLocks/>
          </p:cNvGrpSpPr>
          <p:nvPr/>
        </p:nvGrpSpPr>
        <p:grpSpPr bwMode="auto">
          <a:xfrm>
            <a:off x="1787525" y="2693988"/>
            <a:ext cx="1579563" cy="2581275"/>
            <a:chOff x="2528" y="1645"/>
            <a:chExt cx="746" cy="1180"/>
          </a:xfrm>
        </p:grpSpPr>
        <p:sp>
          <p:nvSpPr>
            <p:cNvPr id="32791" name="Line 52"/>
            <p:cNvSpPr>
              <a:spLocks noChangeShapeType="1"/>
            </p:cNvSpPr>
            <p:nvPr/>
          </p:nvSpPr>
          <p:spPr bwMode="auto">
            <a:xfrm flipV="1">
              <a:off x="2659" y="2139"/>
              <a:ext cx="13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32792" name="Group 53"/>
            <p:cNvGrpSpPr>
              <a:grpSpLocks/>
            </p:cNvGrpSpPr>
            <p:nvPr/>
          </p:nvGrpSpPr>
          <p:grpSpPr bwMode="auto">
            <a:xfrm>
              <a:off x="2528" y="1645"/>
              <a:ext cx="746" cy="1180"/>
              <a:chOff x="2528" y="1645"/>
              <a:chExt cx="746" cy="1180"/>
            </a:xfrm>
          </p:grpSpPr>
          <p:sp>
            <p:nvSpPr>
              <p:cNvPr id="32793" name="Line 54"/>
              <p:cNvSpPr>
                <a:spLocks noChangeShapeType="1"/>
              </p:cNvSpPr>
              <p:nvPr/>
            </p:nvSpPr>
            <p:spPr bwMode="auto">
              <a:xfrm flipV="1">
                <a:off x="2943" y="2075"/>
                <a:ext cx="331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2794" name="Line 55"/>
              <p:cNvSpPr>
                <a:spLocks noChangeShapeType="1"/>
              </p:cNvSpPr>
              <p:nvPr/>
            </p:nvSpPr>
            <p:spPr bwMode="auto">
              <a:xfrm>
                <a:off x="2786" y="1874"/>
                <a:ext cx="478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2795" name="Line 56"/>
              <p:cNvSpPr>
                <a:spLocks noChangeShapeType="1"/>
              </p:cNvSpPr>
              <p:nvPr/>
            </p:nvSpPr>
            <p:spPr bwMode="auto">
              <a:xfrm>
                <a:off x="2786" y="2315"/>
                <a:ext cx="147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2796" name="Line 57"/>
              <p:cNvSpPr>
                <a:spLocks noChangeShapeType="1"/>
              </p:cNvSpPr>
              <p:nvPr/>
            </p:nvSpPr>
            <p:spPr bwMode="auto">
              <a:xfrm>
                <a:off x="2933" y="2075"/>
                <a:ext cx="3" cy="479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2797" name="Line 58"/>
              <p:cNvSpPr>
                <a:spLocks noChangeShapeType="1"/>
              </p:cNvSpPr>
              <p:nvPr/>
            </p:nvSpPr>
            <p:spPr bwMode="auto">
              <a:xfrm>
                <a:off x="2659" y="1645"/>
                <a:ext cx="589" cy="3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2798" name="Line 59"/>
              <p:cNvSpPr>
                <a:spLocks noChangeShapeType="1"/>
              </p:cNvSpPr>
              <p:nvPr/>
            </p:nvSpPr>
            <p:spPr bwMode="auto">
              <a:xfrm>
                <a:off x="2528" y="1950"/>
                <a:ext cx="147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2799" name="Line 60"/>
              <p:cNvSpPr>
                <a:spLocks noChangeShapeType="1"/>
              </p:cNvSpPr>
              <p:nvPr/>
            </p:nvSpPr>
            <p:spPr bwMode="auto">
              <a:xfrm flipV="1">
                <a:off x="3040" y="2290"/>
                <a:ext cx="221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2800" name="Line 61"/>
              <p:cNvSpPr>
                <a:spLocks noChangeShapeType="1"/>
              </p:cNvSpPr>
              <p:nvPr/>
            </p:nvSpPr>
            <p:spPr bwMode="auto">
              <a:xfrm flipV="1">
                <a:off x="2928" y="2554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2801" name="Line 62"/>
              <p:cNvSpPr>
                <a:spLocks noChangeShapeType="1"/>
              </p:cNvSpPr>
              <p:nvPr/>
            </p:nvSpPr>
            <p:spPr bwMode="auto">
              <a:xfrm flipH="1">
                <a:off x="2659" y="1648"/>
                <a:ext cx="0" cy="478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2802" name="Line 63"/>
              <p:cNvSpPr>
                <a:spLocks noChangeShapeType="1"/>
              </p:cNvSpPr>
              <p:nvPr/>
            </p:nvSpPr>
            <p:spPr bwMode="auto">
              <a:xfrm>
                <a:off x="3040" y="2290"/>
                <a:ext cx="0" cy="535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19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746125" y="1200150"/>
            <a:ext cx="957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sng">
                <a:solidFill>
                  <a:schemeClr val="bg2"/>
                </a:solidFill>
                <a:latin typeface="Comic Sans MS" pitchFamily="66" charset="0"/>
              </a:rPr>
              <a:t>Vznik</a:t>
            </a:r>
            <a:endParaRPr lang="cs-CZ" altLang="cs-CZ" sz="240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85800" y="1928813"/>
            <a:ext cx="809307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665163" indent="-2079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  <a:t>svrchní </a:t>
            </a:r>
            <a:r>
              <a:rPr lang="cs-CZ" altLang="cs-CZ" sz="2000" b="1" dirty="0">
                <a:solidFill>
                  <a:schemeClr val="bg2"/>
                </a:solidFill>
                <a:latin typeface="Comic Sans MS" pitchFamily="66" charset="0"/>
              </a:rPr>
              <a:t>devon</a:t>
            </a:r>
            <a: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  <a:t> (oteplení)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  <a:t>předpoklady: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  <a:t>zvyšování obsahu kyslíku v atmosféře, zvedání pevniny</a:t>
            </a:r>
            <a:b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</a:br>
            <a: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  <a:t>a ústup moře, zvyšování potravní nabídky na souši (rozvoj vegetace)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  <a:t>schopnost pohybu po souši a dýchání vzdušného kyslíku, adaptace k méně stabilnímu prostředí, ochrana před ztrátou vody 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0" y="0"/>
            <a:ext cx="9144000" cy="476250"/>
            <a:chOff x="0" y="0"/>
            <a:chExt cx="9144000" cy="476250"/>
          </a:xfrm>
        </p:grpSpPr>
        <p:sp>
          <p:nvSpPr>
            <p:cNvPr id="5" name="Rectangle 59"/>
            <p:cNvSpPr>
              <a:spLocks noChangeArrowheads="1"/>
            </p:cNvSpPr>
            <p:nvPr/>
          </p:nvSpPr>
          <p:spPr bwMode="auto">
            <a:xfrm>
              <a:off x="0" y="0"/>
              <a:ext cx="9144000" cy="476250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spcBef>
                  <a:spcPct val="30000"/>
                </a:spcBef>
                <a:defRPr/>
              </a:pP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Fylogeneze a diverzita obratlovců - </a:t>
              </a: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 </a:t>
              </a:r>
              <a:r>
                <a:rPr lang="cs-CZ" altLang="cs-CZ" sz="1800" dirty="0" err="1" smtClean="0">
                  <a:solidFill>
                    <a:schemeClr val="bg2"/>
                  </a:solidFill>
                  <a:latin typeface="Comic Sans MS" pitchFamily="66" charset="0"/>
                </a:rPr>
                <a:t>Tetrapodomorpha</a:t>
              </a: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    </a:t>
              </a:r>
              <a:r>
                <a:rPr lang="cs-CZ" altLang="cs-CZ" sz="1800" dirty="0" err="1" smtClean="0">
                  <a:solidFill>
                    <a:schemeClr val="bg2"/>
                  </a:solidFill>
                  <a:latin typeface="Comic Sans MS" pitchFamily="66" charset="0"/>
                </a:rPr>
                <a:t>Tetrapoda</a:t>
              </a:r>
              <a:endParaRPr lang="cs-CZ" altLang="cs-CZ" sz="1800" dirty="0">
                <a:solidFill>
                  <a:schemeClr val="bg2"/>
                </a:solidFill>
                <a:latin typeface="Comic Sans MS" pitchFamily="66" charset="0"/>
              </a:endParaRPr>
            </a:p>
          </p:txBody>
        </p:sp>
        <p:sp>
          <p:nvSpPr>
            <p:cNvPr id="2" name="Šipka doprava 1"/>
            <p:cNvSpPr/>
            <p:nvPr/>
          </p:nvSpPr>
          <p:spPr bwMode="auto">
            <a:xfrm>
              <a:off x="6804248" y="188640"/>
              <a:ext cx="216024" cy="144016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2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centra osifik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781300"/>
            <a:ext cx="6156325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 descr="Colosteida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620713"/>
            <a:ext cx="268763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179388" y="1052513"/>
            <a:ext cx="35337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Osifikace těl obratlů: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intercentrum a pleurocentra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107950" y="2147888"/>
            <a:ext cx="31877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chemeClr val="bg2"/>
                </a:solidFill>
                <a:latin typeface="Comic Sans MS" pitchFamily="66" charset="0"/>
              </a:rPr>
              <a:t>Raní tetrapodi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9900"/>
                </a:solidFill>
                <a:latin typeface="Comic Sans MS" pitchFamily="66" charset="0"/>
              </a:rPr>
              <a:t>intercentrum</a:t>
            </a:r>
            <a:r>
              <a:rPr lang="cs-CZ" altLang="cs-CZ" sz="1800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cs-CZ" altLang="cs-CZ" sz="1800">
                <a:solidFill>
                  <a:srgbClr val="FF0000"/>
                </a:solidFill>
                <a:latin typeface="Comic Sans MS" pitchFamily="66" charset="0"/>
              </a:rPr>
              <a:t>+ pleurocentra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chemeClr val="bg2"/>
                </a:solidFill>
                <a:latin typeface="Comic Sans MS" pitchFamily="66" charset="0"/>
              </a:rPr>
              <a:t>Lepospondyli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CC"/>
                </a:solidFill>
                <a:latin typeface="Comic Sans MS" pitchFamily="66" charset="0"/>
              </a:rPr>
              <a:t>nerozlišeno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chemeClr val="bg2"/>
                </a:solidFill>
                <a:latin typeface="Comic Sans MS" pitchFamily="66" charset="0"/>
              </a:rPr>
              <a:t>Temnospondyli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9900"/>
                </a:solidFill>
                <a:latin typeface="Comic Sans MS" pitchFamily="66" charset="0"/>
              </a:rPr>
              <a:t>intercentrum (ic)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chemeClr val="bg2"/>
                </a:solidFill>
                <a:latin typeface="Comic Sans MS" pitchFamily="66" charset="0"/>
              </a:rPr>
              <a:t>Reptiliomorpha (Amniota)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Comic Sans MS" pitchFamily="66" charset="0"/>
              </a:rPr>
              <a:t>pleurocentra (p)</a:t>
            </a:r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7164388" y="2852738"/>
            <a:ext cx="1735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9900"/>
                </a:solidFill>
                <a:latin typeface="Comic Sans MS" pitchFamily="66" charset="0"/>
              </a:rPr>
              <a:t>Temnospondyli</a:t>
            </a:r>
          </a:p>
        </p:txBody>
      </p:sp>
      <p:sp>
        <p:nvSpPr>
          <p:cNvPr id="33799" name="Text Box 8"/>
          <p:cNvSpPr txBox="1">
            <a:spLocks noChangeArrowheads="1"/>
          </p:cNvSpPr>
          <p:nvPr/>
        </p:nvSpPr>
        <p:spPr bwMode="auto">
          <a:xfrm>
            <a:off x="7380288" y="6518275"/>
            <a:ext cx="177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Comic Sans MS" pitchFamily="66" charset="0"/>
              </a:rPr>
              <a:t>Reptiliomorpha</a:t>
            </a:r>
          </a:p>
        </p:txBody>
      </p:sp>
      <p:sp>
        <p:nvSpPr>
          <p:cNvPr id="33800" name="Text Box 9"/>
          <p:cNvSpPr txBox="1">
            <a:spLocks noChangeArrowheads="1"/>
          </p:cNvSpPr>
          <p:nvPr/>
        </p:nvSpPr>
        <p:spPr bwMode="auto">
          <a:xfrm>
            <a:off x="1042988" y="6453188"/>
            <a:ext cx="1889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Benton (2005)</a:t>
            </a:r>
          </a:p>
        </p:txBody>
      </p:sp>
      <p:sp>
        <p:nvSpPr>
          <p:cNvPr id="10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92CD-C90A-4417-B81F-CFF49197FDE7}" type="slidenum">
              <a:rPr lang="en-CA" altLang="cs-CZ" smtClean="0"/>
              <a:pPr/>
              <a:t>20</a:t>
            </a:fld>
            <a:endParaRPr lang="en-CA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47"/>
          <p:cNvGrpSpPr>
            <a:grpSpLocks/>
          </p:cNvGrpSpPr>
          <p:nvPr/>
        </p:nvGrpSpPr>
        <p:grpSpPr bwMode="auto">
          <a:xfrm>
            <a:off x="6432550" y="515938"/>
            <a:ext cx="2747963" cy="2120900"/>
            <a:chOff x="4052" y="28"/>
            <a:chExt cx="1731" cy="1336"/>
          </a:xfrm>
        </p:grpSpPr>
        <p:grpSp>
          <p:nvGrpSpPr>
            <p:cNvPr id="34829" name="Group 46"/>
            <p:cNvGrpSpPr>
              <a:grpSpLocks/>
            </p:cNvGrpSpPr>
            <p:nvPr/>
          </p:nvGrpSpPr>
          <p:grpSpPr bwMode="auto">
            <a:xfrm>
              <a:off x="4279" y="28"/>
              <a:ext cx="1504" cy="1336"/>
              <a:chOff x="4286" y="28"/>
              <a:chExt cx="1504" cy="1336"/>
            </a:xfrm>
          </p:grpSpPr>
          <p:grpSp>
            <p:nvGrpSpPr>
              <p:cNvPr id="34854" name="Group 45"/>
              <p:cNvGrpSpPr>
                <a:grpSpLocks/>
              </p:cNvGrpSpPr>
              <p:nvPr/>
            </p:nvGrpSpPr>
            <p:grpSpPr bwMode="auto">
              <a:xfrm>
                <a:off x="4286" y="28"/>
                <a:ext cx="1504" cy="1336"/>
                <a:chOff x="4279" y="28"/>
                <a:chExt cx="1504" cy="1336"/>
              </a:xfrm>
            </p:grpSpPr>
            <p:sp>
              <p:nvSpPr>
                <p:cNvPr id="34856" name="Rectangle 3"/>
                <p:cNvSpPr>
                  <a:spLocks noChangeArrowheads="1"/>
                </p:cNvSpPr>
                <p:nvPr/>
              </p:nvSpPr>
              <p:spPr bwMode="auto">
                <a:xfrm>
                  <a:off x="4390" y="708"/>
                  <a:ext cx="1393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Albanerpetodontidae (†)</a:t>
                  </a:r>
                </a:p>
              </p:txBody>
            </p:sp>
            <p:sp>
              <p:nvSpPr>
                <p:cNvPr id="34857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4398" y="583"/>
                  <a:ext cx="1091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Dissorophoidea (†)</a:t>
                  </a:r>
                </a:p>
              </p:txBody>
            </p:sp>
            <p:sp>
              <p:nvSpPr>
                <p:cNvPr id="3485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536" y="810"/>
                  <a:ext cx="78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Gymnophiona</a:t>
                  </a:r>
                </a:p>
              </p:txBody>
            </p:sp>
            <p:sp>
              <p:nvSpPr>
                <p:cNvPr id="3485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536" y="980"/>
                  <a:ext cx="531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Caudata</a:t>
                  </a:r>
                </a:p>
              </p:txBody>
            </p:sp>
            <p:sp>
              <p:nvSpPr>
                <p:cNvPr id="3486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540" y="1172"/>
                  <a:ext cx="42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Anura</a:t>
                  </a:r>
                </a:p>
              </p:txBody>
            </p:sp>
            <p:sp>
              <p:nvSpPr>
                <p:cNvPr id="348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293" y="28"/>
                  <a:ext cx="1177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rgbClr val="0000CC"/>
                      </a:solidFill>
                      <a:latin typeface="Comic Sans MS" pitchFamily="66" charset="0"/>
                    </a:rPr>
                    <a:t>Nectridea (†)</a:t>
                  </a: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 - voda</a:t>
                  </a:r>
                </a:p>
              </p:txBody>
            </p:sp>
            <p:sp>
              <p:nvSpPr>
                <p:cNvPr id="34862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4279" y="164"/>
                  <a:ext cx="1241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rgbClr val="0000CC"/>
                      </a:solidFill>
                      <a:latin typeface="Comic Sans MS" pitchFamily="66" charset="0"/>
                    </a:rPr>
                    <a:t>Microsauria (†)</a:t>
                  </a: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 - souš</a:t>
                  </a:r>
                </a:p>
              </p:txBody>
            </p:sp>
            <p:sp>
              <p:nvSpPr>
                <p:cNvPr id="3486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4398" y="345"/>
                  <a:ext cx="898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Colosteidae (†)</a:t>
                  </a:r>
                </a:p>
              </p:txBody>
            </p:sp>
          </p:grpSp>
          <p:sp>
            <p:nvSpPr>
              <p:cNvPr id="34855" name="Text Box 27"/>
              <p:cNvSpPr txBox="1">
                <a:spLocks noChangeArrowheads="1"/>
              </p:cNvSpPr>
              <p:nvPr/>
            </p:nvSpPr>
            <p:spPr bwMode="auto">
              <a:xfrm>
                <a:off x="4401" y="482"/>
                <a:ext cx="87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400">
                    <a:solidFill>
                      <a:schemeClr val="bg2"/>
                    </a:solidFill>
                    <a:latin typeface="Comic Sans MS" pitchFamily="66" charset="0"/>
                  </a:rPr>
                  <a:t>Eryopoidea (†)</a:t>
                </a:r>
              </a:p>
            </p:txBody>
          </p:sp>
        </p:grpSp>
        <p:grpSp>
          <p:nvGrpSpPr>
            <p:cNvPr id="34830" name="Group 44"/>
            <p:cNvGrpSpPr>
              <a:grpSpLocks/>
            </p:cNvGrpSpPr>
            <p:nvPr/>
          </p:nvGrpSpPr>
          <p:grpSpPr bwMode="auto">
            <a:xfrm>
              <a:off x="4052" y="117"/>
              <a:ext cx="462" cy="1152"/>
              <a:chOff x="4052" y="117"/>
              <a:chExt cx="462" cy="1152"/>
            </a:xfrm>
          </p:grpSpPr>
          <p:sp>
            <p:nvSpPr>
              <p:cNvPr id="34831" name="Line 5"/>
              <p:cNvSpPr>
                <a:spLocks noChangeShapeType="1"/>
              </p:cNvSpPr>
              <p:nvPr/>
            </p:nvSpPr>
            <p:spPr bwMode="auto">
              <a:xfrm>
                <a:off x="4213" y="555"/>
                <a:ext cx="0" cy="22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32" name="Line 6"/>
              <p:cNvSpPr>
                <a:spLocks noChangeShapeType="1"/>
              </p:cNvSpPr>
              <p:nvPr/>
            </p:nvSpPr>
            <p:spPr bwMode="auto">
              <a:xfrm flipV="1">
                <a:off x="4304" y="1037"/>
                <a:ext cx="57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33" name="Line 7"/>
              <p:cNvSpPr>
                <a:spLocks noChangeShapeType="1"/>
              </p:cNvSpPr>
              <p:nvPr/>
            </p:nvSpPr>
            <p:spPr bwMode="auto">
              <a:xfrm>
                <a:off x="4361" y="909"/>
                <a:ext cx="0" cy="273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34" name="Line 8"/>
              <p:cNvSpPr>
                <a:spLocks noChangeShapeType="1"/>
              </p:cNvSpPr>
              <p:nvPr/>
            </p:nvSpPr>
            <p:spPr bwMode="auto">
              <a:xfrm flipV="1">
                <a:off x="4361" y="909"/>
                <a:ext cx="125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35" name="Line 9"/>
              <p:cNvSpPr>
                <a:spLocks noChangeShapeType="1"/>
              </p:cNvSpPr>
              <p:nvPr/>
            </p:nvSpPr>
            <p:spPr bwMode="auto">
              <a:xfrm>
                <a:off x="4389" y="1072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36" name="Line 10"/>
              <p:cNvSpPr>
                <a:spLocks noChangeShapeType="1"/>
              </p:cNvSpPr>
              <p:nvPr/>
            </p:nvSpPr>
            <p:spPr bwMode="auto">
              <a:xfrm flipV="1">
                <a:off x="4389" y="1072"/>
                <a:ext cx="125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37" name="Line 11"/>
              <p:cNvSpPr>
                <a:spLocks noChangeShapeType="1"/>
              </p:cNvSpPr>
              <p:nvPr/>
            </p:nvSpPr>
            <p:spPr bwMode="auto">
              <a:xfrm flipV="1">
                <a:off x="4388" y="1269"/>
                <a:ext cx="125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38" name="Line 12"/>
              <p:cNvSpPr>
                <a:spLocks noChangeShapeType="1"/>
              </p:cNvSpPr>
              <p:nvPr/>
            </p:nvSpPr>
            <p:spPr bwMode="auto">
              <a:xfrm flipV="1">
                <a:off x="4359" y="1174"/>
                <a:ext cx="29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39" name="Line 16"/>
              <p:cNvSpPr>
                <a:spLocks noChangeShapeType="1"/>
              </p:cNvSpPr>
              <p:nvPr/>
            </p:nvSpPr>
            <p:spPr bwMode="auto">
              <a:xfrm>
                <a:off x="4052" y="362"/>
                <a:ext cx="57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40" name="Line 17"/>
              <p:cNvSpPr>
                <a:spLocks noChangeShapeType="1"/>
              </p:cNvSpPr>
              <p:nvPr/>
            </p:nvSpPr>
            <p:spPr bwMode="auto">
              <a:xfrm flipH="1">
                <a:off x="4106" y="117"/>
                <a:ext cx="0" cy="47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41" name="Line 18"/>
              <p:cNvSpPr>
                <a:spLocks noChangeShapeType="1"/>
              </p:cNvSpPr>
              <p:nvPr/>
            </p:nvSpPr>
            <p:spPr bwMode="auto">
              <a:xfrm>
                <a:off x="4109" y="117"/>
                <a:ext cx="170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42" name="Line 19"/>
              <p:cNvSpPr>
                <a:spLocks noChangeShapeType="1"/>
              </p:cNvSpPr>
              <p:nvPr/>
            </p:nvSpPr>
            <p:spPr bwMode="auto">
              <a:xfrm>
                <a:off x="4109" y="239"/>
                <a:ext cx="170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43" name="Line 22"/>
              <p:cNvSpPr>
                <a:spLocks noChangeShapeType="1"/>
              </p:cNvSpPr>
              <p:nvPr/>
            </p:nvSpPr>
            <p:spPr bwMode="auto">
              <a:xfrm flipV="1">
                <a:off x="4159" y="690"/>
                <a:ext cx="51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44" name="Line 23"/>
              <p:cNvSpPr>
                <a:spLocks noChangeShapeType="1"/>
              </p:cNvSpPr>
              <p:nvPr/>
            </p:nvSpPr>
            <p:spPr bwMode="auto">
              <a:xfrm flipV="1">
                <a:off x="4270" y="657"/>
                <a:ext cx="128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45" name="Line 24"/>
              <p:cNvSpPr>
                <a:spLocks noChangeShapeType="1"/>
              </p:cNvSpPr>
              <p:nvPr/>
            </p:nvSpPr>
            <p:spPr bwMode="auto">
              <a:xfrm>
                <a:off x="4209" y="555"/>
                <a:ext cx="185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46" name="Line 25"/>
              <p:cNvSpPr>
                <a:spLocks noChangeShapeType="1"/>
              </p:cNvSpPr>
              <p:nvPr/>
            </p:nvSpPr>
            <p:spPr bwMode="auto">
              <a:xfrm>
                <a:off x="4209" y="780"/>
                <a:ext cx="57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47" name="Line 26"/>
              <p:cNvSpPr>
                <a:spLocks noChangeShapeType="1"/>
              </p:cNvSpPr>
              <p:nvPr/>
            </p:nvSpPr>
            <p:spPr bwMode="auto">
              <a:xfrm>
                <a:off x="4266" y="657"/>
                <a:ext cx="1" cy="245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48" name="Line 28"/>
              <p:cNvSpPr>
                <a:spLocks noChangeShapeType="1"/>
              </p:cNvSpPr>
              <p:nvPr/>
            </p:nvSpPr>
            <p:spPr bwMode="auto">
              <a:xfrm>
                <a:off x="4160" y="438"/>
                <a:ext cx="228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49" name="Line 29"/>
              <p:cNvSpPr>
                <a:spLocks noChangeShapeType="1"/>
              </p:cNvSpPr>
              <p:nvPr/>
            </p:nvSpPr>
            <p:spPr bwMode="auto">
              <a:xfrm>
                <a:off x="4109" y="594"/>
                <a:ext cx="57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50" name="Line 31"/>
              <p:cNvSpPr>
                <a:spLocks noChangeShapeType="1"/>
              </p:cNvSpPr>
              <p:nvPr/>
            </p:nvSpPr>
            <p:spPr bwMode="auto">
              <a:xfrm flipV="1">
                <a:off x="4307" y="767"/>
                <a:ext cx="86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51" name="Line 32"/>
              <p:cNvSpPr>
                <a:spLocks noChangeShapeType="1"/>
              </p:cNvSpPr>
              <p:nvPr/>
            </p:nvSpPr>
            <p:spPr bwMode="auto">
              <a:xfrm flipV="1">
                <a:off x="4264" y="902"/>
                <a:ext cx="43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52" name="Line 33"/>
              <p:cNvSpPr>
                <a:spLocks noChangeShapeType="1"/>
              </p:cNvSpPr>
              <p:nvPr/>
            </p:nvSpPr>
            <p:spPr bwMode="auto">
              <a:xfrm flipH="1">
                <a:off x="4160" y="439"/>
                <a:ext cx="0" cy="24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853" name="Line 34"/>
              <p:cNvSpPr>
                <a:spLocks noChangeShapeType="1"/>
              </p:cNvSpPr>
              <p:nvPr/>
            </p:nvSpPr>
            <p:spPr bwMode="auto">
              <a:xfrm>
                <a:off x="4307" y="767"/>
                <a:ext cx="0" cy="273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34819" name="Rectangle 35"/>
          <p:cNvSpPr>
            <a:spLocks noChangeArrowheads="1"/>
          </p:cNvSpPr>
          <p:nvPr/>
        </p:nvSpPr>
        <p:spPr bwMode="auto">
          <a:xfrm>
            <a:off x="179388" y="588963"/>
            <a:ext cx="3744912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5738" indent="-185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>
                <a:solidFill>
                  <a:schemeClr val="bg2"/>
                </a:solidFill>
                <a:latin typeface="Comic Sans MS" pitchFamily="66" charset="0"/>
              </a:rPr>
              <a:t>„Lepospondyli“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(„srostloobratlí“) </a:t>
            </a:r>
          </a:p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rozpad na několik řádů vymřelých obojživelníků</a:t>
            </a:r>
          </a:p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od karbonu do permu</a:t>
            </a:r>
          </a:p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hadovité tělo</a:t>
            </a:r>
          </a:p>
          <a:p>
            <a:pPr>
              <a:spcBef>
                <a:spcPct val="0"/>
              </a:spcBef>
            </a:pPr>
            <a:r>
              <a:rPr lang="cs-CZ" altLang="cs-CZ" sz="1800">
                <a:solidFill>
                  <a:srgbClr val="FF3300"/>
                </a:solidFill>
                <a:latin typeface="Comic Sans MS" pitchFamily="66" charset="0"/>
              </a:rPr>
              <a:t>osifikační centra obratlů nerozlišena</a:t>
            </a:r>
          </a:p>
          <a:p>
            <a:pPr>
              <a:spcBef>
                <a:spcPct val="0"/>
              </a:spcBef>
            </a:pPr>
            <a:r>
              <a:rPr lang="cs-CZ" altLang="cs-CZ" sz="1800">
                <a:solidFill>
                  <a:srgbClr val="FF3300"/>
                </a:solidFill>
                <a:latin typeface="Comic Sans MS" pitchFamily="66" charset="0"/>
              </a:rPr>
              <a:t>zuby bez zvrásnění</a:t>
            </a:r>
          </a:p>
        </p:txBody>
      </p:sp>
      <p:pic>
        <p:nvPicPr>
          <p:cNvPr id="34820" name="Picture 36" descr="Microsau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660650"/>
            <a:ext cx="29527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37"/>
          <p:cNvSpPr txBox="1">
            <a:spLocks noChangeArrowheads="1"/>
          </p:cNvSpPr>
          <p:nvPr/>
        </p:nvSpPr>
        <p:spPr bwMode="auto">
          <a:xfrm>
            <a:off x="4716463" y="4718050"/>
            <a:ext cx="4392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Microbrachis 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(15 cm, karbon, u Nýřan) </a:t>
            </a:r>
          </a:p>
        </p:txBody>
      </p:sp>
      <p:pic>
        <p:nvPicPr>
          <p:cNvPr id="34822" name="Picture 38" descr="Diplocaulus_B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29000"/>
            <a:ext cx="3887788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39"/>
          <p:cNvSpPr txBox="1">
            <a:spLocks noChangeArrowheads="1"/>
          </p:cNvSpPr>
          <p:nvPr/>
        </p:nvSpPr>
        <p:spPr bwMode="auto">
          <a:xfrm>
            <a:off x="250825" y="5373688"/>
            <a:ext cx="39671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Diplocaulus 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(1,3m, perm, Nectridea)</a:t>
            </a:r>
          </a:p>
        </p:txBody>
      </p:sp>
      <p:pic>
        <p:nvPicPr>
          <p:cNvPr id="34824" name="Picture 40" descr="File:Nectridea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345113"/>
            <a:ext cx="20161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 Box 41"/>
          <p:cNvSpPr txBox="1">
            <a:spLocks noChangeArrowheads="1"/>
          </p:cNvSpPr>
          <p:nvPr/>
        </p:nvSpPr>
        <p:spPr bwMode="auto">
          <a:xfrm>
            <a:off x="2333625" y="6308725"/>
            <a:ext cx="1951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Eoscopus – lebka</a:t>
            </a:r>
            <a:endParaRPr lang="cs-CZ" altLang="cs-CZ" sz="180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34826" name="Rectangle 42"/>
          <p:cNvSpPr>
            <a:spLocks noChangeArrowheads="1"/>
          </p:cNvSpPr>
          <p:nvPr/>
        </p:nvSpPr>
        <p:spPr bwMode="auto">
          <a:xfrm>
            <a:off x="395288" y="3319463"/>
            <a:ext cx="1389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Nectridea</a:t>
            </a:r>
          </a:p>
        </p:txBody>
      </p:sp>
      <p:sp>
        <p:nvSpPr>
          <p:cNvPr id="34827" name="Rectangle 43"/>
          <p:cNvSpPr>
            <a:spLocks noChangeArrowheads="1"/>
          </p:cNvSpPr>
          <p:nvPr/>
        </p:nvSpPr>
        <p:spPr bwMode="auto">
          <a:xfrm>
            <a:off x="4725988" y="2239963"/>
            <a:ext cx="157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Microsauria</a:t>
            </a:r>
          </a:p>
        </p:txBody>
      </p:sp>
      <p:sp>
        <p:nvSpPr>
          <p:cNvPr id="48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21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107950" y="450850"/>
            <a:ext cx="4464050" cy="2041525"/>
            <a:chOff x="68" y="2470"/>
            <a:chExt cx="2812" cy="1286"/>
          </a:xfrm>
        </p:grpSpPr>
        <p:sp>
          <p:nvSpPr>
            <p:cNvPr id="35892" name="Text Box 3"/>
            <p:cNvSpPr txBox="1">
              <a:spLocks noChangeArrowheads="1"/>
            </p:cNvSpPr>
            <p:nvPr/>
          </p:nvSpPr>
          <p:spPr bwMode="auto">
            <a:xfrm>
              <a:off x="96" y="2470"/>
              <a:ext cx="120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u="sng">
                  <a:solidFill>
                    <a:schemeClr val="bg2"/>
                  </a:solidFill>
                  <a:latin typeface="Comic Sans MS" pitchFamily="66" charset="0"/>
                </a:rPr>
                <a:t>Temnospondyli</a:t>
              </a:r>
            </a:p>
          </p:txBody>
        </p:sp>
        <p:sp>
          <p:nvSpPr>
            <p:cNvPr id="35893" name="Text Box 4"/>
            <p:cNvSpPr txBox="1">
              <a:spLocks noChangeArrowheads="1"/>
            </p:cNvSpPr>
            <p:nvPr/>
          </p:nvSpPr>
          <p:spPr bwMode="auto">
            <a:xfrm>
              <a:off x="68" y="2671"/>
              <a:ext cx="23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85738" indent="-1857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cs-CZ" altLang="cs-CZ" sz="1800">
                  <a:solidFill>
                    <a:schemeClr val="bg2"/>
                  </a:solidFill>
                  <a:latin typeface="Comic Sans MS" pitchFamily="66" charset="0"/>
                </a:rPr>
                <a:t>segmentovaná páteř</a:t>
              </a:r>
            </a:p>
            <a:p>
              <a:pPr>
                <a:spcBef>
                  <a:spcPct val="0"/>
                </a:spcBef>
              </a:pPr>
              <a:r>
                <a:rPr lang="cs-CZ" altLang="cs-CZ" sz="1800">
                  <a:solidFill>
                    <a:schemeClr val="bg2"/>
                  </a:solidFill>
                  <a:latin typeface="Comic Sans MS" pitchFamily="66" charset="0"/>
                </a:rPr>
                <a:t>tělo obratle: </a:t>
              </a:r>
              <a:r>
                <a:rPr lang="cs-CZ" altLang="cs-CZ" sz="1800">
                  <a:solidFill>
                    <a:srgbClr val="FF3300"/>
                  </a:solidFill>
                  <a:latin typeface="Comic Sans MS" pitchFamily="66" charset="0"/>
                </a:rPr>
                <a:t>dom. intercentrum</a:t>
              </a:r>
            </a:p>
          </p:txBody>
        </p:sp>
        <p:sp>
          <p:nvSpPr>
            <p:cNvPr id="35894" name="Text Box 5"/>
            <p:cNvSpPr txBox="1">
              <a:spLocks noChangeArrowheads="1"/>
            </p:cNvSpPr>
            <p:nvPr/>
          </p:nvSpPr>
          <p:spPr bwMode="auto">
            <a:xfrm>
              <a:off x="68" y="3006"/>
              <a:ext cx="2812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85738" indent="-1857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cs-CZ" altLang="cs-CZ" sz="1800">
                  <a:solidFill>
                    <a:schemeClr val="bg2"/>
                  </a:solidFill>
                  <a:latin typeface="Comic Sans MS" pitchFamily="66" charset="0"/>
                </a:rPr>
                <a:t>gracilní collumela v kontaktu s bubínkem - přenos zvuku vzduchem</a:t>
              </a:r>
            </a:p>
            <a:p>
              <a:pPr>
                <a:spcBef>
                  <a:spcPct val="0"/>
                </a:spcBef>
              </a:pPr>
              <a:r>
                <a:rPr lang="cs-CZ" altLang="cs-CZ" sz="1800">
                  <a:solidFill>
                    <a:schemeClr val="bg2"/>
                  </a:solidFill>
                  <a:latin typeface="Comic Sans MS" pitchFamily="66" charset="0"/>
                </a:rPr>
                <a:t>od raného karbonu, permská radiace</a:t>
              </a:r>
            </a:p>
            <a:p>
              <a:pPr>
                <a:spcBef>
                  <a:spcPct val="0"/>
                </a:spcBef>
              </a:pPr>
              <a:r>
                <a:rPr lang="cs-CZ" altLang="cs-CZ" sz="1800" i="1">
                  <a:solidFill>
                    <a:schemeClr val="bg2"/>
                  </a:solidFill>
                  <a:latin typeface="Comic Sans MS" pitchFamily="66" charset="0"/>
                </a:rPr>
                <a:t>Mastodonsaurus - </a:t>
              </a:r>
              <a:r>
                <a:rPr lang="cs-CZ" altLang="cs-CZ" sz="1800">
                  <a:solidFill>
                    <a:schemeClr val="bg2"/>
                  </a:solidFill>
                  <a:latin typeface="Comic Sans MS" pitchFamily="66" charset="0"/>
                </a:rPr>
                <a:t>spodní trias (6m)</a:t>
              </a:r>
            </a:p>
          </p:txBody>
        </p:sp>
      </p:grpSp>
      <p:pic>
        <p:nvPicPr>
          <p:cNvPr id="35843" name="Picture 39" descr="Colosteidae_Greererpe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708275"/>
            <a:ext cx="45815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40"/>
          <p:cNvSpPr txBox="1">
            <a:spLocks noChangeArrowheads="1"/>
          </p:cNvSpPr>
          <p:nvPr/>
        </p:nvSpPr>
        <p:spPr bwMode="auto">
          <a:xfrm>
            <a:off x="179388" y="2395538"/>
            <a:ext cx="2036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Colosteidae </a:t>
            </a:r>
            <a:r>
              <a:rPr lang="cs-CZ" altLang="cs-CZ" sz="2400">
                <a:solidFill>
                  <a:srgbClr val="0000CC"/>
                </a:solidFill>
              </a:rPr>
              <a:t> </a:t>
            </a: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(†)</a:t>
            </a:r>
          </a:p>
        </p:txBody>
      </p:sp>
      <p:pic>
        <p:nvPicPr>
          <p:cNvPr id="35845" name="Picture 41" descr="Greererpeton">
            <a:hlinkClick r:id="rId4" tooltip="Greererpet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060575"/>
            <a:ext cx="201612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42"/>
          <p:cNvSpPr txBox="1">
            <a:spLocks noChangeArrowheads="1"/>
          </p:cNvSpPr>
          <p:nvPr/>
        </p:nvSpPr>
        <p:spPr bwMode="auto">
          <a:xfrm>
            <a:off x="0" y="4005263"/>
            <a:ext cx="3563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karbon-perm, specializovanější,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život jako dnešní krokodýlové</a:t>
            </a:r>
          </a:p>
        </p:txBody>
      </p:sp>
      <p:sp>
        <p:nvSpPr>
          <p:cNvPr id="35847" name="Rectangle 43"/>
          <p:cNvSpPr>
            <a:spLocks noChangeArrowheads="1"/>
          </p:cNvSpPr>
          <p:nvPr/>
        </p:nvSpPr>
        <p:spPr bwMode="auto">
          <a:xfrm>
            <a:off x="179388" y="3644900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Eryopoidea (†)</a:t>
            </a:r>
          </a:p>
        </p:txBody>
      </p:sp>
      <p:pic>
        <p:nvPicPr>
          <p:cNvPr id="35848" name="Picture 44" descr="eryops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716338"/>
            <a:ext cx="3303588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Rectangle 45"/>
          <p:cNvSpPr>
            <a:spLocks noChangeArrowheads="1"/>
          </p:cNvSpPr>
          <p:nvPr/>
        </p:nvSpPr>
        <p:spPr bwMode="auto">
          <a:xfrm>
            <a:off x="7380288" y="3716338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bg2"/>
                </a:solidFill>
                <a:latin typeface="Comic Sans MS" pitchFamily="66" charset="0"/>
              </a:rPr>
              <a:t>Eryops</a:t>
            </a:r>
          </a:p>
        </p:txBody>
      </p:sp>
      <p:pic>
        <p:nvPicPr>
          <p:cNvPr id="35850" name="Picture 46" descr="eryop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797425"/>
            <a:ext cx="2068513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47" descr="eryops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292600"/>
            <a:ext cx="1677987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2" name="Rectangle 48"/>
          <p:cNvSpPr>
            <a:spLocks noChangeArrowheads="1"/>
          </p:cNvSpPr>
          <p:nvPr/>
        </p:nvSpPr>
        <p:spPr bwMode="auto">
          <a:xfrm>
            <a:off x="6877050" y="3032125"/>
            <a:ext cx="1311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bg2"/>
                </a:solidFill>
                <a:latin typeface="Comic Sans MS" pitchFamily="66" charset="0"/>
              </a:rPr>
              <a:t>Colosteus</a:t>
            </a:r>
          </a:p>
        </p:txBody>
      </p:sp>
      <p:pic>
        <p:nvPicPr>
          <p:cNvPr id="35853" name="Picture 49" descr="eryops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445125"/>
            <a:ext cx="2303463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50" descr="eryop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157788"/>
            <a:ext cx="214471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55" name="Group 51"/>
          <p:cNvGrpSpPr>
            <a:grpSpLocks/>
          </p:cNvGrpSpPr>
          <p:nvPr/>
        </p:nvGrpSpPr>
        <p:grpSpPr bwMode="auto">
          <a:xfrm>
            <a:off x="6432550" y="515938"/>
            <a:ext cx="2747963" cy="2120900"/>
            <a:chOff x="4052" y="28"/>
            <a:chExt cx="1731" cy="1336"/>
          </a:xfrm>
        </p:grpSpPr>
        <p:grpSp>
          <p:nvGrpSpPr>
            <p:cNvPr id="35857" name="Group 52"/>
            <p:cNvGrpSpPr>
              <a:grpSpLocks/>
            </p:cNvGrpSpPr>
            <p:nvPr/>
          </p:nvGrpSpPr>
          <p:grpSpPr bwMode="auto">
            <a:xfrm>
              <a:off x="4279" y="28"/>
              <a:ext cx="1504" cy="1336"/>
              <a:chOff x="4286" y="28"/>
              <a:chExt cx="1504" cy="1336"/>
            </a:xfrm>
          </p:grpSpPr>
          <p:grpSp>
            <p:nvGrpSpPr>
              <p:cNvPr id="35882" name="Group 53"/>
              <p:cNvGrpSpPr>
                <a:grpSpLocks/>
              </p:cNvGrpSpPr>
              <p:nvPr/>
            </p:nvGrpSpPr>
            <p:grpSpPr bwMode="auto">
              <a:xfrm>
                <a:off x="4286" y="28"/>
                <a:ext cx="1504" cy="1336"/>
                <a:chOff x="4279" y="28"/>
                <a:chExt cx="1504" cy="1336"/>
              </a:xfrm>
            </p:grpSpPr>
            <p:sp>
              <p:nvSpPr>
                <p:cNvPr id="35884" name="Rectangle 54"/>
                <p:cNvSpPr>
                  <a:spLocks noChangeArrowheads="1"/>
                </p:cNvSpPr>
                <p:nvPr/>
              </p:nvSpPr>
              <p:spPr bwMode="auto">
                <a:xfrm>
                  <a:off x="4390" y="708"/>
                  <a:ext cx="1393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Albanerpetodontidae (†)</a:t>
                  </a:r>
                </a:p>
              </p:txBody>
            </p:sp>
            <p:sp>
              <p:nvSpPr>
                <p:cNvPr id="35885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4398" y="583"/>
                  <a:ext cx="1091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Dissorophoidea (†)</a:t>
                  </a:r>
                </a:p>
              </p:txBody>
            </p:sp>
            <p:sp>
              <p:nvSpPr>
                <p:cNvPr id="35886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4536" y="810"/>
                  <a:ext cx="78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Gymnophiona</a:t>
                  </a:r>
                </a:p>
              </p:txBody>
            </p:sp>
            <p:sp>
              <p:nvSpPr>
                <p:cNvPr id="35887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4536" y="980"/>
                  <a:ext cx="531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Caudata</a:t>
                  </a:r>
                </a:p>
              </p:txBody>
            </p:sp>
            <p:sp>
              <p:nvSpPr>
                <p:cNvPr id="35888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540" y="1172"/>
                  <a:ext cx="42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Anura</a:t>
                  </a:r>
                </a:p>
              </p:txBody>
            </p:sp>
            <p:sp>
              <p:nvSpPr>
                <p:cNvPr id="35889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4293" y="28"/>
                  <a:ext cx="1177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Nectridea (†) - voda</a:t>
                  </a:r>
                </a:p>
              </p:txBody>
            </p:sp>
            <p:sp>
              <p:nvSpPr>
                <p:cNvPr id="35890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4279" y="164"/>
                  <a:ext cx="1241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Microsauria (†) - souš</a:t>
                  </a:r>
                </a:p>
              </p:txBody>
            </p:sp>
            <p:sp>
              <p:nvSpPr>
                <p:cNvPr id="35891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4398" y="345"/>
                  <a:ext cx="898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rgbClr val="0000CC"/>
                      </a:solidFill>
                      <a:latin typeface="Comic Sans MS" pitchFamily="66" charset="0"/>
                    </a:rPr>
                    <a:t>Colosteidae (†)</a:t>
                  </a:r>
                </a:p>
              </p:txBody>
            </p:sp>
          </p:grpSp>
          <p:sp>
            <p:nvSpPr>
              <p:cNvPr id="35883" name="Text Box 62"/>
              <p:cNvSpPr txBox="1">
                <a:spLocks noChangeArrowheads="1"/>
              </p:cNvSpPr>
              <p:nvPr/>
            </p:nvSpPr>
            <p:spPr bwMode="auto">
              <a:xfrm>
                <a:off x="4401" y="482"/>
                <a:ext cx="87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400">
                    <a:solidFill>
                      <a:srgbClr val="0000CC"/>
                    </a:solidFill>
                    <a:latin typeface="Comic Sans MS" pitchFamily="66" charset="0"/>
                  </a:rPr>
                  <a:t>Eryopoidea (†)</a:t>
                </a:r>
              </a:p>
            </p:txBody>
          </p:sp>
        </p:grpSp>
        <p:grpSp>
          <p:nvGrpSpPr>
            <p:cNvPr id="35858" name="Group 63"/>
            <p:cNvGrpSpPr>
              <a:grpSpLocks/>
            </p:cNvGrpSpPr>
            <p:nvPr/>
          </p:nvGrpSpPr>
          <p:grpSpPr bwMode="auto">
            <a:xfrm>
              <a:off x="4052" y="117"/>
              <a:ext cx="462" cy="1152"/>
              <a:chOff x="4052" y="117"/>
              <a:chExt cx="462" cy="1152"/>
            </a:xfrm>
          </p:grpSpPr>
          <p:sp>
            <p:nvSpPr>
              <p:cNvPr id="35859" name="Line 64"/>
              <p:cNvSpPr>
                <a:spLocks noChangeShapeType="1"/>
              </p:cNvSpPr>
              <p:nvPr/>
            </p:nvSpPr>
            <p:spPr bwMode="auto">
              <a:xfrm>
                <a:off x="4213" y="555"/>
                <a:ext cx="0" cy="22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60" name="Line 65"/>
              <p:cNvSpPr>
                <a:spLocks noChangeShapeType="1"/>
              </p:cNvSpPr>
              <p:nvPr/>
            </p:nvSpPr>
            <p:spPr bwMode="auto">
              <a:xfrm flipV="1">
                <a:off x="4304" y="1037"/>
                <a:ext cx="57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61" name="Line 66"/>
              <p:cNvSpPr>
                <a:spLocks noChangeShapeType="1"/>
              </p:cNvSpPr>
              <p:nvPr/>
            </p:nvSpPr>
            <p:spPr bwMode="auto">
              <a:xfrm>
                <a:off x="4361" y="909"/>
                <a:ext cx="0" cy="273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62" name="Line 67"/>
              <p:cNvSpPr>
                <a:spLocks noChangeShapeType="1"/>
              </p:cNvSpPr>
              <p:nvPr/>
            </p:nvSpPr>
            <p:spPr bwMode="auto">
              <a:xfrm flipV="1">
                <a:off x="4361" y="909"/>
                <a:ext cx="125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63" name="Line 68"/>
              <p:cNvSpPr>
                <a:spLocks noChangeShapeType="1"/>
              </p:cNvSpPr>
              <p:nvPr/>
            </p:nvSpPr>
            <p:spPr bwMode="auto">
              <a:xfrm>
                <a:off x="4389" y="1072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64" name="Line 69"/>
              <p:cNvSpPr>
                <a:spLocks noChangeShapeType="1"/>
              </p:cNvSpPr>
              <p:nvPr/>
            </p:nvSpPr>
            <p:spPr bwMode="auto">
              <a:xfrm flipV="1">
                <a:off x="4389" y="1072"/>
                <a:ext cx="125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65" name="Line 70"/>
              <p:cNvSpPr>
                <a:spLocks noChangeShapeType="1"/>
              </p:cNvSpPr>
              <p:nvPr/>
            </p:nvSpPr>
            <p:spPr bwMode="auto">
              <a:xfrm flipV="1">
                <a:off x="4388" y="1269"/>
                <a:ext cx="125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66" name="Line 71"/>
              <p:cNvSpPr>
                <a:spLocks noChangeShapeType="1"/>
              </p:cNvSpPr>
              <p:nvPr/>
            </p:nvSpPr>
            <p:spPr bwMode="auto">
              <a:xfrm flipV="1">
                <a:off x="4359" y="1174"/>
                <a:ext cx="29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67" name="Line 72"/>
              <p:cNvSpPr>
                <a:spLocks noChangeShapeType="1"/>
              </p:cNvSpPr>
              <p:nvPr/>
            </p:nvSpPr>
            <p:spPr bwMode="auto">
              <a:xfrm>
                <a:off x="4052" y="362"/>
                <a:ext cx="57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68" name="Line 73"/>
              <p:cNvSpPr>
                <a:spLocks noChangeShapeType="1"/>
              </p:cNvSpPr>
              <p:nvPr/>
            </p:nvSpPr>
            <p:spPr bwMode="auto">
              <a:xfrm flipH="1">
                <a:off x="4106" y="117"/>
                <a:ext cx="0" cy="47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69" name="Line 74"/>
              <p:cNvSpPr>
                <a:spLocks noChangeShapeType="1"/>
              </p:cNvSpPr>
              <p:nvPr/>
            </p:nvSpPr>
            <p:spPr bwMode="auto">
              <a:xfrm>
                <a:off x="4109" y="117"/>
                <a:ext cx="170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70" name="Line 75"/>
              <p:cNvSpPr>
                <a:spLocks noChangeShapeType="1"/>
              </p:cNvSpPr>
              <p:nvPr/>
            </p:nvSpPr>
            <p:spPr bwMode="auto">
              <a:xfrm>
                <a:off x="4109" y="239"/>
                <a:ext cx="170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71" name="Line 76"/>
              <p:cNvSpPr>
                <a:spLocks noChangeShapeType="1"/>
              </p:cNvSpPr>
              <p:nvPr/>
            </p:nvSpPr>
            <p:spPr bwMode="auto">
              <a:xfrm flipV="1">
                <a:off x="4159" y="690"/>
                <a:ext cx="51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72" name="Line 77"/>
              <p:cNvSpPr>
                <a:spLocks noChangeShapeType="1"/>
              </p:cNvSpPr>
              <p:nvPr/>
            </p:nvSpPr>
            <p:spPr bwMode="auto">
              <a:xfrm flipV="1">
                <a:off x="4270" y="657"/>
                <a:ext cx="128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73" name="Line 78"/>
              <p:cNvSpPr>
                <a:spLocks noChangeShapeType="1"/>
              </p:cNvSpPr>
              <p:nvPr/>
            </p:nvSpPr>
            <p:spPr bwMode="auto">
              <a:xfrm>
                <a:off x="4209" y="555"/>
                <a:ext cx="185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74" name="Line 79"/>
              <p:cNvSpPr>
                <a:spLocks noChangeShapeType="1"/>
              </p:cNvSpPr>
              <p:nvPr/>
            </p:nvSpPr>
            <p:spPr bwMode="auto">
              <a:xfrm>
                <a:off x="4209" y="780"/>
                <a:ext cx="57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75" name="Line 80"/>
              <p:cNvSpPr>
                <a:spLocks noChangeShapeType="1"/>
              </p:cNvSpPr>
              <p:nvPr/>
            </p:nvSpPr>
            <p:spPr bwMode="auto">
              <a:xfrm>
                <a:off x="4266" y="657"/>
                <a:ext cx="1" cy="245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76" name="Line 81"/>
              <p:cNvSpPr>
                <a:spLocks noChangeShapeType="1"/>
              </p:cNvSpPr>
              <p:nvPr/>
            </p:nvSpPr>
            <p:spPr bwMode="auto">
              <a:xfrm>
                <a:off x="4160" y="438"/>
                <a:ext cx="228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77" name="Line 82"/>
              <p:cNvSpPr>
                <a:spLocks noChangeShapeType="1"/>
              </p:cNvSpPr>
              <p:nvPr/>
            </p:nvSpPr>
            <p:spPr bwMode="auto">
              <a:xfrm>
                <a:off x="4109" y="594"/>
                <a:ext cx="57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78" name="Line 83"/>
              <p:cNvSpPr>
                <a:spLocks noChangeShapeType="1"/>
              </p:cNvSpPr>
              <p:nvPr/>
            </p:nvSpPr>
            <p:spPr bwMode="auto">
              <a:xfrm flipV="1">
                <a:off x="4307" y="767"/>
                <a:ext cx="86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79" name="Line 84"/>
              <p:cNvSpPr>
                <a:spLocks noChangeShapeType="1"/>
              </p:cNvSpPr>
              <p:nvPr/>
            </p:nvSpPr>
            <p:spPr bwMode="auto">
              <a:xfrm flipV="1">
                <a:off x="4264" y="902"/>
                <a:ext cx="43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80" name="Line 85"/>
              <p:cNvSpPr>
                <a:spLocks noChangeShapeType="1"/>
              </p:cNvSpPr>
              <p:nvPr/>
            </p:nvSpPr>
            <p:spPr bwMode="auto">
              <a:xfrm flipH="1">
                <a:off x="4160" y="439"/>
                <a:ext cx="0" cy="24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81" name="Line 86"/>
              <p:cNvSpPr>
                <a:spLocks noChangeShapeType="1"/>
              </p:cNvSpPr>
              <p:nvPr/>
            </p:nvSpPr>
            <p:spPr bwMode="auto">
              <a:xfrm>
                <a:off x="4307" y="767"/>
                <a:ext cx="0" cy="273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55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92CD-C90A-4417-B81F-CFF49197FDE7}" type="slidenum">
              <a:rPr lang="en-CA" altLang="cs-CZ" smtClean="0"/>
              <a:pPr/>
              <a:t>22</a:t>
            </a:fld>
            <a:endParaRPr lang="en-CA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5"/>
          <p:cNvSpPr txBox="1">
            <a:spLocks noChangeArrowheads="1"/>
          </p:cNvSpPr>
          <p:nvPr/>
        </p:nvSpPr>
        <p:spPr bwMode="auto">
          <a:xfrm>
            <a:off x="250825" y="682625"/>
            <a:ext cx="47529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Dissorophoidea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- dvouhroté zuby, korunka oddělena od báze zubu stopkou, od karbonu do triasu</a:t>
            </a:r>
            <a:endParaRPr lang="cs-CZ" altLang="cs-CZ" sz="200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36867" name="Picture 36" descr="File:Zygosaurus14DB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41463"/>
            <a:ext cx="38100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37"/>
          <p:cNvSpPr txBox="1">
            <a:spLocks noChangeArrowheads="1"/>
          </p:cNvSpPr>
          <p:nvPr/>
        </p:nvSpPr>
        <p:spPr bwMode="auto">
          <a:xfrm>
            <a:off x="2976563" y="2924175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bg2"/>
                </a:solidFill>
                <a:latin typeface="Comic Sans MS" pitchFamily="66" charset="0"/>
              </a:rPr>
              <a:t>Zygosaurus</a:t>
            </a:r>
          </a:p>
        </p:txBody>
      </p:sp>
      <p:sp>
        <p:nvSpPr>
          <p:cNvPr id="36869" name="Text Box 38"/>
          <p:cNvSpPr txBox="1">
            <a:spLocks noChangeArrowheads="1"/>
          </p:cNvSpPr>
          <p:nvPr/>
        </p:nvSpPr>
        <p:spPr bwMode="auto">
          <a:xfrm>
            <a:off x="323850" y="3519488"/>
            <a:ext cx="88201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Albanerpodontidae </a:t>
            </a:r>
            <a:r>
              <a:rPr lang="cs-CZ" altLang="cs-CZ" sz="2400">
                <a:solidFill>
                  <a:srgbClr val="0000CC"/>
                </a:solidFill>
              </a:rPr>
              <a:t>(</a:t>
            </a: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†) - Allocaudata </a:t>
            </a:r>
            <a:r>
              <a:rPr lang="cs-CZ" altLang="cs-CZ" sz="2400">
                <a:solidFill>
                  <a:srgbClr val="0000CC"/>
                </a:solidFill>
              </a:rPr>
              <a:t>(</a:t>
            </a: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†</a:t>
            </a:r>
            <a:r>
              <a:rPr lang="cs-CZ" altLang="cs-CZ" sz="2400">
                <a:solidFill>
                  <a:srgbClr val="0000CC"/>
                </a:solidFill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– od střední jury do pliocenu, S Am a Evropa (kmenový taxon Lissamphibia)</a:t>
            </a:r>
          </a:p>
        </p:txBody>
      </p:sp>
      <p:pic>
        <p:nvPicPr>
          <p:cNvPr id="36870" name="Picture 39" descr="Albanerpet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581525"/>
            <a:ext cx="2087562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40" descr="Albanerpeton_B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221163"/>
            <a:ext cx="3024188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Rectangle 41"/>
          <p:cNvSpPr>
            <a:spLocks noChangeArrowheads="1"/>
          </p:cNvSpPr>
          <p:nvPr/>
        </p:nvSpPr>
        <p:spPr bwMode="auto">
          <a:xfrm>
            <a:off x="3298825" y="5984875"/>
            <a:ext cx="177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bg2"/>
                </a:solidFill>
                <a:latin typeface="Comic Sans MS" pitchFamily="66" charset="0"/>
              </a:rPr>
              <a:t>Albanerpeton</a:t>
            </a:r>
          </a:p>
        </p:txBody>
      </p:sp>
      <p:grpSp>
        <p:nvGrpSpPr>
          <p:cNvPr id="36873" name="Group 42"/>
          <p:cNvGrpSpPr>
            <a:grpSpLocks/>
          </p:cNvGrpSpPr>
          <p:nvPr/>
        </p:nvGrpSpPr>
        <p:grpSpPr bwMode="auto">
          <a:xfrm>
            <a:off x="6432550" y="515938"/>
            <a:ext cx="2747963" cy="2120900"/>
            <a:chOff x="4052" y="28"/>
            <a:chExt cx="1731" cy="1336"/>
          </a:xfrm>
        </p:grpSpPr>
        <p:grpSp>
          <p:nvGrpSpPr>
            <p:cNvPr id="36875" name="Group 43"/>
            <p:cNvGrpSpPr>
              <a:grpSpLocks/>
            </p:cNvGrpSpPr>
            <p:nvPr/>
          </p:nvGrpSpPr>
          <p:grpSpPr bwMode="auto">
            <a:xfrm>
              <a:off x="4279" y="28"/>
              <a:ext cx="1504" cy="1336"/>
              <a:chOff x="4286" y="28"/>
              <a:chExt cx="1504" cy="1336"/>
            </a:xfrm>
          </p:grpSpPr>
          <p:grpSp>
            <p:nvGrpSpPr>
              <p:cNvPr id="36900" name="Group 44"/>
              <p:cNvGrpSpPr>
                <a:grpSpLocks/>
              </p:cNvGrpSpPr>
              <p:nvPr/>
            </p:nvGrpSpPr>
            <p:grpSpPr bwMode="auto">
              <a:xfrm>
                <a:off x="4286" y="28"/>
                <a:ext cx="1504" cy="1336"/>
                <a:chOff x="4279" y="28"/>
                <a:chExt cx="1504" cy="1336"/>
              </a:xfrm>
            </p:grpSpPr>
            <p:sp>
              <p:nvSpPr>
                <p:cNvPr id="36902" name="Rectangle 45"/>
                <p:cNvSpPr>
                  <a:spLocks noChangeArrowheads="1"/>
                </p:cNvSpPr>
                <p:nvPr/>
              </p:nvSpPr>
              <p:spPr bwMode="auto">
                <a:xfrm>
                  <a:off x="4390" y="708"/>
                  <a:ext cx="1393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rgbClr val="0000CC"/>
                      </a:solidFill>
                      <a:latin typeface="Comic Sans MS" pitchFamily="66" charset="0"/>
                    </a:rPr>
                    <a:t>Albanerpetodontidae (†)</a:t>
                  </a:r>
                </a:p>
              </p:txBody>
            </p:sp>
            <p:sp>
              <p:nvSpPr>
                <p:cNvPr id="36903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4398" y="583"/>
                  <a:ext cx="1091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rgbClr val="0000CC"/>
                      </a:solidFill>
                      <a:latin typeface="Comic Sans MS" pitchFamily="66" charset="0"/>
                    </a:rPr>
                    <a:t>Dissorophoidea (†)</a:t>
                  </a:r>
                </a:p>
              </p:txBody>
            </p:sp>
            <p:sp>
              <p:nvSpPr>
                <p:cNvPr id="36904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4536" y="810"/>
                  <a:ext cx="78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Gymnophiona</a:t>
                  </a:r>
                </a:p>
              </p:txBody>
            </p:sp>
            <p:sp>
              <p:nvSpPr>
                <p:cNvPr id="36905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4536" y="980"/>
                  <a:ext cx="531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Caudata</a:t>
                  </a:r>
                </a:p>
              </p:txBody>
            </p:sp>
            <p:sp>
              <p:nvSpPr>
                <p:cNvPr id="36906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4540" y="1172"/>
                  <a:ext cx="42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Anura</a:t>
                  </a:r>
                </a:p>
              </p:txBody>
            </p:sp>
            <p:sp>
              <p:nvSpPr>
                <p:cNvPr id="36907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4293" y="28"/>
                  <a:ext cx="1177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Nectridea (†) - voda</a:t>
                  </a:r>
                </a:p>
              </p:txBody>
            </p:sp>
            <p:sp>
              <p:nvSpPr>
                <p:cNvPr id="36908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4279" y="164"/>
                  <a:ext cx="1241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Microsauria (†) - souš</a:t>
                  </a:r>
                </a:p>
              </p:txBody>
            </p:sp>
            <p:sp>
              <p:nvSpPr>
                <p:cNvPr id="36909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398" y="345"/>
                  <a:ext cx="898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chemeClr val="bg2"/>
                      </a:solidFill>
                      <a:latin typeface="Comic Sans MS" pitchFamily="66" charset="0"/>
                    </a:rPr>
                    <a:t>Colosteidae (†)</a:t>
                  </a:r>
                </a:p>
              </p:txBody>
            </p:sp>
          </p:grpSp>
          <p:sp>
            <p:nvSpPr>
              <p:cNvPr id="36901" name="Text Box 53"/>
              <p:cNvSpPr txBox="1">
                <a:spLocks noChangeArrowheads="1"/>
              </p:cNvSpPr>
              <p:nvPr/>
            </p:nvSpPr>
            <p:spPr bwMode="auto">
              <a:xfrm>
                <a:off x="4401" y="482"/>
                <a:ext cx="87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400">
                    <a:solidFill>
                      <a:schemeClr val="bg2"/>
                    </a:solidFill>
                    <a:latin typeface="Comic Sans MS" pitchFamily="66" charset="0"/>
                  </a:rPr>
                  <a:t>Eryopoidea (†)</a:t>
                </a:r>
              </a:p>
            </p:txBody>
          </p:sp>
        </p:grpSp>
        <p:grpSp>
          <p:nvGrpSpPr>
            <p:cNvPr id="36876" name="Group 54"/>
            <p:cNvGrpSpPr>
              <a:grpSpLocks/>
            </p:cNvGrpSpPr>
            <p:nvPr/>
          </p:nvGrpSpPr>
          <p:grpSpPr bwMode="auto">
            <a:xfrm>
              <a:off x="4052" y="117"/>
              <a:ext cx="462" cy="1152"/>
              <a:chOff x="4052" y="117"/>
              <a:chExt cx="462" cy="1152"/>
            </a:xfrm>
          </p:grpSpPr>
          <p:sp>
            <p:nvSpPr>
              <p:cNvPr id="36877" name="Line 55"/>
              <p:cNvSpPr>
                <a:spLocks noChangeShapeType="1"/>
              </p:cNvSpPr>
              <p:nvPr/>
            </p:nvSpPr>
            <p:spPr bwMode="auto">
              <a:xfrm>
                <a:off x="4213" y="555"/>
                <a:ext cx="0" cy="22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78" name="Line 56"/>
              <p:cNvSpPr>
                <a:spLocks noChangeShapeType="1"/>
              </p:cNvSpPr>
              <p:nvPr/>
            </p:nvSpPr>
            <p:spPr bwMode="auto">
              <a:xfrm flipV="1">
                <a:off x="4304" y="1037"/>
                <a:ext cx="57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79" name="Line 57"/>
              <p:cNvSpPr>
                <a:spLocks noChangeShapeType="1"/>
              </p:cNvSpPr>
              <p:nvPr/>
            </p:nvSpPr>
            <p:spPr bwMode="auto">
              <a:xfrm>
                <a:off x="4361" y="909"/>
                <a:ext cx="0" cy="273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80" name="Line 58"/>
              <p:cNvSpPr>
                <a:spLocks noChangeShapeType="1"/>
              </p:cNvSpPr>
              <p:nvPr/>
            </p:nvSpPr>
            <p:spPr bwMode="auto">
              <a:xfrm flipV="1">
                <a:off x="4361" y="909"/>
                <a:ext cx="125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81" name="Line 59"/>
              <p:cNvSpPr>
                <a:spLocks noChangeShapeType="1"/>
              </p:cNvSpPr>
              <p:nvPr/>
            </p:nvSpPr>
            <p:spPr bwMode="auto">
              <a:xfrm>
                <a:off x="4389" y="1072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82" name="Line 60"/>
              <p:cNvSpPr>
                <a:spLocks noChangeShapeType="1"/>
              </p:cNvSpPr>
              <p:nvPr/>
            </p:nvSpPr>
            <p:spPr bwMode="auto">
              <a:xfrm flipV="1">
                <a:off x="4389" y="1072"/>
                <a:ext cx="125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83" name="Line 61"/>
              <p:cNvSpPr>
                <a:spLocks noChangeShapeType="1"/>
              </p:cNvSpPr>
              <p:nvPr/>
            </p:nvSpPr>
            <p:spPr bwMode="auto">
              <a:xfrm flipV="1">
                <a:off x="4388" y="1269"/>
                <a:ext cx="125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84" name="Line 62"/>
              <p:cNvSpPr>
                <a:spLocks noChangeShapeType="1"/>
              </p:cNvSpPr>
              <p:nvPr/>
            </p:nvSpPr>
            <p:spPr bwMode="auto">
              <a:xfrm flipV="1">
                <a:off x="4359" y="1174"/>
                <a:ext cx="29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85" name="Line 63"/>
              <p:cNvSpPr>
                <a:spLocks noChangeShapeType="1"/>
              </p:cNvSpPr>
              <p:nvPr/>
            </p:nvSpPr>
            <p:spPr bwMode="auto">
              <a:xfrm>
                <a:off x="4052" y="362"/>
                <a:ext cx="57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86" name="Line 64"/>
              <p:cNvSpPr>
                <a:spLocks noChangeShapeType="1"/>
              </p:cNvSpPr>
              <p:nvPr/>
            </p:nvSpPr>
            <p:spPr bwMode="auto">
              <a:xfrm flipH="1">
                <a:off x="4106" y="117"/>
                <a:ext cx="0" cy="47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87" name="Line 65"/>
              <p:cNvSpPr>
                <a:spLocks noChangeShapeType="1"/>
              </p:cNvSpPr>
              <p:nvPr/>
            </p:nvSpPr>
            <p:spPr bwMode="auto">
              <a:xfrm>
                <a:off x="4109" y="117"/>
                <a:ext cx="170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88" name="Line 66"/>
              <p:cNvSpPr>
                <a:spLocks noChangeShapeType="1"/>
              </p:cNvSpPr>
              <p:nvPr/>
            </p:nvSpPr>
            <p:spPr bwMode="auto">
              <a:xfrm>
                <a:off x="4109" y="239"/>
                <a:ext cx="170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89" name="Line 67"/>
              <p:cNvSpPr>
                <a:spLocks noChangeShapeType="1"/>
              </p:cNvSpPr>
              <p:nvPr/>
            </p:nvSpPr>
            <p:spPr bwMode="auto">
              <a:xfrm flipV="1">
                <a:off x="4159" y="690"/>
                <a:ext cx="51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90" name="Line 68"/>
              <p:cNvSpPr>
                <a:spLocks noChangeShapeType="1"/>
              </p:cNvSpPr>
              <p:nvPr/>
            </p:nvSpPr>
            <p:spPr bwMode="auto">
              <a:xfrm flipV="1">
                <a:off x="4270" y="657"/>
                <a:ext cx="128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91" name="Line 69"/>
              <p:cNvSpPr>
                <a:spLocks noChangeShapeType="1"/>
              </p:cNvSpPr>
              <p:nvPr/>
            </p:nvSpPr>
            <p:spPr bwMode="auto">
              <a:xfrm>
                <a:off x="4209" y="555"/>
                <a:ext cx="185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92" name="Line 70"/>
              <p:cNvSpPr>
                <a:spLocks noChangeShapeType="1"/>
              </p:cNvSpPr>
              <p:nvPr/>
            </p:nvSpPr>
            <p:spPr bwMode="auto">
              <a:xfrm>
                <a:off x="4209" y="780"/>
                <a:ext cx="57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93" name="Line 71"/>
              <p:cNvSpPr>
                <a:spLocks noChangeShapeType="1"/>
              </p:cNvSpPr>
              <p:nvPr/>
            </p:nvSpPr>
            <p:spPr bwMode="auto">
              <a:xfrm>
                <a:off x="4266" y="657"/>
                <a:ext cx="1" cy="245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94" name="Line 72"/>
              <p:cNvSpPr>
                <a:spLocks noChangeShapeType="1"/>
              </p:cNvSpPr>
              <p:nvPr/>
            </p:nvSpPr>
            <p:spPr bwMode="auto">
              <a:xfrm>
                <a:off x="4160" y="438"/>
                <a:ext cx="228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95" name="Line 73"/>
              <p:cNvSpPr>
                <a:spLocks noChangeShapeType="1"/>
              </p:cNvSpPr>
              <p:nvPr/>
            </p:nvSpPr>
            <p:spPr bwMode="auto">
              <a:xfrm>
                <a:off x="4109" y="594"/>
                <a:ext cx="57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96" name="Line 74"/>
              <p:cNvSpPr>
                <a:spLocks noChangeShapeType="1"/>
              </p:cNvSpPr>
              <p:nvPr/>
            </p:nvSpPr>
            <p:spPr bwMode="auto">
              <a:xfrm flipV="1">
                <a:off x="4307" y="767"/>
                <a:ext cx="86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97" name="Line 75"/>
              <p:cNvSpPr>
                <a:spLocks noChangeShapeType="1"/>
              </p:cNvSpPr>
              <p:nvPr/>
            </p:nvSpPr>
            <p:spPr bwMode="auto">
              <a:xfrm flipV="1">
                <a:off x="4264" y="902"/>
                <a:ext cx="43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98" name="Line 76"/>
              <p:cNvSpPr>
                <a:spLocks noChangeShapeType="1"/>
              </p:cNvSpPr>
              <p:nvPr/>
            </p:nvSpPr>
            <p:spPr bwMode="auto">
              <a:xfrm flipH="1">
                <a:off x="4160" y="439"/>
                <a:ext cx="0" cy="24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99" name="Line 77"/>
              <p:cNvSpPr>
                <a:spLocks noChangeShapeType="1"/>
              </p:cNvSpPr>
              <p:nvPr/>
            </p:nvSpPr>
            <p:spPr bwMode="auto">
              <a:xfrm>
                <a:off x="4307" y="767"/>
                <a:ext cx="0" cy="273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46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23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323850" y="668338"/>
            <a:ext cx="404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Comic Sans MS" pitchFamily="66" charset="0"/>
              </a:rPr>
              <a:t>Lissamphibia - obojživelníci</a:t>
            </a:r>
          </a:p>
        </p:txBody>
      </p:sp>
      <p:grpSp>
        <p:nvGrpSpPr>
          <p:cNvPr id="37891" name="Group 41"/>
          <p:cNvGrpSpPr>
            <a:grpSpLocks/>
          </p:cNvGrpSpPr>
          <p:nvPr/>
        </p:nvGrpSpPr>
        <p:grpSpPr bwMode="auto">
          <a:xfrm>
            <a:off x="6300788" y="549275"/>
            <a:ext cx="2822575" cy="1114425"/>
            <a:chOff x="3969" y="-17"/>
            <a:chExt cx="1778" cy="702"/>
          </a:xfrm>
        </p:grpSpPr>
        <p:sp>
          <p:nvSpPr>
            <p:cNvPr id="37906" name="Line 11"/>
            <p:cNvSpPr>
              <a:spLocks noChangeShapeType="1"/>
            </p:cNvSpPr>
            <p:nvPr/>
          </p:nvSpPr>
          <p:spPr bwMode="auto">
            <a:xfrm flipV="1">
              <a:off x="3969" y="297"/>
              <a:ext cx="133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907" name="Line 12"/>
            <p:cNvSpPr>
              <a:spLocks noChangeShapeType="1"/>
            </p:cNvSpPr>
            <p:nvPr/>
          </p:nvSpPr>
          <p:spPr bwMode="auto">
            <a:xfrm>
              <a:off x="4102" y="86"/>
              <a:ext cx="0" cy="40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908" name="Line 13"/>
            <p:cNvSpPr>
              <a:spLocks noChangeShapeType="1"/>
            </p:cNvSpPr>
            <p:nvPr/>
          </p:nvSpPr>
          <p:spPr bwMode="auto">
            <a:xfrm flipV="1">
              <a:off x="4102" y="86"/>
              <a:ext cx="199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909" name="Line 14"/>
            <p:cNvSpPr>
              <a:spLocks noChangeShapeType="1"/>
            </p:cNvSpPr>
            <p:nvPr/>
          </p:nvSpPr>
          <p:spPr bwMode="auto">
            <a:xfrm flipV="1">
              <a:off x="4102" y="490"/>
              <a:ext cx="6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910" name="Line 15"/>
            <p:cNvSpPr>
              <a:spLocks noChangeShapeType="1"/>
            </p:cNvSpPr>
            <p:nvPr/>
          </p:nvSpPr>
          <p:spPr bwMode="auto">
            <a:xfrm>
              <a:off x="4168" y="326"/>
              <a:ext cx="0" cy="24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911" name="Line 16"/>
            <p:cNvSpPr>
              <a:spLocks noChangeShapeType="1"/>
            </p:cNvSpPr>
            <p:nvPr/>
          </p:nvSpPr>
          <p:spPr bwMode="auto">
            <a:xfrm flipV="1">
              <a:off x="4168" y="576"/>
              <a:ext cx="133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912" name="Text Box 21"/>
            <p:cNvSpPr txBox="1">
              <a:spLocks noChangeArrowheads="1"/>
            </p:cNvSpPr>
            <p:nvPr/>
          </p:nvSpPr>
          <p:spPr bwMode="auto">
            <a:xfrm>
              <a:off x="4301" y="-17"/>
              <a:ext cx="14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solidFill>
                    <a:schemeClr val="bg2"/>
                  </a:solidFill>
                  <a:latin typeface="Comic Sans MS" pitchFamily="66" charset="0"/>
                </a:rPr>
                <a:t>Gymnophiona - červoři</a:t>
              </a:r>
            </a:p>
          </p:txBody>
        </p:sp>
        <p:sp>
          <p:nvSpPr>
            <p:cNvPr id="37913" name="Text Box 24"/>
            <p:cNvSpPr txBox="1">
              <a:spLocks noChangeArrowheads="1"/>
            </p:cNvSpPr>
            <p:nvPr/>
          </p:nvSpPr>
          <p:spPr bwMode="auto">
            <a:xfrm>
              <a:off x="4301" y="231"/>
              <a:ext cx="114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solidFill>
                    <a:schemeClr val="bg2"/>
                  </a:solidFill>
                  <a:latin typeface="Comic Sans MS" pitchFamily="66" charset="0"/>
                </a:rPr>
                <a:t>Caudata - ocasatí</a:t>
              </a:r>
            </a:p>
          </p:txBody>
        </p:sp>
        <p:sp>
          <p:nvSpPr>
            <p:cNvPr id="37914" name="Text Box 25"/>
            <p:cNvSpPr txBox="1">
              <a:spLocks noChangeArrowheads="1"/>
            </p:cNvSpPr>
            <p:nvPr/>
          </p:nvSpPr>
          <p:spPr bwMode="auto">
            <a:xfrm>
              <a:off x="4301" y="473"/>
              <a:ext cx="87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solidFill>
                    <a:schemeClr val="bg2"/>
                  </a:solidFill>
                  <a:latin typeface="Comic Sans MS" pitchFamily="66" charset="0"/>
                </a:rPr>
                <a:t>Anura - žáby</a:t>
              </a:r>
            </a:p>
          </p:txBody>
        </p:sp>
        <p:sp>
          <p:nvSpPr>
            <p:cNvPr id="37915" name="Line 26"/>
            <p:cNvSpPr>
              <a:spLocks noChangeShapeType="1"/>
            </p:cNvSpPr>
            <p:nvPr/>
          </p:nvSpPr>
          <p:spPr bwMode="auto">
            <a:xfrm flipV="1">
              <a:off x="4164" y="326"/>
              <a:ext cx="148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37892" name="Group 40"/>
          <p:cNvGrpSpPr>
            <a:grpSpLocks/>
          </p:cNvGrpSpPr>
          <p:nvPr/>
        </p:nvGrpSpPr>
        <p:grpSpPr bwMode="auto">
          <a:xfrm>
            <a:off x="228600" y="1262063"/>
            <a:ext cx="8736013" cy="2454275"/>
            <a:chOff x="144" y="795"/>
            <a:chExt cx="5503" cy="1546"/>
          </a:xfrm>
        </p:grpSpPr>
        <p:sp>
          <p:nvSpPr>
            <p:cNvPr id="37901" name="Text Box 5"/>
            <p:cNvSpPr txBox="1">
              <a:spLocks noChangeArrowheads="1"/>
            </p:cNvSpPr>
            <p:nvPr/>
          </p:nvSpPr>
          <p:spPr bwMode="auto">
            <a:xfrm>
              <a:off x="144" y="795"/>
              <a:ext cx="51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95263" indent="-195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nahé slizké tělo, tenká slabě rohovatějící kůže</a:t>
              </a:r>
            </a:p>
          </p:txBody>
        </p:sp>
        <p:sp>
          <p:nvSpPr>
            <p:cNvPr id="37902" name="Text Box 7"/>
            <p:cNvSpPr txBox="1">
              <a:spLocks noChangeArrowheads="1"/>
            </p:cNvSpPr>
            <p:nvPr/>
          </p:nvSpPr>
          <p:spPr bwMode="auto">
            <a:xfrm>
              <a:off x="144" y="1030"/>
              <a:ext cx="5503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95263" indent="-195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ztráta akvatických znaků při metamorfóze larvy: redukce ploutevního lemu, rozvoj párových končetin, larva - herbivorní, adult - carnivorní - přestavba úst</a:t>
              </a:r>
            </a:p>
          </p:txBody>
        </p:sp>
        <p:sp>
          <p:nvSpPr>
            <p:cNvPr id="37903" name="Text Box 8"/>
            <p:cNvSpPr txBox="1">
              <a:spLocks noChangeArrowheads="1"/>
            </p:cNvSpPr>
            <p:nvPr/>
          </p:nvSpPr>
          <p:spPr bwMode="auto">
            <a:xfrm>
              <a:off x="144" y="2091"/>
              <a:ext cx="51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95263" indent="-195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ektotermní, letargie: estivace, hibernace</a:t>
              </a:r>
            </a:p>
          </p:txBody>
        </p:sp>
        <p:sp>
          <p:nvSpPr>
            <p:cNvPr id="37904" name="Text Box 35"/>
            <p:cNvSpPr txBox="1">
              <a:spLocks noChangeArrowheads="1"/>
            </p:cNvSpPr>
            <p:nvPr/>
          </p:nvSpPr>
          <p:spPr bwMode="auto">
            <a:xfrm>
              <a:off x="144" y="1661"/>
              <a:ext cx="550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95263" indent="-195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3 typy dýchacích orgánů: vnější a vnitřní žábry, plíce, integument</a:t>
              </a:r>
            </a:p>
          </p:txBody>
        </p:sp>
        <p:sp>
          <p:nvSpPr>
            <p:cNvPr id="37905" name="Text Box 36"/>
            <p:cNvSpPr txBox="1">
              <a:spLocks noChangeArrowheads="1"/>
            </p:cNvSpPr>
            <p:nvPr/>
          </p:nvSpPr>
          <p:spPr bwMode="auto">
            <a:xfrm>
              <a:off x="144" y="1865"/>
              <a:ext cx="550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95263" indent="-195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sladkovodní původ, chybí mořské formy</a:t>
              </a:r>
            </a:p>
          </p:txBody>
        </p:sp>
      </p:grpSp>
      <p:grpSp>
        <p:nvGrpSpPr>
          <p:cNvPr id="37893" name="Group 42"/>
          <p:cNvGrpSpPr>
            <a:grpSpLocks/>
          </p:cNvGrpSpPr>
          <p:nvPr/>
        </p:nvGrpSpPr>
        <p:grpSpPr bwMode="auto">
          <a:xfrm>
            <a:off x="34925" y="3744913"/>
            <a:ext cx="9144000" cy="3140075"/>
            <a:chOff x="22" y="2359"/>
            <a:chExt cx="5760" cy="1978"/>
          </a:xfrm>
        </p:grpSpPr>
        <p:pic>
          <p:nvPicPr>
            <p:cNvPr id="37895" name="Picture 32" descr="smallestN_Eleutherodactylus iberi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3082"/>
              <a:ext cx="1882" cy="1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6" name="Rectangle 29"/>
            <p:cNvSpPr>
              <a:spLocks noChangeArrowheads="1"/>
            </p:cNvSpPr>
            <p:nvPr/>
          </p:nvSpPr>
          <p:spPr bwMode="auto">
            <a:xfrm>
              <a:off x="22" y="2359"/>
              <a:ext cx="5760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42913" indent="-2571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cs-CZ" altLang="cs-CZ" sz="1800">
                  <a:solidFill>
                    <a:schemeClr val="bg2"/>
                  </a:solidFill>
                  <a:latin typeface="Comic Sans MS" pitchFamily="66" charset="0"/>
                </a:rPr>
                <a:t>max.: </a:t>
              </a:r>
              <a:r>
                <a:rPr lang="cs-CZ" altLang="cs-CZ" sz="1800" i="1">
                  <a:solidFill>
                    <a:schemeClr val="bg2"/>
                  </a:solidFill>
                  <a:latin typeface="Comic Sans MS" pitchFamily="66" charset="0"/>
                </a:rPr>
                <a:t>Andrias davidianus </a:t>
              </a:r>
              <a:r>
                <a:rPr lang="cs-CZ" altLang="cs-CZ" sz="1800">
                  <a:solidFill>
                    <a:schemeClr val="bg2"/>
                  </a:solidFill>
                  <a:latin typeface="Comic Sans MS" pitchFamily="66" charset="0"/>
                </a:rPr>
                <a:t>(1,8 m, 10 kg), </a:t>
              </a:r>
              <a:r>
                <a:rPr lang="cs-CZ" altLang="cs-CZ" sz="1800" i="1">
                  <a:solidFill>
                    <a:schemeClr val="bg2"/>
                  </a:solidFill>
                  <a:latin typeface="Comic Sans MS" pitchFamily="66" charset="0"/>
                </a:rPr>
                <a:t>Conraua goliath</a:t>
              </a:r>
              <a:r>
                <a:rPr lang="cs-CZ" altLang="cs-CZ" sz="1800">
                  <a:solidFill>
                    <a:schemeClr val="bg2"/>
                  </a:solidFill>
                  <a:latin typeface="Comic Sans MS" pitchFamily="66" charset="0"/>
                </a:rPr>
                <a:t> (40 cm, 7 kg), červor </a:t>
              </a:r>
              <a:r>
                <a:rPr lang="cs-CZ" altLang="cs-CZ" sz="1800" i="1">
                  <a:solidFill>
                    <a:schemeClr val="bg2"/>
                  </a:solidFill>
                  <a:latin typeface="Comic Sans MS" pitchFamily="66" charset="0"/>
                </a:rPr>
                <a:t>Caecilia thompsoni </a:t>
              </a:r>
              <a:r>
                <a:rPr lang="cs-CZ" altLang="cs-CZ" sz="1800">
                  <a:solidFill>
                    <a:schemeClr val="bg2"/>
                  </a:solidFill>
                  <a:latin typeface="Comic Sans MS" pitchFamily="66" charset="0"/>
                </a:rPr>
                <a:t>(1,52 m)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cs-CZ" altLang="cs-CZ" sz="1800">
                <a:solidFill>
                  <a:schemeClr val="bg2"/>
                </a:solidFill>
                <a:latin typeface="Comic Sans MS" pitchFamily="66" charset="0"/>
              </a:endParaRPr>
            </a:p>
            <a:p>
              <a:pPr>
                <a:lnSpc>
                  <a:spcPct val="40000"/>
                </a:lnSpc>
                <a:spcBef>
                  <a:spcPct val="0"/>
                </a:spcBef>
              </a:pPr>
              <a:r>
                <a:rPr lang="cs-CZ" altLang="cs-CZ" sz="1800">
                  <a:solidFill>
                    <a:schemeClr val="bg2"/>
                  </a:solidFill>
                  <a:latin typeface="Comic Sans MS" pitchFamily="66" charset="0"/>
                </a:rPr>
                <a:t>min.:</a:t>
              </a:r>
            </a:p>
          </p:txBody>
        </p:sp>
        <p:sp>
          <p:nvSpPr>
            <p:cNvPr id="37897" name="Text Box 30"/>
            <p:cNvSpPr txBox="1">
              <a:spLocks noChangeArrowheads="1"/>
            </p:cNvSpPr>
            <p:nvPr/>
          </p:nvSpPr>
          <p:spPr bwMode="auto">
            <a:xfrm>
              <a:off x="281" y="2925"/>
              <a:ext cx="2009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i="1">
                  <a:solidFill>
                    <a:schemeClr val="bg2"/>
                  </a:solidFill>
                  <a:latin typeface="Comic Sans MS" pitchFamily="66" charset="0"/>
                </a:rPr>
                <a:t>Psyllophryne didactyla</a:t>
              </a:r>
              <a:r>
                <a:rPr lang="cs-CZ" altLang="cs-CZ" sz="1800">
                  <a:solidFill>
                    <a:schemeClr val="bg2"/>
                  </a:solidFill>
                  <a:latin typeface="Comic Sans MS" pitchFamily="66" charset="0"/>
                </a:rPr>
                <a:t>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itchFamily="66" charset="0"/>
                </a:rPr>
                <a:t>ropušenka dvouprstá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itchFamily="66" charset="0"/>
                </a:rPr>
                <a:t>- 9,8 mm (Brachycephalidae)</a:t>
              </a:r>
            </a:p>
          </p:txBody>
        </p:sp>
        <p:pic>
          <p:nvPicPr>
            <p:cNvPr id="37898" name="Picture 31" descr="smalles Psyllophryne didactylu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" y="2631"/>
              <a:ext cx="1233" cy="1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9" name="Text Box 33"/>
            <p:cNvSpPr txBox="1">
              <a:spLocks noChangeArrowheads="1"/>
            </p:cNvSpPr>
            <p:nvPr/>
          </p:nvSpPr>
          <p:spPr bwMode="auto">
            <a:xfrm>
              <a:off x="3833" y="2644"/>
              <a:ext cx="1899" cy="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i="1">
                  <a:latin typeface="Comic Sans MS" pitchFamily="66" charset="0"/>
                </a:rPr>
                <a:t>Eleutherodactylus iberia</a:t>
              </a:r>
              <a:r>
                <a:rPr lang="cs-CZ" altLang="cs-CZ" sz="1800">
                  <a:latin typeface="Comic Sans MS" pitchFamily="66" charset="0"/>
                </a:rPr>
                <a:t>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Comic Sans MS" pitchFamily="66" charset="0"/>
                </a:rPr>
                <a:t>- 1996, 10 mm (Leptodactylidae)</a:t>
              </a:r>
            </a:p>
          </p:txBody>
        </p:sp>
        <p:sp>
          <p:nvSpPr>
            <p:cNvPr id="37900" name="Rectangle 34"/>
            <p:cNvSpPr>
              <a:spLocks noChangeArrowheads="1"/>
            </p:cNvSpPr>
            <p:nvPr/>
          </p:nvSpPr>
          <p:spPr bwMode="auto">
            <a:xfrm>
              <a:off x="289" y="3632"/>
              <a:ext cx="1862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 i="1">
                  <a:solidFill>
                    <a:schemeClr val="bg2"/>
                  </a:solidFill>
                  <a:latin typeface="Comic Sans MS" pitchFamily="66" charset="0"/>
                </a:rPr>
                <a:t>Sminthilus limbatus 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itchFamily="66" charset="0"/>
                </a:rPr>
                <a:t>bezblanka nejmenší</a:t>
              </a:r>
              <a:r>
                <a:rPr lang="cs-CZ" altLang="cs-CZ" sz="1800" i="1">
                  <a:solidFill>
                    <a:schemeClr val="bg2"/>
                  </a:solidFill>
                  <a:latin typeface="Comic Sans MS" pitchFamily="66" charset="0"/>
                </a:rPr>
                <a:t> 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2"/>
                  </a:solidFill>
                  <a:latin typeface="Comic Sans MS" pitchFamily="66" charset="0"/>
                </a:rPr>
                <a:t>11,5 mm (Leptodactylidae)</a:t>
              </a:r>
            </a:p>
          </p:txBody>
        </p:sp>
      </p:grpSp>
      <p:sp>
        <p:nvSpPr>
          <p:cNvPr id="28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/>
              <a:pPr/>
              <a:t>24</a:t>
            </a:fld>
            <a:endParaRPr lang="en-CA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435600" y="549275"/>
            <a:ext cx="3843338" cy="6280150"/>
            <a:chOff x="3424" y="346"/>
            <a:chExt cx="2421" cy="3956"/>
          </a:xfrm>
        </p:grpSpPr>
        <p:pic>
          <p:nvPicPr>
            <p:cNvPr id="38920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4" y="644"/>
              <a:ext cx="2088" cy="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1" name="Text Box 16"/>
            <p:cNvSpPr txBox="1">
              <a:spLocks noChangeArrowheads="1"/>
            </p:cNvSpPr>
            <p:nvPr/>
          </p:nvSpPr>
          <p:spPr bwMode="auto">
            <a:xfrm>
              <a:off x="3464" y="346"/>
              <a:ext cx="229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chemeClr val="bg1"/>
                  </a:solidFill>
                  <a:latin typeface="Comic Sans MS" pitchFamily="66" charset="0"/>
                </a:rPr>
                <a:t>Redukce dermatocrania (vlevo shora, vpravo zdola)</a:t>
              </a:r>
            </a:p>
          </p:txBody>
        </p:sp>
        <p:sp>
          <p:nvSpPr>
            <p:cNvPr id="38922" name="Text Box 17"/>
            <p:cNvSpPr txBox="1">
              <a:spLocks noChangeArrowheads="1"/>
            </p:cNvSpPr>
            <p:nvPr/>
          </p:nvSpPr>
          <p:spPr bwMode="auto">
            <a:xfrm>
              <a:off x="5239" y="1696"/>
              <a:ext cx="4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chemeClr val="bg1"/>
                  </a:solidFill>
                  <a:latin typeface="Comic Sans MS" pitchFamily="66" charset="0"/>
                </a:rPr>
                <a:t>červoř</a:t>
              </a:r>
            </a:p>
          </p:txBody>
        </p:sp>
        <p:sp>
          <p:nvSpPr>
            <p:cNvPr id="38923" name="Text Box 18"/>
            <p:cNvSpPr txBox="1">
              <a:spLocks noChangeArrowheads="1"/>
            </p:cNvSpPr>
            <p:nvPr/>
          </p:nvSpPr>
          <p:spPr bwMode="auto">
            <a:xfrm>
              <a:off x="5329" y="2648"/>
              <a:ext cx="3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chemeClr val="bg1"/>
                  </a:solidFill>
                  <a:latin typeface="Comic Sans MS" pitchFamily="66" charset="0"/>
                </a:rPr>
                <a:t>žába</a:t>
              </a:r>
            </a:p>
          </p:txBody>
        </p:sp>
        <p:sp>
          <p:nvSpPr>
            <p:cNvPr id="38924" name="Text Box 19"/>
            <p:cNvSpPr txBox="1">
              <a:spLocks noChangeArrowheads="1"/>
            </p:cNvSpPr>
            <p:nvPr/>
          </p:nvSpPr>
          <p:spPr bwMode="auto">
            <a:xfrm>
              <a:off x="5375" y="3559"/>
              <a:ext cx="35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chemeClr val="bg1"/>
                  </a:solidFill>
                  <a:latin typeface="Comic Sans MS" pitchFamily="66" charset="0"/>
                </a:rPr>
                <a:t>mlok</a:t>
              </a:r>
            </a:p>
          </p:txBody>
        </p:sp>
        <p:sp>
          <p:nvSpPr>
            <p:cNvPr id="38925" name="Text Box 20"/>
            <p:cNvSpPr txBox="1">
              <a:spLocks noChangeArrowheads="1"/>
            </p:cNvSpPr>
            <p:nvPr/>
          </p:nvSpPr>
          <p:spPr bwMode="auto">
            <a:xfrm>
              <a:off x="3424" y="3842"/>
              <a:ext cx="2421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chemeClr val="bg1"/>
                  </a:solidFill>
                  <a:latin typeface="Comic Sans MS" pitchFamily="66" charset="0"/>
                </a:rPr>
                <a:t>Podle: Andersson J.S.: Focal Review: The Origin(s) of Modern Amphibians. Evol Biol (2008) 35:231–247</a:t>
              </a:r>
            </a:p>
          </p:txBody>
        </p:sp>
      </p:grp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179388" y="439738"/>
            <a:ext cx="3230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>
                <a:solidFill>
                  <a:schemeClr val="bg2"/>
                </a:solidFill>
                <a:latin typeface="Comic Sans MS" pitchFamily="66" charset="0"/>
              </a:rPr>
              <a:t>Morfologie (Lissamphibia)</a:t>
            </a:r>
          </a:p>
        </p:txBody>
      </p:sp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107950" y="765175"/>
            <a:ext cx="5184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četné </a:t>
            </a:r>
            <a:r>
              <a:rPr lang="cs-CZ" altLang="cs-CZ" sz="1800">
                <a:solidFill>
                  <a:srgbClr val="FF0000"/>
                </a:solidFill>
                <a:latin typeface="Comic Sans MS" pitchFamily="66" charset="0"/>
              </a:rPr>
              <a:t>mnohobuněčné slizové (i jedové) žlázy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 - kožní dýchání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07950" y="1649413"/>
            <a:ext cx="56880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osifikovaná kostra, obratle amphicélní, opistocélní i procélní </a:t>
            </a:r>
            <a:r>
              <a:rPr lang="cs-CZ" altLang="cs-CZ" sz="1800" u="sng">
                <a:solidFill>
                  <a:schemeClr val="bg2"/>
                </a:solidFill>
                <a:latin typeface="Comic Sans MS" pitchFamily="66" charset="0"/>
              </a:rPr>
              <a:t>obratle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, 1. krční obratel - atlas, axis není vytvořen, </a:t>
            </a:r>
            <a:r>
              <a:rPr lang="cs-CZ" altLang="cs-CZ" sz="1800" u="sng">
                <a:solidFill>
                  <a:srgbClr val="FF0000"/>
                </a:solidFill>
                <a:latin typeface="Comic Sans MS" pitchFamily="66" charset="0"/>
              </a:rPr>
              <a:t>žebra</a:t>
            </a:r>
            <a:r>
              <a:rPr lang="cs-CZ" altLang="cs-CZ" sz="1800">
                <a:solidFill>
                  <a:srgbClr val="FF0000"/>
                </a:solidFill>
                <a:latin typeface="Comic Sans MS" pitchFamily="66" charset="0"/>
              </a:rPr>
              <a:t> zkrácená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 - jen u ocasatých, </a:t>
            </a:r>
            <a:r>
              <a:rPr lang="cs-CZ" altLang="cs-CZ" sz="1800" u="sng">
                <a:solidFill>
                  <a:schemeClr val="bg2"/>
                </a:solidFill>
                <a:latin typeface="Comic Sans MS" pitchFamily="66" charset="0"/>
              </a:rPr>
              <a:t>sternum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 u žab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07950" y="3068638"/>
            <a:ext cx="52562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rgbClr val="FF0000"/>
                </a:solidFill>
                <a:latin typeface="Comic Sans MS" pitchFamily="66" charset="0"/>
              </a:rPr>
              <a:t>bikondylní </a:t>
            </a:r>
            <a:r>
              <a:rPr lang="cs-CZ" altLang="cs-CZ" sz="1800" u="sng">
                <a:solidFill>
                  <a:srgbClr val="FF0000"/>
                </a:solidFill>
                <a:latin typeface="Comic Sans MS" pitchFamily="66" charset="0"/>
              </a:rPr>
              <a:t>lebka</a:t>
            </a:r>
            <a:r>
              <a:rPr lang="cs-CZ" altLang="cs-CZ" sz="1800">
                <a:solidFill>
                  <a:srgbClr val="FF0000"/>
                </a:solidFill>
                <a:latin typeface="Comic Sans MS" pitchFamily="66" charset="0"/>
              </a:rPr>
              <a:t>, redukce dermatocrania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 (17 párů u ryb - 7 u obojživelníků), primární patro - báze neurocrania, sek. autostylie, collumela, bez skřelí</a:t>
            </a:r>
          </a:p>
        </p:txBody>
      </p:sp>
      <p:sp>
        <p:nvSpPr>
          <p:cNvPr id="15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/>
              <a:pPr/>
              <a:t>25</a:t>
            </a:fld>
            <a:endParaRPr lang="en-CA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481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125413" y="566738"/>
            <a:ext cx="9018587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 u="sng">
                <a:solidFill>
                  <a:schemeClr val="bg2"/>
                </a:solidFill>
                <a:latin typeface="Comic Sans MS" pitchFamily="66" charset="0"/>
              </a:rPr>
              <a:t>lopatkové pásmo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: krycí - clavicula u žab, náhradní - scapula, procoracoid + chrupavky, spojení se sternem, bez spojení s lebkou, </a:t>
            </a:r>
            <a:r>
              <a:rPr lang="cs-CZ" altLang="cs-CZ" sz="1800">
                <a:solidFill>
                  <a:srgbClr val="FF0000"/>
                </a:solidFill>
                <a:latin typeface="Comic Sans MS" pitchFamily="66" charset="0"/>
              </a:rPr>
              <a:t>na přední končetině 4 prsty</a:t>
            </a:r>
          </a:p>
          <a:p>
            <a:pPr>
              <a:spcBef>
                <a:spcPct val="0"/>
              </a:spcBef>
            </a:pPr>
            <a:r>
              <a:rPr lang="cs-CZ" altLang="cs-CZ" sz="1800" u="sng">
                <a:solidFill>
                  <a:schemeClr val="bg2"/>
                </a:solidFill>
                <a:latin typeface="Comic Sans MS" pitchFamily="66" charset="0"/>
              </a:rPr>
              <a:t>pánevní pásmo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: tenké kůstky - ilium, ischium (kost), pubis (chrupavka) - pánev spojena s páteří, na zadní končetině 5 prstů; u žab srůsty - os antebrachii, os cruris, urostyl</a:t>
            </a: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76200" y="1935163"/>
            <a:ext cx="883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svalstvo: myomery zřetelné u ocasatých, velké svaly - zádový a břišní, svalstvo končetin</a:t>
            </a: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76200" y="2446338"/>
            <a:ext cx="883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mozek: hemisféry koncového mozku s palliem, koordinační ústředí - tectum středního mozku, malý mozeček</a:t>
            </a: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53975" y="3014663"/>
            <a:ext cx="88392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smysly: chemoreceptory - chuť v ústech, hltanu, na papilách jazyka - pohárky; čich - nosní chodby (nares - choany), vomeronasální (Jacobsonův) orgán; proudový orgán jen u larev, ucho - velký sacculus, v lageně papilla basiliaris + </a:t>
            </a:r>
            <a:r>
              <a:rPr lang="cs-CZ" altLang="cs-CZ" sz="1800">
                <a:solidFill>
                  <a:srgbClr val="FF0000"/>
                </a:solidFill>
                <a:latin typeface="Comic Sans MS" pitchFamily="66" charset="0"/>
              </a:rPr>
              <a:t>papilla amphibiorum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, u žab tympanum s columellou, u ocasatých operculum - chvění z lopatky na oválné okénko, u červořů chybí střední ucho; oko - barevné vidění, posun čočky od sítnice (m. protractor lentis), 3 víčka (mžurka), u žab parietální oko</a:t>
            </a:r>
            <a:endParaRPr lang="cs-CZ" altLang="cs-CZ" sz="18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76200" y="5013325"/>
            <a:ext cx="8839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 dirty="0">
                <a:solidFill>
                  <a:schemeClr val="bg2"/>
                </a:solidFill>
                <a:latin typeface="Comic Sans MS" pitchFamily="66" charset="0"/>
              </a:rPr>
              <a:t>TS: svalnatý pohyblivý jazyk, zuby homodontní, </a:t>
            </a:r>
            <a:r>
              <a:rPr lang="cs-CZ" altLang="cs-CZ" sz="1800" dirty="0" err="1">
                <a:solidFill>
                  <a:schemeClr val="bg2"/>
                </a:solidFill>
                <a:latin typeface="Comic Sans MS" pitchFamily="66" charset="0"/>
              </a:rPr>
              <a:t>polyfiodontní</a:t>
            </a:r>
            <a:r>
              <a:rPr lang="cs-CZ" altLang="cs-CZ" sz="1800" dirty="0">
                <a:solidFill>
                  <a:schemeClr val="bg2"/>
                </a:solidFill>
                <a:latin typeface="Comic Sans MS" pitchFamily="66" charset="0"/>
              </a:rPr>
              <a:t>, zuby často i na patře, larvy rohovité </a:t>
            </a:r>
            <a:r>
              <a:rPr lang="cs-CZ" altLang="cs-CZ" sz="1800" dirty="0" err="1">
                <a:solidFill>
                  <a:schemeClr val="bg2"/>
                </a:solidFill>
                <a:latin typeface="Comic Sans MS" pitchFamily="66" charset="0"/>
              </a:rPr>
              <a:t>odontoidy</a:t>
            </a:r>
            <a:r>
              <a:rPr lang="cs-CZ" altLang="cs-CZ" sz="1800" dirty="0">
                <a:solidFill>
                  <a:schemeClr val="bg2"/>
                </a:solidFill>
                <a:latin typeface="Comic Sans MS" pitchFamily="66" charset="0"/>
              </a:rPr>
              <a:t>, </a:t>
            </a:r>
            <a:r>
              <a:rPr lang="cs-CZ" altLang="cs-CZ" sz="1800" dirty="0">
                <a:solidFill>
                  <a:srgbClr val="FF0000"/>
                </a:solidFill>
                <a:latin typeface="Comic Sans MS" pitchFamily="66" charset="0"/>
              </a:rPr>
              <a:t>polykání zatahováním očních bulev (mm. </a:t>
            </a:r>
            <a:r>
              <a:rPr lang="cs-CZ" altLang="cs-CZ" sz="1800" dirty="0" err="1">
                <a:solidFill>
                  <a:srgbClr val="FF0000"/>
                </a:solidFill>
                <a:latin typeface="Comic Sans MS" pitchFamily="66" charset="0"/>
              </a:rPr>
              <a:t>retractor</a:t>
            </a:r>
            <a:r>
              <a:rPr lang="cs-CZ" altLang="cs-CZ" sz="1800" dirty="0">
                <a:solidFill>
                  <a:srgbClr val="FF0000"/>
                </a:solidFill>
                <a:latin typeface="Comic Sans MS" pitchFamily="66" charset="0"/>
              </a:rPr>
              <a:t> et levator </a:t>
            </a:r>
            <a:r>
              <a:rPr lang="cs-CZ" altLang="cs-CZ" sz="1800" dirty="0" err="1">
                <a:solidFill>
                  <a:srgbClr val="FF0000"/>
                </a:solidFill>
                <a:latin typeface="Comic Sans MS" pitchFamily="66" charset="0"/>
              </a:rPr>
              <a:t>bulbi</a:t>
            </a:r>
            <a:r>
              <a:rPr lang="cs-CZ" altLang="cs-CZ" sz="1800" dirty="0">
                <a:solidFill>
                  <a:srgbClr val="FF0000"/>
                </a:solidFill>
                <a:latin typeface="Comic Sans MS" pitchFamily="66" charset="0"/>
              </a:rPr>
              <a:t>)</a:t>
            </a:r>
            <a:r>
              <a:rPr lang="cs-CZ" altLang="cs-CZ" sz="1800" dirty="0">
                <a:solidFill>
                  <a:schemeClr val="bg2"/>
                </a:solidFill>
                <a:latin typeface="Comic Sans MS" pitchFamily="66" charset="0"/>
              </a:rPr>
              <a:t>, kloaka, velká játra se žlučníkem</a:t>
            </a:r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76200" y="5916613"/>
            <a:ext cx="88392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DS: larva - vnější kožní žábry, 3 páry vnitřních žaber jen u pulců žab, u dospělých tenkostěnné plíce, pumpování vzduchu spodinou úst, u žab - rezonanční měchýřky samců, kožní dýchání, dýchání sliznicí ústní dutiny</a:t>
            </a:r>
          </a:p>
        </p:txBody>
      </p:sp>
      <p:sp>
        <p:nvSpPr>
          <p:cNvPr id="9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26</a:t>
            </a:fld>
            <a:endParaRPr lang="en-CA" altLang="cs-CZ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6" grpId="0"/>
      <p:bldP spid="87047" grpId="0"/>
      <p:bldP spid="87048" grpId="0"/>
      <p:bldP spid="87049" grpId="0"/>
      <p:bldP spid="87051" grpId="0"/>
      <p:bldP spid="870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76200" y="549275"/>
            <a:ext cx="88392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CS: larva - rybího typu, ale již 2 síně; dospělec - plicní oběh, krkavice - oblouky aorty (1-2 páry) - plícněkožní tepny (a. pulmocutanae), někdy ductus caroticus, ductus arteriosus; žíly - kardinální žíly, Cuvierovy chodby; nepárová zadní a párové přední duté žíly, plícní a kožní žíly ústí do Cuvierových chodeb a ty do L síně, duté žíly do P síně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76200" y="1943100"/>
            <a:ext cx="883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VS: larva - holonefros (červoři), ostatní pronefros a opistonefros, dospělci jen opistonefros bez metamerie, primární močovody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76200" y="2552700"/>
            <a:ext cx="8839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PS: gonády vedle ledvin, varlata + Wolfova chodba (vpředu jako chámovod, vzadu chámomočovod, vaječníky + Müllerova chodba, bobtnající obal vajíček, žlutá nebo oranžová </a:t>
            </a:r>
            <a:r>
              <a:rPr lang="cs-CZ" altLang="cs-CZ" sz="1800">
                <a:solidFill>
                  <a:srgbClr val="FF0000"/>
                </a:solidFill>
                <a:latin typeface="Comic Sans MS" pitchFamily="66" charset="0"/>
              </a:rPr>
              <a:t>tuková tělesa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, metamorfóza larvy řízena tyroxinem, u ocasatých často neotenie (pedomorfóza)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76200" y="3690938"/>
            <a:ext cx="88392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Ekol: teplota, vysoká vlhkost, chemie substrátu; živočišná potrava, býložraví jen pulci, epigamní projevy, </a:t>
            </a:r>
            <a:r>
              <a:rPr lang="cs-CZ" altLang="cs-CZ" sz="1800">
                <a:solidFill>
                  <a:srgbClr val="FF0000"/>
                </a:solidFill>
                <a:latin typeface="Comic Sans MS" pitchFamily="66" charset="0"/>
              </a:rPr>
              <a:t>spermatofory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 u  ocasatých, </a:t>
            </a:r>
            <a:r>
              <a:rPr lang="cs-CZ" altLang="cs-CZ" sz="1800">
                <a:solidFill>
                  <a:srgbClr val="FF0000"/>
                </a:solidFill>
                <a:latin typeface="Comic Sans MS" pitchFamily="66" charset="0"/>
              </a:rPr>
              <a:t>amplexus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 u žab, kopulace u červořů</a:t>
            </a:r>
          </a:p>
        </p:txBody>
      </p:sp>
      <p:sp>
        <p:nvSpPr>
          <p:cNvPr id="7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27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  <p:bldP spid="49157" grpId="0"/>
      <p:bldP spid="49158" grpId="0"/>
      <p:bldP spid="491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53"/>
          <p:cNvGrpSpPr>
            <a:grpSpLocks/>
          </p:cNvGrpSpPr>
          <p:nvPr/>
        </p:nvGrpSpPr>
        <p:grpSpPr bwMode="auto">
          <a:xfrm>
            <a:off x="250825" y="981075"/>
            <a:ext cx="8486775" cy="4875213"/>
            <a:chOff x="158" y="618"/>
            <a:chExt cx="5346" cy="3071"/>
          </a:xfrm>
        </p:grpSpPr>
        <p:sp>
          <p:nvSpPr>
            <p:cNvPr id="41988" name="Line 5"/>
            <p:cNvSpPr>
              <a:spLocks noChangeShapeType="1"/>
            </p:cNvSpPr>
            <p:nvPr/>
          </p:nvSpPr>
          <p:spPr bwMode="auto">
            <a:xfrm flipV="1">
              <a:off x="158" y="1566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989" name="Line 6"/>
            <p:cNvSpPr>
              <a:spLocks noChangeShapeType="1"/>
            </p:cNvSpPr>
            <p:nvPr/>
          </p:nvSpPr>
          <p:spPr bwMode="auto">
            <a:xfrm flipH="1">
              <a:off x="350" y="1067"/>
              <a:ext cx="16" cy="104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990" name="Line 7"/>
            <p:cNvSpPr>
              <a:spLocks noChangeShapeType="1"/>
            </p:cNvSpPr>
            <p:nvPr/>
          </p:nvSpPr>
          <p:spPr bwMode="auto">
            <a:xfrm flipV="1">
              <a:off x="350" y="1067"/>
              <a:ext cx="3373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991" name="Line 8"/>
            <p:cNvSpPr>
              <a:spLocks noChangeShapeType="1"/>
            </p:cNvSpPr>
            <p:nvPr/>
          </p:nvSpPr>
          <p:spPr bwMode="auto">
            <a:xfrm>
              <a:off x="350" y="2110"/>
              <a:ext cx="147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992" name="Line 9"/>
            <p:cNvSpPr>
              <a:spLocks noChangeShapeType="1"/>
            </p:cNvSpPr>
            <p:nvPr/>
          </p:nvSpPr>
          <p:spPr bwMode="auto">
            <a:xfrm>
              <a:off x="1500" y="1657"/>
              <a:ext cx="0" cy="90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993" name="Line 10"/>
            <p:cNvSpPr>
              <a:spLocks noChangeShapeType="1"/>
            </p:cNvSpPr>
            <p:nvPr/>
          </p:nvSpPr>
          <p:spPr bwMode="auto">
            <a:xfrm flipV="1">
              <a:off x="1500" y="2564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994" name="Text Box 11"/>
            <p:cNvSpPr txBox="1">
              <a:spLocks noChangeArrowheads="1"/>
            </p:cNvSpPr>
            <p:nvPr/>
          </p:nvSpPr>
          <p:spPr bwMode="auto">
            <a:xfrm>
              <a:off x="3723" y="936"/>
              <a:ext cx="17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Gymnophiona - červoři</a:t>
              </a:r>
            </a:p>
          </p:txBody>
        </p:sp>
        <p:sp>
          <p:nvSpPr>
            <p:cNvPr id="41995" name="Text Box 12"/>
            <p:cNvSpPr txBox="1">
              <a:spLocks noChangeArrowheads="1"/>
            </p:cNvSpPr>
            <p:nvPr/>
          </p:nvSpPr>
          <p:spPr bwMode="auto">
            <a:xfrm>
              <a:off x="1740" y="1536"/>
              <a:ext cx="140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Caudata - ocasatí</a:t>
              </a:r>
            </a:p>
          </p:txBody>
        </p:sp>
        <p:sp>
          <p:nvSpPr>
            <p:cNvPr id="41996" name="Text Box 13"/>
            <p:cNvSpPr txBox="1">
              <a:spLocks noChangeArrowheads="1"/>
            </p:cNvSpPr>
            <p:nvPr/>
          </p:nvSpPr>
          <p:spPr bwMode="auto">
            <a:xfrm>
              <a:off x="1727" y="2432"/>
              <a:ext cx="10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Anura - žáby</a:t>
              </a:r>
            </a:p>
          </p:txBody>
        </p:sp>
        <p:sp>
          <p:nvSpPr>
            <p:cNvPr id="41997" name="Text Box 15"/>
            <p:cNvSpPr txBox="1">
              <a:spLocks noChangeArrowheads="1"/>
            </p:cNvSpPr>
            <p:nvPr/>
          </p:nvSpPr>
          <p:spPr bwMode="auto">
            <a:xfrm>
              <a:off x="502" y="1978"/>
              <a:ext cx="8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Batrachia</a:t>
              </a:r>
            </a:p>
          </p:txBody>
        </p:sp>
        <p:sp>
          <p:nvSpPr>
            <p:cNvPr id="41998" name="Line 24"/>
            <p:cNvSpPr>
              <a:spLocks noChangeShapeType="1"/>
            </p:cNvSpPr>
            <p:nvPr/>
          </p:nvSpPr>
          <p:spPr bwMode="auto">
            <a:xfrm flipV="1">
              <a:off x="1500" y="1657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999" name="Line 26"/>
            <p:cNvSpPr>
              <a:spLocks noChangeShapeType="1"/>
            </p:cNvSpPr>
            <p:nvPr/>
          </p:nvSpPr>
          <p:spPr bwMode="auto">
            <a:xfrm flipH="1">
              <a:off x="3315" y="2337"/>
              <a:ext cx="0" cy="49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000" name="Line 27"/>
            <p:cNvSpPr>
              <a:spLocks noChangeShapeType="1"/>
            </p:cNvSpPr>
            <p:nvPr/>
          </p:nvSpPr>
          <p:spPr bwMode="auto">
            <a:xfrm flipV="1">
              <a:off x="3321" y="2836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001" name="Line 28"/>
            <p:cNvSpPr>
              <a:spLocks noChangeShapeType="1"/>
            </p:cNvSpPr>
            <p:nvPr/>
          </p:nvSpPr>
          <p:spPr bwMode="auto">
            <a:xfrm flipV="1">
              <a:off x="3315" y="2337"/>
              <a:ext cx="408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002" name="Line 29"/>
            <p:cNvSpPr>
              <a:spLocks noChangeShapeType="1"/>
            </p:cNvSpPr>
            <p:nvPr/>
          </p:nvSpPr>
          <p:spPr bwMode="auto">
            <a:xfrm>
              <a:off x="3502" y="2655"/>
              <a:ext cx="0" cy="38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003" name="Line 30"/>
            <p:cNvSpPr>
              <a:spLocks noChangeShapeType="1"/>
            </p:cNvSpPr>
            <p:nvPr/>
          </p:nvSpPr>
          <p:spPr bwMode="auto">
            <a:xfrm>
              <a:off x="3502" y="3042"/>
              <a:ext cx="221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004" name="Line 31"/>
            <p:cNvSpPr>
              <a:spLocks noChangeShapeType="1"/>
            </p:cNvSpPr>
            <p:nvPr/>
          </p:nvSpPr>
          <p:spPr bwMode="auto">
            <a:xfrm flipV="1">
              <a:off x="3496" y="2655"/>
              <a:ext cx="215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005" name="Line 32"/>
            <p:cNvSpPr>
              <a:spLocks noChangeShapeType="1"/>
            </p:cNvSpPr>
            <p:nvPr/>
          </p:nvSpPr>
          <p:spPr bwMode="auto">
            <a:xfrm flipV="1">
              <a:off x="2770" y="2564"/>
              <a:ext cx="555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006" name="Line 18"/>
            <p:cNvSpPr>
              <a:spLocks noChangeShapeType="1"/>
            </p:cNvSpPr>
            <p:nvPr/>
          </p:nvSpPr>
          <p:spPr bwMode="auto">
            <a:xfrm>
              <a:off x="3315" y="1385"/>
              <a:ext cx="0" cy="49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007" name="Line 19"/>
            <p:cNvSpPr>
              <a:spLocks noChangeShapeType="1"/>
            </p:cNvSpPr>
            <p:nvPr/>
          </p:nvSpPr>
          <p:spPr bwMode="auto">
            <a:xfrm flipV="1">
              <a:off x="3315" y="1884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008" name="Line 20"/>
            <p:cNvSpPr>
              <a:spLocks noChangeShapeType="1"/>
            </p:cNvSpPr>
            <p:nvPr/>
          </p:nvSpPr>
          <p:spPr bwMode="auto">
            <a:xfrm flipV="1">
              <a:off x="3324" y="1385"/>
              <a:ext cx="38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009" name="Line 21"/>
            <p:cNvSpPr>
              <a:spLocks noChangeShapeType="1"/>
            </p:cNvSpPr>
            <p:nvPr/>
          </p:nvSpPr>
          <p:spPr bwMode="auto">
            <a:xfrm>
              <a:off x="3502" y="1678"/>
              <a:ext cx="0" cy="38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010" name="Line 22"/>
            <p:cNvSpPr>
              <a:spLocks noChangeShapeType="1"/>
            </p:cNvSpPr>
            <p:nvPr/>
          </p:nvSpPr>
          <p:spPr bwMode="auto">
            <a:xfrm flipV="1">
              <a:off x="3502" y="2065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011" name="Line 23"/>
            <p:cNvSpPr>
              <a:spLocks noChangeShapeType="1"/>
            </p:cNvSpPr>
            <p:nvPr/>
          </p:nvSpPr>
          <p:spPr bwMode="auto">
            <a:xfrm flipV="1">
              <a:off x="3496" y="1678"/>
              <a:ext cx="215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012" name="Line 25"/>
            <p:cNvSpPr>
              <a:spLocks noChangeShapeType="1"/>
            </p:cNvSpPr>
            <p:nvPr/>
          </p:nvSpPr>
          <p:spPr bwMode="auto">
            <a:xfrm flipV="1">
              <a:off x="3133" y="1657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013" name="Text Box 33"/>
            <p:cNvSpPr txBox="1">
              <a:spLocks noChangeArrowheads="1"/>
            </p:cNvSpPr>
            <p:nvPr/>
          </p:nvSpPr>
          <p:spPr bwMode="auto">
            <a:xfrm>
              <a:off x="3723" y="1253"/>
              <a:ext cx="9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Sirenoidea</a:t>
              </a:r>
            </a:p>
          </p:txBody>
        </p:sp>
        <p:sp>
          <p:nvSpPr>
            <p:cNvPr id="42014" name="Text Box 34"/>
            <p:cNvSpPr txBox="1">
              <a:spLocks noChangeArrowheads="1"/>
            </p:cNvSpPr>
            <p:nvPr/>
          </p:nvSpPr>
          <p:spPr bwMode="auto">
            <a:xfrm>
              <a:off x="3723" y="1548"/>
              <a:ext cx="156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Cryptobranchioidea</a:t>
              </a:r>
            </a:p>
          </p:txBody>
        </p:sp>
        <p:sp>
          <p:nvSpPr>
            <p:cNvPr id="42015" name="Text Box 35"/>
            <p:cNvSpPr txBox="1">
              <a:spLocks noChangeArrowheads="1"/>
            </p:cNvSpPr>
            <p:nvPr/>
          </p:nvSpPr>
          <p:spPr bwMode="auto">
            <a:xfrm>
              <a:off x="3723" y="1910"/>
              <a:ext cx="128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Salamandroidea</a:t>
              </a:r>
            </a:p>
          </p:txBody>
        </p:sp>
        <p:sp>
          <p:nvSpPr>
            <p:cNvPr id="42016" name="Text Box 36"/>
            <p:cNvSpPr txBox="1">
              <a:spLocks noChangeArrowheads="1"/>
            </p:cNvSpPr>
            <p:nvPr/>
          </p:nvSpPr>
          <p:spPr bwMode="auto">
            <a:xfrm>
              <a:off x="3723" y="2227"/>
              <a:ext cx="8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i="1">
                  <a:solidFill>
                    <a:schemeClr val="bg2"/>
                  </a:solidFill>
                  <a:latin typeface="Comic Sans MS" pitchFamily="66" charset="0"/>
                </a:rPr>
                <a:t>Ascaphus</a:t>
              </a:r>
              <a:endParaRPr lang="cs-CZ" altLang="cs-CZ" sz="2000">
                <a:solidFill>
                  <a:schemeClr val="bg2"/>
                </a:solidFill>
                <a:latin typeface="Comic Sans MS" pitchFamily="66" charset="0"/>
              </a:endParaRPr>
            </a:p>
          </p:txBody>
        </p:sp>
        <p:sp>
          <p:nvSpPr>
            <p:cNvPr id="42017" name="Text Box 37"/>
            <p:cNvSpPr txBox="1">
              <a:spLocks noChangeArrowheads="1"/>
            </p:cNvSpPr>
            <p:nvPr/>
          </p:nvSpPr>
          <p:spPr bwMode="auto">
            <a:xfrm>
              <a:off x="3723" y="2545"/>
              <a:ext cx="129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Palaeobatrachia</a:t>
              </a:r>
            </a:p>
          </p:txBody>
        </p:sp>
        <p:sp>
          <p:nvSpPr>
            <p:cNvPr id="42018" name="Text Box 38"/>
            <p:cNvSpPr txBox="1">
              <a:spLocks noChangeArrowheads="1"/>
            </p:cNvSpPr>
            <p:nvPr/>
          </p:nvSpPr>
          <p:spPr bwMode="auto">
            <a:xfrm>
              <a:off x="3723" y="2908"/>
              <a:ext cx="11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Neobatrachia</a:t>
              </a:r>
            </a:p>
          </p:txBody>
        </p:sp>
        <p:sp>
          <p:nvSpPr>
            <p:cNvPr id="42019" name="Line 40"/>
            <p:cNvSpPr>
              <a:spLocks noChangeShapeType="1"/>
            </p:cNvSpPr>
            <p:nvPr/>
          </p:nvSpPr>
          <p:spPr bwMode="auto">
            <a:xfrm flipV="1">
              <a:off x="1319" y="2110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020" name="Text Box 42"/>
            <p:cNvSpPr txBox="1">
              <a:spLocks noChangeArrowheads="1"/>
            </p:cNvSpPr>
            <p:nvPr/>
          </p:nvSpPr>
          <p:spPr bwMode="auto">
            <a:xfrm>
              <a:off x="1600" y="618"/>
              <a:ext cx="254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dirty="0" err="1">
                  <a:solidFill>
                    <a:schemeClr val="bg2"/>
                  </a:solidFill>
                  <a:latin typeface="Comic Sans MS" pitchFamily="66" charset="0"/>
                </a:rPr>
                <a:t>Lissamphibia</a:t>
              </a:r>
              <a:r>
                <a:rPr lang="cs-CZ" altLang="cs-CZ" sz="2400" dirty="0">
                  <a:solidFill>
                    <a:schemeClr val="bg2"/>
                  </a:solidFill>
                  <a:latin typeface="Comic Sans MS" pitchFamily="66" charset="0"/>
                </a:rPr>
                <a:t> - obojživelníci</a:t>
              </a:r>
            </a:p>
          </p:txBody>
        </p:sp>
        <p:sp>
          <p:nvSpPr>
            <p:cNvPr id="42021" name="Text Box 51"/>
            <p:cNvSpPr txBox="1">
              <a:spLocks noChangeArrowheads="1"/>
            </p:cNvSpPr>
            <p:nvPr/>
          </p:nvSpPr>
          <p:spPr bwMode="auto">
            <a:xfrm>
              <a:off x="509" y="3401"/>
              <a:ext cx="248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solidFill>
                    <a:schemeClr val="bg1"/>
                  </a:solidFill>
                  <a:latin typeface="Comic Sans MS" pitchFamily="66" charset="0"/>
                </a:rPr>
                <a:t>až 6 672 recentních druhů</a:t>
              </a:r>
            </a:p>
          </p:txBody>
        </p:sp>
      </p:grpSp>
      <p:sp>
        <p:nvSpPr>
          <p:cNvPr id="38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28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56" name="Group 28"/>
          <p:cNvGraphicFramePr>
            <a:graphicFrameLocks noGrp="1"/>
          </p:cNvGraphicFramePr>
          <p:nvPr/>
        </p:nvGraphicFramePr>
        <p:xfrm>
          <a:off x="1403350" y="0"/>
          <a:ext cx="6481763" cy="6934200"/>
        </p:xfrm>
        <a:graphic>
          <a:graphicData uri="http://schemas.openxmlformats.org/drawingml/2006/table">
            <a:tbl>
              <a:tblPr/>
              <a:tblGrid>
                <a:gridCol w="2160588"/>
                <a:gridCol w="411162"/>
                <a:gridCol w="411163"/>
                <a:gridCol w="409575"/>
                <a:gridCol w="411162"/>
                <a:gridCol w="411163"/>
                <a:gridCol w="2266950"/>
              </a:tblGrid>
              <a:tr h="685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Anura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</a:t>
                      </a: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frogs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and </a:t>
                      </a: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toads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) (5891)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3"/>
                        </a:rPr>
                        <a:t>Allophrynidae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(1)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4"/>
                        </a:rPr>
                        <a:t>Alytidae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(5)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5"/>
                        </a:rPr>
                        <a:t>Arthroleptidae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(141)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6"/>
                        </a:rPr>
                        <a:t>Ascaphidae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(2)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7"/>
                        </a:rPr>
                        <a:t>Bombinatoridae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(10)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8"/>
                        </a:rPr>
                        <a:t>Brachycephalidae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(44)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9"/>
                        </a:rPr>
                        <a:t>Brevicipitidae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(27)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10"/>
                        </a:rPr>
                        <a:t>Bufonidae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(544)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11"/>
                        </a:rPr>
                        <a:t>Calyptocephalellidae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(4)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12"/>
                        </a:rPr>
                        <a:t>Centrolenidae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(151)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13"/>
                        </a:rPr>
                        <a:t>Ceratophryidae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(88)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14"/>
                        </a:rPr>
                        <a:t>Ceuthomantidae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(3)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15"/>
                        </a:rPr>
                        <a:t>Craugastoridae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(114)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16"/>
                        </a:rPr>
                        <a:t>Cycloramphidae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(104)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17"/>
                        </a:rPr>
                        <a:t>Dendrobatidae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(274)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18"/>
                        </a:rPr>
                        <a:t>Discoglossidae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(7)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19"/>
                        </a:rPr>
                        <a:t>Eleutherodactylidae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(202)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20"/>
                        </a:rPr>
                        <a:t>Heleophrynidae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(6)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21"/>
                        </a:rPr>
                        <a:t>Hemiphractidae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(94)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22"/>
                        </a:rPr>
                        <a:t>Hemisotidae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(9)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23"/>
                        </a:rPr>
                        <a:t>Hylidae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(889)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24"/>
                        </a:rPr>
                        <a:t>Hylodidae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(42)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25"/>
                        </a:rPr>
                        <a:t>Hyperoliidae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(213)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26"/>
                        </a:rPr>
                        <a:t>Leiopelmatidae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(4)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27"/>
                        </a:rPr>
                        <a:t>Leiuperidae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(79)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28"/>
                        </a:rPr>
                        <a:t>Leptodactylidae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(100)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29"/>
                        </a:rPr>
                        <a:t>Megophryidae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(148)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30"/>
                        </a:rPr>
                        <a:t>Microhylidae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(469)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31"/>
                        </a:rPr>
                        <a:t>Myobatrachidae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(128)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32"/>
                        </a:rPr>
                        <a:t>Nasikabatrachidae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(1)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33"/>
                        </a:rPr>
                        <a:t>Pelobatidae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(4)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34"/>
                        </a:rPr>
                        <a:t>Pelodytidae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(3)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35"/>
                        </a:rPr>
                        <a:t>Pipidae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(32)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36"/>
                        </a:rPr>
                        <a:t>Ranidae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(1377)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37"/>
                        </a:rPr>
                        <a:t>Rhinophrynidae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(1)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38"/>
                        </a:rPr>
                        <a:t>Scaphiopodidae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(7)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39"/>
                        </a:rPr>
                        <a:t>Sooglossidae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(4)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40"/>
                        </a:rPr>
                        <a:t>Strabomantidae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(560)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cs-CZ" altLang="cs-CZ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    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    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    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    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    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Caudata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</a:t>
                      </a: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salamanders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) (585)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41"/>
                        </a:rPr>
                        <a:t>Ambystomatidae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(32)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42"/>
                        </a:rPr>
                        <a:t>Amphiumidae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(3)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43"/>
                        </a:rPr>
                        <a:t>Cryptobranchidae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(3)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44"/>
                        </a:rPr>
                        <a:t>Dicamptodontidae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(4)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45"/>
                        </a:rPr>
                        <a:t>Hynobiidae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(53)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46"/>
                        </a:rPr>
                        <a:t>Plethodontidae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(394)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47"/>
                        </a:rPr>
                        <a:t>Proteidae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(6)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48"/>
                        </a:rPr>
                        <a:t>Rhyacotritonidae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(4)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49"/>
                        </a:rPr>
                        <a:t>Salamandridae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(82)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50"/>
                        </a:rPr>
                        <a:t>Sirenidae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(4)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cs-CZ" altLang="cs-CZ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Gymnophiona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</a:t>
                      </a: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caecilians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) (186)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51"/>
                        </a:rPr>
                        <a:t>Caeciliidae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(104)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52"/>
                        </a:rPr>
                        <a:t>Ichthyophiidae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(46)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53"/>
                        </a:rPr>
                        <a:t>Rhinatrematidae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(10)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54"/>
                        </a:rPr>
                        <a:t>Scolecomorphidae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(6)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55"/>
                        </a:rPr>
                        <a:t>Typhlonectidae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(13) </a:t>
                      </a:r>
                      <a:b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hlinkClick r:id="rId56"/>
                        </a:rPr>
                        <a:t>Uraeotyphlidae</a:t>
                      </a: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(7)</a:t>
                      </a:r>
                      <a:r>
                        <a:rPr kumimoji="0" lang="cs-CZ" altLang="cs-CZ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br>
                        <a:rPr kumimoji="0" lang="cs-CZ" altLang="cs-CZ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cs-CZ" alt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92CD-C90A-4417-B81F-CFF49197FDE7}" type="slidenum">
              <a:rPr lang="en-CA" altLang="cs-CZ" smtClean="0">
                <a:solidFill>
                  <a:schemeClr val="bg2"/>
                </a:solidFill>
              </a:rPr>
              <a:pPr/>
              <a:t>29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800px-Laurussia_f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0550"/>
            <a:ext cx="8382000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3FBA99-9C62-4FFE-B26F-0734DFD17160}" type="slidenum">
              <a:rPr lang="cs-CZ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cs-CZ" sz="1400">
              <a:solidFill>
                <a:srgbClr val="000000"/>
              </a:solidFill>
            </a:endParaRPr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5992813" y="538832"/>
            <a:ext cx="265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000000"/>
                </a:solidFill>
                <a:latin typeface="Comic Sans MS" pitchFamily="66" charset="0"/>
              </a:rPr>
              <a:t>Euramerica</a:t>
            </a:r>
            <a:r>
              <a:rPr lang="cs-CZ" altLang="cs-CZ" sz="1800" dirty="0">
                <a:solidFill>
                  <a:srgbClr val="000000"/>
                </a:solidFill>
                <a:latin typeface="Comic Sans MS" pitchFamily="66" charset="0"/>
              </a:rPr>
              <a:t> = </a:t>
            </a:r>
            <a:r>
              <a:rPr lang="cs-CZ" altLang="cs-CZ" sz="1800" dirty="0" err="1">
                <a:solidFill>
                  <a:srgbClr val="000000"/>
                </a:solidFill>
                <a:latin typeface="Comic Sans MS" pitchFamily="66" charset="0"/>
              </a:rPr>
              <a:t>Laurussia</a:t>
            </a:r>
            <a:endParaRPr lang="cs-CZ" altLang="cs-CZ" sz="18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269" name="Text Box 11"/>
          <p:cNvSpPr txBox="1">
            <a:spLocks noChangeArrowheads="1"/>
          </p:cNvSpPr>
          <p:nvPr/>
        </p:nvSpPr>
        <p:spPr bwMode="auto">
          <a:xfrm>
            <a:off x="7000875" y="1274763"/>
            <a:ext cx="14081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Comic Sans MS" pitchFamily="66" charset="0"/>
              </a:rPr>
              <a:t>DEVON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Comic Sans MS" pitchFamily="66" charset="0"/>
              </a:rPr>
              <a:t>350 mil. let</a:t>
            </a:r>
          </a:p>
        </p:txBody>
      </p:sp>
      <p:sp>
        <p:nvSpPr>
          <p:cNvPr id="11270" name="TextovéPole 1"/>
          <p:cNvSpPr txBox="1">
            <a:spLocks noChangeArrowheads="1"/>
          </p:cNvSpPr>
          <p:nvPr/>
        </p:nvSpPr>
        <p:spPr bwMode="auto">
          <a:xfrm>
            <a:off x="3851275" y="5491163"/>
            <a:ext cx="18526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u="sng" dirty="0">
                <a:latin typeface="Comic Sans MS" pitchFamily="66" charset="0"/>
              </a:rPr>
              <a:t>Kaledonské vrásnění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0" y="0"/>
            <a:ext cx="9144000" cy="476250"/>
            <a:chOff x="0" y="0"/>
            <a:chExt cx="9144000" cy="476250"/>
          </a:xfrm>
        </p:grpSpPr>
        <p:sp>
          <p:nvSpPr>
            <p:cNvPr id="9" name="Rectangle 59"/>
            <p:cNvSpPr>
              <a:spLocks noChangeArrowheads="1"/>
            </p:cNvSpPr>
            <p:nvPr/>
          </p:nvSpPr>
          <p:spPr bwMode="auto">
            <a:xfrm>
              <a:off x="0" y="0"/>
              <a:ext cx="9144000" cy="476250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spcBef>
                  <a:spcPct val="30000"/>
                </a:spcBef>
                <a:defRPr/>
              </a:pP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Fylogeneze a diverzita obratlovců - </a:t>
              </a: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 </a:t>
              </a:r>
              <a:r>
                <a:rPr lang="cs-CZ" altLang="cs-CZ" sz="1800" dirty="0" err="1" smtClean="0">
                  <a:solidFill>
                    <a:schemeClr val="bg2"/>
                  </a:solidFill>
                  <a:latin typeface="Comic Sans MS" pitchFamily="66" charset="0"/>
                </a:rPr>
                <a:t>Tetrapodomorpha</a:t>
              </a: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    </a:t>
              </a:r>
              <a:r>
                <a:rPr lang="cs-CZ" altLang="cs-CZ" sz="1800" dirty="0" err="1" smtClean="0">
                  <a:solidFill>
                    <a:schemeClr val="bg2"/>
                  </a:solidFill>
                  <a:latin typeface="Comic Sans MS" pitchFamily="66" charset="0"/>
                </a:rPr>
                <a:t>Tetrapoda</a:t>
              </a:r>
              <a:endParaRPr lang="cs-CZ" altLang="cs-CZ" sz="1800" dirty="0">
                <a:solidFill>
                  <a:schemeClr val="bg2"/>
                </a:solidFill>
                <a:latin typeface="Comic Sans MS" pitchFamily="66" charset="0"/>
              </a:endParaRPr>
            </a:p>
          </p:txBody>
        </p:sp>
        <p:sp>
          <p:nvSpPr>
            <p:cNvPr id="10" name="Šipka doprava 9"/>
            <p:cNvSpPr/>
            <p:nvPr/>
          </p:nvSpPr>
          <p:spPr bwMode="auto">
            <a:xfrm>
              <a:off x="6804248" y="188640"/>
              <a:ext cx="216024" cy="144016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 descr="Gymnop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9"/>
          <p:cNvSpPr txBox="1">
            <a:spLocks noChangeArrowheads="1"/>
          </p:cNvSpPr>
          <p:nvPr/>
        </p:nvSpPr>
        <p:spPr bwMode="auto">
          <a:xfrm>
            <a:off x="152400" y="692150"/>
            <a:ext cx="41322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Gymnophiona - červoři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J a stř. Amerika, tropická Afrika, Indie, od spodní jury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6 čeledí, 34 rodů, 186 druhů</a:t>
            </a:r>
            <a:endParaRPr lang="cs-CZ" altLang="cs-CZ" sz="200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44036" name="Text Box 41"/>
          <p:cNvSpPr txBox="1">
            <a:spLocks noChangeArrowheads="1"/>
          </p:cNvSpPr>
          <p:nvPr/>
        </p:nvSpPr>
        <p:spPr bwMode="auto">
          <a:xfrm>
            <a:off x="76200" y="5262563"/>
            <a:ext cx="87630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2"/>
                </a:solidFill>
                <a:latin typeface="Comic Sans MS" pitchFamily="66" charset="0"/>
              </a:rPr>
              <a:t>Bez končetin, červovitý trup, zevně kroužkovaný, osifikovaná kompaktní lebka, život ve vodě nebo půdě - redukované oči, silná dolní čelist (silný stisk), v kůži často osifikované šupinky, vnitřní oplození, kopulace – v kloace </a:t>
            </a:r>
            <a:r>
              <a:rPr lang="cs-CZ" altLang="cs-CZ" sz="1800" dirty="0" err="1">
                <a:solidFill>
                  <a:srgbClr val="FF0000"/>
                </a:solidFill>
                <a:latin typeface="Comic Sans MS" pitchFamily="66" charset="0"/>
              </a:rPr>
              <a:t>phallodaeum</a:t>
            </a:r>
            <a:r>
              <a:rPr lang="cs-CZ" altLang="cs-CZ" sz="1800" dirty="0">
                <a:solidFill>
                  <a:schemeClr val="bg2"/>
                </a:solidFill>
                <a:latin typeface="Comic Sans MS" pitchFamily="66" charset="0"/>
              </a:rPr>
              <a:t>, oviparie i viviparie, mladí jedinci ozubení - vyhrabávání se, k ukousávání děložní sliznice matky</a:t>
            </a:r>
          </a:p>
        </p:txBody>
      </p:sp>
      <p:pic>
        <p:nvPicPr>
          <p:cNvPr id="44037" name="Picture 42" descr="Caeciliarubbere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3876675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43" descr="Typhlonectes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1638"/>
            <a:ext cx="2030413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9" name="Group 55"/>
          <p:cNvGrpSpPr>
            <a:grpSpLocks/>
          </p:cNvGrpSpPr>
          <p:nvPr/>
        </p:nvGrpSpPr>
        <p:grpSpPr bwMode="auto">
          <a:xfrm>
            <a:off x="6227763" y="620713"/>
            <a:ext cx="2822575" cy="1114425"/>
            <a:chOff x="3969" y="-17"/>
            <a:chExt cx="1778" cy="702"/>
          </a:xfrm>
        </p:grpSpPr>
        <p:sp>
          <p:nvSpPr>
            <p:cNvPr id="44041" name="Line 56"/>
            <p:cNvSpPr>
              <a:spLocks noChangeShapeType="1"/>
            </p:cNvSpPr>
            <p:nvPr/>
          </p:nvSpPr>
          <p:spPr bwMode="auto">
            <a:xfrm flipV="1">
              <a:off x="3969" y="297"/>
              <a:ext cx="133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042" name="Line 57"/>
            <p:cNvSpPr>
              <a:spLocks noChangeShapeType="1"/>
            </p:cNvSpPr>
            <p:nvPr/>
          </p:nvSpPr>
          <p:spPr bwMode="auto">
            <a:xfrm>
              <a:off x="4102" y="86"/>
              <a:ext cx="0" cy="40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043" name="Line 58"/>
            <p:cNvSpPr>
              <a:spLocks noChangeShapeType="1"/>
            </p:cNvSpPr>
            <p:nvPr/>
          </p:nvSpPr>
          <p:spPr bwMode="auto">
            <a:xfrm flipV="1">
              <a:off x="4102" y="86"/>
              <a:ext cx="199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044" name="Line 59"/>
            <p:cNvSpPr>
              <a:spLocks noChangeShapeType="1"/>
            </p:cNvSpPr>
            <p:nvPr/>
          </p:nvSpPr>
          <p:spPr bwMode="auto">
            <a:xfrm flipV="1">
              <a:off x="4102" y="490"/>
              <a:ext cx="6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045" name="Line 60"/>
            <p:cNvSpPr>
              <a:spLocks noChangeShapeType="1"/>
            </p:cNvSpPr>
            <p:nvPr/>
          </p:nvSpPr>
          <p:spPr bwMode="auto">
            <a:xfrm>
              <a:off x="4168" y="326"/>
              <a:ext cx="0" cy="24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046" name="Line 61"/>
            <p:cNvSpPr>
              <a:spLocks noChangeShapeType="1"/>
            </p:cNvSpPr>
            <p:nvPr/>
          </p:nvSpPr>
          <p:spPr bwMode="auto">
            <a:xfrm flipV="1">
              <a:off x="4168" y="576"/>
              <a:ext cx="133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047" name="Text Box 62"/>
            <p:cNvSpPr txBox="1">
              <a:spLocks noChangeArrowheads="1"/>
            </p:cNvSpPr>
            <p:nvPr/>
          </p:nvSpPr>
          <p:spPr bwMode="auto">
            <a:xfrm>
              <a:off x="4301" y="-17"/>
              <a:ext cx="14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solidFill>
                    <a:srgbClr val="0000CC"/>
                  </a:solidFill>
                  <a:latin typeface="Comic Sans MS" pitchFamily="66" charset="0"/>
                </a:rPr>
                <a:t>Gymnophiona - červoři</a:t>
              </a:r>
            </a:p>
          </p:txBody>
        </p:sp>
        <p:sp>
          <p:nvSpPr>
            <p:cNvPr id="44048" name="Text Box 63"/>
            <p:cNvSpPr txBox="1">
              <a:spLocks noChangeArrowheads="1"/>
            </p:cNvSpPr>
            <p:nvPr/>
          </p:nvSpPr>
          <p:spPr bwMode="auto">
            <a:xfrm>
              <a:off x="4301" y="231"/>
              <a:ext cx="114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solidFill>
                    <a:schemeClr val="bg2"/>
                  </a:solidFill>
                  <a:latin typeface="Comic Sans MS" pitchFamily="66" charset="0"/>
                </a:rPr>
                <a:t>Caudata - ocasatí</a:t>
              </a:r>
            </a:p>
          </p:txBody>
        </p:sp>
        <p:sp>
          <p:nvSpPr>
            <p:cNvPr id="44049" name="Text Box 64"/>
            <p:cNvSpPr txBox="1">
              <a:spLocks noChangeArrowheads="1"/>
            </p:cNvSpPr>
            <p:nvPr/>
          </p:nvSpPr>
          <p:spPr bwMode="auto">
            <a:xfrm>
              <a:off x="4301" y="473"/>
              <a:ext cx="87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solidFill>
                    <a:schemeClr val="bg2"/>
                  </a:solidFill>
                  <a:latin typeface="Comic Sans MS" pitchFamily="66" charset="0"/>
                </a:rPr>
                <a:t>Anura - žáby</a:t>
              </a:r>
            </a:p>
          </p:txBody>
        </p:sp>
        <p:sp>
          <p:nvSpPr>
            <p:cNvPr id="44050" name="Line 65"/>
            <p:cNvSpPr>
              <a:spLocks noChangeShapeType="1"/>
            </p:cNvSpPr>
            <p:nvPr/>
          </p:nvSpPr>
          <p:spPr bwMode="auto">
            <a:xfrm flipV="1">
              <a:off x="4164" y="326"/>
              <a:ext cx="148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9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356176"/>
            <a:ext cx="1905000" cy="457200"/>
          </a:xfrm>
        </p:spPr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30</a:t>
            </a:fld>
            <a:endParaRPr lang="en-CA" altLang="cs-CZ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Caeciliabreedi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765550"/>
            <a:ext cx="4932362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 descr="Dermoph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3789363"/>
            <a:ext cx="342900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 descr="cervor_snusk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7000">
            <a:off x="179388" y="1225550"/>
            <a:ext cx="18288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35" descr="Typhlonectes%20natans%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65175"/>
            <a:ext cx="350520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48" descr="Dermophis mexicanus_01_Gerardo Garc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777875"/>
            <a:ext cx="3030537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31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20663" y="1663700"/>
            <a:ext cx="8167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>
                <a:solidFill>
                  <a:srgbClr val="0000CC"/>
                </a:solidFill>
                <a:latin typeface="Comic Sans MS" pitchFamily="66" charset="0"/>
              </a:rPr>
              <a:t>CAUDATA - OCASATÍ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(severní polokoule), 8-10 čeledí, 585 druhů</a:t>
            </a:r>
          </a:p>
        </p:txBody>
      </p:sp>
      <p:sp>
        <p:nvSpPr>
          <p:cNvPr id="46083" name="Text Box 51"/>
          <p:cNvSpPr txBox="1">
            <a:spLocks noChangeArrowheads="1"/>
          </p:cNvSpPr>
          <p:nvPr/>
        </p:nvSpPr>
        <p:spPr bwMode="auto">
          <a:xfrm>
            <a:off x="228600" y="476250"/>
            <a:ext cx="6096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Batrachia = Caudata + Anura: systém tympanum-columella + operculum (lopatkové svaly) - ovalné okénko, redukce krycích kostí lebky </a:t>
            </a:r>
          </a:p>
        </p:txBody>
      </p:sp>
      <p:sp>
        <p:nvSpPr>
          <p:cNvPr id="13364" name="Text Box 52"/>
          <p:cNvSpPr txBox="1">
            <a:spLocks noChangeArrowheads="1"/>
          </p:cNvSpPr>
          <p:nvPr/>
        </p:nvSpPr>
        <p:spPr bwMode="auto">
          <a:xfrm>
            <a:off x="228600" y="2024063"/>
            <a:ext cx="609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dlouhé tělo s ocasem, pedomorfóza (neotenie)</a:t>
            </a:r>
          </a:p>
        </p:txBody>
      </p:sp>
      <p:sp>
        <p:nvSpPr>
          <p:cNvPr id="13369" name="Text Box 57"/>
          <p:cNvSpPr txBox="1">
            <a:spLocks noChangeArrowheads="1"/>
          </p:cNvSpPr>
          <p:nvPr/>
        </p:nvSpPr>
        <p:spPr bwMode="auto">
          <a:xfrm>
            <a:off x="369888" y="3752850"/>
            <a:ext cx="5354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Sirenoidea =               Sirenidae - surýnovití</a:t>
            </a:r>
          </a:p>
        </p:txBody>
      </p:sp>
      <p:sp>
        <p:nvSpPr>
          <p:cNvPr id="13370" name="Text Box 58"/>
          <p:cNvSpPr txBox="1">
            <a:spLocks noChangeArrowheads="1"/>
          </p:cNvSpPr>
          <p:nvPr/>
        </p:nvSpPr>
        <p:spPr bwMode="auto">
          <a:xfrm>
            <a:off x="395288" y="4095750"/>
            <a:ext cx="67389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885825">
              <a:spcBef>
                <a:spcPct val="20000"/>
              </a:spcBef>
              <a:buChar char="•"/>
              <a:tabLst>
                <a:tab pos="25146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85825">
              <a:spcBef>
                <a:spcPct val="20000"/>
              </a:spcBef>
              <a:buChar char="–"/>
              <a:tabLst>
                <a:tab pos="25146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85825">
              <a:spcBef>
                <a:spcPct val="20000"/>
              </a:spcBef>
              <a:buChar char="•"/>
              <a:tabLst>
                <a:tab pos="2514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85825">
              <a:spcBef>
                <a:spcPct val="20000"/>
              </a:spcBef>
              <a:buChar char="–"/>
              <a:tabLst>
                <a:tab pos="251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85825">
              <a:spcBef>
                <a:spcPct val="20000"/>
              </a:spcBef>
              <a:buChar char="»"/>
              <a:tabLst>
                <a:tab pos="251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85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1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85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1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85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1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85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1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Cryptobranchioidea = Cryptobranchidae – velemlokovití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	 Hynobiidae - pamlokovití</a:t>
            </a:r>
          </a:p>
        </p:txBody>
      </p:sp>
      <p:grpSp>
        <p:nvGrpSpPr>
          <p:cNvPr id="2" name="Group 72"/>
          <p:cNvGrpSpPr>
            <a:grpSpLocks/>
          </p:cNvGrpSpPr>
          <p:nvPr/>
        </p:nvGrpSpPr>
        <p:grpSpPr bwMode="auto">
          <a:xfrm>
            <a:off x="395288" y="4765675"/>
            <a:ext cx="6272212" cy="1616075"/>
            <a:chOff x="249" y="2957"/>
            <a:chExt cx="3951" cy="1018"/>
          </a:xfrm>
        </p:grpSpPr>
        <p:sp>
          <p:nvSpPr>
            <p:cNvPr id="46114" name="Text Box 59"/>
            <p:cNvSpPr txBox="1">
              <a:spLocks noChangeArrowheads="1"/>
            </p:cNvSpPr>
            <p:nvPr/>
          </p:nvSpPr>
          <p:spPr bwMode="auto">
            <a:xfrm>
              <a:off x="249" y="2957"/>
              <a:ext cx="14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Salamandroidea =</a:t>
              </a:r>
            </a:p>
          </p:txBody>
        </p:sp>
        <p:sp>
          <p:nvSpPr>
            <p:cNvPr id="46115" name="Text Box 60"/>
            <p:cNvSpPr txBox="1">
              <a:spLocks noChangeArrowheads="1"/>
            </p:cNvSpPr>
            <p:nvPr/>
          </p:nvSpPr>
          <p:spPr bwMode="auto">
            <a:xfrm>
              <a:off x="1837" y="2957"/>
              <a:ext cx="2363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Amphiumidae – úhoříkovití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Plethodontidae – mločíkovití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Salamandridae – mlokovití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Ambystomatidae – axolotlovití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Proteidae - macarátovití</a:t>
              </a:r>
            </a:p>
          </p:txBody>
        </p:sp>
      </p:grp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3059113" y="2349500"/>
            <a:ext cx="3424237" cy="1439863"/>
            <a:chOff x="1927" y="1344"/>
            <a:chExt cx="2157" cy="907"/>
          </a:xfrm>
        </p:grpSpPr>
        <p:sp>
          <p:nvSpPr>
            <p:cNvPr id="46104" name="Line 62"/>
            <p:cNvSpPr>
              <a:spLocks noChangeShapeType="1"/>
            </p:cNvSpPr>
            <p:nvPr/>
          </p:nvSpPr>
          <p:spPr bwMode="auto">
            <a:xfrm>
              <a:off x="2109" y="1476"/>
              <a:ext cx="0" cy="49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05" name="Line 63"/>
            <p:cNvSpPr>
              <a:spLocks noChangeShapeType="1"/>
            </p:cNvSpPr>
            <p:nvPr/>
          </p:nvSpPr>
          <p:spPr bwMode="auto">
            <a:xfrm flipV="1">
              <a:off x="2109" y="1975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06" name="Line 64"/>
            <p:cNvSpPr>
              <a:spLocks noChangeShapeType="1"/>
            </p:cNvSpPr>
            <p:nvPr/>
          </p:nvSpPr>
          <p:spPr bwMode="auto">
            <a:xfrm flipV="1">
              <a:off x="2118" y="1476"/>
              <a:ext cx="38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07" name="Line 65"/>
            <p:cNvSpPr>
              <a:spLocks noChangeShapeType="1"/>
            </p:cNvSpPr>
            <p:nvPr/>
          </p:nvSpPr>
          <p:spPr bwMode="auto">
            <a:xfrm>
              <a:off x="2296" y="1769"/>
              <a:ext cx="0" cy="38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08" name="Line 66"/>
            <p:cNvSpPr>
              <a:spLocks noChangeShapeType="1"/>
            </p:cNvSpPr>
            <p:nvPr/>
          </p:nvSpPr>
          <p:spPr bwMode="auto">
            <a:xfrm flipV="1">
              <a:off x="2296" y="2156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09" name="Line 67"/>
            <p:cNvSpPr>
              <a:spLocks noChangeShapeType="1"/>
            </p:cNvSpPr>
            <p:nvPr/>
          </p:nvSpPr>
          <p:spPr bwMode="auto">
            <a:xfrm flipV="1">
              <a:off x="2290" y="1769"/>
              <a:ext cx="215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10" name="Line 68"/>
            <p:cNvSpPr>
              <a:spLocks noChangeShapeType="1"/>
            </p:cNvSpPr>
            <p:nvPr/>
          </p:nvSpPr>
          <p:spPr bwMode="auto">
            <a:xfrm flipV="1">
              <a:off x="1927" y="1748"/>
              <a:ext cx="19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11" name="Text Box 69"/>
            <p:cNvSpPr txBox="1">
              <a:spLocks noChangeArrowheads="1"/>
            </p:cNvSpPr>
            <p:nvPr/>
          </p:nvSpPr>
          <p:spPr bwMode="auto">
            <a:xfrm>
              <a:off x="2517" y="1344"/>
              <a:ext cx="9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Sirenoidea</a:t>
              </a:r>
            </a:p>
          </p:txBody>
        </p:sp>
        <p:sp>
          <p:nvSpPr>
            <p:cNvPr id="46112" name="Text Box 70"/>
            <p:cNvSpPr txBox="1">
              <a:spLocks noChangeArrowheads="1"/>
            </p:cNvSpPr>
            <p:nvPr/>
          </p:nvSpPr>
          <p:spPr bwMode="auto">
            <a:xfrm>
              <a:off x="2517" y="1639"/>
              <a:ext cx="156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Cryptobranchioidea</a:t>
              </a:r>
            </a:p>
          </p:txBody>
        </p:sp>
        <p:sp>
          <p:nvSpPr>
            <p:cNvPr id="46113" name="Text Box 71"/>
            <p:cNvSpPr txBox="1">
              <a:spLocks noChangeArrowheads="1"/>
            </p:cNvSpPr>
            <p:nvPr/>
          </p:nvSpPr>
          <p:spPr bwMode="auto">
            <a:xfrm>
              <a:off x="2517" y="2001"/>
              <a:ext cx="128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Salamandroidea</a:t>
              </a:r>
            </a:p>
          </p:txBody>
        </p:sp>
      </p:grpSp>
      <p:grpSp>
        <p:nvGrpSpPr>
          <p:cNvPr id="46089" name="Group 91"/>
          <p:cNvGrpSpPr>
            <a:grpSpLocks/>
          </p:cNvGrpSpPr>
          <p:nvPr/>
        </p:nvGrpSpPr>
        <p:grpSpPr bwMode="auto">
          <a:xfrm>
            <a:off x="6300788" y="442913"/>
            <a:ext cx="2822575" cy="1114425"/>
            <a:chOff x="3969" y="52"/>
            <a:chExt cx="1778" cy="702"/>
          </a:xfrm>
        </p:grpSpPr>
        <p:grpSp>
          <p:nvGrpSpPr>
            <p:cNvPr id="46092" name="Group 90"/>
            <p:cNvGrpSpPr>
              <a:grpSpLocks/>
            </p:cNvGrpSpPr>
            <p:nvPr/>
          </p:nvGrpSpPr>
          <p:grpSpPr bwMode="auto">
            <a:xfrm>
              <a:off x="3969" y="52"/>
              <a:ext cx="1778" cy="702"/>
              <a:chOff x="3969" y="52"/>
              <a:chExt cx="1778" cy="702"/>
            </a:xfrm>
          </p:grpSpPr>
          <p:sp>
            <p:nvSpPr>
              <p:cNvPr id="46094" name="Line 76"/>
              <p:cNvSpPr>
                <a:spLocks noChangeShapeType="1"/>
              </p:cNvSpPr>
              <p:nvPr/>
            </p:nvSpPr>
            <p:spPr bwMode="auto">
              <a:xfrm flipV="1">
                <a:off x="4102" y="155"/>
                <a:ext cx="199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6095" name="Line 78"/>
              <p:cNvSpPr>
                <a:spLocks noChangeShapeType="1"/>
              </p:cNvSpPr>
              <p:nvPr/>
            </p:nvSpPr>
            <p:spPr bwMode="auto">
              <a:xfrm>
                <a:off x="4168" y="395"/>
                <a:ext cx="0" cy="249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46096" name="Group 89"/>
              <p:cNvGrpSpPr>
                <a:grpSpLocks/>
              </p:cNvGrpSpPr>
              <p:nvPr/>
            </p:nvGrpSpPr>
            <p:grpSpPr bwMode="auto">
              <a:xfrm>
                <a:off x="3969" y="52"/>
                <a:ext cx="1778" cy="702"/>
                <a:chOff x="3969" y="52"/>
                <a:chExt cx="1778" cy="702"/>
              </a:xfrm>
            </p:grpSpPr>
            <p:sp>
              <p:nvSpPr>
                <p:cNvPr id="46097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3969" y="366"/>
                  <a:ext cx="133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46098" name="Line 75"/>
                <p:cNvSpPr>
                  <a:spLocks noChangeShapeType="1"/>
                </p:cNvSpPr>
                <p:nvPr/>
              </p:nvSpPr>
              <p:spPr bwMode="auto">
                <a:xfrm>
                  <a:off x="4102" y="155"/>
                  <a:ext cx="0" cy="404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46099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4168" y="645"/>
                  <a:ext cx="133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46100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4301" y="52"/>
                  <a:ext cx="144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>
                      <a:solidFill>
                        <a:schemeClr val="bg2"/>
                      </a:solidFill>
                      <a:latin typeface="Comic Sans MS" pitchFamily="66" charset="0"/>
                    </a:rPr>
                    <a:t>Gymnophiona - červoři</a:t>
                  </a:r>
                </a:p>
              </p:txBody>
            </p:sp>
            <p:sp>
              <p:nvSpPr>
                <p:cNvPr id="46101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4301" y="300"/>
                  <a:ext cx="1145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>
                      <a:solidFill>
                        <a:srgbClr val="0000CC"/>
                      </a:solidFill>
                      <a:latin typeface="Comic Sans MS" pitchFamily="66" charset="0"/>
                    </a:rPr>
                    <a:t>Caudata - ocasatí</a:t>
                  </a:r>
                </a:p>
              </p:txBody>
            </p:sp>
            <p:sp>
              <p:nvSpPr>
                <p:cNvPr id="46102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4301" y="542"/>
                  <a:ext cx="879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>
                      <a:solidFill>
                        <a:schemeClr val="bg2"/>
                      </a:solidFill>
                      <a:latin typeface="Comic Sans MS" pitchFamily="66" charset="0"/>
                    </a:rPr>
                    <a:t>Anura - žáby</a:t>
                  </a:r>
                </a:p>
              </p:txBody>
            </p:sp>
            <p:sp>
              <p:nvSpPr>
                <p:cNvPr id="46103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4164" y="395"/>
                  <a:ext cx="148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46093" name="Line 77"/>
            <p:cNvSpPr>
              <a:spLocks noChangeShapeType="1"/>
            </p:cNvSpPr>
            <p:nvPr/>
          </p:nvSpPr>
          <p:spPr bwMode="auto">
            <a:xfrm flipV="1">
              <a:off x="4102" y="559"/>
              <a:ext cx="6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6090" name="Rectangle 88"/>
          <p:cNvSpPr>
            <a:spLocks noChangeArrowheads="1"/>
          </p:cNvSpPr>
          <p:nvPr/>
        </p:nvSpPr>
        <p:spPr bwMode="auto">
          <a:xfrm>
            <a:off x="0" y="6340475"/>
            <a:ext cx="9144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Frost, D. R. et al., 2006. The Amphibian Tree of Life. Bulletin of the American Museum of Natural History:370. </a:t>
            </a:r>
          </a:p>
        </p:txBody>
      </p:sp>
      <p:sp>
        <p:nvSpPr>
          <p:cNvPr id="36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915472" y="6248400"/>
            <a:ext cx="1905000" cy="457200"/>
          </a:xfrm>
        </p:spPr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32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utoUpdateAnimBg="0"/>
      <p:bldP spid="13364" grpId="0" autoUpdateAnimBg="0"/>
      <p:bldP spid="13369" grpId="0"/>
      <p:bldP spid="1337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iren intermedius_lar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77975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288925" y="1160463"/>
            <a:ext cx="760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larva</a:t>
            </a:r>
          </a:p>
        </p:txBody>
      </p:sp>
      <p:pic>
        <p:nvPicPr>
          <p:cNvPr id="47108" name="Picture 6" descr="Siren_Pseudobranchu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418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7" descr="Siren_Pseudobranch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72072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10"/>
          <p:cNvSpPr txBox="1">
            <a:spLocks noChangeArrowheads="1"/>
          </p:cNvSpPr>
          <p:nvPr/>
        </p:nvSpPr>
        <p:spPr bwMode="auto">
          <a:xfrm>
            <a:off x="228600" y="525463"/>
            <a:ext cx="338931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Sirenidae (2;3)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surýnovití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jv. USA, až 1m</a:t>
            </a:r>
          </a:p>
        </p:txBody>
      </p:sp>
      <p:sp>
        <p:nvSpPr>
          <p:cNvPr id="47111" name="Text Box 11"/>
          <p:cNvSpPr txBox="1">
            <a:spLocks noChangeArrowheads="1"/>
          </p:cNvSpPr>
          <p:nvPr/>
        </p:nvSpPr>
        <p:spPr bwMode="auto">
          <a:xfrm>
            <a:off x="4038600" y="4243388"/>
            <a:ext cx="504825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trvale neoteničtí (pedomorfie) </a:t>
            </a: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s vnějšími žábrami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, hadovité tělo, plochý ocas s lemem, jen přední končetiny, bez víček, bez čelistních zubů, vpředu rohovité lišty (zobák), patrové zuby v políčkách, mezikomorová přepážka v srdci, asi vnější oplození, v bahnitých vodách chudých na O</a:t>
            </a:r>
            <a:r>
              <a:rPr lang="cs-CZ" altLang="cs-CZ" sz="2000" baseline="-25000">
                <a:solidFill>
                  <a:schemeClr val="bg2"/>
                </a:solidFill>
                <a:latin typeface="Comic Sans MS" pitchFamily="66" charset="0"/>
              </a:rPr>
              <a:t>2</a:t>
            </a:r>
            <a:endParaRPr lang="cs-CZ" altLang="cs-CZ" sz="200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9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/>
              <a:pPr/>
              <a:t>33</a:t>
            </a:fld>
            <a:endParaRPr lang="en-CA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Siren_lacertina)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657600"/>
            <a:ext cx="340518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9" descr="Eastern_Lesser_Siren_Siren_intermedia_intermedia_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81075"/>
            <a:ext cx="5194300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11"/>
          <p:cNvSpPr txBox="1">
            <a:spLocks noChangeArrowheads="1"/>
          </p:cNvSpPr>
          <p:nvPr/>
        </p:nvSpPr>
        <p:spPr bwMode="auto">
          <a:xfrm>
            <a:off x="323850" y="549275"/>
            <a:ext cx="2738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Sirenidae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surýnovití</a:t>
            </a:r>
          </a:p>
        </p:txBody>
      </p:sp>
      <p:pic>
        <p:nvPicPr>
          <p:cNvPr id="49157" name="Picture 12" descr="Sire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029200"/>
            <a:ext cx="457200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/>
              <a:pPr/>
              <a:t>34</a:t>
            </a:fld>
            <a:endParaRPr lang="en-CA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9" descr="Andri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20938"/>
            <a:ext cx="38862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7" descr="Cryptobranch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4541838"/>
            <a:ext cx="6829425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8"/>
          <p:cNvSpPr txBox="1">
            <a:spLocks noChangeArrowheads="1"/>
          </p:cNvSpPr>
          <p:nvPr/>
        </p:nvSpPr>
        <p:spPr bwMode="auto">
          <a:xfrm>
            <a:off x="4321175" y="4111625"/>
            <a:ext cx="3316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velemlok - </a:t>
            </a:r>
            <a:r>
              <a:rPr lang="cs-CZ" altLang="cs-CZ" sz="2000" i="1">
                <a:solidFill>
                  <a:schemeClr val="bg2"/>
                </a:solidFill>
                <a:latin typeface="Comic Sans MS" pitchFamily="66" charset="0"/>
              </a:rPr>
              <a:t>Cryptobranchus</a:t>
            </a:r>
            <a:endParaRPr lang="cs-CZ" altLang="cs-CZ" sz="2400" i="1">
              <a:solidFill>
                <a:schemeClr val="bg2"/>
              </a:solidFill>
              <a:latin typeface="Comic Sans MS" pitchFamily="66" charset="0"/>
            </a:endParaRPr>
          </a:p>
        </p:txBody>
      </p:sp>
      <p:grpSp>
        <p:nvGrpSpPr>
          <p:cNvPr id="50181" name="Group 25"/>
          <p:cNvGrpSpPr>
            <a:grpSpLocks/>
          </p:cNvGrpSpPr>
          <p:nvPr/>
        </p:nvGrpSpPr>
        <p:grpSpPr bwMode="auto">
          <a:xfrm>
            <a:off x="4876800" y="1044575"/>
            <a:ext cx="4191000" cy="2816225"/>
            <a:chOff x="3120" y="1250"/>
            <a:chExt cx="2640" cy="1774"/>
          </a:xfrm>
        </p:grpSpPr>
        <p:pic>
          <p:nvPicPr>
            <p:cNvPr id="50185" name="Picture 18" descr="andrias_velemlo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473"/>
              <a:ext cx="2640" cy="1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6" name="Text Box 19"/>
            <p:cNvSpPr txBox="1">
              <a:spLocks noChangeArrowheads="1"/>
            </p:cNvSpPr>
            <p:nvPr/>
          </p:nvSpPr>
          <p:spPr bwMode="auto">
            <a:xfrm>
              <a:off x="3547" y="1250"/>
              <a:ext cx="14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velemlok - </a:t>
              </a:r>
              <a:r>
                <a:rPr lang="cs-CZ" altLang="cs-CZ" sz="2000" i="1">
                  <a:solidFill>
                    <a:schemeClr val="bg2"/>
                  </a:solidFill>
                  <a:latin typeface="Comic Sans MS" pitchFamily="66" charset="0"/>
                </a:rPr>
                <a:t>Andrias</a:t>
              </a:r>
              <a:endParaRPr lang="cs-CZ" altLang="cs-CZ" sz="2400">
                <a:solidFill>
                  <a:schemeClr val="bg2"/>
                </a:solidFill>
                <a:latin typeface="Comic Sans MS" pitchFamily="66" charset="0"/>
              </a:endParaRPr>
            </a:p>
          </p:txBody>
        </p:sp>
      </p:grpSp>
      <p:sp>
        <p:nvSpPr>
          <p:cNvPr id="50182" name="Rectangle 28"/>
          <p:cNvSpPr>
            <a:spLocks noChangeArrowheads="1"/>
          </p:cNvSpPr>
          <p:nvPr/>
        </p:nvSpPr>
        <p:spPr bwMode="auto">
          <a:xfrm>
            <a:off x="228600" y="511175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Cryptobranchidae (2;2)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 velemlokovití</a:t>
            </a:r>
          </a:p>
        </p:txBody>
      </p:sp>
      <p:sp>
        <p:nvSpPr>
          <p:cNvPr id="50183" name="Rectangle 30"/>
          <p:cNvSpPr>
            <a:spLocks noChangeArrowheads="1"/>
          </p:cNvSpPr>
          <p:nvPr/>
        </p:nvSpPr>
        <p:spPr bwMode="auto">
          <a:xfrm>
            <a:off x="228600" y="884238"/>
            <a:ext cx="43434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Jap, Čína, sv. S-Ameriky, až 1,8 m, trvale vodní, larvy ztrácejí žábra, </a:t>
            </a:r>
            <a:r>
              <a:rPr lang="cs-CZ" altLang="cs-CZ" sz="1800">
                <a:solidFill>
                  <a:srgbClr val="0000CC"/>
                </a:solidFill>
                <a:latin typeface="Comic Sans MS" pitchFamily="66" charset="0"/>
              </a:rPr>
              <a:t>dýchání ústní sliznicí a kůží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, bez víček, vnější oplození, zprohýbaná kůže a boční kožní lem</a:t>
            </a:r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7059488" y="6248400"/>
            <a:ext cx="1905000" cy="457200"/>
          </a:xfrm>
        </p:spPr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35</a:t>
            </a:fld>
            <a:endParaRPr lang="en-CA" altLang="cs-CZ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10"/>
          <p:cNvGrpSpPr>
            <a:grpSpLocks/>
          </p:cNvGrpSpPr>
          <p:nvPr/>
        </p:nvGrpSpPr>
        <p:grpSpPr bwMode="auto">
          <a:xfrm>
            <a:off x="4419600" y="2147888"/>
            <a:ext cx="4419600" cy="3441700"/>
            <a:chOff x="2784" y="1480"/>
            <a:chExt cx="2784" cy="2168"/>
          </a:xfrm>
        </p:grpSpPr>
        <p:pic>
          <p:nvPicPr>
            <p:cNvPr id="51209" name="Picture 11" descr="Hynobius%20leechi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792"/>
              <a:ext cx="2784" cy="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0" name="Text Box 12"/>
            <p:cNvSpPr txBox="1">
              <a:spLocks noChangeArrowheads="1"/>
            </p:cNvSpPr>
            <p:nvPr/>
          </p:nvSpPr>
          <p:spPr bwMode="auto">
            <a:xfrm>
              <a:off x="3402" y="1480"/>
              <a:ext cx="14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pamlok - </a:t>
              </a:r>
              <a:r>
                <a:rPr lang="cs-CZ" altLang="cs-CZ" sz="2000" i="1">
                  <a:solidFill>
                    <a:schemeClr val="bg2"/>
                  </a:solidFill>
                  <a:latin typeface="Comic Sans MS" pitchFamily="66" charset="0"/>
                </a:rPr>
                <a:t>Hynobius</a:t>
              </a:r>
              <a:endParaRPr lang="cs-CZ" altLang="cs-CZ" sz="2400">
                <a:solidFill>
                  <a:schemeClr val="bg2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51203" name="Group 13"/>
          <p:cNvGrpSpPr>
            <a:grpSpLocks/>
          </p:cNvGrpSpPr>
          <p:nvPr/>
        </p:nvGrpSpPr>
        <p:grpSpPr bwMode="auto">
          <a:xfrm>
            <a:off x="76200" y="2205038"/>
            <a:ext cx="4103688" cy="2533650"/>
            <a:chOff x="192" y="2306"/>
            <a:chExt cx="2585" cy="1596"/>
          </a:xfrm>
        </p:grpSpPr>
        <p:pic>
          <p:nvPicPr>
            <p:cNvPr id="51207" name="Picture 14" descr="batrachuperus- pamlo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592"/>
              <a:ext cx="2585" cy="1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8" name="Text Box 15"/>
            <p:cNvSpPr txBox="1">
              <a:spLocks noChangeArrowheads="1"/>
            </p:cNvSpPr>
            <p:nvPr/>
          </p:nvSpPr>
          <p:spPr bwMode="auto">
            <a:xfrm>
              <a:off x="192" y="2306"/>
              <a:ext cx="187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Comic Sans MS" pitchFamily="66" charset="0"/>
                </a:rPr>
                <a:t>pamlok - </a:t>
              </a:r>
              <a:r>
                <a:rPr lang="cs-CZ" altLang="cs-CZ" sz="2000" i="1">
                  <a:solidFill>
                    <a:schemeClr val="bg2"/>
                  </a:solidFill>
                  <a:latin typeface="Comic Sans MS" pitchFamily="66" charset="0"/>
                </a:rPr>
                <a:t>Batrachuperus</a:t>
              </a:r>
              <a:endParaRPr lang="cs-CZ" altLang="cs-CZ" sz="2400" i="1">
                <a:solidFill>
                  <a:schemeClr val="bg2"/>
                </a:solidFill>
                <a:latin typeface="Comic Sans MS" pitchFamily="66" charset="0"/>
              </a:endParaRPr>
            </a:p>
          </p:txBody>
        </p:sp>
      </p:grpSp>
      <p:sp>
        <p:nvSpPr>
          <p:cNvPr id="51204" name="Rectangle 16"/>
          <p:cNvSpPr>
            <a:spLocks noChangeArrowheads="1"/>
          </p:cNvSpPr>
          <p:nvPr/>
        </p:nvSpPr>
        <p:spPr bwMode="auto">
          <a:xfrm>
            <a:off x="88900" y="639763"/>
            <a:ext cx="4711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Hynobiidae (5;31)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pamlokovití (Asie)</a:t>
            </a:r>
          </a:p>
        </p:txBody>
      </p:sp>
      <p:sp>
        <p:nvSpPr>
          <p:cNvPr id="51205" name="Text Box 17"/>
          <p:cNvSpPr txBox="1">
            <a:spLocks noChangeArrowheads="1"/>
          </p:cNvSpPr>
          <p:nvPr/>
        </p:nvSpPr>
        <p:spPr bwMode="auto">
          <a:xfrm>
            <a:off x="76200" y="1214438"/>
            <a:ext cx="6296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do 15 cm, 5-prsté zadní nohy, funkční plíce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patrové zuby v políčkách nebo příčných řadách</a:t>
            </a:r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36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" descr="Amphiuma_Amphiuma_meansl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45720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8"/>
          <p:cNvSpPr txBox="1">
            <a:spLocks noChangeArrowheads="1"/>
          </p:cNvSpPr>
          <p:nvPr/>
        </p:nvSpPr>
        <p:spPr bwMode="auto">
          <a:xfrm>
            <a:off x="76200" y="3679825"/>
            <a:ext cx="2479675" cy="396875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itchFamily="66" charset="0"/>
              </a:rPr>
              <a:t>úhořík - </a:t>
            </a:r>
            <a:r>
              <a:rPr lang="cs-CZ" altLang="cs-CZ" sz="2000" i="1">
                <a:latin typeface="Comic Sans MS" pitchFamily="66" charset="0"/>
              </a:rPr>
              <a:t>Amphiuma</a:t>
            </a:r>
            <a:endParaRPr lang="cs-CZ" altLang="cs-CZ" sz="2000">
              <a:latin typeface="Comic Sans MS" pitchFamily="66" charset="0"/>
            </a:endParaRPr>
          </a:p>
        </p:txBody>
      </p:sp>
      <p:pic>
        <p:nvPicPr>
          <p:cNvPr id="52228" name="Picture 14" descr="Amphiu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827088"/>
            <a:ext cx="41148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21" descr="uhorikAphiu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191000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 Box 22"/>
          <p:cNvSpPr txBox="1">
            <a:spLocks noChangeArrowheads="1"/>
          </p:cNvSpPr>
          <p:nvPr/>
        </p:nvSpPr>
        <p:spPr bwMode="auto">
          <a:xfrm>
            <a:off x="152400" y="549275"/>
            <a:ext cx="3868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Amphiumidae (1;3)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úhoříkovití</a:t>
            </a:r>
          </a:p>
        </p:txBody>
      </p:sp>
      <p:sp>
        <p:nvSpPr>
          <p:cNvPr id="52231" name="Text Box 23"/>
          <p:cNvSpPr txBox="1">
            <a:spLocks noChangeArrowheads="1"/>
          </p:cNvSpPr>
          <p:nvPr/>
        </p:nvSpPr>
        <p:spPr bwMode="auto">
          <a:xfrm>
            <a:off x="117475" y="908050"/>
            <a:ext cx="445452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jv. S-Ameriky, až 1 m, trvale pedomorfní, ale v dospělosti bez vnějších žaber a s plícemi, ale i 1 pár žaberních štěrbin, bez jazyka, víček, 2 páry drobných končetin s 1-3 prsty, zuby na čelistech, patrové zuby rovnoběžně s čelistními, nepravé vnitřní oplození</a:t>
            </a:r>
          </a:p>
        </p:txBody>
      </p:sp>
      <p:sp>
        <p:nvSpPr>
          <p:cNvPr id="9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37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2"/>
          <p:cNvSpPr txBox="1">
            <a:spLocks noChangeArrowheads="1"/>
          </p:cNvSpPr>
          <p:nvPr/>
        </p:nvSpPr>
        <p:spPr bwMode="auto">
          <a:xfrm>
            <a:off x="152400" y="733425"/>
            <a:ext cx="5334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Amerika, Evropa, </a:t>
            </a: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kožní dýchání, bez plic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, patrové zuby v příčných řadách nebo v liniích protažených dozadu, larvy se 3-4 páry ž.š., nasolabiální rýha - hledání potravy, partnera, 3-30 cm</a:t>
            </a:r>
          </a:p>
        </p:txBody>
      </p:sp>
      <p:pic>
        <p:nvPicPr>
          <p:cNvPr id="53251" name="Picture 2" descr="Plethodonred_back_salaman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2363"/>
            <a:ext cx="2303462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Plethodonwhite-spotted_slimy_salaman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35475"/>
            <a:ext cx="32766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79388" y="4057650"/>
            <a:ext cx="2147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mločík (</a:t>
            </a: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Plethodon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)</a:t>
            </a:r>
          </a:p>
        </p:txBody>
      </p:sp>
      <p:pic>
        <p:nvPicPr>
          <p:cNvPr id="53254" name="Picture 7" descr="Hydromantes-italicus-5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825500"/>
            <a:ext cx="360045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8"/>
          <p:cNvSpPr txBox="1">
            <a:spLocks noChangeArrowheads="1"/>
          </p:cNvSpPr>
          <p:nvPr/>
        </p:nvSpPr>
        <p:spPr bwMode="auto">
          <a:xfrm>
            <a:off x="5537200" y="476250"/>
            <a:ext cx="3355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mločík (</a:t>
            </a: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Hydromantes italicus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)</a:t>
            </a:r>
          </a:p>
        </p:txBody>
      </p:sp>
      <p:pic>
        <p:nvPicPr>
          <p:cNvPr id="53256" name="Picture 9" descr="Hydromantes pseudocephal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48163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Text Box 10"/>
          <p:cNvSpPr txBox="1">
            <a:spLocks noChangeArrowheads="1"/>
          </p:cNvSpPr>
          <p:nvPr/>
        </p:nvSpPr>
        <p:spPr bwMode="auto">
          <a:xfrm>
            <a:off x="5810250" y="3967163"/>
            <a:ext cx="2525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mločík (</a:t>
            </a: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Hydromantes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53258" name="Text Box 11"/>
          <p:cNvSpPr txBox="1">
            <a:spLocks noChangeArrowheads="1"/>
          </p:cNvSpPr>
          <p:nvPr/>
        </p:nvSpPr>
        <p:spPr bwMode="auto">
          <a:xfrm>
            <a:off x="152400" y="439738"/>
            <a:ext cx="4605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Plethodontidae (20;280)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mločíkovití</a:t>
            </a:r>
          </a:p>
        </p:txBody>
      </p:sp>
      <p:pic>
        <p:nvPicPr>
          <p:cNvPr id="53259" name="Picture 13" descr="Bolitoglossa biseriata_Plethodontida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362200"/>
            <a:ext cx="2449512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0" name="Text Box 14"/>
          <p:cNvSpPr txBox="1">
            <a:spLocks noChangeArrowheads="1"/>
          </p:cNvSpPr>
          <p:nvPr/>
        </p:nvSpPr>
        <p:spPr bwMode="auto">
          <a:xfrm>
            <a:off x="2568575" y="4011613"/>
            <a:ext cx="2867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mločík (</a:t>
            </a: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Bolitoglossa biseriata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14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/>
              <a:pPr/>
              <a:t>38</a:t>
            </a:fld>
            <a:endParaRPr lang="en-CA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Salamand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338513"/>
            <a:ext cx="5303837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Salamandr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44450"/>
            <a:ext cx="314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6" descr="Salamandra_at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287838"/>
            <a:ext cx="358140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7"/>
          <p:cNvSpPr txBox="1">
            <a:spLocks noChangeArrowheads="1"/>
          </p:cNvSpPr>
          <p:nvPr/>
        </p:nvSpPr>
        <p:spPr bwMode="auto">
          <a:xfrm>
            <a:off x="3851275" y="2917825"/>
            <a:ext cx="2136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mlok (</a:t>
            </a: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Salamandra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152400" y="655638"/>
            <a:ext cx="4148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Salamandridae (14;55)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mlokovití</a:t>
            </a:r>
          </a:p>
        </p:txBody>
      </p:sp>
      <p:sp>
        <p:nvSpPr>
          <p:cNvPr id="54279" name="Text Box 9"/>
          <p:cNvSpPr txBox="1">
            <a:spLocks noChangeArrowheads="1"/>
          </p:cNvSpPr>
          <p:nvPr/>
        </p:nvSpPr>
        <p:spPr bwMode="auto">
          <a:xfrm>
            <a:off x="179388" y="1052513"/>
            <a:ext cx="554513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Holarktis, ozubené čelisti, opistocoelní obratle, plíce, ovo-, ovoviviparní, řady patrových zubů protaženy dozadu, aposematické zbarvení, svatební zbarvení samců</a:t>
            </a:r>
          </a:p>
        </p:txBody>
      </p:sp>
      <p:sp>
        <p:nvSpPr>
          <p:cNvPr id="9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39</a:t>
            </a:fld>
            <a:endParaRPr lang="en-CA" altLang="cs-CZ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755576" y="1989138"/>
            <a:ext cx="6337300" cy="4679950"/>
            <a:chOff x="144" y="0"/>
            <a:chExt cx="5520" cy="3883"/>
          </a:xfrm>
        </p:grpSpPr>
        <p:pic>
          <p:nvPicPr>
            <p:cNvPr id="12330" name="Picture 3" descr="Vznik tetrapod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0"/>
              <a:ext cx="5520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1" name="Picture 4" descr="Vzni tetrapo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488"/>
              <a:ext cx="5520" cy="2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2" name="Group 8"/>
          <p:cNvGrpSpPr>
            <a:grpSpLocks/>
          </p:cNvGrpSpPr>
          <p:nvPr/>
        </p:nvGrpSpPr>
        <p:grpSpPr bwMode="auto">
          <a:xfrm>
            <a:off x="1944688" y="765175"/>
            <a:ext cx="5219700" cy="1196975"/>
            <a:chOff x="2450" y="28"/>
            <a:chExt cx="3288" cy="754"/>
          </a:xfrm>
        </p:grpSpPr>
        <p:grpSp>
          <p:nvGrpSpPr>
            <p:cNvPr id="12293" name="Group 9"/>
            <p:cNvGrpSpPr>
              <a:grpSpLocks/>
            </p:cNvGrpSpPr>
            <p:nvPr/>
          </p:nvGrpSpPr>
          <p:grpSpPr bwMode="auto">
            <a:xfrm>
              <a:off x="2450" y="28"/>
              <a:ext cx="3288" cy="754"/>
              <a:chOff x="2450" y="-14"/>
              <a:chExt cx="3288" cy="754"/>
            </a:xfrm>
          </p:grpSpPr>
          <p:grpSp>
            <p:nvGrpSpPr>
              <p:cNvPr id="12295" name="Group 10"/>
              <p:cNvGrpSpPr>
                <a:grpSpLocks/>
              </p:cNvGrpSpPr>
              <p:nvPr/>
            </p:nvGrpSpPr>
            <p:grpSpPr bwMode="auto">
              <a:xfrm>
                <a:off x="2450" y="-14"/>
                <a:ext cx="3288" cy="576"/>
                <a:chOff x="2450" y="-14"/>
                <a:chExt cx="3288" cy="576"/>
              </a:xfrm>
            </p:grpSpPr>
            <p:grpSp>
              <p:nvGrpSpPr>
                <p:cNvPr id="12301" name="Group 11"/>
                <p:cNvGrpSpPr>
                  <a:grpSpLocks/>
                </p:cNvGrpSpPr>
                <p:nvPr/>
              </p:nvGrpSpPr>
              <p:grpSpPr bwMode="auto">
                <a:xfrm>
                  <a:off x="2450" y="-14"/>
                  <a:ext cx="2192" cy="576"/>
                  <a:chOff x="2450" y="-14"/>
                  <a:chExt cx="2192" cy="576"/>
                </a:xfrm>
              </p:grpSpPr>
              <p:grpSp>
                <p:nvGrpSpPr>
                  <p:cNvPr id="12316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78" y="226"/>
                    <a:ext cx="148" cy="189"/>
                    <a:chOff x="4001" y="291"/>
                    <a:chExt cx="148" cy="189"/>
                  </a:xfrm>
                </p:grpSpPr>
                <p:sp>
                  <p:nvSpPr>
                    <p:cNvPr id="12326" name="Line 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01" y="383"/>
                      <a:ext cx="6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2327" name="Line 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70" y="291"/>
                      <a:ext cx="0" cy="18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2328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70" y="291"/>
                      <a:ext cx="7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2329" name="Line 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70" y="476"/>
                      <a:ext cx="7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12317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2450" y="-14"/>
                    <a:ext cx="2192" cy="576"/>
                    <a:chOff x="2450" y="-14"/>
                    <a:chExt cx="2192" cy="576"/>
                  </a:xfrm>
                </p:grpSpPr>
                <p:sp>
                  <p:nvSpPr>
                    <p:cNvPr id="12318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01" y="350"/>
                      <a:ext cx="735" cy="21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cs-CZ" altLang="cs-CZ" sz="160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  Choanata</a:t>
                      </a:r>
                    </a:p>
                  </p:txBody>
                </p:sp>
                <p:sp>
                  <p:nvSpPr>
                    <p:cNvPr id="12319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50" y="110"/>
                      <a:ext cx="1009" cy="21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cs-CZ" altLang="cs-CZ" sz="160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  Sarcopterygii</a:t>
                      </a:r>
                    </a:p>
                  </p:txBody>
                </p:sp>
                <p:sp>
                  <p:nvSpPr>
                    <p:cNvPr id="12320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680" y="-14"/>
                      <a:ext cx="775" cy="21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cs-CZ" altLang="cs-CZ" sz="1600">
                          <a:solidFill>
                            <a:schemeClr val="bg2"/>
                          </a:solidFill>
                          <a:latin typeface="Comic Sans MS" pitchFamily="66" charset="0"/>
                        </a:rPr>
                        <a:t>  Actinistia</a:t>
                      </a:r>
                    </a:p>
                  </p:txBody>
                </p:sp>
                <p:sp>
                  <p:nvSpPr>
                    <p:cNvPr id="12321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684" y="130"/>
                      <a:ext cx="958" cy="21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cs-CZ" altLang="cs-CZ" sz="1600">
                          <a:solidFill>
                            <a:schemeClr val="bg2"/>
                          </a:solidFill>
                          <a:latin typeface="Comic Sans MS" pitchFamily="66" charset="0"/>
                        </a:rPr>
                        <a:t>  Dipnomorpha</a:t>
                      </a:r>
                    </a:p>
                  </p:txBody>
                </p:sp>
                <p:grpSp>
                  <p:nvGrpSpPr>
                    <p:cNvPr id="12322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53" y="95"/>
                      <a:ext cx="273" cy="232"/>
                      <a:chOff x="3560" y="95"/>
                      <a:chExt cx="273" cy="232"/>
                    </a:xfrm>
                  </p:grpSpPr>
                  <p:sp>
                    <p:nvSpPr>
                      <p:cNvPr id="12323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60" y="223"/>
                        <a:ext cx="122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2324" name="Line 2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82" y="95"/>
                        <a:ext cx="0" cy="23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2325" name="Line 2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82" y="95"/>
                        <a:ext cx="151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</p:grpSp>
            </p:grpSp>
            <p:grpSp>
              <p:nvGrpSpPr>
                <p:cNvPr id="12302" name="Group 26"/>
                <p:cNvGrpSpPr>
                  <a:grpSpLocks/>
                </p:cNvGrpSpPr>
                <p:nvPr/>
              </p:nvGrpSpPr>
              <p:grpSpPr bwMode="auto">
                <a:xfrm>
                  <a:off x="4600" y="34"/>
                  <a:ext cx="1138" cy="525"/>
                  <a:chOff x="4600" y="34"/>
                  <a:chExt cx="1138" cy="525"/>
                </a:xfrm>
              </p:grpSpPr>
              <p:sp>
                <p:nvSpPr>
                  <p:cNvPr id="12303" name="Text 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09" y="34"/>
                    <a:ext cx="558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600">
                        <a:solidFill>
                          <a:schemeClr val="bg2"/>
                        </a:solidFill>
                        <a:latin typeface="Comic Sans MS" pitchFamily="66" charset="0"/>
                      </a:rPr>
                      <a:t>  Dipnoi</a:t>
                    </a:r>
                  </a:p>
                </p:txBody>
              </p:sp>
              <p:grpSp>
                <p:nvGrpSpPr>
                  <p:cNvPr id="12304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4600" y="130"/>
                    <a:ext cx="216" cy="429"/>
                    <a:chOff x="4707" y="130"/>
                    <a:chExt cx="216" cy="429"/>
                  </a:xfrm>
                </p:grpSpPr>
                <p:grpSp>
                  <p:nvGrpSpPr>
                    <p:cNvPr id="12306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07" y="130"/>
                      <a:ext cx="216" cy="189"/>
                      <a:chOff x="4707" y="130"/>
                      <a:chExt cx="216" cy="189"/>
                    </a:xfrm>
                  </p:grpSpPr>
                  <p:sp>
                    <p:nvSpPr>
                      <p:cNvPr id="12312" name="Line 3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707" y="222"/>
                        <a:ext cx="69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2313" name="Line 3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76" y="130"/>
                        <a:ext cx="0" cy="18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2314" name="Line 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76" y="130"/>
                        <a:ext cx="147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2315" name="Line 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76" y="315"/>
                        <a:ext cx="147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12307" name="Group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07" y="370"/>
                      <a:ext cx="216" cy="189"/>
                      <a:chOff x="4707" y="370"/>
                      <a:chExt cx="216" cy="189"/>
                    </a:xfrm>
                  </p:grpSpPr>
                  <p:sp>
                    <p:nvSpPr>
                      <p:cNvPr id="12308" name="Line 3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707" y="462"/>
                        <a:ext cx="69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2309" name="Line 3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76" y="370"/>
                        <a:ext cx="0" cy="18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2310" name="Line 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76" y="370"/>
                        <a:ext cx="147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2311" name="Line 3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76" y="555"/>
                        <a:ext cx="79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</p:grpSp>
              <p:sp>
                <p:nvSpPr>
                  <p:cNvPr id="12305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14" y="286"/>
                    <a:ext cx="924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600">
                        <a:solidFill>
                          <a:schemeClr val="bg2"/>
                        </a:solidFill>
                        <a:latin typeface="Comic Sans MS" pitchFamily="66" charset="0"/>
                      </a:rPr>
                      <a:t>  „Rhipidistia“</a:t>
                    </a:r>
                  </a:p>
                </p:txBody>
              </p:sp>
            </p:grpSp>
          </p:grpSp>
          <p:grpSp>
            <p:nvGrpSpPr>
              <p:cNvPr id="12296" name="Group 40"/>
              <p:cNvGrpSpPr>
                <a:grpSpLocks/>
              </p:cNvGrpSpPr>
              <p:nvPr/>
            </p:nvGrpSpPr>
            <p:grpSpPr bwMode="auto">
              <a:xfrm>
                <a:off x="4736" y="465"/>
                <a:ext cx="79" cy="189"/>
                <a:chOff x="4945" y="523"/>
                <a:chExt cx="79" cy="189"/>
              </a:xfrm>
            </p:grpSpPr>
            <p:sp>
              <p:nvSpPr>
                <p:cNvPr id="12298" name="Line 41"/>
                <p:cNvSpPr>
                  <a:spLocks noChangeShapeType="1"/>
                </p:cNvSpPr>
                <p:nvPr/>
              </p:nvSpPr>
              <p:spPr bwMode="auto">
                <a:xfrm>
                  <a:off x="4945" y="523"/>
                  <a:ext cx="0" cy="189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2299" name="Line 42"/>
                <p:cNvSpPr>
                  <a:spLocks noChangeShapeType="1"/>
                </p:cNvSpPr>
                <p:nvPr/>
              </p:nvSpPr>
              <p:spPr bwMode="auto">
                <a:xfrm>
                  <a:off x="4945" y="523"/>
                  <a:ext cx="79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2300" name="Line 43"/>
                <p:cNvSpPr>
                  <a:spLocks noChangeShapeType="1"/>
                </p:cNvSpPr>
                <p:nvPr/>
              </p:nvSpPr>
              <p:spPr bwMode="auto">
                <a:xfrm>
                  <a:off x="4945" y="708"/>
                  <a:ext cx="79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12297" name="Text Box 44"/>
              <p:cNvSpPr txBox="1">
                <a:spLocks noChangeArrowheads="1"/>
              </p:cNvSpPr>
              <p:nvPr/>
            </p:nvSpPr>
            <p:spPr bwMode="auto">
              <a:xfrm>
                <a:off x="4850" y="528"/>
                <a:ext cx="775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600">
                    <a:solidFill>
                      <a:srgbClr val="FF0000"/>
                    </a:solidFill>
                    <a:latin typeface="Comic Sans MS" pitchFamily="66" charset="0"/>
                  </a:rPr>
                  <a:t> Tetrapoda</a:t>
                </a:r>
              </a:p>
            </p:txBody>
          </p:sp>
        </p:grpSp>
        <p:sp>
          <p:nvSpPr>
            <p:cNvPr id="12294" name="AutoShape 45"/>
            <p:cNvSpPr>
              <a:spLocks/>
            </p:cNvSpPr>
            <p:nvPr/>
          </p:nvSpPr>
          <p:spPr bwMode="auto">
            <a:xfrm>
              <a:off x="4859" y="283"/>
              <a:ext cx="46" cy="272"/>
            </a:xfrm>
            <a:prstGeom prst="rightBrace">
              <a:avLst>
                <a:gd name="adj1" fmla="val 49275"/>
                <a:gd name="adj2" fmla="val 50000"/>
              </a:avLst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140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44" name="Skupina 43"/>
          <p:cNvGrpSpPr/>
          <p:nvPr/>
        </p:nvGrpSpPr>
        <p:grpSpPr>
          <a:xfrm>
            <a:off x="0" y="0"/>
            <a:ext cx="9144000" cy="476250"/>
            <a:chOff x="0" y="0"/>
            <a:chExt cx="9144000" cy="476250"/>
          </a:xfrm>
        </p:grpSpPr>
        <p:sp>
          <p:nvSpPr>
            <p:cNvPr id="45" name="Rectangle 59"/>
            <p:cNvSpPr>
              <a:spLocks noChangeArrowheads="1"/>
            </p:cNvSpPr>
            <p:nvPr/>
          </p:nvSpPr>
          <p:spPr bwMode="auto">
            <a:xfrm>
              <a:off x="0" y="0"/>
              <a:ext cx="9144000" cy="476250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spcBef>
                  <a:spcPct val="30000"/>
                </a:spcBef>
                <a:defRPr/>
              </a:pP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Fylogeneze a diverzita obratlovců - </a:t>
              </a: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 </a:t>
              </a:r>
              <a:r>
                <a:rPr lang="cs-CZ" altLang="cs-CZ" sz="1800" dirty="0" err="1" smtClean="0">
                  <a:solidFill>
                    <a:schemeClr val="bg2"/>
                  </a:solidFill>
                  <a:latin typeface="Comic Sans MS" pitchFamily="66" charset="0"/>
                </a:rPr>
                <a:t>Tetrapodomorpha</a:t>
              </a: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    </a:t>
              </a:r>
              <a:r>
                <a:rPr lang="cs-CZ" altLang="cs-CZ" sz="1800" dirty="0" err="1" smtClean="0">
                  <a:solidFill>
                    <a:schemeClr val="bg2"/>
                  </a:solidFill>
                  <a:latin typeface="Comic Sans MS" pitchFamily="66" charset="0"/>
                </a:rPr>
                <a:t>Tetrapoda</a:t>
              </a:r>
              <a:endParaRPr lang="cs-CZ" altLang="cs-CZ" sz="1800" dirty="0">
                <a:solidFill>
                  <a:schemeClr val="bg2"/>
                </a:solidFill>
                <a:latin typeface="Comic Sans MS" pitchFamily="66" charset="0"/>
              </a:endParaRPr>
            </a:p>
          </p:txBody>
        </p:sp>
        <p:sp>
          <p:nvSpPr>
            <p:cNvPr id="46" name="Šipka doprava 45"/>
            <p:cNvSpPr/>
            <p:nvPr/>
          </p:nvSpPr>
          <p:spPr bwMode="auto">
            <a:xfrm>
              <a:off x="6804248" y="188640"/>
              <a:ext cx="216024" cy="144016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7452320" y="3284984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/>
              <a:t>Ichthyopterygia</a:t>
            </a:r>
            <a:endParaRPr lang="cs-CZ" dirty="0" smtClean="0"/>
          </a:p>
          <a:p>
            <a:pPr algn="ctr"/>
            <a:r>
              <a:rPr lang="cs-CZ" dirty="0" smtClean="0"/>
              <a:t>ploutve</a:t>
            </a:r>
            <a:endParaRPr lang="cs-CZ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7308304" y="5589240"/>
            <a:ext cx="1653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/>
              <a:t>Chiropterygia</a:t>
            </a:r>
            <a:endParaRPr lang="cs-CZ" dirty="0" smtClean="0"/>
          </a:p>
          <a:p>
            <a:pPr algn="ctr"/>
            <a:r>
              <a:rPr lang="cs-CZ" dirty="0" smtClean="0"/>
              <a:t>končetiny s prsty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4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4925" y="476250"/>
            <a:ext cx="3227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Salamandridae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mlokovití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76200" y="974725"/>
            <a:ext cx="5602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Čolek horský (</a:t>
            </a: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Triturus, Ichthyosaura, Mesotriton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5435600" y="469900"/>
            <a:ext cx="2665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žebrovník (</a:t>
            </a: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Pleurodeles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)</a:t>
            </a:r>
          </a:p>
        </p:txBody>
      </p:sp>
      <p:pic>
        <p:nvPicPr>
          <p:cNvPr id="55301" name="Picture 5" descr="Pleurodeles walt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812800"/>
            <a:ext cx="35941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 descr="trial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40005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Triturus vittat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42862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8" descr="Tvittatus_larv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787775"/>
            <a:ext cx="42862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4826000" y="3433763"/>
            <a:ext cx="701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larva</a:t>
            </a:r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40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34925" y="476250"/>
            <a:ext cx="3227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Salamandridae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mlokovití</a:t>
            </a:r>
          </a:p>
        </p:txBody>
      </p:sp>
      <p:pic>
        <p:nvPicPr>
          <p:cNvPr id="56324" name="Picture 11" descr="world-salamandrid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4813"/>
            <a:ext cx="363537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12" descr="hyp_cla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62100"/>
            <a:ext cx="5976938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14"/>
          <p:cNvSpPr txBox="1">
            <a:spLocks noChangeArrowheads="1"/>
          </p:cNvSpPr>
          <p:nvPr/>
        </p:nvSpPr>
        <p:spPr bwMode="auto">
          <a:xfrm>
            <a:off x="6516688" y="2395538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chemeClr val="bg1"/>
                </a:solidFill>
                <a:latin typeface="Comic Sans MS" pitchFamily="66" charset="0"/>
              </a:rPr>
              <a:t>Triturus</a:t>
            </a:r>
          </a:p>
        </p:txBody>
      </p:sp>
      <p:sp>
        <p:nvSpPr>
          <p:cNvPr id="56327" name="AutoShape 15"/>
          <p:cNvSpPr>
            <a:spLocks/>
          </p:cNvSpPr>
          <p:nvPr/>
        </p:nvSpPr>
        <p:spPr bwMode="auto">
          <a:xfrm>
            <a:off x="6084888" y="1557338"/>
            <a:ext cx="287337" cy="2232025"/>
          </a:xfrm>
          <a:prstGeom prst="rightBrace">
            <a:avLst>
              <a:gd name="adj1" fmla="val 64733"/>
              <a:gd name="adj2" fmla="val 50000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4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6328" name="Text Box 16"/>
          <p:cNvSpPr txBox="1">
            <a:spLocks noChangeArrowheads="1"/>
          </p:cNvSpPr>
          <p:nvPr/>
        </p:nvSpPr>
        <p:spPr bwMode="auto">
          <a:xfrm>
            <a:off x="6516688" y="4124325"/>
            <a:ext cx="190976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chemeClr val="bg1"/>
                </a:solidFill>
                <a:latin typeface="Comic Sans MS" pitchFamily="66" charset="0"/>
              </a:rPr>
              <a:t>Ichtyosaura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1"/>
                </a:solidFill>
                <a:latin typeface="Comic Sans MS" pitchFamily="66" charset="0"/>
              </a:rPr>
              <a:t>(Mesotriton)</a:t>
            </a:r>
          </a:p>
        </p:txBody>
      </p:sp>
      <p:sp>
        <p:nvSpPr>
          <p:cNvPr id="56329" name="Text Box 17"/>
          <p:cNvSpPr txBox="1">
            <a:spLocks noChangeArrowheads="1"/>
          </p:cNvSpPr>
          <p:nvPr/>
        </p:nvSpPr>
        <p:spPr bwMode="auto">
          <a:xfrm>
            <a:off x="6516688" y="3763963"/>
            <a:ext cx="2197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chemeClr val="bg1"/>
                </a:solidFill>
                <a:latin typeface="Comic Sans MS" pitchFamily="66" charset="0"/>
              </a:rPr>
              <a:t>Ommatotriton</a:t>
            </a:r>
          </a:p>
        </p:txBody>
      </p:sp>
      <p:sp>
        <p:nvSpPr>
          <p:cNvPr id="56330" name="AutoShape 18"/>
          <p:cNvSpPr>
            <a:spLocks/>
          </p:cNvSpPr>
          <p:nvPr/>
        </p:nvSpPr>
        <p:spPr bwMode="auto">
          <a:xfrm>
            <a:off x="6084888" y="4652963"/>
            <a:ext cx="215900" cy="2016125"/>
          </a:xfrm>
          <a:prstGeom prst="rightBrace">
            <a:avLst>
              <a:gd name="adj1" fmla="val 77819"/>
              <a:gd name="adj2" fmla="val 50000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4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6331" name="Line 19"/>
          <p:cNvSpPr>
            <a:spLocks noChangeShapeType="1"/>
          </p:cNvSpPr>
          <p:nvPr/>
        </p:nvSpPr>
        <p:spPr bwMode="auto">
          <a:xfrm>
            <a:off x="6084888" y="4005263"/>
            <a:ext cx="28733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332" name="Line 20"/>
          <p:cNvSpPr>
            <a:spLocks noChangeShapeType="1"/>
          </p:cNvSpPr>
          <p:nvPr/>
        </p:nvSpPr>
        <p:spPr bwMode="auto">
          <a:xfrm>
            <a:off x="6084888" y="4365625"/>
            <a:ext cx="28733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333" name="Text Box 21"/>
          <p:cNvSpPr txBox="1">
            <a:spLocks noChangeArrowheads="1"/>
          </p:cNvSpPr>
          <p:nvPr/>
        </p:nvSpPr>
        <p:spPr bwMode="auto">
          <a:xfrm>
            <a:off x="34925" y="1100138"/>
            <a:ext cx="3467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cs-CZ" altLang="cs-CZ" sz="2400" i="1">
                <a:solidFill>
                  <a:schemeClr val="bg1"/>
                </a:solidFill>
                <a:latin typeface="Comic Sans MS" pitchFamily="66" charset="0"/>
              </a:rPr>
              <a:t>Triturus </a:t>
            </a:r>
            <a:r>
              <a:rPr lang="cs-CZ" altLang="cs-CZ" sz="2400">
                <a:solidFill>
                  <a:schemeClr val="bg1"/>
                </a:solidFill>
                <a:latin typeface="Comic Sans MS" pitchFamily="66" charset="0"/>
              </a:rPr>
              <a:t>superspecies</a:t>
            </a:r>
          </a:p>
        </p:txBody>
      </p:sp>
      <p:sp>
        <p:nvSpPr>
          <p:cNvPr id="56334" name="Text Box 23"/>
          <p:cNvSpPr txBox="1">
            <a:spLocks noChangeArrowheads="1"/>
          </p:cNvSpPr>
          <p:nvPr/>
        </p:nvSpPr>
        <p:spPr bwMode="auto">
          <a:xfrm>
            <a:off x="6550025" y="5419725"/>
            <a:ext cx="1731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chemeClr val="bg1"/>
                </a:solidFill>
                <a:latin typeface="Comic Sans MS" pitchFamily="66" charset="0"/>
              </a:rPr>
              <a:t>Lissotriton</a:t>
            </a:r>
          </a:p>
        </p:txBody>
      </p:sp>
      <p:sp>
        <p:nvSpPr>
          <p:cNvPr id="15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41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5"/>
          <p:cNvSpPr txBox="1">
            <a:spLocks noChangeArrowheads="1"/>
          </p:cNvSpPr>
          <p:nvPr/>
        </p:nvSpPr>
        <p:spPr bwMode="auto">
          <a:xfrm>
            <a:off x="152400" y="768350"/>
            <a:ext cx="54102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S-Amerika, Mexiko, až 35 cm, robustní, pozemní, samice se rozmnožují i gynogenezí, patrové zuby v příčných řadách, larvy se širokou hlavou a 3 páry vnějších žaber, častá pedomorfóza</a:t>
            </a:r>
          </a:p>
        </p:txBody>
      </p:sp>
      <p:pic>
        <p:nvPicPr>
          <p:cNvPr id="57347" name="Picture 4" descr="Ambystomatigers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29100"/>
            <a:ext cx="51054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5"/>
          <p:cNvSpPr txBox="1">
            <a:spLocks noChangeArrowheads="1"/>
          </p:cNvSpPr>
          <p:nvPr/>
        </p:nvSpPr>
        <p:spPr bwMode="auto">
          <a:xfrm>
            <a:off x="179388" y="3900488"/>
            <a:ext cx="2374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axolotl - </a:t>
            </a: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Ambystoma</a:t>
            </a:r>
            <a:endParaRPr lang="cs-CZ" altLang="cs-CZ" sz="180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57349" name="Picture 7" descr="larva_Ambystoma__tigrinum_tigrinumlarvae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2355850"/>
            <a:ext cx="3432175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8"/>
          <p:cNvSpPr txBox="1">
            <a:spLocks noChangeArrowheads="1"/>
          </p:cNvSpPr>
          <p:nvPr/>
        </p:nvSpPr>
        <p:spPr bwMode="auto">
          <a:xfrm>
            <a:off x="3419475" y="2066925"/>
            <a:ext cx="1943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itchFamily="66" charset="0"/>
              </a:rPr>
              <a:t>larva axolotla - </a:t>
            </a:r>
            <a:r>
              <a:rPr lang="cs-CZ" altLang="cs-CZ" sz="1800" i="1">
                <a:latin typeface="Comic Sans MS" pitchFamily="66" charset="0"/>
              </a:rPr>
              <a:t>Ambystoma</a:t>
            </a:r>
            <a:endParaRPr lang="cs-CZ" altLang="cs-CZ" sz="1800">
              <a:latin typeface="Comic Sans MS" pitchFamily="66" charset="0"/>
            </a:endParaRPr>
          </a:p>
        </p:txBody>
      </p:sp>
      <p:pic>
        <p:nvPicPr>
          <p:cNvPr id="57351" name="Picture 11" descr="Ambystoma tigrinumcau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0663"/>
            <a:ext cx="350520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2" descr="Ambysto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4365625"/>
            <a:ext cx="34544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Text Box 14"/>
          <p:cNvSpPr txBox="1">
            <a:spLocks noChangeArrowheads="1"/>
          </p:cNvSpPr>
          <p:nvPr/>
        </p:nvSpPr>
        <p:spPr bwMode="auto">
          <a:xfrm>
            <a:off x="165100" y="476250"/>
            <a:ext cx="4551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Ambystomatidae (4;60)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axolotlovití</a:t>
            </a:r>
          </a:p>
        </p:txBody>
      </p:sp>
      <p:pic>
        <p:nvPicPr>
          <p:cNvPr id="57354" name="Picture 16" descr="Axolotl (Ambystoma mexicanum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55850"/>
            <a:ext cx="252095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Text Box 17"/>
          <p:cNvSpPr txBox="1">
            <a:spLocks noChangeArrowheads="1"/>
          </p:cNvSpPr>
          <p:nvPr/>
        </p:nvSpPr>
        <p:spPr bwMode="auto">
          <a:xfrm>
            <a:off x="6550025" y="5419725"/>
            <a:ext cx="1731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chemeClr val="bg1"/>
                </a:solidFill>
                <a:latin typeface="Comic Sans MS" pitchFamily="66" charset="0"/>
              </a:rPr>
              <a:t>Lissotriton</a:t>
            </a:r>
          </a:p>
        </p:txBody>
      </p:sp>
      <p:sp>
        <p:nvSpPr>
          <p:cNvPr id="57357" name="Obdélník 1"/>
          <p:cNvSpPr>
            <a:spLocks noChangeArrowheads="1"/>
          </p:cNvSpPr>
          <p:nvPr/>
        </p:nvSpPr>
        <p:spPr bwMode="auto">
          <a:xfrm>
            <a:off x="4157663" y="2703513"/>
            <a:ext cx="1519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r>
              <a:rPr lang="cs-CZ" altLang="cs-CZ"/>
              <a:t>Lake Xochimilco</a:t>
            </a:r>
          </a:p>
        </p:txBody>
      </p:sp>
      <p:sp>
        <p:nvSpPr>
          <p:cNvPr id="57358" name="Text Box 5"/>
          <p:cNvSpPr txBox="1">
            <a:spLocks noChangeArrowheads="1"/>
          </p:cNvSpPr>
          <p:nvPr/>
        </p:nvSpPr>
        <p:spPr bwMode="auto">
          <a:xfrm>
            <a:off x="2843213" y="2341563"/>
            <a:ext cx="2482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Ambystoma mexicana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- axolotl</a:t>
            </a:r>
          </a:p>
        </p:txBody>
      </p:sp>
      <p:sp>
        <p:nvSpPr>
          <p:cNvPr id="15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/>
              <a:pPr/>
              <a:t>42</a:t>
            </a:fld>
            <a:endParaRPr lang="en-CA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2700338" y="4646613"/>
            <a:ext cx="23447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žábronoš - </a:t>
            </a: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Necturus</a:t>
            </a:r>
            <a:endParaRPr lang="cs-CZ" altLang="cs-CZ" sz="180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58371" name="Picture 4" descr="Necturus_macul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2160588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8" descr="prot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3" y="749300"/>
            <a:ext cx="3378200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9" descr="Proteus_anguinu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595438"/>
            <a:ext cx="304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2" descr="Necturus_žábronoš_macará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868738"/>
            <a:ext cx="2484438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 Box 11"/>
          <p:cNvSpPr txBox="1">
            <a:spLocks noChangeArrowheads="1"/>
          </p:cNvSpPr>
          <p:nvPr/>
        </p:nvSpPr>
        <p:spPr bwMode="auto">
          <a:xfrm>
            <a:off x="76200" y="439738"/>
            <a:ext cx="370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Proteidae (2;6) -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macarátovití</a:t>
            </a:r>
          </a:p>
        </p:txBody>
      </p:sp>
      <p:sp>
        <p:nvSpPr>
          <p:cNvPr id="58376" name="Text Box 12"/>
          <p:cNvSpPr txBox="1">
            <a:spLocks noChangeArrowheads="1"/>
          </p:cNvSpPr>
          <p:nvPr/>
        </p:nvSpPr>
        <p:spPr bwMode="auto">
          <a:xfrm>
            <a:off x="76200" y="720725"/>
            <a:ext cx="4783138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Sv. S-Ameriky, Slovinsko, do 50 cm, trvale pedomorfní, s vnějšími žábra-mi, chybí maxila, drobné končetiny, žábronoši: 4+4 prsty, pigmentovaní,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s očima, červené žábry; macarát: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bez očí, víček a pigmentu, 3+2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prsty, troglobiont s nepravým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vnitřním opl., i pigmentace a oči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– </a:t>
            </a:r>
            <a:r>
              <a:rPr lang="cs-CZ" altLang="cs-CZ" sz="2000" i="1">
                <a:solidFill>
                  <a:schemeClr val="bg2"/>
                </a:solidFill>
                <a:latin typeface="Comic Sans MS" pitchFamily="66" charset="0"/>
              </a:rPr>
              <a:t>P. anguinus parkelj 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(1994)- JV Slovinsko (Jelsevnik)</a:t>
            </a:r>
          </a:p>
        </p:txBody>
      </p:sp>
      <p:pic>
        <p:nvPicPr>
          <p:cNvPr id="58377" name="Picture 25" descr="SVN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3486150"/>
            <a:ext cx="24384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8" name="Rectangle 27"/>
          <p:cNvSpPr>
            <a:spLocks noChangeArrowheads="1"/>
          </p:cNvSpPr>
          <p:nvPr/>
        </p:nvSpPr>
        <p:spPr bwMode="auto">
          <a:xfrm>
            <a:off x="5364163" y="5702300"/>
            <a:ext cx="377983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Stet, B., and Arntzen, J. W. (1994). A black, non-troglomorphic amphibian from the karst of Slovenia: </a:t>
            </a:r>
            <a:r>
              <a:rPr lang="cs-CZ" altLang="cs-CZ" sz="1400" i="1">
                <a:solidFill>
                  <a:schemeClr val="bg1"/>
                </a:solidFill>
                <a:latin typeface="Comic Sans MS" pitchFamily="66" charset="0"/>
              </a:rPr>
              <a:t>Proteus anguinus parkelj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n. ssp. (Urodela: Proteidae). </a:t>
            </a:r>
            <a:r>
              <a:rPr lang="cs-CZ" altLang="cs-CZ" sz="1400" i="1">
                <a:solidFill>
                  <a:schemeClr val="bg1"/>
                </a:solidFill>
                <a:latin typeface="Comic Sans MS" pitchFamily="66" charset="0"/>
              </a:rPr>
              <a:t>Bijdragen tot de Dierkunde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, 64(1), 33-53.   </a:t>
            </a:r>
          </a:p>
        </p:txBody>
      </p:sp>
      <p:pic>
        <p:nvPicPr>
          <p:cNvPr id="58379" name="Picture 29" descr="Necturus beyer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051425"/>
            <a:ext cx="2633662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31" descr="P_anguinus_parkelj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3789363"/>
            <a:ext cx="2951163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2" name="Text Box 7"/>
          <p:cNvSpPr txBox="1">
            <a:spLocks noChangeArrowheads="1"/>
          </p:cNvSpPr>
          <p:nvPr/>
        </p:nvSpPr>
        <p:spPr bwMode="auto">
          <a:xfrm>
            <a:off x="5151438" y="404813"/>
            <a:ext cx="3992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macarát jeskynní - </a:t>
            </a:r>
            <a:r>
              <a:rPr lang="cs-CZ" altLang="cs-CZ" sz="1800" i="1">
                <a:solidFill>
                  <a:schemeClr val="accent2"/>
                </a:solidFill>
                <a:latin typeface="Comic Sans MS" pitchFamily="66" charset="0"/>
              </a:rPr>
              <a:t>Proteus anguinus</a:t>
            </a:r>
            <a:endParaRPr lang="cs-CZ" altLang="cs-CZ" sz="18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15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/>
              <a:pPr/>
              <a:t>43</a:t>
            </a:fld>
            <a:endParaRPr lang="en-CA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48"/>
          <p:cNvSpPr txBox="1">
            <a:spLocks noChangeArrowheads="1"/>
          </p:cNvSpPr>
          <p:nvPr/>
        </p:nvSpPr>
        <p:spPr bwMode="auto">
          <a:xfrm>
            <a:off x="177800" y="595313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sng">
                <a:solidFill>
                  <a:srgbClr val="0000CC"/>
                </a:solidFill>
                <a:latin typeface="Comic Sans MS" pitchFamily="66" charset="0"/>
              </a:rPr>
              <a:t>ANURA - ŽÁBY</a:t>
            </a:r>
            <a:endParaRPr lang="cs-CZ" altLang="cs-CZ" sz="240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59395" name="Rectangle 52"/>
          <p:cNvSpPr>
            <a:spLocks noChangeArrowheads="1"/>
          </p:cNvSpPr>
          <p:nvPr/>
        </p:nvSpPr>
        <p:spPr bwMode="auto">
          <a:xfrm>
            <a:off x="179388" y="981075"/>
            <a:ext cx="61436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od triasu, 9 volných obratlů + urostyl, prodloužená pánev, ztráta ocasu, dlouhé nohy, skákání, vokalizace, nad 5891 rec. druhů, 22-38 čeledí</a:t>
            </a:r>
          </a:p>
        </p:txBody>
      </p:sp>
      <p:grpSp>
        <p:nvGrpSpPr>
          <p:cNvPr id="59396" name="Group 91"/>
          <p:cNvGrpSpPr>
            <a:grpSpLocks/>
          </p:cNvGrpSpPr>
          <p:nvPr/>
        </p:nvGrpSpPr>
        <p:grpSpPr bwMode="auto">
          <a:xfrm>
            <a:off x="2381250" y="1879600"/>
            <a:ext cx="5143500" cy="1477963"/>
            <a:chOff x="1500" y="1184"/>
            <a:chExt cx="3240" cy="931"/>
          </a:xfrm>
        </p:grpSpPr>
        <p:grpSp>
          <p:nvGrpSpPr>
            <p:cNvPr id="59416" name="Group 89"/>
            <p:cNvGrpSpPr>
              <a:grpSpLocks/>
            </p:cNvGrpSpPr>
            <p:nvPr/>
          </p:nvGrpSpPr>
          <p:grpSpPr bwMode="auto">
            <a:xfrm>
              <a:off x="1500" y="1294"/>
              <a:ext cx="953" cy="705"/>
              <a:chOff x="1027" y="1158"/>
              <a:chExt cx="953" cy="705"/>
            </a:xfrm>
          </p:grpSpPr>
          <p:sp>
            <p:nvSpPr>
              <p:cNvPr id="59420" name="Line 54"/>
              <p:cNvSpPr>
                <a:spLocks noChangeShapeType="1"/>
              </p:cNvSpPr>
              <p:nvPr/>
            </p:nvSpPr>
            <p:spPr bwMode="auto">
              <a:xfrm flipH="1">
                <a:off x="1572" y="1158"/>
                <a:ext cx="0" cy="499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9421" name="Line 55"/>
              <p:cNvSpPr>
                <a:spLocks noChangeShapeType="1"/>
              </p:cNvSpPr>
              <p:nvPr/>
            </p:nvSpPr>
            <p:spPr bwMode="auto">
              <a:xfrm flipV="1">
                <a:off x="1578" y="1657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9422" name="Line 56"/>
              <p:cNvSpPr>
                <a:spLocks noChangeShapeType="1"/>
              </p:cNvSpPr>
              <p:nvPr/>
            </p:nvSpPr>
            <p:spPr bwMode="auto">
              <a:xfrm flipV="1">
                <a:off x="1572" y="1158"/>
                <a:ext cx="408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9423" name="Line 57"/>
              <p:cNvSpPr>
                <a:spLocks noChangeShapeType="1"/>
              </p:cNvSpPr>
              <p:nvPr/>
            </p:nvSpPr>
            <p:spPr bwMode="auto">
              <a:xfrm>
                <a:off x="1759" y="1476"/>
                <a:ext cx="0" cy="385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9424" name="Line 58"/>
              <p:cNvSpPr>
                <a:spLocks noChangeShapeType="1"/>
              </p:cNvSpPr>
              <p:nvPr/>
            </p:nvSpPr>
            <p:spPr bwMode="auto">
              <a:xfrm>
                <a:off x="1759" y="1863"/>
                <a:ext cx="221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9425" name="Line 59"/>
              <p:cNvSpPr>
                <a:spLocks noChangeShapeType="1"/>
              </p:cNvSpPr>
              <p:nvPr/>
            </p:nvSpPr>
            <p:spPr bwMode="auto">
              <a:xfrm flipV="1">
                <a:off x="1753" y="1476"/>
                <a:ext cx="215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9426" name="Line 60"/>
              <p:cNvSpPr>
                <a:spLocks noChangeShapeType="1"/>
              </p:cNvSpPr>
              <p:nvPr/>
            </p:nvSpPr>
            <p:spPr bwMode="auto">
              <a:xfrm flipV="1">
                <a:off x="1027" y="1385"/>
                <a:ext cx="555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59417" name="Text Box 61"/>
            <p:cNvSpPr txBox="1">
              <a:spLocks noChangeArrowheads="1"/>
            </p:cNvSpPr>
            <p:nvPr/>
          </p:nvSpPr>
          <p:spPr bwMode="auto">
            <a:xfrm>
              <a:off x="2453" y="1502"/>
              <a:ext cx="129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accent2"/>
                  </a:solidFill>
                  <a:latin typeface="Comic Sans MS" pitchFamily="66" charset="0"/>
                </a:rPr>
                <a:t>Palaeobatrachia</a:t>
              </a:r>
            </a:p>
          </p:txBody>
        </p:sp>
        <p:sp>
          <p:nvSpPr>
            <p:cNvPr id="59418" name="Text Box 62"/>
            <p:cNvSpPr txBox="1">
              <a:spLocks noChangeArrowheads="1"/>
            </p:cNvSpPr>
            <p:nvPr/>
          </p:nvSpPr>
          <p:spPr bwMode="auto">
            <a:xfrm>
              <a:off x="2453" y="1865"/>
              <a:ext cx="11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accent2"/>
                  </a:solidFill>
                  <a:latin typeface="Comic Sans MS" pitchFamily="66" charset="0"/>
                </a:rPr>
                <a:t>Neobatrachia</a:t>
              </a:r>
            </a:p>
          </p:txBody>
        </p:sp>
        <p:sp>
          <p:nvSpPr>
            <p:cNvPr id="59419" name="Text Box 63"/>
            <p:cNvSpPr txBox="1">
              <a:spLocks noChangeArrowheads="1"/>
            </p:cNvSpPr>
            <p:nvPr/>
          </p:nvSpPr>
          <p:spPr bwMode="auto">
            <a:xfrm>
              <a:off x="2311" y="1184"/>
              <a:ext cx="24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accent2"/>
                  </a:solidFill>
                  <a:latin typeface="Comic Sans MS" pitchFamily="66" charset="0"/>
                </a:rPr>
                <a:t>   Ascaphidae - ocasatkovití (2)</a:t>
              </a:r>
            </a:p>
          </p:txBody>
        </p:sp>
      </p:grpSp>
      <p:sp>
        <p:nvSpPr>
          <p:cNvPr id="59397" name="Text Box 65"/>
          <p:cNvSpPr txBox="1">
            <a:spLocks noChangeArrowheads="1"/>
          </p:cNvSpPr>
          <p:nvPr/>
        </p:nvSpPr>
        <p:spPr bwMode="auto">
          <a:xfrm>
            <a:off x="214313" y="4298950"/>
            <a:ext cx="1866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>
                <a:solidFill>
                  <a:schemeClr val="accent2"/>
                </a:solidFill>
                <a:latin typeface="Comic Sans MS" pitchFamily="66" charset="0"/>
              </a:rPr>
              <a:t>Neobatrachia</a:t>
            </a: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:</a:t>
            </a:r>
          </a:p>
        </p:txBody>
      </p:sp>
      <p:sp>
        <p:nvSpPr>
          <p:cNvPr id="59398" name="Text Box 69"/>
          <p:cNvSpPr txBox="1">
            <a:spLocks noChangeArrowheads="1"/>
          </p:cNvSpPr>
          <p:nvPr/>
        </p:nvSpPr>
        <p:spPr bwMode="auto">
          <a:xfrm>
            <a:off x="250825" y="4646613"/>
            <a:ext cx="42132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Bufonidae – ropuchovití (544)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CC"/>
                </a:solidFill>
                <a:latin typeface="Comic Sans MS" pitchFamily="66" charset="0"/>
              </a:rPr>
              <a:t>Hylidae – rosničkovití (889)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Leptodactylidae – hvízdalkovití (900)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Dendrobatidae – pralesničkovití (274)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Ranidae – skokanovití (1377)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(i Rhacophoridae – létavkovití -220)</a:t>
            </a:r>
          </a:p>
        </p:txBody>
      </p:sp>
      <p:sp>
        <p:nvSpPr>
          <p:cNvPr id="59399" name="Text Box 70"/>
          <p:cNvSpPr txBox="1">
            <a:spLocks noChangeArrowheads="1"/>
          </p:cNvSpPr>
          <p:nvPr/>
        </p:nvSpPr>
        <p:spPr bwMode="auto">
          <a:xfrm>
            <a:off x="4610100" y="4529138"/>
            <a:ext cx="397351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Rhinophrynidae – bachratkovití (1)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Phrynomeridae – (6)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CC"/>
                </a:solidFill>
                <a:latin typeface="Comic Sans MS" pitchFamily="66" charset="0"/>
              </a:rPr>
              <a:t>Microhylidae – parosničkovití (469)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Pseudidae – žabicovití (5)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Rhinodermatidae – nosatkovití (2)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Centrolenidae – rosněnkovití (55)</a:t>
            </a:r>
          </a:p>
        </p:txBody>
      </p:sp>
      <p:grpSp>
        <p:nvGrpSpPr>
          <p:cNvPr id="59400" name="Group 75"/>
          <p:cNvGrpSpPr>
            <a:grpSpLocks/>
          </p:cNvGrpSpPr>
          <p:nvPr/>
        </p:nvGrpSpPr>
        <p:grpSpPr bwMode="auto">
          <a:xfrm>
            <a:off x="249238" y="3105150"/>
            <a:ext cx="7827962" cy="1301750"/>
            <a:chOff x="157" y="1846"/>
            <a:chExt cx="4931" cy="820"/>
          </a:xfrm>
        </p:grpSpPr>
        <p:sp>
          <p:nvSpPr>
            <p:cNvPr id="59413" name="Text Box 64"/>
            <p:cNvSpPr txBox="1">
              <a:spLocks noChangeArrowheads="1"/>
            </p:cNvSpPr>
            <p:nvPr/>
          </p:nvSpPr>
          <p:spPr bwMode="auto">
            <a:xfrm>
              <a:off x="157" y="1846"/>
              <a:ext cx="13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 u="sng">
                  <a:solidFill>
                    <a:schemeClr val="accent2"/>
                  </a:solidFill>
                  <a:latin typeface="Comic Sans MS" pitchFamily="66" charset="0"/>
                </a:rPr>
                <a:t>Palaeobatrachia</a:t>
              </a:r>
              <a:r>
                <a:rPr lang="cs-CZ" altLang="cs-CZ" sz="2000">
                  <a:solidFill>
                    <a:schemeClr val="accent2"/>
                  </a:solidFill>
                  <a:latin typeface="Comic Sans MS" pitchFamily="66" charset="0"/>
                </a:rPr>
                <a:t>:</a:t>
              </a:r>
            </a:p>
          </p:txBody>
        </p:sp>
        <p:sp>
          <p:nvSpPr>
            <p:cNvPr id="59414" name="Text Box 66"/>
            <p:cNvSpPr txBox="1">
              <a:spLocks noChangeArrowheads="1"/>
            </p:cNvSpPr>
            <p:nvPr/>
          </p:nvSpPr>
          <p:spPr bwMode="auto">
            <a:xfrm>
              <a:off x="158" y="2089"/>
              <a:ext cx="2339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accent2"/>
                  </a:solidFill>
                  <a:latin typeface="Comic Sans MS" pitchFamily="66" charset="0"/>
                </a:rPr>
                <a:t>Leiopelmatidae – leiopelmovití (4)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accent2"/>
                  </a:solidFill>
                  <a:latin typeface="Comic Sans MS" pitchFamily="66" charset="0"/>
                </a:rPr>
                <a:t>Pipidae – pipovití (35)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accent2"/>
                  </a:solidFill>
                  <a:latin typeface="Comic Sans MS" pitchFamily="66" charset="0"/>
                </a:rPr>
                <a:t>Discoglossidae – kuňkovití (22)</a:t>
              </a:r>
            </a:p>
          </p:txBody>
        </p:sp>
        <p:sp>
          <p:nvSpPr>
            <p:cNvPr id="59415" name="Text Box 71"/>
            <p:cNvSpPr txBox="1">
              <a:spLocks noChangeArrowheads="1"/>
            </p:cNvSpPr>
            <p:nvPr/>
          </p:nvSpPr>
          <p:spPr bwMode="auto">
            <a:xfrm>
              <a:off x="2909" y="2100"/>
              <a:ext cx="217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accent2"/>
                  </a:solidFill>
                  <a:latin typeface="Comic Sans MS" pitchFamily="66" charset="0"/>
                </a:rPr>
                <a:t>Pelobatidae – blatnicovití (159)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accent2"/>
                  </a:solidFill>
                  <a:latin typeface="Comic Sans MS" pitchFamily="66" charset="0"/>
                </a:rPr>
                <a:t>Pelodytidae – blatničkovití (2)</a:t>
              </a:r>
            </a:p>
          </p:txBody>
        </p:sp>
      </p:grpSp>
      <p:grpSp>
        <p:nvGrpSpPr>
          <p:cNvPr id="59401" name="Group 88"/>
          <p:cNvGrpSpPr>
            <a:grpSpLocks/>
          </p:cNvGrpSpPr>
          <p:nvPr/>
        </p:nvGrpSpPr>
        <p:grpSpPr bwMode="auto">
          <a:xfrm>
            <a:off x="6357938" y="765175"/>
            <a:ext cx="2822575" cy="1114425"/>
            <a:chOff x="4005" y="7"/>
            <a:chExt cx="1778" cy="702"/>
          </a:xfrm>
        </p:grpSpPr>
        <p:sp>
          <p:nvSpPr>
            <p:cNvPr id="59403" name="Line 81"/>
            <p:cNvSpPr>
              <a:spLocks noChangeShapeType="1"/>
            </p:cNvSpPr>
            <p:nvPr/>
          </p:nvSpPr>
          <p:spPr bwMode="auto">
            <a:xfrm>
              <a:off x="4204" y="350"/>
              <a:ext cx="0" cy="24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9404" name="Text Box 85"/>
            <p:cNvSpPr txBox="1">
              <a:spLocks noChangeArrowheads="1"/>
            </p:cNvSpPr>
            <p:nvPr/>
          </p:nvSpPr>
          <p:spPr bwMode="auto">
            <a:xfrm>
              <a:off x="4337" y="497"/>
              <a:ext cx="87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solidFill>
                    <a:srgbClr val="FF0000"/>
                  </a:solidFill>
                  <a:latin typeface="Comic Sans MS" pitchFamily="66" charset="0"/>
                </a:rPr>
                <a:t>Anura - žáby</a:t>
              </a:r>
            </a:p>
          </p:txBody>
        </p:sp>
        <p:sp>
          <p:nvSpPr>
            <p:cNvPr id="59405" name="Line 77"/>
            <p:cNvSpPr>
              <a:spLocks noChangeShapeType="1"/>
            </p:cNvSpPr>
            <p:nvPr/>
          </p:nvSpPr>
          <p:spPr bwMode="auto">
            <a:xfrm flipV="1">
              <a:off x="4005" y="321"/>
              <a:ext cx="133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9406" name="Line 78"/>
            <p:cNvSpPr>
              <a:spLocks noChangeShapeType="1"/>
            </p:cNvSpPr>
            <p:nvPr/>
          </p:nvSpPr>
          <p:spPr bwMode="auto">
            <a:xfrm flipH="1">
              <a:off x="4128" y="110"/>
              <a:ext cx="0" cy="41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9407" name="Line 79"/>
            <p:cNvSpPr>
              <a:spLocks noChangeShapeType="1"/>
            </p:cNvSpPr>
            <p:nvPr/>
          </p:nvSpPr>
          <p:spPr bwMode="auto">
            <a:xfrm flipV="1">
              <a:off x="4138" y="110"/>
              <a:ext cx="199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9408" name="Line 80"/>
            <p:cNvSpPr>
              <a:spLocks noChangeShapeType="1"/>
            </p:cNvSpPr>
            <p:nvPr/>
          </p:nvSpPr>
          <p:spPr bwMode="auto">
            <a:xfrm flipV="1">
              <a:off x="4138" y="514"/>
              <a:ext cx="6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9409" name="Line 82"/>
            <p:cNvSpPr>
              <a:spLocks noChangeShapeType="1"/>
            </p:cNvSpPr>
            <p:nvPr/>
          </p:nvSpPr>
          <p:spPr bwMode="auto">
            <a:xfrm flipV="1">
              <a:off x="4204" y="600"/>
              <a:ext cx="133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9410" name="Text Box 83"/>
            <p:cNvSpPr txBox="1">
              <a:spLocks noChangeArrowheads="1"/>
            </p:cNvSpPr>
            <p:nvPr/>
          </p:nvSpPr>
          <p:spPr bwMode="auto">
            <a:xfrm>
              <a:off x="4337" y="7"/>
              <a:ext cx="14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solidFill>
                    <a:schemeClr val="accent2"/>
                  </a:solidFill>
                  <a:latin typeface="Comic Sans MS" pitchFamily="66" charset="0"/>
                </a:rPr>
                <a:t>Gymnophiona - červoři</a:t>
              </a:r>
            </a:p>
          </p:txBody>
        </p:sp>
        <p:sp>
          <p:nvSpPr>
            <p:cNvPr id="59411" name="Text Box 84"/>
            <p:cNvSpPr txBox="1">
              <a:spLocks noChangeArrowheads="1"/>
            </p:cNvSpPr>
            <p:nvPr/>
          </p:nvSpPr>
          <p:spPr bwMode="auto">
            <a:xfrm>
              <a:off x="4337" y="255"/>
              <a:ext cx="114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solidFill>
                    <a:schemeClr val="accent2"/>
                  </a:solidFill>
                  <a:latin typeface="Comic Sans MS" pitchFamily="66" charset="0"/>
                </a:rPr>
                <a:t>Caudata - ocasatí</a:t>
              </a:r>
            </a:p>
          </p:txBody>
        </p:sp>
        <p:sp>
          <p:nvSpPr>
            <p:cNvPr id="59412" name="Line 86"/>
            <p:cNvSpPr>
              <a:spLocks noChangeShapeType="1"/>
            </p:cNvSpPr>
            <p:nvPr/>
          </p:nvSpPr>
          <p:spPr bwMode="auto">
            <a:xfrm flipV="1">
              <a:off x="4200" y="350"/>
              <a:ext cx="148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5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44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04_Asc_Ascaphu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41663"/>
            <a:ext cx="41148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19" name="Group 3"/>
          <p:cNvGrpSpPr>
            <a:grpSpLocks/>
          </p:cNvGrpSpPr>
          <p:nvPr/>
        </p:nvGrpSpPr>
        <p:grpSpPr bwMode="auto">
          <a:xfrm>
            <a:off x="254000" y="1695450"/>
            <a:ext cx="3886200" cy="4973638"/>
            <a:chOff x="3120" y="672"/>
            <a:chExt cx="2448" cy="3133"/>
          </a:xfrm>
        </p:grpSpPr>
        <p:pic>
          <p:nvPicPr>
            <p:cNvPr id="60424" name="Picture 4" descr="03_Asc_Ascaphu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2173"/>
              <a:ext cx="244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5" name="Picture 5" descr="02_Asc_ascaphida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672"/>
              <a:ext cx="2448" cy="1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420" name="Rectangle 35"/>
          <p:cNvSpPr>
            <a:spLocks noChangeArrowheads="1"/>
          </p:cNvSpPr>
          <p:nvPr/>
        </p:nvSpPr>
        <p:spPr bwMode="auto">
          <a:xfrm>
            <a:off x="4419600" y="1557338"/>
            <a:ext cx="434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zap. S-Ameriky, sesterský taxon k ostatním žábám, ocas bez kostry, ke kopulaci, krátká žebra, amficélní obratle</a:t>
            </a:r>
          </a:p>
        </p:txBody>
      </p:sp>
      <p:sp>
        <p:nvSpPr>
          <p:cNvPr id="60421" name="Rectangle 38"/>
          <p:cNvSpPr>
            <a:spLocks noChangeArrowheads="1"/>
          </p:cNvSpPr>
          <p:nvPr/>
        </p:nvSpPr>
        <p:spPr bwMode="auto">
          <a:xfrm>
            <a:off x="249238" y="655638"/>
            <a:ext cx="38179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Ascaphidae (1;2)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ocasatkovití</a:t>
            </a:r>
          </a:p>
        </p:txBody>
      </p:sp>
      <p:sp>
        <p:nvSpPr>
          <p:cNvPr id="60422" name="Rectangle 61"/>
          <p:cNvSpPr>
            <a:spLocks noChangeArrowheads="1"/>
          </p:cNvSpPr>
          <p:nvPr/>
        </p:nvSpPr>
        <p:spPr bwMode="auto">
          <a:xfrm>
            <a:off x="242888" y="1231900"/>
            <a:ext cx="1952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bg2"/>
                </a:solidFill>
                <a:latin typeface="Comic Sans MS" pitchFamily="66" charset="0"/>
              </a:rPr>
              <a:t>Ascaphus truei</a:t>
            </a:r>
          </a:p>
        </p:txBody>
      </p:sp>
      <p:sp>
        <p:nvSpPr>
          <p:cNvPr id="10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45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5"/>
          <p:cNvSpPr>
            <a:spLocks noChangeArrowheads="1"/>
          </p:cNvSpPr>
          <p:nvPr/>
        </p:nvSpPr>
        <p:spPr bwMode="auto">
          <a:xfrm>
            <a:off x="179388" y="439738"/>
            <a:ext cx="7961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Leiopelmatidae (1;4)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– leiopelmovití, starobylá čeleď, Nový Zéland</a:t>
            </a:r>
          </a:p>
        </p:txBody>
      </p:sp>
      <p:pic>
        <p:nvPicPr>
          <p:cNvPr id="61443" name="Picture 2" descr="06_Pip_Pipa pip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14563"/>
            <a:ext cx="411797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77788" y="1844675"/>
            <a:ext cx="606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Pipa</a:t>
            </a:r>
          </a:p>
        </p:txBody>
      </p:sp>
      <p:pic>
        <p:nvPicPr>
          <p:cNvPr id="61445" name="Picture 7" descr="08_Pip_xenop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62475"/>
            <a:ext cx="2619375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9" descr="09_Pip_xenopus_laev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562475"/>
            <a:ext cx="26638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Rectangle 10"/>
          <p:cNvSpPr>
            <a:spLocks noChangeArrowheads="1"/>
          </p:cNvSpPr>
          <p:nvPr/>
        </p:nvSpPr>
        <p:spPr bwMode="auto">
          <a:xfrm>
            <a:off x="179388" y="779463"/>
            <a:ext cx="53848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Pipidae (5;35)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pipovití (Afrika, J-Amerika)</a:t>
            </a:r>
          </a:p>
        </p:txBody>
      </p:sp>
      <p:sp>
        <p:nvSpPr>
          <p:cNvPr id="61448" name="Rectangle 11"/>
          <p:cNvSpPr>
            <a:spLocks noChangeArrowheads="1"/>
          </p:cNvSpPr>
          <p:nvPr/>
        </p:nvSpPr>
        <p:spPr bwMode="auto">
          <a:xfrm>
            <a:off x="5364163" y="5006975"/>
            <a:ext cx="1689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Xenopus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Hymenochirus</a:t>
            </a:r>
          </a:p>
        </p:txBody>
      </p:sp>
      <p:pic>
        <p:nvPicPr>
          <p:cNvPr id="61449" name="Picture 5" descr="07_Pip_pip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076450"/>
            <a:ext cx="30480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0" name="Rectangle 12"/>
          <p:cNvSpPr>
            <a:spLocks noChangeArrowheads="1"/>
          </p:cNvSpPr>
          <p:nvPr/>
        </p:nvSpPr>
        <p:spPr bwMode="auto">
          <a:xfrm>
            <a:off x="195263" y="1143000"/>
            <a:ext cx="6248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bez jazyka, opistocélní obratle, zuby na horní čelisti nebo chybí, rudimentární žebra</a:t>
            </a:r>
          </a:p>
        </p:txBody>
      </p:sp>
      <p:sp>
        <p:nvSpPr>
          <p:cNvPr id="61451" name="Rectangle 13"/>
          <p:cNvSpPr>
            <a:spLocks noChangeArrowheads="1"/>
          </p:cNvSpPr>
          <p:nvPr/>
        </p:nvSpPr>
        <p:spPr bwMode="auto">
          <a:xfrm>
            <a:off x="123825" y="6453188"/>
            <a:ext cx="6248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3 vnitřní prsty na zadních nohách s rohovitými drápky</a:t>
            </a:r>
          </a:p>
        </p:txBody>
      </p:sp>
      <p:pic>
        <p:nvPicPr>
          <p:cNvPr id="61452" name="Picture 14" descr="Xenopus laevis_01_Dirk Petzo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3860800"/>
            <a:ext cx="208438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18" descr="Leiopelma%20hochstetter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835025"/>
            <a:ext cx="205105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/>
              <a:pPr/>
              <a:t>46</a:t>
            </a:fld>
            <a:endParaRPr lang="en-CA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6" descr="Bombina variegata_01_Gerardo Gar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3502025"/>
            <a:ext cx="2962275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22" descr="20_Disc_bombina_variegata-5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5157788"/>
            <a:ext cx="299085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25"/>
          <p:cNvSpPr>
            <a:spLocks noChangeArrowheads="1"/>
          </p:cNvSpPr>
          <p:nvPr/>
        </p:nvSpPr>
        <p:spPr bwMode="auto">
          <a:xfrm>
            <a:off x="34925" y="855663"/>
            <a:ext cx="59769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terčovitý přirostlý jazyk, opistocélní obr., rud. volná žebra, (i </a:t>
            </a: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Bombinatoridae 10+Alytidae 7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)</a:t>
            </a:r>
          </a:p>
        </p:txBody>
      </p:sp>
      <p:pic>
        <p:nvPicPr>
          <p:cNvPr id="62469" name="Picture 20" descr="16_Disc_bombina%2030%20nov%202000%20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508000"/>
            <a:ext cx="29718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21" descr="18_Disc_bombina_bombina-5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078038"/>
            <a:ext cx="29908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Rectangle 6"/>
          <p:cNvSpPr>
            <a:spLocks noChangeArrowheads="1"/>
          </p:cNvSpPr>
          <p:nvPr/>
        </p:nvSpPr>
        <p:spPr bwMode="auto">
          <a:xfrm>
            <a:off x="3203575" y="1693863"/>
            <a:ext cx="876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Alytes</a:t>
            </a: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3779838" y="2198688"/>
            <a:ext cx="151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Discoglossus</a:t>
            </a:r>
          </a:p>
        </p:txBody>
      </p:sp>
      <p:pic>
        <p:nvPicPr>
          <p:cNvPr id="62473" name="Picture 15" descr="13_Disc_Alytes_vroedmeesterD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9975"/>
            <a:ext cx="32766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8" descr="21_Disc_Discogloss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65400"/>
            <a:ext cx="28194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19" descr="22_Disc_Discoglossus_pictus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27600"/>
            <a:ext cx="28194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6" name="Rectangle 24"/>
          <p:cNvSpPr>
            <a:spLocks noChangeArrowheads="1"/>
          </p:cNvSpPr>
          <p:nvPr/>
        </p:nvSpPr>
        <p:spPr bwMode="auto">
          <a:xfrm>
            <a:off x="34925" y="439738"/>
            <a:ext cx="5165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Discoglossidae (4;22)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kuňkovití (Eurasie)</a:t>
            </a:r>
          </a:p>
        </p:txBody>
      </p:sp>
      <p:pic>
        <p:nvPicPr>
          <p:cNvPr id="62478" name="Picture 17" descr="14_Disc_Alytes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32766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Picture 16" descr="15_Disc_alytobs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9400"/>
            <a:ext cx="32766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80" name="Rectangle 12"/>
          <p:cNvSpPr>
            <a:spLocks noChangeArrowheads="1"/>
          </p:cNvSpPr>
          <p:nvPr/>
        </p:nvSpPr>
        <p:spPr bwMode="auto">
          <a:xfrm>
            <a:off x="7380288" y="6491288"/>
            <a:ext cx="1062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Bombina</a:t>
            </a:r>
          </a:p>
        </p:txBody>
      </p:sp>
      <p:sp>
        <p:nvSpPr>
          <p:cNvPr id="17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/>
              <a:pPr/>
              <a:t>47</a:t>
            </a:fld>
            <a:endParaRPr lang="en-CA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9"/>
          <p:cNvSpPr>
            <a:spLocks noChangeArrowheads="1"/>
          </p:cNvSpPr>
          <p:nvPr/>
        </p:nvSpPr>
        <p:spPr bwMode="auto">
          <a:xfrm>
            <a:off x="5121275" y="5516563"/>
            <a:ext cx="2744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Scaphiopodidae (2;7) </a:t>
            </a:r>
          </a:p>
        </p:txBody>
      </p:sp>
      <p:pic>
        <p:nvPicPr>
          <p:cNvPr id="63491" name="Picture 31" descr="Pelobates fuscus_01_Gerardo Gar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413"/>
            <a:ext cx="458470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17" descr="28_Pel_Scaphiopu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251200"/>
            <a:ext cx="338455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3"/>
          <p:cNvSpPr>
            <a:spLocks noChangeArrowheads="1"/>
          </p:cNvSpPr>
          <p:nvPr/>
        </p:nvSpPr>
        <p:spPr bwMode="auto">
          <a:xfrm>
            <a:off x="0" y="1333500"/>
            <a:ext cx="1824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Pelobates  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(1;4)</a:t>
            </a:r>
          </a:p>
        </p:txBody>
      </p:sp>
      <p:pic>
        <p:nvPicPr>
          <p:cNvPr id="63494" name="Picture 14" descr="23_Pel_Pelobat_knoflp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4813"/>
            <a:ext cx="2771775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15" descr="25_Pel_pelobates_fuscus-4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514600"/>
            <a:ext cx="1800225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Rectangle 18"/>
          <p:cNvSpPr>
            <a:spLocks noChangeArrowheads="1"/>
          </p:cNvSpPr>
          <p:nvPr/>
        </p:nvSpPr>
        <p:spPr bwMode="auto">
          <a:xfrm>
            <a:off x="5076825" y="5768975"/>
            <a:ext cx="2703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bg2"/>
                </a:solidFill>
                <a:latin typeface="Comic Sans MS" pitchFamily="66" charset="0"/>
              </a:rPr>
              <a:t>Scaphiopus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blatnice</a:t>
            </a:r>
          </a:p>
        </p:txBody>
      </p:sp>
      <p:sp>
        <p:nvSpPr>
          <p:cNvPr id="63497" name="Rectangle 24"/>
          <p:cNvSpPr>
            <a:spLocks noChangeArrowheads="1"/>
          </p:cNvSpPr>
          <p:nvPr/>
        </p:nvSpPr>
        <p:spPr bwMode="auto">
          <a:xfrm>
            <a:off x="0" y="407988"/>
            <a:ext cx="4167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Pelobatidae (14;159)</a:t>
            </a:r>
            <a:r>
              <a:rPr lang="cs-CZ" altLang="cs-CZ" sz="200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- blatnicovití</a:t>
            </a:r>
          </a:p>
        </p:txBody>
      </p:sp>
      <p:sp>
        <p:nvSpPr>
          <p:cNvPr id="63498" name="Rectangle 26"/>
          <p:cNvSpPr>
            <a:spLocks noChangeArrowheads="1"/>
          </p:cNvSpPr>
          <p:nvPr/>
        </p:nvSpPr>
        <p:spPr bwMode="auto">
          <a:xfrm>
            <a:off x="5172075" y="6013450"/>
            <a:ext cx="227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USA, vývoj - 14 dnů</a:t>
            </a:r>
          </a:p>
        </p:txBody>
      </p:sp>
      <p:sp>
        <p:nvSpPr>
          <p:cNvPr id="63499" name="Rectangle 27"/>
          <p:cNvSpPr>
            <a:spLocks noChangeArrowheads="1"/>
          </p:cNvSpPr>
          <p:nvPr/>
        </p:nvSpPr>
        <p:spPr bwMode="auto">
          <a:xfrm>
            <a:off x="0" y="733425"/>
            <a:ext cx="4800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Procélní a amficélní obr., zuby jen v horní čelisti, vychlípitelný jazyk</a:t>
            </a:r>
          </a:p>
        </p:txBody>
      </p:sp>
      <p:sp>
        <p:nvSpPr>
          <p:cNvPr id="63500" name="Rectangle 30"/>
          <p:cNvSpPr>
            <a:spLocks noChangeArrowheads="1"/>
          </p:cNvSpPr>
          <p:nvPr/>
        </p:nvSpPr>
        <p:spPr bwMode="auto">
          <a:xfrm>
            <a:off x="5148263" y="6270625"/>
            <a:ext cx="4176712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Pelodytidae (1;3)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blatničkovití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Evropa, Kavkaz</a:t>
            </a:r>
          </a:p>
        </p:txBody>
      </p:sp>
      <p:pic>
        <p:nvPicPr>
          <p:cNvPr id="63501" name="Picture 32" descr="Megophrys nasuta_01_P0elobatidae_Gerry Marantell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388938"/>
            <a:ext cx="33718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2" name="Rectangle 33"/>
          <p:cNvSpPr>
            <a:spLocks noChangeArrowheads="1"/>
          </p:cNvSpPr>
          <p:nvPr/>
        </p:nvSpPr>
        <p:spPr bwMode="auto">
          <a:xfrm>
            <a:off x="4668838" y="2636838"/>
            <a:ext cx="3790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bg2"/>
                </a:solidFill>
                <a:latin typeface="Comic Sans MS" pitchFamily="66" charset="0"/>
              </a:rPr>
              <a:t>Megophrys nasuta 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- pablatnice</a:t>
            </a:r>
          </a:p>
        </p:txBody>
      </p:sp>
      <p:pic>
        <p:nvPicPr>
          <p:cNvPr id="63503" name="Picture 34" descr="26_Pel_Pelobates_ok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30338"/>
            <a:ext cx="144462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4" name="Picture 36" descr="Maylayan+Horned+Frog+(Megophrys+nasuta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373063"/>
            <a:ext cx="167005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5" name="Text Box 37"/>
          <p:cNvSpPr txBox="1">
            <a:spLocks noChangeArrowheads="1"/>
          </p:cNvSpPr>
          <p:nvPr/>
        </p:nvSpPr>
        <p:spPr bwMode="auto">
          <a:xfrm>
            <a:off x="4668838" y="2887663"/>
            <a:ext cx="2913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Megophryidae (11; 148)</a:t>
            </a:r>
          </a:p>
        </p:txBody>
      </p:sp>
      <p:sp>
        <p:nvSpPr>
          <p:cNvPr id="63506" name="Text Box 38"/>
          <p:cNvSpPr txBox="1">
            <a:spLocks noChangeArrowheads="1"/>
          </p:cNvSpPr>
          <p:nvPr/>
        </p:nvSpPr>
        <p:spPr bwMode="auto">
          <a:xfrm>
            <a:off x="7812088" y="2917825"/>
            <a:ext cx="1020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Comic Sans MS" pitchFamily="66" charset="0"/>
              </a:rPr>
              <a:t>JV Asie</a:t>
            </a:r>
          </a:p>
        </p:txBody>
      </p:sp>
      <p:sp>
        <p:nvSpPr>
          <p:cNvPr id="20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/>
              <a:pPr/>
              <a:t>48</a:t>
            </a:fld>
            <a:endParaRPr lang="en-CA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8" descr="Epidalea calamita - ropucha krátkonoh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397000"/>
            <a:ext cx="367347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2"/>
          <p:cNvSpPr>
            <a:spLocks noChangeArrowheads="1"/>
          </p:cNvSpPr>
          <p:nvPr/>
        </p:nvSpPr>
        <p:spPr bwMode="auto">
          <a:xfrm>
            <a:off x="377825" y="973138"/>
            <a:ext cx="3262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Anaxyrus americanus  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(</a:t>
            </a: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Bufo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)</a:t>
            </a:r>
          </a:p>
        </p:txBody>
      </p:sp>
      <p:pic>
        <p:nvPicPr>
          <p:cNvPr id="64516" name="Picture 7" descr="45a_Buf_Bufo_americ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01763"/>
            <a:ext cx="2992437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9"/>
          <p:cNvSpPr>
            <a:spLocks noChangeArrowheads="1"/>
          </p:cNvSpPr>
          <p:nvPr/>
        </p:nvSpPr>
        <p:spPr bwMode="auto">
          <a:xfrm>
            <a:off x="4940300" y="971550"/>
            <a:ext cx="2019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 dirty="0" err="1">
                <a:solidFill>
                  <a:schemeClr val="bg2"/>
                </a:solidFill>
                <a:latin typeface="Comic Sans MS" pitchFamily="66" charset="0"/>
              </a:rPr>
              <a:t>Epidalea</a:t>
            </a:r>
            <a:r>
              <a:rPr lang="cs-CZ" altLang="cs-CZ" sz="1800" i="1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i="1" dirty="0" err="1">
                <a:solidFill>
                  <a:schemeClr val="bg2"/>
                </a:solidFill>
                <a:latin typeface="Comic Sans MS" pitchFamily="66" charset="0"/>
              </a:rPr>
              <a:t>calamita</a:t>
            </a:r>
            <a:endParaRPr lang="cs-CZ" altLang="cs-CZ" sz="1800" i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64518" name="Picture 12" descr="48_Buf_Bufo-bufo01-5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03700"/>
            <a:ext cx="3024187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Rectangle 13"/>
          <p:cNvSpPr>
            <a:spLocks noChangeArrowheads="1"/>
          </p:cNvSpPr>
          <p:nvPr/>
        </p:nvSpPr>
        <p:spPr bwMode="auto">
          <a:xfrm>
            <a:off x="233363" y="3854450"/>
            <a:ext cx="1243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Bufo bufo</a:t>
            </a:r>
          </a:p>
        </p:txBody>
      </p:sp>
      <p:sp>
        <p:nvSpPr>
          <p:cNvPr id="64520" name="Rectangle 15"/>
          <p:cNvSpPr>
            <a:spLocks noChangeArrowheads="1"/>
          </p:cNvSpPr>
          <p:nvPr/>
        </p:nvSpPr>
        <p:spPr bwMode="auto">
          <a:xfrm>
            <a:off x="76200" y="584200"/>
            <a:ext cx="906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Bufonidae (19;380)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ropuchovití (Evropa, Afrika, Asie, stř. a J-Am, </a:t>
            </a:r>
            <a:r>
              <a:rPr lang="cs-CZ" altLang="cs-CZ" sz="2000" i="1">
                <a:solidFill>
                  <a:schemeClr val="bg2"/>
                </a:solidFill>
                <a:latin typeface="Comic Sans MS" pitchFamily="66" charset="0"/>
              </a:rPr>
              <a:t>Bufo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64521" name="Rectangle 16"/>
          <p:cNvSpPr>
            <a:spLocks noChangeArrowheads="1"/>
          </p:cNvSpPr>
          <p:nvPr/>
        </p:nvSpPr>
        <p:spPr bwMode="auto">
          <a:xfrm>
            <a:off x="228600" y="6172200"/>
            <a:ext cx="891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Zavalití, parotidy, procoelní obr.,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bezzubá ústa, vychlípitelný jazyk, Bidderův orgán samců – larvální tkáň vaječníků</a:t>
            </a:r>
          </a:p>
        </p:txBody>
      </p:sp>
      <p:pic>
        <p:nvPicPr>
          <p:cNvPr id="64522" name="Picture 17" descr="Bufo viridis_01_Gerardo Garc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344988"/>
            <a:ext cx="31686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Picture 10" descr="47_Buf_Bufo_virid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078288"/>
            <a:ext cx="2374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5" name="Rectangle 11"/>
          <p:cNvSpPr>
            <a:spLocks noChangeArrowheads="1"/>
          </p:cNvSpPr>
          <p:nvPr/>
        </p:nvSpPr>
        <p:spPr bwMode="auto">
          <a:xfrm>
            <a:off x="6443663" y="4005263"/>
            <a:ext cx="17700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 dirty="0" err="1" smtClean="0">
                <a:solidFill>
                  <a:schemeClr val="bg2"/>
                </a:solidFill>
                <a:latin typeface="Comic Sans MS" pitchFamily="66" charset="0"/>
              </a:rPr>
              <a:t>Bufotes</a:t>
            </a:r>
            <a:r>
              <a:rPr lang="cs-CZ" altLang="cs-CZ" sz="1800" i="1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i="1" dirty="0" err="1">
                <a:solidFill>
                  <a:schemeClr val="bg2"/>
                </a:solidFill>
                <a:latin typeface="Comic Sans MS" pitchFamily="66" charset="0"/>
              </a:rPr>
              <a:t>viridis</a:t>
            </a:r>
            <a:endParaRPr lang="cs-CZ" altLang="cs-CZ" sz="1800" i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64526" name="Picture 19" descr="Epidalea calamita - ropucha krátkonohá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393825"/>
            <a:ext cx="3348037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/>
              <a:pPr/>
              <a:t>49</a:t>
            </a:fld>
            <a:endParaRPr lang="en-CA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107950" y="476250"/>
            <a:ext cx="896461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5738" indent="-185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2000" b="1" u="sng" dirty="0">
                <a:solidFill>
                  <a:schemeClr val="bg2"/>
                </a:solidFill>
                <a:latin typeface="Comic Sans MS" pitchFamily="66" charset="0"/>
              </a:rPr>
              <a:t>předkové</a:t>
            </a:r>
            <a: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cs-CZ" altLang="cs-CZ" sz="2000" dirty="0" err="1" smtClean="0">
                <a:solidFill>
                  <a:schemeClr val="bg2"/>
                </a:solidFill>
                <a:latin typeface="Comic Sans MS" pitchFamily="66" charset="0"/>
              </a:rPr>
              <a:t>Tetrapodomorpha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sz="1800" i="1" dirty="0" err="1" smtClean="0">
                <a:solidFill>
                  <a:schemeClr val="bg2"/>
                </a:solidFill>
                <a:latin typeface="Comic Sans MS" pitchFamily="66" charset="0"/>
              </a:rPr>
              <a:t>Eusthenopteron</a:t>
            </a:r>
            <a:r>
              <a:rPr lang="cs-CZ" altLang="cs-CZ" sz="1800" i="1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(385 </a:t>
            </a:r>
            <a:r>
              <a:rPr lang="cs-CZ" altLang="cs-CZ" sz="1800" dirty="0">
                <a:solidFill>
                  <a:schemeClr val="bg2"/>
                </a:solidFill>
                <a:latin typeface="Comic Sans MS" pitchFamily="66" charset="0"/>
              </a:rPr>
              <a:t>Myr, Kanada), </a:t>
            </a:r>
            <a:endParaRPr lang="cs-CZ" altLang="cs-CZ" sz="1800" dirty="0" smtClean="0">
              <a:solidFill>
                <a:schemeClr val="bg2"/>
              </a:solidFill>
              <a:latin typeface="Comic Sans MS" pitchFamily="66" charset="0"/>
            </a:endParaRPr>
          </a:p>
          <a:p>
            <a:pPr>
              <a:spcBef>
                <a:spcPct val="0"/>
              </a:spcBef>
            </a:pPr>
            <a:r>
              <a:rPr lang="cs-CZ" altLang="cs-CZ" sz="1800" i="1" dirty="0" err="1" smtClean="0">
                <a:solidFill>
                  <a:schemeClr val="bg2"/>
                </a:solidFill>
                <a:latin typeface="Comic Sans MS" pitchFamily="66" charset="0"/>
              </a:rPr>
              <a:t>Panderichthys</a:t>
            </a:r>
            <a:r>
              <a:rPr lang="cs-CZ" altLang="cs-CZ" sz="1800" dirty="0">
                <a:solidFill>
                  <a:schemeClr val="bg2"/>
                </a:solidFill>
                <a:latin typeface="Comic Sans MS" pitchFamily="66" charset="0"/>
              </a:rPr>
              <a:t>,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(380 </a:t>
            </a:r>
            <a:r>
              <a:rPr lang="cs-CZ" altLang="cs-CZ" sz="1800" dirty="0">
                <a:solidFill>
                  <a:schemeClr val="bg2"/>
                </a:solidFill>
                <a:latin typeface="Comic Sans MS" pitchFamily="66" charset="0"/>
              </a:rPr>
              <a:t>Myr</a:t>
            </a:r>
            <a:r>
              <a:rPr lang="cs-CZ" altLang="cs-CZ" sz="1800" i="1" dirty="0">
                <a:solidFill>
                  <a:schemeClr val="bg2"/>
                </a:solidFill>
                <a:latin typeface="Comic Sans MS" pitchFamily="66" charset="0"/>
              </a:rPr>
              <a:t>,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Lotyšsko)</a:t>
            </a:r>
            <a:r>
              <a:rPr lang="cs-CZ" altLang="cs-CZ" sz="1800" i="1" dirty="0" smtClean="0">
                <a:solidFill>
                  <a:schemeClr val="bg2"/>
                </a:solidFill>
                <a:latin typeface="Comic Sans MS" pitchFamily="66" charset="0"/>
              </a:rPr>
              <a:t>, </a:t>
            </a:r>
            <a:r>
              <a:rPr lang="cs-CZ" altLang="cs-CZ" sz="1800" i="1" dirty="0" err="1" smtClean="0">
                <a:solidFill>
                  <a:schemeClr val="bg2"/>
                </a:solidFill>
                <a:latin typeface="Comic Sans MS" pitchFamily="66" charset="0"/>
              </a:rPr>
              <a:t>Elpistostege</a:t>
            </a:r>
            <a:r>
              <a:rPr lang="cs-CZ" altLang="cs-CZ" sz="1800" i="1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(380 </a:t>
            </a:r>
            <a:r>
              <a:rPr lang="cs-CZ" altLang="cs-CZ" sz="1800" dirty="0">
                <a:solidFill>
                  <a:schemeClr val="bg2"/>
                </a:solidFill>
                <a:latin typeface="Comic Sans MS" pitchFamily="66" charset="0"/>
              </a:rPr>
              <a:t>Myr, Kanada) – svrchní devon</a:t>
            </a:r>
          </a:p>
          <a:p>
            <a:pPr algn="just">
              <a:spcBef>
                <a:spcPct val="0"/>
              </a:spcBef>
            </a:pPr>
            <a:r>
              <a:rPr lang="cs-CZ" altLang="cs-CZ" sz="1800" i="1" dirty="0" err="1" smtClean="0">
                <a:solidFill>
                  <a:schemeClr val="bg2"/>
                </a:solidFill>
                <a:latin typeface="Comic Sans MS" pitchFamily="66" charset="0"/>
              </a:rPr>
              <a:t>Tiktaalik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>
                <a:solidFill>
                  <a:schemeClr val="bg2"/>
                </a:solidFill>
                <a:latin typeface="Comic Sans MS" pitchFamily="66" charset="0"/>
              </a:rPr>
              <a:t>(375 Myr, S Kanada, 2006), </a:t>
            </a:r>
            <a:endParaRPr lang="cs-CZ" altLang="cs-CZ" sz="1800" dirty="0" smtClean="0">
              <a:solidFill>
                <a:schemeClr val="bg2"/>
              </a:solidFill>
              <a:latin typeface="Comic Sans MS" pitchFamily="66" charset="0"/>
            </a:endParaRPr>
          </a:p>
          <a:p>
            <a:pPr algn="just">
              <a:spcBef>
                <a:spcPct val="0"/>
              </a:spcBef>
            </a:pPr>
            <a:r>
              <a:rPr lang="cs-CZ" altLang="cs-CZ" sz="1800" i="1" dirty="0" err="1" smtClean="0">
                <a:solidFill>
                  <a:schemeClr val="bg2"/>
                </a:solidFill>
                <a:latin typeface="Comic Sans MS" pitchFamily="66" charset="0"/>
              </a:rPr>
              <a:t>Sauripterus</a:t>
            </a:r>
            <a:r>
              <a:rPr lang="cs-CZ" altLang="cs-CZ" sz="1800" i="1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>
                <a:solidFill>
                  <a:schemeClr val="bg2"/>
                </a:solidFill>
                <a:latin typeface="Comic Sans MS" pitchFamily="66" charset="0"/>
              </a:rPr>
              <a:t>(370 Myr, </a:t>
            </a:r>
            <a:r>
              <a:rPr lang="cs-CZ" altLang="cs-CZ" sz="1800" dirty="0" err="1">
                <a:solidFill>
                  <a:schemeClr val="bg2"/>
                </a:solidFill>
                <a:latin typeface="Comic Sans MS" pitchFamily="66" charset="0"/>
              </a:rPr>
              <a:t>Pennsylvania</a:t>
            </a:r>
            <a:r>
              <a:rPr lang="cs-CZ" altLang="cs-CZ" sz="1800" dirty="0">
                <a:solidFill>
                  <a:schemeClr val="bg2"/>
                </a:solidFill>
                <a:latin typeface="Comic Sans MS" pitchFamily="66" charset="0"/>
              </a:rPr>
              <a:t>, 1998, paprsky - 8 prstů), </a:t>
            </a:r>
            <a:r>
              <a:rPr lang="cs-CZ" altLang="cs-CZ" sz="1800" i="1" dirty="0" err="1">
                <a:solidFill>
                  <a:schemeClr val="bg2"/>
                </a:solidFill>
                <a:latin typeface="Comic Sans MS" pitchFamily="66" charset="0"/>
              </a:rPr>
              <a:t>Elginerpeton</a:t>
            </a:r>
            <a:r>
              <a:rPr lang="cs-CZ" altLang="cs-CZ" sz="1800" i="1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>
                <a:solidFill>
                  <a:schemeClr val="bg2"/>
                </a:solidFill>
                <a:latin typeface="Comic Sans MS" pitchFamily="66" charset="0"/>
              </a:rPr>
              <a:t>(368 Myr, Skotsko), </a:t>
            </a:r>
            <a:endParaRPr lang="cs-CZ" altLang="cs-CZ" sz="1800" dirty="0" smtClean="0">
              <a:solidFill>
                <a:schemeClr val="bg2"/>
              </a:solidFill>
              <a:latin typeface="Comic Sans MS" pitchFamily="66" charset="0"/>
            </a:endParaRPr>
          </a:p>
          <a:p>
            <a:pPr algn="just">
              <a:spcBef>
                <a:spcPct val="0"/>
              </a:spcBef>
            </a:pPr>
            <a:r>
              <a:rPr lang="cs-CZ" altLang="cs-CZ" sz="1800" i="1" dirty="0" err="1" smtClean="0">
                <a:solidFill>
                  <a:schemeClr val="bg2"/>
                </a:solidFill>
                <a:latin typeface="Comic Sans MS" pitchFamily="66" charset="0"/>
              </a:rPr>
              <a:t>Obruchevichthys</a:t>
            </a:r>
            <a:r>
              <a:rPr lang="cs-CZ" altLang="cs-CZ" sz="1800" i="1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>
                <a:solidFill>
                  <a:schemeClr val="bg2"/>
                </a:solidFill>
                <a:latin typeface="Comic Sans MS" pitchFamily="66" charset="0"/>
              </a:rPr>
              <a:t>(368 Myr, Litva, Rusko – jen část mandibuly), </a:t>
            </a:r>
            <a:r>
              <a:rPr lang="cs-CZ" altLang="cs-CZ" sz="1800" i="1" dirty="0" err="1">
                <a:solidFill>
                  <a:schemeClr val="bg2"/>
                </a:solidFill>
                <a:latin typeface="Comic Sans MS" pitchFamily="66" charset="0"/>
              </a:rPr>
              <a:t>Metaxygnathus</a:t>
            </a:r>
            <a:r>
              <a:rPr lang="cs-CZ" altLang="cs-CZ" sz="1800" dirty="0">
                <a:solidFill>
                  <a:schemeClr val="bg2"/>
                </a:solidFill>
                <a:latin typeface="Comic Sans MS" pitchFamily="66" charset="0"/>
              </a:rPr>
              <a:t> (365 Myr, J </a:t>
            </a:r>
            <a:r>
              <a:rPr lang="cs-CZ" altLang="cs-CZ" sz="1800" dirty="0" err="1">
                <a:solidFill>
                  <a:schemeClr val="bg2"/>
                </a:solidFill>
                <a:latin typeface="Comic Sans MS" pitchFamily="66" charset="0"/>
              </a:rPr>
              <a:t>Aus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)</a:t>
            </a:r>
          </a:p>
          <a:p>
            <a:pPr algn="just">
              <a:spcBef>
                <a:spcPct val="0"/>
              </a:spcBef>
            </a:pP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  <a:p>
            <a:pPr algn="just">
              <a:spcBef>
                <a:spcPct val="0"/>
              </a:spcBef>
            </a:pPr>
            <a:r>
              <a:rPr lang="cs-CZ" altLang="cs-CZ" sz="2000" b="1" u="sng" dirty="0">
                <a:solidFill>
                  <a:schemeClr val="bg2"/>
                </a:solidFill>
                <a:latin typeface="Comic Sans MS" pitchFamily="66" charset="0"/>
              </a:rPr>
              <a:t>nejstarší</a:t>
            </a:r>
            <a:r>
              <a:rPr lang="cs-CZ" altLang="cs-CZ" sz="2000" u="sng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2000" u="sng" dirty="0" err="1">
                <a:solidFill>
                  <a:schemeClr val="bg2"/>
                </a:solidFill>
                <a:latin typeface="Comic Sans MS" pitchFamily="66" charset="0"/>
              </a:rPr>
              <a:t>Tetrapoda</a:t>
            </a:r>
            <a: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  <a:t>: </a:t>
            </a:r>
            <a:endParaRPr lang="cs-CZ" altLang="cs-CZ" sz="2000" dirty="0" smtClean="0">
              <a:solidFill>
                <a:schemeClr val="bg2"/>
              </a:solidFill>
              <a:latin typeface="Comic Sans MS" pitchFamily="66" charset="0"/>
            </a:endParaRPr>
          </a:p>
          <a:p>
            <a:pPr algn="just">
              <a:spcBef>
                <a:spcPct val="0"/>
              </a:spcBef>
            </a:pPr>
            <a:r>
              <a:rPr lang="cs-CZ" altLang="cs-CZ" sz="2000" i="1" dirty="0" err="1" smtClean="0">
                <a:solidFill>
                  <a:schemeClr val="bg2"/>
                </a:solidFill>
                <a:latin typeface="Comic Sans MS" pitchFamily="66" charset="0"/>
              </a:rPr>
              <a:t>Densignathus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  <a:t>(365 Myr, jen čelist, USA)</a:t>
            </a:r>
            <a:r>
              <a:rPr lang="cs-CZ" altLang="cs-CZ" sz="2000" i="1" dirty="0">
                <a:solidFill>
                  <a:schemeClr val="bg2"/>
                </a:solidFill>
                <a:latin typeface="Comic Sans MS" pitchFamily="66" charset="0"/>
              </a:rPr>
              <a:t>, </a:t>
            </a:r>
            <a:endParaRPr lang="cs-CZ" altLang="cs-CZ" sz="2000" i="1" dirty="0" smtClean="0">
              <a:solidFill>
                <a:schemeClr val="bg2"/>
              </a:solidFill>
              <a:latin typeface="Comic Sans MS" pitchFamily="66" charset="0"/>
            </a:endParaRPr>
          </a:p>
          <a:p>
            <a:pPr algn="just">
              <a:spcBef>
                <a:spcPct val="0"/>
              </a:spcBef>
            </a:pPr>
            <a:r>
              <a:rPr lang="cs-CZ" altLang="cs-CZ" sz="2000" i="1" dirty="0" err="1" smtClean="0">
                <a:solidFill>
                  <a:schemeClr val="bg2"/>
                </a:solidFill>
                <a:latin typeface="Comic Sans MS" pitchFamily="66" charset="0"/>
              </a:rPr>
              <a:t>Hynerpeton</a:t>
            </a:r>
            <a:r>
              <a:rPr lang="cs-CZ" altLang="cs-CZ" sz="2000" i="1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  <a:t>(360-365 Myr, USA, predace) </a:t>
            </a:r>
            <a:endParaRPr lang="cs-CZ" altLang="cs-CZ" sz="2000" dirty="0" smtClean="0">
              <a:solidFill>
                <a:schemeClr val="bg2"/>
              </a:solidFill>
              <a:latin typeface="Comic Sans MS" pitchFamily="66" charset="0"/>
            </a:endParaRPr>
          </a:p>
          <a:p>
            <a:pPr algn="just">
              <a:spcBef>
                <a:spcPct val="0"/>
              </a:spcBef>
            </a:pPr>
            <a:r>
              <a:rPr lang="cs-CZ" altLang="cs-CZ" sz="2000" b="1" i="1" dirty="0" err="1" smtClean="0">
                <a:solidFill>
                  <a:schemeClr val="bg2"/>
                </a:solidFill>
                <a:latin typeface="Comic Sans MS" pitchFamily="66" charset="0"/>
              </a:rPr>
              <a:t>Acanthostega</a:t>
            </a:r>
            <a:r>
              <a:rPr lang="cs-CZ" altLang="cs-CZ" sz="2000" b="1" i="1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2000" b="1" dirty="0">
                <a:solidFill>
                  <a:schemeClr val="bg2"/>
                </a:solidFill>
                <a:latin typeface="Comic Sans MS" pitchFamily="66" charset="0"/>
              </a:rPr>
              <a:t>(8+7, 360 Myr</a:t>
            </a:r>
            <a: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  <a:t>, Grónsko, 1987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itchFamily="66" charset="0"/>
              </a:rPr>
              <a:t>)</a:t>
            </a:r>
            <a:r>
              <a:rPr lang="cs-CZ" altLang="cs-CZ" sz="2000" i="1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cs-CZ" altLang="cs-CZ" sz="2000" b="1" i="1" dirty="0" err="1" smtClean="0">
                <a:solidFill>
                  <a:schemeClr val="bg2"/>
                </a:solidFill>
                <a:latin typeface="Comic Sans MS" pitchFamily="66" charset="0"/>
              </a:rPr>
              <a:t>Ichthyostega</a:t>
            </a:r>
            <a:r>
              <a:rPr lang="cs-CZ" altLang="cs-CZ" sz="2000" i="1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  <a:t>(7, 363 Myr,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itchFamily="66" charset="0"/>
              </a:rPr>
              <a:t>Grónsko)</a:t>
            </a:r>
          </a:p>
          <a:p>
            <a:pPr algn="just">
              <a:spcBef>
                <a:spcPct val="0"/>
              </a:spcBef>
            </a:pPr>
            <a:r>
              <a:rPr lang="cs-CZ" altLang="cs-CZ" sz="2000" i="1" dirty="0" err="1" smtClean="0">
                <a:solidFill>
                  <a:schemeClr val="bg2"/>
                </a:solidFill>
                <a:latin typeface="Comic Sans MS" pitchFamily="66" charset="0"/>
              </a:rPr>
              <a:t>Tulerpeton</a:t>
            </a:r>
            <a:r>
              <a:rPr lang="cs-CZ" altLang="cs-CZ" sz="2000" i="1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  <a:t>(6, Tula, </a:t>
            </a:r>
            <a:r>
              <a:rPr lang="cs-CZ" altLang="cs-CZ" sz="2000" dirty="0" smtClean="0">
                <a:solidFill>
                  <a:schemeClr val="bg2"/>
                </a:solidFill>
                <a:latin typeface="Comic Sans MS" pitchFamily="66" charset="0"/>
              </a:rPr>
              <a:t>Rusko)</a:t>
            </a:r>
            <a:endParaRPr lang="cs-CZ" altLang="cs-CZ" sz="20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0" y="0"/>
            <a:ext cx="9144000" cy="476250"/>
            <a:chOff x="0" y="0"/>
            <a:chExt cx="9144000" cy="476250"/>
          </a:xfrm>
        </p:grpSpPr>
        <p:sp>
          <p:nvSpPr>
            <p:cNvPr id="6" name="Rectangle 59"/>
            <p:cNvSpPr>
              <a:spLocks noChangeArrowheads="1"/>
            </p:cNvSpPr>
            <p:nvPr/>
          </p:nvSpPr>
          <p:spPr bwMode="auto">
            <a:xfrm>
              <a:off x="0" y="0"/>
              <a:ext cx="9144000" cy="476250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spcBef>
                  <a:spcPct val="30000"/>
                </a:spcBef>
                <a:defRPr/>
              </a:pP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Fylogeneze a diverzita obratlovců - </a:t>
              </a: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 </a:t>
              </a:r>
              <a:r>
                <a:rPr lang="cs-CZ" altLang="cs-CZ" sz="1800" dirty="0" err="1" smtClean="0">
                  <a:solidFill>
                    <a:schemeClr val="bg2"/>
                  </a:solidFill>
                  <a:latin typeface="Comic Sans MS" pitchFamily="66" charset="0"/>
                </a:rPr>
                <a:t>Tetrapodomorpha</a:t>
              </a: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    </a:t>
              </a:r>
              <a:r>
                <a:rPr lang="cs-CZ" altLang="cs-CZ" sz="1800" dirty="0" err="1" smtClean="0">
                  <a:solidFill>
                    <a:schemeClr val="bg2"/>
                  </a:solidFill>
                  <a:latin typeface="Comic Sans MS" pitchFamily="66" charset="0"/>
                </a:rPr>
                <a:t>Tetrapoda</a:t>
              </a:r>
              <a:endParaRPr lang="cs-CZ" altLang="cs-CZ" sz="1800" dirty="0">
                <a:solidFill>
                  <a:schemeClr val="bg2"/>
                </a:solidFill>
                <a:latin typeface="Comic Sans MS" pitchFamily="66" charset="0"/>
              </a:endParaRPr>
            </a:p>
          </p:txBody>
        </p:sp>
        <p:sp>
          <p:nvSpPr>
            <p:cNvPr id="7" name="Šipka doprava 6"/>
            <p:cNvSpPr/>
            <p:nvPr/>
          </p:nvSpPr>
          <p:spPr bwMode="auto">
            <a:xfrm>
              <a:off x="6804248" y="188640"/>
              <a:ext cx="216024" cy="144016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5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95263" y="1087438"/>
            <a:ext cx="1223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accent2"/>
                </a:solidFill>
                <a:latin typeface="Comic Sans MS" pitchFamily="66" charset="0"/>
              </a:rPr>
              <a:t>Atelopus</a:t>
            </a:r>
            <a:endParaRPr lang="cs-CZ" altLang="cs-CZ" sz="200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65539" name="Picture 10" descr="50_Atel_Atelopusp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1471613"/>
            <a:ext cx="3582987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11" descr="49_Atel_atelop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12875"/>
            <a:ext cx="2135187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15"/>
          <p:cNvSpPr>
            <a:spLocks noChangeArrowheads="1"/>
          </p:cNvSpPr>
          <p:nvPr/>
        </p:nvSpPr>
        <p:spPr bwMode="auto">
          <a:xfrm>
            <a:off x="107950" y="584200"/>
            <a:ext cx="5964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Bufonidae - Atelopidae  (2;31)</a:t>
            </a: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 - stř. a J-Amerika</a:t>
            </a:r>
          </a:p>
        </p:txBody>
      </p:sp>
      <p:pic>
        <p:nvPicPr>
          <p:cNvPr id="65542" name="Picture 16" descr="Atelopus spumarius_01_Dirk Petzo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62438"/>
            <a:ext cx="308927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Rectangle 17"/>
          <p:cNvSpPr>
            <a:spLocks noChangeArrowheads="1"/>
          </p:cNvSpPr>
          <p:nvPr/>
        </p:nvSpPr>
        <p:spPr bwMode="auto">
          <a:xfrm>
            <a:off x="34925" y="3933825"/>
            <a:ext cx="2468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accent2"/>
                </a:solidFill>
                <a:latin typeface="Comic Sans MS" pitchFamily="66" charset="0"/>
              </a:rPr>
              <a:t>Atelopus spumarius</a:t>
            </a:r>
            <a:endParaRPr lang="cs-CZ" altLang="cs-CZ" sz="200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65544" name="Picture 18" descr="Nectophrynoides viviparous_01_Bufonidae_Gerardo Garc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73563"/>
            <a:ext cx="3313113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5" name="Rectangle 19"/>
          <p:cNvSpPr>
            <a:spLocks noChangeArrowheads="1"/>
          </p:cNvSpPr>
          <p:nvPr/>
        </p:nvSpPr>
        <p:spPr bwMode="auto">
          <a:xfrm>
            <a:off x="4500563" y="3968750"/>
            <a:ext cx="3441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accent2"/>
                </a:solidFill>
                <a:latin typeface="Comic Sans MS" pitchFamily="66" charset="0"/>
              </a:rPr>
              <a:t>Nectophrynoides viviparous</a:t>
            </a:r>
            <a:endParaRPr lang="cs-CZ" altLang="cs-CZ" sz="20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50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8" descr="listovnice Phyllomedu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554163"/>
            <a:ext cx="360045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7" descr="Agalychnis_rosnicka_listovn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4040188"/>
            <a:ext cx="39560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34925" y="830263"/>
            <a:ext cx="254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Agalychnis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 - listovnice</a:t>
            </a:r>
          </a:p>
        </p:txBody>
      </p:sp>
      <p:sp>
        <p:nvSpPr>
          <p:cNvPr id="66565" name="Rectangle 11"/>
          <p:cNvSpPr>
            <a:spLocks noChangeArrowheads="1"/>
          </p:cNvSpPr>
          <p:nvPr/>
        </p:nvSpPr>
        <p:spPr bwMode="auto">
          <a:xfrm>
            <a:off x="103188" y="419100"/>
            <a:ext cx="34432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Hylidae (891)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rosničkovití</a:t>
            </a:r>
          </a:p>
        </p:txBody>
      </p:sp>
      <p:sp>
        <p:nvSpPr>
          <p:cNvPr id="66566" name="Rectangle 12"/>
          <p:cNvSpPr>
            <a:spLocks noChangeArrowheads="1"/>
          </p:cNvSpPr>
          <p:nvPr/>
        </p:nvSpPr>
        <p:spPr bwMode="auto">
          <a:xfrm>
            <a:off x="3821113" y="477838"/>
            <a:ext cx="5359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Na konci prstů kruhové přísavky (arborikolní), štíhlé, pestře zbarvené, procélní obr., zuby na horní čelisti a patře</a:t>
            </a:r>
          </a:p>
        </p:txBody>
      </p:sp>
      <p:pic>
        <p:nvPicPr>
          <p:cNvPr id="66567" name="Picture 13" descr="Dyscophus guineti_Microhylidae_Gerardo Garc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589463"/>
            <a:ext cx="2843212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Rectangle 14"/>
          <p:cNvSpPr>
            <a:spLocks noChangeArrowheads="1"/>
          </p:cNvSpPr>
          <p:nvPr/>
        </p:nvSpPr>
        <p:spPr bwMode="auto">
          <a:xfrm>
            <a:off x="5508625" y="4221163"/>
            <a:ext cx="3692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Dyscophus guineti 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(Microhylidae)</a:t>
            </a:r>
          </a:p>
        </p:txBody>
      </p:sp>
      <p:pic>
        <p:nvPicPr>
          <p:cNvPr id="66569" name="Picture 15" descr="1 (71) Asian painted frog (Kaloula pulchra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581525"/>
            <a:ext cx="2843213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0" name="Rectangle 16"/>
          <p:cNvSpPr>
            <a:spLocks noChangeArrowheads="1"/>
          </p:cNvSpPr>
          <p:nvPr/>
        </p:nvSpPr>
        <p:spPr bwMode="auto">
          <a:xfrm>
            <a:off x="4500563" y="6446838"/>
            <a:ext cx="1838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Kaloula pulchra </a:t>
            </a:r>
            <a:endParaRPr lang="cs-CZ" altLang="cs-CZ" sz="180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66571" name="Picture 17" descr="Phyllomedusa boliviana01_Peter Doll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916113"/>
            <a:ext cx="243363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2" name="Rectangle 9"/>
          <p:cNvSpPr>
            <a:spLocks noChangeArrowheads="1"/>
          </p:cNvSpPr>
          <p:nvPr/>
        </p:nvSpPr>
        <p:spPr bwMode="auto">
          <a:xfrm>
            <a:off x="3995738" y="1557338"/>
            <a:ext cx="2817812" cy="3667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latin typeface="Comic Sans MS" pitchFamily="66" charset="0"/>
              </a:rPr>
              <a:t>Phyllomedusa</a:t>
            </a:r>
            <a:r>
              <a:rPr lang="cs-CZ" altLang="cs-CZ" sz="1800">
                <a:latin typeface="Comic Sans MS" pitchFamily="66" charset="0"/>
              </a:rPr>
              <a:t> - listovnice</a:t>
            </a:r>
          </a:p>
        </p:txBody>
      </p:sp>
      <p:pic>
        <p:nvPicPr>
          <p:cNvPr id="66573" name="Picture 6" descr="listovnic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268413"/>
            <a:ext cx="3573462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/>
              <a:pPr/>
              <a:t>51</a:t>
            </a:fld>
            <a:endParaRPr lang="en-CA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ChangeArrowheads="1"/>
          </p:cNvSpPr>
          <p:nvPr/>
        </p:nvSpPr>
        <p:spPr bwMode="auto">
          <a:xfrm>
            <a:off x="0" y="3684588"/>
            <a:ext cx="27003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accent2"/>
                </a:solidFill>
                <a:latin typeface="Comic Sans MS" pitchFamily="66" charset="0"/>
              </a:rPr>
              <a:t>Hyla arborea</a:t>
            </a: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 - r. zelená</a:t>
            </a:r>
          </a:p>
        </p:txBody>
      </p:sp>
      <p:pic>
        <p:nvPicPr>
          <p:cNvPr id="67587" name="Picture 8" descr="Hy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088"/>
            <a:ext cx="4114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11"/>
          <p:cNvSpPr>
            <a:spLocks noChangeArrowheads="1"/>
          </p:cNvSpPr>
          <p:nvPr/>
        </p:nvSpPr>
        <p:spPr bwMode="auto">
          <a:xfrm>
            <a:off x="179388" y="541338"/>
            <a:ext cx="1793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accent2"/>
                </a:solidFill>
                <a:latin typeface="Comic Sans MS" pitchFamily="66" charset="0"/>
              </a:rPr>
              <a:t>Hyla</a:t>
            </a: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 - rosnička</a:t>
            </a:r>
          </a:p>
        </p:txBody>
      </p:sp>
      <p:pic>
        <p:nvPicPr>
          <p:cNvPr id="67589" name="Picture 12" descr="Hyla_arborea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4038600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13" descr="Hylacgraytf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220788"/>
            <a:ext cx="3473450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Rectangle 14"/>
          <p:cNvSpPr>
            <a:spLocks noChangeArrowheads="1"/>
          </p:cNvSpPr>
          <p:nvPr/>
        </p:nvSpPr>
        <p:spPr bwMode="auto">
          <a:xfrm>
            <a:off x="4195763" y="914400"/>
            <a:ext cx="1793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accent2"/>
                </a:solidFill>
                <a:latin typeface="Comic Sans MS" pitchFamily="66" charset="0"/>
              </a:rPr>
              <a:t>Hyla</a:t>
            </a: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 - rosnička</a:t>
            </a:r>
          </a:p>
        </p:txBody>
      </p:sp>
      <p:pic>
        <p:nvPicPr>
          <p:cNvPr id="67592" name="Picture 16" descr="Hylafrog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757238"/>
            <a:ext cx="19050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19" descr="Hyla picturata_01_Gerardo Garc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76700"/>
            <a:ext cx="363537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4" name="Rectangle 20"/>
          <p:cNvSpPr>
            <a:spLocks noChangeArrowheads="1"/>
          </p:cNvSpPr>
          <p:nvPr/>
        </p:nvSpPr>
        <p:spPr bwMode="auto">
          <a:xfrm>
            <a:off x="4157663" y="3716338"/>
            <a:ext cx="17097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accent2"/>
                </a:solidFill>
                <a:latin typeface="Comic Sans MS" pitchFamily="66" charset="0"/>
              </a:rPr>
              <a:t>Hyla picturata</a:t>
            </a:r>
            <a:endParaRPr lang="cs-CZ" altLang="cs-CZ" sz="180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67595" name="Picture 18" descr="Hyla arborea_03_Gerardo Garc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15351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/>
              <a:pPr/>
              <a:t>52</a:t>
            </a:fld>
            <a:endParaRPr lang="en-CA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34925" y="830263"/>
            <a:ext cx="23510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Cyclorana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 - hrabalka</a:t>
            </a:r>
          </a:p>
        </p:txBody>
      </p:sp>
      <p:pic>
        <p:nvPicPr>
          <p:cNvPr id="68611" name="Picture 3" descr="hvízdalka_Cyclor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185863"/>
            <a:ext cx="35591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8" descr="rohat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017963"/>
            <a:ext cx="3810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Rectangle 16"/>
          <p:cNvSpPr>
            <a:spLocks noChangeArrowheads="1"/>
          </p:cNvSpPr>
          <p:nvPr/>
        </p:nvSpPr>
        <p:spPr bwMode="auto">
          <a:xfrm>
            <a:off x="77788" y="3638550"/>
            <a:ext cx="46217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 dirty="0" err="1">
                <a:solidFill>
                  <a:schemeClr val="bg2"/>
                </a:solidFill>
                <a:latin typeface="Comic Sans MS" pitchFamily="66" charset="0"/>
              </a:rPr>
              <a:t>Ceratophrys</a:t>
            </a:r>
            <a:r>
              <a:rPr lang="cs-CZ" altLang="cs-CZ" sz="1800" dirty="0">
                <a:solidFill>
                  <a:schemeClr val="bg2"/>
                </a:solidFill>
                <a:latin typeface="Comic Sans MS" pitchFamily="66" charset="0"/>
              </a:rPr>
              <a:t> – rohatka (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Ceratophrydidae</a:t>
            </a:r>
            <a:r>
              <a:rPr lang="cs-CZ" altLang="cs-CZ" sz="1800" dirty="0">
                <a:solidFill>
                  <a:schemeClr val="bg2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68614" name="Rectangle 17"/>
          <p:cNvSpPr>
            <a:spLocks noChangeArrowheads="1"/>
          </p:cNvSpPr>
          <p:nvPr/>
        </p:nvSpPr>
        <p:spPr bwMode="auto">
          <a:xfrm>
            <a:off x="4489450" y="1262063"/>
            <a:ext cx="4619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Rheobatrachus silus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 - hvízdalka žaludková</a:t>
            </a:r>
          </a:p>
        </p:txBody>
      </p:sp>
      <p:sp>
        <p:nvSpPr>
          <p:cNvPr id="68616" name="Rectangle 19"/>
          <p:cNvSpPr>
            <a:spLocks noChangeArrowheads="1"/>
          </p:cNvSpPr>
          <p:nvPr/>
        </p:nvSpPr>
        <p:spPr bwMode="auto">
          <a:xfrm>
            <a:off x="5821363" y="4184650"/>
            <a:ext cx="263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vývoj pulců v žaludku</a:t>
            </a:r>
          </a:p>
        </p:txBody>
      </p:sp>
      <p:pic>
        <p:nvPicPr>
          <p:cNvPr id="68617" name="Picture 21" descr="Ceratophrys ornata_01_Dirk Petzo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691063"/>
            <a:ext cx="326548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Rectangle 22"/>
          <p:cNvSpPr>
            <a:spLocks noChangeArrowheads="1"/>
          </p:cNvSpPr>
          <p:nvPr/>
        </p:nvSpPr>
        <p:spPr bwMode="auto">
          <a:xfrm>
            <a:off x="7499350" y="5805488"/>
            <a:ext cx="1644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Ceratophrys ornata</a:t>
            </a:r>
          </a:p>
        </p:txBody>
      </p:sp>
      <p:sp>
        <p:nvSpPr>
          <p:cNvPr id="68619" name="Rectangle 26"/>
          <p:cNvSpPr>
            <a:spLocks noChangeArrowheads="1"/>
          </p:cNvSpPr>
          <p:nvPr/>
        </p:nvSpPr>
        <p:spPr bwMode="auto">
          <a:xfrm>
            <a:off x="34925" y="419100"/>
            <a:ext cx="42164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Hylidae (Pelodryadidae)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 Austrálie</a:t>
            </a:r>
          </a:p>
        </p:txBody>
      </p:sp>
      <p:sp>
        <p:nvSpPr>
          <p:cNvPr id="68620" name="Line 27"/>
          <p:cNvSpPr>
            <a:spLocks noChangeShapeType="1"/>
          </p:cNvSpPr>
          <p:nvPr/>
        </p:nvSpPr>
        <p:spPr bwMode="auto">
          <a:xfrm>
            <a:off x="4572000" y="0"/>
            <a:ext cx="0" cy="3573463"/>
          </a:xfrm>
          <a:prstGeom prst="line">
            <a:avLst/>
          </a:prstGeom>
          <a:noFill/>
          <a:ln w="38100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1" name="Line 29"/>
          <p:cNvSpPr>
            <a:spLocks noChangeShapeType="1"/>
          </p:cNvSpPr>
          <p:nvPr/>
        </p:nvSpPr>
        <p:spPr bwMode="auto">
          <a:xfrm flipH="1">
            <a:off x="0" y="3644900"/>
            <a:ext cx="4572000" cy="0"/>
          </a:xfrm>
          <a:prstGeom prst="line">
            <a:avLst/>
          </a:prstGeom>
          <a:noFill/>
          <a:ln w="38100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8622" name="Picture 2" descr="hvízdalka_l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677988"/>
            <a:ext cx="3313112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4" name="TextovéPole 1"/>
          <p:cNvSpPr txBox="1">
            <a:spLocks noChangeArrowheads="1"/>
          </p:cNvSpPr>
          <p:nvPr/>
        </p:nvSpPr>
        <p:spPr bwMode="auto">
          <a:xfrm>
            <a:off x="6011863" y="3851275"/>
            <a:ext cx="32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r>
              <a:rPr lang="cs-CZ" altLang="cs-CZ" sz="1800" b="1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7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987480" y="6356176"/>
            <a:ext cx="1905000" cy="457200"/>
          </a:xfrm>
        </p:spPr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53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8"/>
          <p:cNvSpPr>
            <a:spLocks noChangeArrowheads="1"/>
          </p:cNvSpPr>
          <p:nvPr/>
        </p:nvSpPr>
        <p:spPr bwMode="auto">
          <a:xfrm>
            <a:off x="323850" y="476250"/>
            <a:ext cx="6772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Leptodactylidae (900)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hvízdalkovití - stř. a J-Amerika</a:t>
            </a:r>
          </a:p>
        </p:txBody>
      </p:sp>
      <p:sp>
        <p:nvSpPr>
          <p:cNvPr id="69635" name="Text Box 10"/>
          <p:cNvSpPr txBox="1">
            <a:spLocks noChangeArrowheads="1"/>
          </p:cNvSpPr>
          <p:nvPr/>
        </p:nvSpPr>
        <p:spPr bwMode="auto">
          <a:xfrm>
            <a:off x="971550" y="944563"/>
            <a:ext cx="7343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bezblanky (</a:t>
            </a:r>
            <a:r>
              <a:rPr lang="cs-CZ" altLang="cs-CZ" sz="2000" i="1">
                <a:solidFill>
                  <a:schemeClr val="bg2"/>
                </a:solidFill>
                <a:latin typeface="Comic Sans MS" pitchFamily="66" charset="0"/>
              </a:rPr>
              <a:t>Eleutherodactylus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), vodnice (</a:t>
            </a:r>
            <a:r>
              <a:rPr lang="cs-CZ" altLang="cs-CZ" sz="2000" i="1">
                <a:solidFill>
                  <a:schemeClr val="bg2"/>
                </a:solidFill>
                <a:latin typeface="Comic Sans MS" pitchFamily="66" charset="0"/>
              </a:rPr>
              <a:t>Telmatobius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)</a:t>
            </a:r>
          </a:p>
        </p:txBody>
      </p:sp>
      <p:pic>
        <p:nvPicPr>
          <p:cNvPr id="69636" name="Picture 13" descr="Eleutherodactylus myersi_01_Francisco José Lópe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58938"/>
            <a:ext cx="3140075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Rectangle 14"/>
          <p:cNvSpPr>
            <a:spLocks noChangeArrowheads="1"/>
          </p:cNvSpPr>
          <p:nvPr/>
        </p:nvSpPr>
        <p:spPr bwMode="auto">
          <a:xfrm>
            <a:off x="323850" y="1268413"/>
            <a:ext cx="2894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Eleutherodyctylus myersi</a:t>
            </a:r>
          </a:p>
        </p:txBody>
      </p:sp>
      <p:sp>
        <p:nvSpPr>
          <p:cNvPr id="69638" name="Rectangle 16"/>
          <p:cNvSpPr>
            <a:spLocks noChangeArrowheads="1"/>
          </p:cNvSpPr>
          <p:nvPr/>
        </p:nvSpPr>
        <p:spPr bwMode="auto">
          <a:xfrm>
            <a:off x="3492500" y="1333500"/>
            <a:ext cx="3416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Eleutherodyctylus petersorum</a:t>
            </a:r>
          </a:p>
        </p:txBody>
      </p:sp>
      <p:pic>
        <p:nvPicPr>
          <p:cNvPr id="69639" name="Picture 17" descr="Eleutherodactylus cf suetus_01_Leptzodactylidae_Francisco José Lópe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03713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0" name="Rectangle 18"/>
          <p:cNvSpPr>
            <a:spLocks noChangeArrowheads="1"/>
          </p:cNvSpPr>
          <p:nvPr/>
        </p:nvSpPr>
        <p:spPr bwMode="auto">
          <a:xfrm>
            <a:off x="250825" y="3998913"/>
            <a:ext cx="3182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Eleutherodyctylus 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cf</a:t>
            </a: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 suetus</a:t>
            </a:r>
          </a:p>
        </p:txBody>
      </p:sp>
      <p:sp>
        <p:nvSpPr>
          <p:cNvPr id="69641" name="Rectangle 20"/>
          <p:cNvSpPr>
            <a:spLocks noChangeArrowheads="1"/>
          </p:cNvSpPr>
          <p:nvPr/>
        </p:nvSpPr>
        <p:spPr bwMode="auto">
          <a:xfrm>
            <a:off x="3836988" y="3998913"/>
            <a:ext cx="2352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Leptodactylus fallax</a:t>
            </a:r>
          </a:p>
        </p:txBody>
      </p:sp>
      <p:pic>
        <p:nvPicPr>
          <p:cNvPr id="69642" name="Picture 22" descr="1 (119) Fieldwork , Montserrat mountain chicken (Leptodactylus fallax), Herpetological Depart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365625"/>
            <a:ext cx="23399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23" descr="Leptodactylus fallax_04_Gerardo Garc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400550"/>
            <a:ext cx="3024187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Picture 24" descr="Pseudophryne corroboree, male Southern Corroboree Frog, Ger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205038"/>
            <a:ext cx="25558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5" name="Rectangle 25"/>
          <p:cNvSpPr>
            <a:spLocks noChangeArrowheads="1"/>
          </p:cNvSpPr>
          <p:nvPr/>
        </p:nvSpPr>
        <p:spPr bwMode="auto">
          <a:xfrm>
            <a:off x="6843713" y="1557338"/>
            <a:ext cx="23002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Pseudophryne corroboree</a:t>
            </a:r>
          </a:p>
        </p:txBody>
      </p:sp>
      <p:pic>
        <p:nvPicPr>
          <p:cNvPr id="69646" name="Picture 15" descr="Eleutherodactylus petersorum01_Francisc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665288"/>
            <a:ext cx="3024187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54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/>
          <p:cNvSpPr>
            <a:spLocks noChangeArrowheads="1"/>
          </p:cNvSpPr>
          <p:nvPr/>
        </p:nvSpPr>
        <p:spPr bwMode="auto">
          <a:xfrm>
            <a:off x="107950" y="470000"/>
            <a:ext cx="903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rgbClr val="0000CC"/>
                </a:solidFill>
                <a:latin typeface="Comic Sans MS" pitchFamily="66" charset="0"/>
              </a:rPr>
              <a:t>Dendrobatidae</a:t>
            </a:r>
            <a:r>
              <a:rPr lang="cs-CZ" altLang="cs-CZ" sz="2000" dirty="0">
                <a:solidFill>
                  <a:srgbClr val="0000CC"/>
                </a:solidFill>
                <a:latin typeface="Comic Sans MS" pitchFamily="66" charset="0"/>
              </a:rPr>
              <a:t> (3;175)</a:t>
            </a:r>
            <a: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  <a:t> – </a:t>
            </a:r>
            <a:r>
              <a:rPr lang="cs-CZ" altLang="cs-CZ" sz="2000" dirty="0" err="1">
                <a:solidFill>
                  <a:schemeClr val="bg2"/>
                </a:solidFill>
                <a:latin typeface="Comic Sans MS" pitchFamily="66" charset="0"/>
              </a:rPr>
              <a:t>pralesničkovití</a:t>
            </a:r>
            <a: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  <a:t> - </a:t>
            </a:r>
            <a:r>
              <a:rPr lang="cs-CZ" altLang="cs-CZ" sz="2000" dirty="0" err="1">
                <a:solidFill>
                  <a:schemeClr val="bg2"/>
                </a:solidFill>
                <a:latin typeface="Comic Sans MS" pitchFamily="66" charset="0"/>
              </a:rPr>
              <a:t>dendrobatovití</a:t>
            </a:r>
            <a: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  <a:t> (</a:t>
            </a:r>
            <a:r>
              <a:rPr lang="cs-CZ" altLang="cs-CZ" sz="2000" dirty="0" err="1">
                <a:solidFill>
                  <a:schemeClr val="bg2"/>
                </a:solidFill>
                <a:latin typeface="Comic Sans MS" pitchFamily="66" charset="0"/>
              </a:rPr>
              <a:t>stř</a:t>
            </a:r>
            <a: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  <a:t>. a J-</a:t>
            </a:r>
            <a:r>
              <a:rPr lang="cs-CZ" altLang="cs-CZ" sz="2000" dirty="0" err="1">
                <a:solidFill>
                  <a:schemeClr val="bg2"/>
                </a:solidFill>
                <a:latin typeface="Comic Sans MS" pitchFamily="66" charset="0"/>
              </a:rPr>
              <a:t>Am</a:t>
            </a:r>
            <a:r>
              <a:rPr lang="cs-CZ" altLang="cs-CZ" sz="2000" dirty="0">
                <a:solidFill>
                  <a:schemeClr val="bg2"/>
                </a:solidFill>
                <a:latin typeface="Comic Sans MS" pitchFamily="66" charset="0"/>
              </a:rPr>
              <a:t>)</a:t>
            </a:r>
          </a:p>
        </p:txBody>
      </p:sp>
      <p:pic>
        <p:nvPicPr>
          <p:cNvPr id="70659" name="Picture 6" descr="34_Dendr_Dendrobates_auratu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84700"/>
            <a:ext cx="1871662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7" descr="33_Dendr_Dendrob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584700"/>
            <a:ext cx="18002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8" descr="35_Dendr_Dendrobates_auratu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6613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Rectangle 9"/>
          <p:cNvSpPr>
            <a:spLocks noChangeArrowheads="1"/>
          </p:cNvSpPr>
          <p:nvPr/>
        </p:nvSpPr>
        <p:spPr bwMode="auto">
          <a:xfrm>
            <a:off x="179388" y="836613"/>
            <a:ext cx="1555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Dendrobates</a:t>
            </a:r>
          </a:p>
        </p:txBody>
      </p:sp>
      <p:pic>
        <p:nvPicPr>
          <p:cNvPr id="70663" name="Picture 10" descr="Dendrobates histrionicus_01_Francisco 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4733925"/>
            <a:ext cx="27717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Rectangle 11"/>
          <p:cNvSpPr>
            <a:spLocks noChangeArrowheads="1"/>
          </p:cNvSpPr>
          <p:nvPr/>
        </p:nvSpPr>
        <p:spPr bwMode="auto">
          <a:xfrm>
            <a:off x="6300788" y="4365625"/>
            <a:ext cx="2862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Dendrobates histrionicus</a:t>
            </a:r>
          </a:p>
        </p:txBody>
      </p:sp>
      <p:pic>
        <p:nvPicPr>
          <p:cNvPr id="70665" name="Picture 12" descr="Dendrobates lehmanni_01_Francisco Jose Lopé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033463"/>
            <a:ext cx="2233613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6" name="Rectangle 13"/>
          <p:cNvSpPr>
            <a:spLocks noChangeArrowheads="1"/>
          </p:cNvSpPr>
          <p:nvPr/>
        </p:nvSpPr>
        <p:spPr bwMode="auto">
          <a:xfrm>
            <a:off x="3995738" y="692150"/>
            <a:ext cx="3689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Dendrobates (Oophaga) lehmanni</a:t>
            </a:r>
          </a:p>
        </p:txBody>
      </p:sp>
      <p:pic>
        <p:nvPicPr>
          <p:cNvPr id="70667" name="Picture 17" descr="Dendrobates azureus_04_Gerardo Garc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995613"/>
            <a:ext cx="24479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8" name="Rectangle 18"/>
          <p:cNvSpPr>
            <a:spLocks noChangeArrowheads="1"/>
          </p:cNvSpPr>
          <p:nvPr/>
        </p:nvSpPr>
        <p:spPr bwMode="auto">
          <a:xfrm>
            <a:off x="3941763" y="2636838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Dendrobates azureus</a:t>
            </a:r>
          </a:p>
        </p:txBody>
      </p:sp>
      <p:pic>
        <p:nvPicPr>
          <p:cNvPr id="70669" name="Picture 19" descr="1 (64) Golden poison dart frog (Phyllobates terribilis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652963"/>
            <a:ext cx="2449513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0" name="Rectangle 20"/>
          <p:cNvSpPr>
            <a:spLocks noChangeArrowheads="1"/>
          </p:cNvSpPr>
          <p:nvPr/>
        </p:nvSpPr>
        <p:spPr bwMode="auto">
          <a:xfrm>
            <a:off x="3886200" y="6092825"/>
            <a:ext cx="2414588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Phyllobates terribilis</a:t>
            </a:r>
          </a:p>
        </p:txBody>
      </p:sp>
      <p:sp>
        <p:nvSpPr>
          <p:cNvPr id="70671" name="Rectangle 22"/>
          <p:cNvSpPr>
            <a:spLocks noChangeArrowheads="1"/>
          </p:cNvSpPr>
          <p:nvPr/>
        </p:nvSpPr>
        <p:spPr bwMode="auto">
          <a:xfrm>
            <a:off x="34925" y="6157913"/>
            <a:ext cx="2425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Dendrobates auratus</a:t>
            </a:r>
          </a:p>
        </p:txBody>
      </p:sp>
      <p:pic>
        <p:nvPicPr>
          <p:cNvPr id="70672" name="Picture 24" descr="Dendrobates leucomelas, Yellow-headed Poison Arrow Frog, Ri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743200"/>
            <a:ext cx="216058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3" name="Rectangle 25"/>
          <p:cNvSpPr>
            <a:spLocks noChangeArrowheads="1"/>
          </p:cNvSpPr>
          <p:nvPr/>
        </p:nvSpPr>
        <p:spPr bwMode="auto">
          <a:xfrm>
            <a:off x="6227763" y="2420938"/>
            <a:ext cx="2762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Dendrobates leucomelas</a:t>
            </a:r>
          </a:p>
        </p:txBody>
      </p:sp>
      <p:sp>
        <p:nvSpPr>
          <p:cNvPr id="70674" name="Text Box 26"/>
          <p:cNvSpPr txBox="1">
            <a:spLocks noChangeArrowheads="1"/>
          </p:cNvSpPr>
          <p:nvPr/>
        </p:nvSpPr>
        <p:spPr bwMode="auto">
          <a:xfrm>
            <a:off x="85725" y="6453188"/>
            <a:ext cx="6013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myrmekovorní; „krmná“ vajíčka pulcům, šípový jed</a:t>
            </a:r>
          </a:p>
        </p:txBody>
      </p:sp>
      <p:sp>
        <p:nvSpPr>
          <p:cNvPr id="20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/>
              <a:pPr/>
              <a:t>55</a:t>
            </a:fld>
            <a:endParaRPr lang="en-CA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 descr="36_Ran_Conra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355725"/>
            <a:ext cx="3449637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4" descr="37_Ran_Rana catesbei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795713"/>
            <a:ext cx="3779838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 descr="38_Ran_Rana pipie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521075"/>
            <a:ext cx="30956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9"/>
          <p:cNvSpPr>
            <a:spLocks noChangeArrowheads="1"/>
          </p:cNvSpPr>
          <p:nvPr/>
        </p:nvSpPr>
        <p:spPr bwMode="auto">
          <a:xfrm>
            <a:off x="1588" y="476250"/>
            <a:ext cx="8891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Ranidae (44;650)</a:t>
            </a:r>
            <a:r>
              <a:rPr lang="cs-CZ" altLang="cs-CZ" sz="2000">
                <a:latin typeface="Comic Sans MS" pitchFamily="66" charset="0"/>
              </a:rPr>
              <a:t> 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- skokanovití (Afrika, Asie, Aus, </a:t>
            </a:r>
            <a:r>
              <a:rPr lang="cs-CZ" altLang="cs-CZ" sz="2000" i="1">
                <a:solidFill>
                  <a:schemeClr val="bg2"/>
                </a:solidFill>
                <a:latin typeface="Comic Sans MS" pitchFamily="66" charset="0"/>
              </a:rPr>
              <a:t>Rana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všude)</a:t>
            </a:r>
          </a:p>
        </p:txBody>
      </p:sp>
      <p:sp>
        <p:nvSpPr>
          <p:cNvPr id="70662" name="Rectangle 5"/>
          <p:cNvSpPr>
            <a:spLocks noChangeArrowheads="1"/>
          </p:cNvSpPr>
          <p:nvPr/>
        </p:nvSpPr>
        <p:spPr bwMode="auto">
          <a:xfrm>
            <a:off x="1268413" y="3789363"/>
            <a:ext cx="2655887" cy="3667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i="1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Lithobates</a:t>
            </a:r>
            <a:r>
              <a:rPr lang="cs-CZ" altLang="cs-CZ" sz="1800" i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i="1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catesbeiana</a:t>
            </a:r>
            <a:endParaRPr lang="cs-CZ" altLang="cs-CZ" sz="1800" i="1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71687" name="Rectangle 10"/>
          <p:cNvSpPr>
            <a:spLocks noChangeArrowheads="1"/>
          </p:cNvSpPr>
          <p:nvPr/>
        </p:nvSpPr>
        <p:spPr bwMode="auto">
          <a:xfrm>
            <a:off x="4140200" y="5589588"/>
            <a:ext cx="46259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Dlouhé nohy, ozubená horní čelist a patro, vymrštitelný jazyk, procélní obratle, poslední ale amficélní</a:t>
            </a:r>
          </a:p>
        </p:txBody>
      </p:sp>
      <p:sp>
        <p:nvSpPr>
          <p:cNvPr id="71688" name="Rectangle 12"/>
          <p:cNvSpPr>
            <a:spLocks noChangeArrowheads="1"/>
          </p:cNvSpPr>
          <p:nvPr/>
        </p:nvSpPr>
        <p:spPr bwMode="auto">
          <a:xfrm>
            <a:off x="6372225" y="3141663"/>
            <a:ext cx="2682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Pelophylax</a:t>
            </a: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 kl</a:t>
            </a: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. esculenta</a:t>
            </a:r>
          </a:p>
        </p:txBody>
      </p:sp>
      <p:pic>
        <p:nvPicPr>
          <p:cNvPr id="71689" name="Picture 13" descr="Rana dalmatina_02_Gerardo Gars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96975"/>
            <a:ext cx="2627312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0" name="Rectangle 14"/>
          <p:cNvSpPr>
            <a:spLocks noChangeArrowheads="1"/>
          </p:cNvSpPr>
          <p:nvPr/>
        </p:nvSpPr>
        <p:spPr bwMode="auto">
          <a:xfrm>
            <a:off x="6765925" y="836613"/>
            <a:ext cx="1766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Rana dalmatina</a:t>
            </a:r>
            <a:endParaRPr lang="cs-CZ" altLang="cs-CZ" sz="180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71691" name="Picture 15" descr="Rana temporaria_01_Aleksander Niwelinsk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196975"/>
            <a:ext cx="25923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2" name="Rectangle 16"/>
          <p:cNvSpPr>
            <a:spLocks noChangeArrowheads="1"/>
          </p:cNvSpPr>
          <p:nvPr/>
        </p:nvSpPr>
        <p:spPr bwMode="auto">
          <a:xfrm>
            <a:off x="4100513" y="836613"/>
            <a:ext cx="1920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Rana temporaria</a:t>
            </a:r>
            <a:endParaRPr lang="cs-CZ" altLang="cs-CZ" sz="180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71693" name="Picture 11" descr="Rana esculenta_01_ Aleksander Niwelinsk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489325"/>
            <a:ext cx="2700337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4" name="Rectangle 17"/>
          <p:cNvSpPr>
            <a:spLocks noChangeArrowheads="1"/>
          </p:cNvSpPr>
          <p:nvPr/>
        </p:nvSpPr>
        <p:spPr bwMode="auto">
          <a:xfrm>
            <a:off x="4067175" y="3141663"/>
            <a:ext cx="22685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Lithobates pipiens</a:t>
            </a:r>
            <a:endParaRPr lang="cs-CZ" altLang="cs-CZ" sz="180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71695" name="Rectangle 2"/>
          <p:cNvSpPr>
            <a:spLocks noChangeArrowheads="1"/>
          </p:cNvSpPr>
          <p:nvPr/>
        </p:nvSpPr>
        <p:spPr bwMode="auto">
          <a:xfrm>
            <a:off x="233363" y="1341438"/>
            <a:ext cx="1817687" cy="36671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Conraua goliath</a:t>
            </a:r>
            <a:endParaRPr lang="cs-CZ" altLang="cs-CZ" sz="180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7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56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9" descr="Mantidactylus pulcher_01_Rhacophoridae_Gerardo Gar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23988"/>
            <a:ext cx="3240088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2"/>
          <p:cNvSpPr>
            <a:spLocks noChangeArrowheads="1"/>
          </p:cNvSpPr>
          <p:nvPr/>
        </p:nvSpPr>
        <p:spPr bwMode="auto">
          <a:xfrm>
            <a:off x="34925" y="1190625"/>
            <a:ext cx="1528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Rhacophorus</a:t>
            </a:r>
            <a:endParaRPr lang="cs-CZ" altLang="cs-CZ" sz="180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72708" name="Picture 10" descr="43_Rhac_rhacophorus2_pet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916363"/>
            <a:ext cx="365760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12" descr="41_Rhac_rhacophorus_reinwardtii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24000"/>
            <a:ext cx="331311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3" descr="40_Rhac_rhacophorus_pardalis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29000"/>
            <a:ext cx="208121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15" descr="reinwardti_mat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11563"/>
            <a:ext cx="40386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2" name="Rectangle 16"/>
          <p:cNvSpPr>
            <a:spLocks noChangeArrowheads="1"/>
          </p:cNvSpPr>
          <p:nvPr/>
        </p:nvSpPr>
        <p:spPr bwMode="auto">
          <a:xfrm>
            <a:off x="107950" y="419100"/>
            <a:ext cx="77485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Rhacophoridae (18;220)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létavkovití (Afrika, Asie, Madagaskar)</a:t>
            </a:r>
          </a:p>
        </p:txBody>
      </p:sp>
      <p:sp>
        <p:nvSpPr>
          <p:cNvPr id="72713" name="Rectangle 17"/>
          <p:cNvSpPr>
            <a:spLocks noChangeArrowheads="1"/>
          </p:cNvSpPr>
          <p:nvPr/>
        </p:nvSpPr>
        <p:spPr bwMode="auto">
          <a:xfrm>
            <a:off x="230188" y="6472238"/>
            <a:ext cx="3478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prodloužené prsty s blanami</a:t>
            </a:r>
          </a:p>
        </p:txBody>
      </p:sp>
      <p:sp>
        <p:nvSpPr>
          <p:cNvPr id="72714" name="Rectangle 18"/>
          <p:cNvSpPr>
            <a:spLocks noChangeArrowheads="1"/>
          </p:cNvSpPr>
          <p:nvPr/>
        </p:nvSpPr>
        <p:spPr bwMode="auto">
          <a:xfrm>
            <a:off x="5111750" y="6183313"/>
            <a:ext cx="3276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pěnová hnízda na listech nad vodou</a:t>
            </a:r>
          </a:p>
        </p:txBody>
      </p:sp>
      <p:sp>
        <p:nvSpPr>
          <p:cNvPr id="72715" name="Rectangle 20"/>
          <p:cNvSpPr>
            <a:spLocks noChangeArrowheads="1"/>
          </p:cNvSpPr>
          <p:nvPr/>
        </p:nvSpPr>
        <p:spPr bwMode="auto">
          <a:xfrm>
            <a:off x="3546475" y="1052513"/>
            <a:ext cx="2538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Mantidactylus pulcher</a:t>
            </a:r>
            <a:endParaRPr lang="cs-CZ" altLang="cs-CZ" sz="180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72716" name="Picture 21" descr="Polypedates leucomystax_01_Rhacophoridae_Gerardo Garc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336675"/>
            <a:ext cx="2928937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7" name="Rectangle 22"/>
          <p:cNvSpPr>
            <a:spLocks noChangeArrowheads="1"/>
          </p:cNvSpPr>
          <p:nvPr/>
        </p:nvSpPr>
        <p:spPr bwMode="auto">
          <a:xfrm>
            <a:off x="6278563" y="974725"/>
            <a:ext cx="28305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2"/>
                </a:solidFill>
                <a:latin typeface="Comic Sans MS" pitchFamily="66" charset="0"/>
              </a:rPr>
              <a:t>Polypedates leucomystax</a:t>
            </a:r>
            <a:endParaRPr lang="cs-CZ" altLang="cs-CZ" sz="180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5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7131496" y="6356176"/>
            <a:ext cx="1905000" cy="457200"/>
          </a:xfrm>
        </p:spPr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57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ChangeArrowheads="1"/>
          </p:cNvSpPr>
          <p:nvPr/>
        </p:nvSpPr>
        <p:spPr bwMode="auto">
          <a:xfrm>
            <a:off x="152400" y="908050"/>
            <a:ext cx="4330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Centrolenidae (4;55)</a:t>
            </a: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 – rosněnkovití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J-Amerika</a:t>
            </a:r>
          </a:p>
        </p:txBody>
      </p:sp>
      <p:pic>
        <p:nvPicPr>
          <p:cNvPr id="73731" name="Picture 3" descr="44_Cen_centrol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17700"/>
            <a:ext cx="31877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 descr="nosatka vačnatý_Rhinoderma darwi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3332163"/>
            <a:ext cx="43561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4613275" y="2924175"/>
            <a:ext cx="4206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accent2"/>
                </a:solidFill>
                <a:latin typeface="Comic Sans MS" pitchFamily="66" charset="0"/>
              </a:rPr>
              <a:t>Rhinoderma darwini</a:t>
            </a:r>
            <a:r>
              <a:rPr lang="cs-CZ" altLang="cs-CZ" sz="1800">
                <a:solidFill>
                  <a:schemeClr val="accent2"/>
                </a:solidFill>
                <a:latin typeface="Comic Sans MS" pitchFamily="66" charset="0"/>
              </a:rPr>
              <a:t> - nosatka vačnatá</a:t>
            </a:r>
          </a:p>
        </p:txBody>
      </p:sp>
      <p:sp>
        <p:nvSpPr>
          <p:cNvPr id="73734" name="Rectangle 8"/>
          <p:cNvSpPr>
            <a:spLocks noChangeArrowheads="1"/>
          </p:cNvSpPr>
          <p:nvPr/>
        </p:nvSpPr>
        <p:spPr bwMode="auto">
          <a:xfrm>
            <a:off x="4716463" y="908050"/>
            <a:ext cx="4346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Rhinodermatidae (1;2)</a:t>
            </a: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 – nosatkovití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J-Amerika</a:t>
            </a:r>
          </a:p>
        </p:txBody>
      </p:sp>
      <p:sp>
        <p:nvSpPr>
          <p:cNvPr id="73735" name="Rectangle 9"/>
          <p:cNvSpPr>
            <a:spLocks noChangeArrowheads="1"/>
          </p:cNvSpPr>
          <p:nvPr/>
        </p:nvSpPr>
        <p:spPr bwMode="auto">
          <a:xfrm>
            <a:off x="4643438" y="1916113"/>
            <a:ext cx="3592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Comic Sans MS" pitchFamily="66" charset="0"/>
              </a:rPr>
              <a:t>Vývoj pulců v rezonančním měchýřku na hrdle samce (M)</a:t>
            </a:r>
          </a:p>
        </p:txBody>
      </p:sp>
      <p:sp>
        <p:nvSpPr>
          <p:cNvPr id="73736" name="Rectangle 2"/>
          <p:cNvSpPr>
            <a:spLocks noChangeArrowheads="1"/>
          </p:cNvSpPr>
          <p:nvPr/>
        </p:nvSpPr>
        <p:spPr bwMode="auto">
          <a:xfrm>
            <a:off x="179388" y="1557338"/>
            <a:ext cx="1336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accent2"/>
                </a:solidFill>
                <a:latin typeface="Comic Sans MS" pitchFamily="66" charset="0"/>
              </a:rPr>
              <a:t>Centrolene</a:t>
            </a:r>
            <a:endParaRPr lang="cs-CZ" altLang="cs-CZ" sz="180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73737" name="Picture 10" descr="Centrolene ilex, Limon Giant Glass Frog, Ron Holt, Courtesy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157788"/>
            <a:ext cx="22860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8" name="Rectangle 11"/>
          <p:cNvSpPr>
            <a:spLocks noChangeArrowheads="1"/>
          </p:cNvSpPr>
          <p:nvPr/>
        </p:nvSpPr>
        <p:spPr bwMode="auto">
          <a:xfrm>
            <a:off x="2555875" y="5367338"/>
            <a:ext cx="1790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accent2"/>
                </a:solidFill>
                <a:latin typeface="Comic Sans MS" pitchFamily="66" charset="0"/>
              </a:rPr>
              <a:t>Centrolene ilex</a:t>
            </a:r>
            <a:endParaRPr lang="cs-CZ" altLang="cs-CZ" sz="18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58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4"/>
          <p:cNvSpPr txBox="1">
            <a:spLocks noChangeArrowheads="1"/>
          </p:cNvSpPr>
          <p:nvPr/>
        </p:nvSpPr>
        <p:spPr bwMode="auto">
          <a:xfrm>
            <a:off x="468313" y="1052513"/>
            <a:ext cx="8148637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Rhinophrynidae (1;1)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bachratkovití (stř. Amerika)</a:t>
            </a:r>
          </a:p>
          <a:p>
            <a:pPr>
              <a:lnSpc>
                <a:spcPct val="160000"/>
              </a:lnSpc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0000CC"/>
              </a:solidFill>
              <a:latin typeface="Comic Sans MS" pitchFamily="66" charset="0"/>
            </a:endParaRPr>
          </a:p>
          <a:p>
            <a:pPr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Phrynomeridae (1;6)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- stř. a J-Afrika ? </a:t>
            </a:r>
          </a:p>
          <a:p>
            <a:pPr>
              <a:lnSpc>
                <a:spcPct val="160000"/>
              </a:lnSpc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0000CC"/>
              </a:solidFill>
              <a:latin typeface="Comic Sans MS" pitchFamily="66" charset="0"/>
            </a:endParaRPr>
          </a:p>
          <a:p>
            <a:pPr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Microhylidae (58;466)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– parosničkovití (Afrika, Madagaskar, stř. </a:t>
            </a:r>
          </a:p>
          <a:p>
            <a:pPr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a J-Amerika, Asie, Nová Guinea), otylky</a:t>
            </a:r>
          </a:p>
          <a:p>
            <a:pPr>
              <a:lnSpc>
                <a:spcPct val="160000"/>
              </a:lnSpc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0000CC"/>
              </a:solidFill>
              <a:latin typeface="Comic Sans MS" pitchFamily="66" charset="0"/>
            </a:endParaRPr>
          </a:p>
          <a:p>
            <a:pPr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CC"/>
                </a:solidFill>
                <a:latin typeface="Comic Sans MS" pitchFamily="66" charset="0"/>
              </a:rPr>
              <a:t>Pseudidae (2;12)</a:t>
            </a:r>
            <a:r>
              <a:rPr lang="cs-CZ" altLang="cs-CZ" sz="2000">
                <a:solidFill>
                  <a:schemeClr val="bg2"/>
                </a:solidFill>
                <a:latin typeface="Comic Sans MS" pitchFamily="66" charset="0"/>
              </a:rPr>
              <a:t> – žabicovití (J. Amerika) do Hylidae</a:t>
            </a:r>
          </a:p>
        </p:txBody>
      </p:sp>
      <p:pic>
        <p:nvPicPr>
          <p:cNvPr id="75779" name="Picture 58" descr="Rhinophrynus dorsali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9215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60" descr="Breviceps macrop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500438"/>
            <a:ext cx="1476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64" descr="Pseudis_paradoxa01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724400"/>
            <a:ext cx="143986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6" descr="380d1252431545-photo-october-2009-open-dsc_04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627188"/>
            <a:ext cx="1120775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Lissamphibia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59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 descr="tiktaalik_phy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44513"/>
            <a:ext cx="698500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ovéPole 3"/>
          <p:cNvSpPr txBox="1">
            <a:spLocks noChangeArrowheads="1"/>
          </p:cNvSpPr>
          <p:nvPr/>
        </p:nvSpPr>
        <p:spPr bwMode="auto">
          <a:xfrm>
            <a:off x="6372225" y="5138738"/>
            <a:ext cx="25542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Modře – operkulární kosti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Zeleně – postparietální kosti</a:t>
            </a:r>
          </a:p>
        </p:txBody>
      </p:sp>
      <p:sp>
        <p:nvSpPr>
          <p:cNvPr id="14341" name="TextovéPole 4"/>
          <p:cNvSpPr txBox="1">
            <a:spLocks noChangeArrowheads="1"/>
          </p:cNvSpPr>
          <p:nvPr/>
        </p:nvSpPr>
        <p:spPr bwMode="auto">
          <a:xfrm>
            <a:off x="7019925" y="2997200"/>
            <a:ext cx="1430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itchFamily="66" charset="0"/>
              </a:rPr>
              <a:t>Tetrapoda</a:t>
            </a:r>
          </a:p>
        </p:txBody>
      </p:sp>
      <p:sp>
        <p:nvSpPr>
          <p:cNvPr id="14342" name="TextovéPole 5"/>
          <p:cNvSpPr txBox="1">
            <a:spLocks noChangeArrowheads="1"/>
          </p:cNvSpPr>
          <p:nvPr/>
        </p:nvSpPr>
        <p:spPr bwMode="auto">
          <a:xfrm>
            <a:off x="5580063" y="6381750"/>
            <a:ext cx="2306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itchFamily="66" charset="0"/>
              </a:rPr>
              <a:t>Tetrapodomorpha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0" y="0"/>
            <a:ext cx="9144000" cy="476250"/>
            <a:chOff x="0" y="0"/>
            <a:chExt cx="9144000" cy="476250"/>
          </a:xfrm>
        </p:grpSpPr>
        <p:sp>
          <p:nvSpPr>
            <p:cNvPr id="8" name="Rectangle 59"/>
            <p:cNvSpPr>
              <a:spLocks noChangeArrowheads="1"/>
            </p:cNvSpPr>
            <p:nvPr/>
          </p:nvSpPr>
          <p:spPr bwMode="auto">
            <a:xfrm>
              <a:off x="0" y="0"/>
              <a:ext cx="9144000" cy="476250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spcBef>
                  <a:spcPct val="30000"/>
                </a:spcBef>
                <a:defRPr/>
              </a:pP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Fylogeneze a diverzita obratlovců - </a:t>
              </a: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 </a:t>
              </a:r>
              <a:r>
                <a:rPr lang="cs-CZ" altLang="cs-CZ" sz="1800" dirty="0" err="1" smtClean="0">
                  <a:solidFill>
                    <a:schemeClr val="bg2"/>
                  </a:solidFill>
                  <a:latin typeface="Comic Sans MS" pitchFamily="66" charset="0"/>
                </a:rPr>
                <a:t>Tetrapodomorpha</a:t>
              </a: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    </a:t>
              </a:r>
              <a:r>
                <a:rPr lang="cs-CZ" altLang="cs-CZ" sz="1800" dirty="0" err="1" smtClean="0">
                  <a:solidFill>
                    <a:schemeClr val="bg2"/>
                  </a:solidFill>
                  <a:latin typeface="Comic Sans MS" pitchFamily="66" charset="0"/>
                </a:rPr>
                <a:t>Tetrapoda</a:t>
              </a:r>
              <a:endParaRPr lang="cs-CZ" altLang="cs-CZ" sz="1800" dirty="0">
                <a:solidFill>
                  <a:schemeClr val="bg2"/>
                </a:solidFill>
                <a:latin typeface="Comic Sans MS" pitchFamily="66" charset="0"/>
              </a:endParaRPr>
            </a:p>
          </p:txBody>
        </p:sp>
        <p:sp>
          <p:nvSpPr>
            <p:cNvPr id="9" name="Šipka doprava 8"/>
            <p:cNvSpPr/>
            <p:nvPr/>
          </p:nvSpPr>
          <p:spPr bwMode="auto">
            <a:xfrm>
              <a:off x="6804248" y="188640"/>
              <a:ext cx="216024" cy="144016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92CD-C90A-4417-B81F-CFF49197FDE7}" type="slidenum">
              <a:rPr lang="en-CA" altLang="cs-CZ" smtClean="0">
                <a:solidFill>
                  <a:schemeClr val="bg2"/>
                </a:solidFill>
              </a:rPr>
              <a:pPr/>
              <a:t>6</a:t>
            </a:fld>
            <a:endParaRPr lang="en-CA" altLang="cs-CZ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ChangeArrowheads="1"/>
          </p:cNvSpPr>
          <p:nvPr/>
        </p:nvSpPr>
        <p:spPr bwMode="auto">
          <a:xfrm>
            <a:off x="34925" y="257175"/>
            <a:ext cx="4537075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1400">
                <a:solidFill>
                  <a:schemeClr val="bg1"/>
                </a:solidFill>
                <a:latin typeface="Comic Sans MS" pitchFamily="66" charset="0"/>
              </a:defRPr>
            </a:lvl2pPr>
            <a:lvl3pPr indent="157163">
              <a:defRPr sz="1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r>
              <a:rPr lang="cs-CZ" altLang="cs-CZ"/>
              <a:t>Class: </a:t>
            </a:r>
            <a:r>
              <a:rPr lang="cs-CZ" altLang="cs-CZ">
                <a:hlinkClick r:id="rId3"/>
              </a:rPr>
              <a:t>Amphibia</a:t>
            </a:r>
            <a:r>
              <a:rPr lang="cs-CZ" altLang="cs-CZ"/>
              <a:t> (6638 sp.) </a:t>
            </a:r>
          </a:p>
          <a:p>
            <a:r>
              <a:rPr lang="cs-CZ" altLang="cs-CZ"/>
              <a:t>Order: </a:t>
            </a:r>
            <a:r>
              <a:rPr lang="cs-CZ" altLang="cs-CZ">
                <a:hlinkClick r:id="rId4"/>
              </a:rPr>
              <a:t>Anura</a:t>
            </a:r>
            <a:r>
              <a:rPr lang="cs-CZ" altLang="cs-CZ"/>
              <a:t> (5858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5"/>
              </a:rPr>
              <a:t>Allophrynidae</a:t>
            </a:r>
            <a:r>
              <a:rPr lang="cs-CZ" altLang="cs-CZ"/>
              <a:t> (1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6"/>
              </a:rPr>
              <a:t>Alytidae</a:t>
            </a:r>
            <a:r>
              <a:rPr lang="cs-CZ" altLang="cs-CZ"/>
              <a:t> (12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7"/>
              </a:rPr>
              <a:t>Aromobatidae</a:t>
            </a:r>
            <a:r>
              <a:rPr lang="cs-CZ" altLang="cs-CZ"/>
              <a:t> (100 sp.) </a:t>
            </a:r>
          </a:p>
          <a:p>
            <a:pPr lvl="2"/>
            <a:r>
              <a:rPr lang="cs-CZ" altLang="cs-CZ"/>
              <a:t>Subfamily: </a:t>
            </a:r>
            <a:r>
              <a:rPr lang="cs-CZ" altLang="cs-CZ">
                <a:hlinkClick r:id="rId8"/>
              </a:rPr>
              <a:t>Allobatinae</a:t>
            </a:r>
            <a:r>
              <a:rPr lang="cs-CZ" altLang="cs-CZ"/>
              <a:t> (47 sp.) </a:t>
            </a:r>
          </a:p>
          <a:p>
            <a:pPr lvl="2"/>
            <a:r>
              <a:rPr lang="cs-CZ" altLang="cs-CZ"/>
              <a:t>Subfamily: </a:t>
            </a:r>
            <a:r>
              <a:rPr lang="cs-CZ" altLang="cs-CZ">
                <a:hlinkClick r:id="rId9"/>
              </a:rPr>
              <a:t>Anomaloglossinae</a:t>
            </a:r>
            <a:r>
              <a:rPr lang="cs-CZ" altLang="cs-CZ"/>
              <a:t> (24 sp.) </a:t>
            </a:r>
          </a:p>
          <a:p>
            <a:pPr lvl="2"/>
            <a:r>
              <a:rPr lang="cs-CZ" altLang="cs-CZ"/>
              <a:t>Subfamily: </a:t>
            </a:r>
            <a:r>
              <a:rPr lang="cs-CZ" altLang="cs-CZ">
                <a:hlinkClick r:id="rId10"/>
              </a:rPr>
              <a:t>Aromobatinae</a:t>
            </a:r>
            <a:r>
              <a:rPr lang="cs-CZ" altLang="cs-CZ"/>
              <a:t> (28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11"/>
              </a:rPr>
              <a:t>Arthroleptidae</a:t>
            </a:r>
            <a:r>
              <a:rPr lang="cs-CZ" altLang="cs-CZ"/>
              <a:t> (139 sp.) </a:t>
            </a:r>
          </a:p>
          <a:p>
            <a:pPr lvl="2"/>
            <a:r>
              <a:rPr lang="cs-CZ" altLang="cs-CZ"/>
              <a:t>Subfamily: </a:t>
            </a:r>
            <a:r>
              <a:rPr lang="cs-CZ" altLang="cs-CZ">
                <a:hlinkClick r:id="rId12"/>
              </a:rPr>
              <a:t>Arthroleptinae</a:t>
            </a:r>
            <a:r>
              <a:rPr lang="cs-CZ" altLang="cs-CZ"/>
              <a:t> (88 sp.) </a:t>
            </a:r>
          </a:p>
          <a:p>
            <a:pPr lvl="2"/>
            <a:r>
              <a:rPr lang="cs-CZ" altLang="cs-CZ"/>
              <a:t>Subfamily: </a:t>
            </a:r>
            <a:r>
              <a:rPr lang="cs-CZ" altLang="cs-CZ">
                <a:hlinkClick r:id="rId13"/>
              </a:rPr>
              <a:t>Leptopelinae</a:t>
            </a:r>
            <a:r>
              <a:rPr lang="cs-CZ" altLang="cs-CZ"/>
              <a:t> (51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14"/>
              </a:rPr>
              <a:t>Bombinatoridae</a:t>
            </a:r>
            <a:r>
              <a:rPr lang="cs-CZ" altLang="cs-CZ"/>
              <a:t> (8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15"/>
              </a:rPr>
              <a:t>Brachycephalidae</a:t>
            </a:r>
            <a:r>
              <a:rPr lang="cs-CZ" altLang="cs-CZ"/>
              <a:t> (44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16"/>
              </a:rPr>
              <a:t>Brevicipitidae</a:t>
            </a:r>
            <a:r>
              <a:rPr lang="cs-CZ" altLang="cs-CZ"/>
              <a:t> (26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17"/>
              </a:rPr>
              <a:t>Bufonidae</a:t>
            </a:r>
            <a:r>
              <a:rPr lang="cs-CZ" altLang="cs-CZ"/>
              <a:t> (550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18"/>
              </a:rPr>
              <a:t>Calyptocephalellidae</a:t>
            </a:r>
            <a:r>
              <a:rPr lang="cs-CZ" altLang="cs-CZ"/>
              <a:t> (4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19"/>
              </a:rPr>
              <a:t>Centrolenidae</a:t>
            </a:r>
            <a:r>
              <a:rPr lang="cs-CZ" altLang="cs-CZ"/>
              <a:t> (145 sp.) </a:t>
            </a:r>
          </a:p>
          <a:p>
            <a:pPr lvl="2"/>
            <a:r>
              <a:rPr lang="cs-CZ" altLang="cs-CZ"/>
              <a:t>Subfamily: </a:t>
            </a:r>
            <a:r>
              <a:rPr lang="cs-CZ" altLang="cs-CZ">
                <a:hlinkClick r:id="rId20"/>
              </a:rPr>
              <a:t>Centroleninae</a:t>
            </a:r>
            <a:r>
              <a:rPr lang="cs-CZ" altLang="cs-CZ"/>
              <a:t> (115 sp.) </a:t>
            </a:r>
          </a:p>
          <a:p>
            <a:pPr lvl="2"/>
            <a:r>
              <a:rPr lang="cs-CZ" altLang="cs-CZ"/>
              <a:t>Subfamily: </a:t>
            </a:r>
            <a:r>
              <a:rPr lang="cs-CZ" altLang="cs-CZ">
                <a:hlinkClick r:id="rId21"/>
              </a:rPr>
              <a:t>Hyalinobatrachinae</a:t>
            </a:r>
            <a:r>
              <a:rPr lang="cs-CZ" altLang="cs-CZ"/>
              <a:t> (29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22"/>
              </a:rPr>
              <a:t>Ceratobatrachidae</a:t>
            </a:r>
            <a:r>
              <a:rPr lang="cs-CZ" altLang="cs-CZ"/>
              <a:t> (84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23"/>
              </a:rPr>
              <a:t>Ceratophryidae</a:t>
            </a:r>
            <a:r>
              <a:rPr lang="cs-CZ" altLang="cs-CZ"/>
              <a:t> (86 sp.) </a:t>
            </a:r>
          </a:p>
          <a:p>
            <a:pPr lvl="2"/>
            <a:r>
              <a:rPr lang="cs-CZ" altLang="cs-CZ"/>
              <a:t>Subfamily: </a:t>
            </a:r>
            <a:r>
              <a:rPr lang="cs-CZ" altLang="cs-CZ">
                <a:hlinkClick r:id="rId24"/>
              </a:rPr>
              <a:t>Batrachylinae</a:t>
            </a:r>
            <a:r>
              <a:rPr lang="cs-CZ" altLang="cs-CZ"/>
              <a:t> (14 sp.) </a:t>
            </a:r>
          </a:p>
          <a:p>
            <a:pPr lvl="2"/>
            <a:r>
              <a:rPr lang="cs-CZ" altLang="cs-CZ"/>
              <a:t>Subfamily: </a:t>
            </a:r>
            <a:r>
              <a:rPr lang="cs-CZ" altLang="cs-CZ">
                <a:hlinkClick r:id="rId25"/>
              </a:rPr>
              <a:t>Ceratophryinae</a:t>
            </a:r>
            <a:r>
              <a:rPr lang="cs-CZ" altLang="cs-CZ"/>
              <a:t> (12 sp.) </a:t>
            </a:r>
          </a:p>
          <a:p>
            <a:pPr lvl="2"/>
            <a:r>
              <a:rPr lang="cs-CZ" altLang="cs-CZ"/>
              <a:t>Subfamily: </a:t>
            </a:r>
            <a:r>
              <a:rPr lang="cs-CZ" altLang="cs-CZ">
                <a:hlinkClick r:id="rId26"/>
              </a:rPr>
              <a:t>Telmatobiinae</a:t>
            </a:r>
            <a:r>
              <a:rPr lang="cs-CZ" altLang="cs-CZ"/>
              <a:t> (60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27"/>
              </a:rPr>
              <a:t>Ceuthomantidae</a:t>
            </a:r>
            <a:r>
              <a:rPr lang="cs-CZ" altLang="cs-CZ"/>
              <a:t> (3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28"/>
              </a:rPr>
              <a:t>Craugastoridae</a:t>
            </a:r>
            <a:r>
              <a:rPr lang="cs-CZ" altLang="cs-CZ"/>
              <a:t> (114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29"/>
              </a:rPr>
              <a:t>Cycloramphidae</a:t>
            </a:r>
            <a:r>
              <a:rPr lang="cs-CZ" altLang="cs-CZ"/>
              <a:t> (101 sp.) </a:t>
            </a:r>
          </a:p>
          <a:p>
            <a:pPr lvl="2"/>
            <a:r>
              <a:rPr lang="cs-CZ" altLang="cs-CZ"/>
              <a:t>Subfamily: </a:t>
            </a:r>
            <a:r>
              <a:rPr lang="cs-CZ" altLang="cs-CZ">
                <a:hlinkClick r:id="rId30"/>
              </a:rPr>
              <a:t>Alsodinae</a:t>
            </a:r>
            <a:r>
              <a:rPr lang="cs-CZ" altLang="cs-CZ"/>
              <a:t> (67 sp.) </a:t>
            </a:r>
          </a:p>
          <a:p>
            <a:pPr lvl="2"/>
            <a:r>
              <a:rPr lang="cs-CZ" altLang="cs-CZ"/>
              <a:t>Subfamily: </a:t>
            </a:r>
            <a:r>
              <a:rPr lang="cs-CZ" altLang="cs-CZ">
                <a:hlinkClick r:id="rId31"/>
              </a:rPr>
              <a:t>Cycloramphinae</a:t>
            </a:r>
            <a:r>
              <a:rPr lang="cs-CZ" altLang="cs-CZ"/>
              <a:t> (33 sp.) </a:t>
            </a:r>
            <a:endParaRPr lang="cs-CZ" altLang="cs-CZ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6803" name="Rectangle 5"/>
          <p:cNvSpPr>
            <a:spLocks noChangeArrowheads="1"/>
          </p:cNvSpPr>
          <p:nvPr/>
        </p:nvSpPr>
        <p:spPr bwMode="auto">
          <a:xfrm>
            <a:off x="4572000" y="336550"/>
            <a:ext cx="4392613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8001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>
              <a:spcBef>
                <a:spcPct val="20000"/>
              </a:spcBef>
              <a:buChar char="–"/>
              <a:tabLst>
                <a:tab pos="8001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365125">
              <a:spcBef>
                <a:spcPct val="20000"/>
              </a:spcBef>
              <a:buChar char="•"/>
              <a:tabLst>
                <a:tab pos="800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001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001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001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001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001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001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32"/>
              </a:rPr>
              <a:t>Dendrobatidae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(174 sp.)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	Subfamily: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33"/>
              </a:rPr>
              <a:t>Colostethinae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(59 sp.)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	Subfamily: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34"/>
              </a:rPr>
              <a:t>Dendrobatinae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(56 sp.)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	Subfamily: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35"/>
              </a:rPr>
              <a:t>Hyloxalinae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(57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36"/>
              </a:rPr>
              <a:t>Dicroglossidae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(170 sp.)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	Subfamily: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37"/>
              </a:rPr>
              <a:t>Dicroglossinae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(148 sp.)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	Subfamily: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38"/>
              </a:rPr>
              <a:t>Occidozyginae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(22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39"/>
              </a:rPr>
              <a:t>Eleutherodactylidae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(201 sp.)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	Subfamily: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40"/>
              </a:rPr>
              <a:t>Eleutherodactylinae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(194 sp.)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	Subfamily: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41"/>
              </a:rPr>
              <a:t>Phyzelaphryninae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(7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42"/>
              </a:rPr>
              <a:t>Heleophrynidae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(7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43"/>
              </a:rPr>
              <a:t>Hemiphractidae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(93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44"/>
              </a:rPr>
              <a:t>Hemisotidae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(9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45"/>
              </a:rPr>
              <a:t>Hylidae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(891 sp.)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	Subfamily: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46"/>
              </a:rPr>
              <a:t>Hylinae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(636 sp.)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	Subfamily: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47"/>
              </a:rPr>
              <a:t>Pelodryadinae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(196 sp.)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	Subfamily: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48"/>
              </a:rPr>
              <a:t>Phyllomedusinae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(59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49"/>
              </a:rPr>
              <a:t>Hylodidae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(42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50"/>
              </a:rPr>
              <a:t>Hyperoliidae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(208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51"/>
              </a:rPr>
              <a:t>Leiopelmatidae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(6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52"/>
              </a:rPr>
              <a:t>Leiuperidae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(79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53"/>
              </a:rPr>
              <a:t>Leptodactylidae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(99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54"/>
              </a:rPr>
              <a:t>Limnodynastidae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(44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55"/>
              </a:rPr>
              <a:t>Mantellidae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(186 sp.)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	Subfamily: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56"/>
              </a:rPr>
              <a:t>Boophinae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(70 sp.)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	Subfamily: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57"/>
              </a:rPr>
              <a:t>Laliostominae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(4 sp.)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	Subfamily: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58"/>
              </a:rPr>
              <a:t>Mantellinae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(112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59"/>
              </a:rPr>
              <a:t>Megophryidae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(149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60"/>
              </a:rPr>
              <a:t>Micrixalidae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(11 sp.) 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92CD-C90A-4417-B81F-CFF49197FDE7}" type="slidenum">
              <a:rPr lang="en-CA" altLang="cs-CZ" smtClean="0">
                <a:solidFill>
                  <a:schemeClr val="bg2"/>
                </a:solidFill>
              </a:rPr>
              <a:pPr/>
              <a:t>60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/>
          <p:cNvSpPr>
            <a:spLocks noChangeArrowheads="1"/>
          </p:cNvSpPr>
          <p:nvPr/>
        </p:nvSpPr>
        <p:spPr bwMode="auto">
          <a:xfrm>
            <a:off x="287338" y="536575"/>
            <a:ext cx="4572000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185738">
              <a:defRPr sz="1400">
                <a:solidFill>
                  <a:schemeClr val="bg1"/>
                </a:solidFill>
                <a:latin typeface="Comic Sans MS" pitchFamily="66" charset="0"/>
              </a:defRPr>
            </a:lvl1pPr>
            <a:lvl2pPr marL="179388" defTabSz="185738">
              <a:defRPr sz="1400">
                <a:solidFill>
                  <a:schemeClr val="bg1"/>
                </a:solidFill>
                <a:latin typeface="Comic Sans MS" pitchFamily="66" charset="0"/>
              </a:defRPr>
            </a:lvl2pPr>
            <a:lvl3pPr marL="358775" defTabSz="185738">
              <a:defRPr sz="1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defTabSz="185738">
              <a:defRPr sz="1400">
                <a:solidFill>
                  <a:schemeClr val="bg1"/>
                </a:solidFill>
                <a:latin typeface="Comic Sans MS" pitchFamily="66" charset="0"/>
              </a:defRPr>
            </a:lvl4pPr>
            <a:lvl5pPr marL="717550" defTabSz="185738">
              <a:defRPr sz="1400">
                <a:solidFill>
                  <a:schemeClr val="bg1"/>
                </a:solidFill>
                <a:latin typeface="Comic Sans MS" pitchFamily="66" charset="0"/>
              </a:defRPr>
            </a:lvl5pPr>
            <a:lvl6pPr marL="1174750" defTabSz="1857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6pPr>
            <a:lvl7pPr marL="1631950" defTabSz="1857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7pPr>
            <a:lvl8pPr marL="2089150" defTabSz="1857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8pPr>
            <a:lvl9pPr marL="2546350" defTabSz="1857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lvl="1"/>
            <a:r>
              <a:rPr lang="cs-CZ" altLang="cs-CZ"/>
              <a:t>Family: </a:t>
            </a:r>
            <a:r>
              <a:rPr lang="cs-CZ" altLang="cs-CZ">
                <a:hlinkClick r:id="rId3"/>
              </a:rPr>
              <a:t>Microhylidae</a:t>
            </a:r>
            <a:r>
              <a:rPr lang="cs-CZ" altLang="cs-CZ"/>
              <a:t> (466 sp.) </a:t>
            </a:r>
          </a:p>
          <a:p>
            <a:pPr lvl="2"/>
            <a:r>
              <a:rPr lang="cs-CZ" altLang="cs-CZ"/>
              <a:t>			Subfamily: </a:t>
            </a:r>
            <a:r>
              <a:rPr lang="cs-CZ" altLang="cs-CZ">
                <a:hlinkClick r:id="rId4"/>
              </a:rPr>
              <a:t>Asterophryinae</a:t>
            </a:r>
            <a:r>
              <a:rPr lang="cs-CZ" altLang="cs-CZ"/>
              <a:t> (243 sp.) </a:t>
            </a:r>
          </a:p>
          <a:p>
            <a:pPr lvl="4"/>
            <a:r>
              <a:rPr lang="cs-CZ" altLang="cs-CZ"/>
              <a:t>	Subfamily: </a:t>
            </a:r>
            <a:r>
              <a:rPr lang="cs-CZ" altLang="cs-CZ">
                <a:hlinkClick r:id="rId5"/>
              </a:rPr>
              <a:t>Cophylinae</a:t>
            </a:r>
            <a:r>
              <a:rPr lang="cs-CZ" altLang="cs-CZ"/>
              <a:t> (50 sp.) </a:t>
            </a:r>
          </a:p>
          <a:p>
            <a:pPr lvl="4"/>
            <a:r>
              <a:rPr lang="cs-CZ" altLang="cs-CZ"/>
              <a:t>	Subfamily: </a:t>
            </a:r>
            <a:r>
              <a:rPr lang="cs-CZ" altLang="cs-CZ">
                <a:hlinkClick r:id="rId6"/>
              </a:rPr>
              <a:t>Dyscophinae</a:t>
            </a:r>
            <a:r>
              <a:rPr lang="cs-CZ" altLang="cs-CZ"/>
              <a:t> (3 sp.) </a:t>
            </a:r>
          </a:p>
          <a:p>
            <a:pPr lvl="4"/>
            <a:r>
              <a:rPr lang="cs-CZ" altLang="cs-CZ"/>
              <a:t>	Subfamily: </a:t>
            </a:r>
            <a:r>
              <a:rPr lang="cs-CZ" altLang="cs-CZ">
                <a:hlinkClick r:id="rId7"/>
              </a:rPr>
              <a:t>Gastrophryninae</a:t>
            </a:r>
            <a:r>
              <a:rPr lang="cs-CZ" altLang="cs-CZ"/>
              <a:t> (45 sp.) </a:t>
            </a:r>
          </a:p>
          <a:p>
            <a:pPr lvl="4"/>
            <a:r>
              <a:rPr lang="cs-CZ" altLang="cs-CZ"/>
              <a:t>	Subfamily: </a:t>
            </a:r>
            <a:r>
              <a:rPr lang="cs-CZ" altLang="cs-CZ">
                <a:hlinkClick r:id="rId8"/>
              </a:rPr>
              <a:t>Hoplophryninae</a:t>
            </a:r>
            <a:r>
              <a:rPr lang="cs-CZ" altLang="cs-CZ"/>
              <a:t> (3 sp.) </a:t>
            </a:r>
          </a:p>
          <a:p>
            <a:pPr lvl="4"/>
            <a:r>
              <a:rPr lang="cs-CZ" altLang="cs-CZ"/>
              <a:t>	Subfamily: </a:t>
            </a:r>
            <a:r>
              <a:rPr lang="cs-CZ" altLang="cs-CZ">
                <a:hlinkClick r:id="rId9"/>
              </a:rPr>
              <a:t>Kalophryninae</a:t>
            </a:r>
            <a:r>
              <a:rPr lang="cs-CZ" altLang="cs-CZ"/>
              <a:t> (15 sp.) </a:t>
            </a:r>
          </a:p>
          <a:p>
            <a:pPr lvl="4"/>
            <a:r>
              <a:rPr lang="cs-CZ" altLang="cs-CZ"/>
              <a:t>	Subfamily: </a:t>
            </a:r>
            <a:r>
              <a:rPr lang="cs-CZ" altLang="cs-CZ">
                <a:hlinkClick r:id="rId10"/>
              </a:rPr>
              <a:t>Melanobatrachinae</a:t>
            </a:r>
            <a:r>
              <a:rPr lang="cs-CZ" altLang="cs-CZ"/>
              <a:t> (1 sp.) </a:t>
            </a:r>
          </a:p>
          <a:p>
            <a:pPr lvl="4"/>
            <a:r>
              <a:rPr lang="cs-CZ" altLang="cs-CZ"/>
              <a:t>	Subfamily: </a:t>
            </a:r>
            <a:r>
              <a:rPr lang="cs-CZ" altLang="cs-CZ">
                <a:hlinkClick r:id="rId11"/>
              </a:rPr>
              <a:t>Microhylinae</a:t>
            </a:r>
            <a:r>
              <a:rPr lang="cs-CZ" altLang="cs-CZ"/>
              <a:t> (69 sp.) </a:t>
            </a:r>
          </a:p>
          <a:p>
            <a:pPr lvl="4"/>
            <a:r>
              <a:rPr lang="cs-CZ" altLang="cs-CZ"/>
              <a:t>	Subfamily: </a:t>
            </a:r>
            <a:r>
              <a:rPr lang="cs-CZ" altLang="cs-CZ">
                <a:hlinkClick r:id="rId12"/>
              </a:rPr>
              <a:t>Otophryninae</a:t>
            </a:r>
            <a:r>
              <a:rPr lang="cs-CZ" altLang="cs-CZ"/>
              <a:t> (3 sp.) </a:t>
            </a:r>
          </a:p>
          <a:p>
            <a:pPr lvl="4"/>
            <a:r>
              <a:rPr lang="cs-CZ" altLang="cs-CZ"/>
              <a:t>	Subfamily: </a:t>
            </a:r>
            <a:r>
              <a:rPr lang="cs-CZ" altLang="cs-CZ">
                <a:hlinkClick r:id="rId13"/>
              </a:rPr>
              <a:t>Phrynomerinae</a:t>
            </a:r>
            <a:r>
              <a:rPr lang="cs-CZ" altLang="cs-CZ"/>
              <a:t> (5 sp.) </a:t>
            </a:r>
          </a:p>
          <a:p>
            <a:pPr lvl="4"/>
            <a:r>
              <a:rPr lang="cs-CZ" altLang="cs-CZ"/>
              <a:t>	Subfamily: </a:t>
            </a:r>
            <a:r>
              <a:rPr lang="cs-CZ" altLang="cs-CZ">
                <a:hlinkClick r:id="rId14"/>
              </a:rPr>
              <a:t>Scaphiophryninae</a:t>
            </a:r>
            <a:r>
              <a:rPr lang="cs-CZ" altLang="cs-CZ"/>
              <a:t> (10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15"/>
              </a:rPr>
              <a:t>Myobatrachidae</a:t>
            </a:r>
            <a:r>
              <a:rPr lang="cs-CZ" altLang="cs-CZ"/>
              <a:t> (85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16"/>
              </a:rPr>
              <a:t>Nasikabatrachidae</a:t>
            </a:r>
            <a:r>
              <a:rPr lang="cs-CZ" altLang="cs-CZ"/>
              <a:t> (1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17"/>
              </a:rPr>
              <a:t>Nyctibatrachidae</a:t>
            </a:r>
            <a:r>
              <a:rPr lang="cs-CZ" altLang="cs-CZ"/>
              <a:t> (17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18"/>
              </a:rPr>
              <a:t>Pelobatidae</a:t>
            </a:r>
            <a:r>
              <a:rPr lang="cs-CZ" altLang="cs-CZ"/>
              <a:t> (4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19"/>
              </a:rPr>
              <a:t>Pelodytidae</a:t>
            </a:r>
            <a:r>
              <a:rPr lang="cs-CZ" altLang="cs-CZ"/>
              <a:t> (3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20"/>
              </a:rPr>
              <a:t>Petropedetidae</a:t>
            </a:r>
            <a:r>
              <a:rPr lang="cs-CZ" altLang="cs-CZ"/>
              <a:t> (18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21"/>
              </a:rPr>
              <a:t>Phrynobatrachidae</a:t>
            </a:r>
            <a:r>
              <a:rPr lang="cs-CZ" altLang="cs-CZ"/>
              <a:t> (80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22"/>
              </a:rPr>
              <a:t>Pipidae</a:t>
            </a:r>
            <a:r>
              <a:rPr lang="cs-CZ" altLang="cs-CZ"/>
              <a:t> (32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23"/>
              </a:rPr>
              <a:t>Ptychadenidae</a:t>
            </a:r>
            <a:r>
              <a:rPr lang="cs-CZ" altLang="cs-CZ"/>
              <a:t> (53 sp.) </a:t>
            </a:r>
          </a:p>
          <a:p>
            <a:pPr lvl="1"/>
            <a:r>
              <a:rPr lang="cs-CZ" altLang="cs-CZ"/>
              <a:t>Family: </a:t>
            </a:r>
            <a:r>
              <a:rPr lang="cs-CZ" altLang="cs-CZ">
                <a:hlinkClick r:id="rId24"/>
              </a:rPr>
              <a:t>Pyxicephalidae</a:t>
            </a:r>
            <a:r>
              <a:rPr lang="cs-CZ" altLang="cs-CZ"/>
              <a:t> (68 sp.) </a:t>
            </a:r>
          </a:p>
          <a:p>
            <a:pPr lvl="2"/>
            <a:r>
              <a:rPr lang="cs-CZ" altLang="cs-CZ"/>
              <a:t>			Subfamily: </a:t>
            </a:r>
            <a:r>
              <a:rPr lang="cs-CZ" altLang="cs-CZ">
                <a:hlinkClick r:id="rId25"/>
              </a:rPr>
              <a:t>Cacosterninae</a:t>
            </a:r>
            <a:r>
              <a:rPr lang="cs-CZ" altLang="cs-CZ"/>
              <a:t> (63 sp.) </a:t>
            </a:r>
          </a:p>
          <a:p>
            <a:pPr lvl="2"/>
            <a:r>
              <a:rPr lang="cs-CZ" altLang="cs-CZ"/>
              <a:t>			Subfamily: </a:t>
            </a:r>
            <a:r>
              <a:rPr lang="cs-CZ" altLang="cs-CZ">
                <a:hlinkClick r:id="rId26"/>
              </a:rPr>
              <a:t>Pyxicephalinae</a:t>
            </a:r>
            <a:r>
              <a:rPr lang="cs-CZ" altLang="cs-CZ"/>
              <a:t> (5 sp.) </a:t>
            </a:r>
          </a:p>
        </p:txBody>
      </p:sp>
      <p:sp>
        <p:nvSpPr>
          <p:cNvPr id="77827" name="Rectangle 5"/>
          <p:cNvSpPr>
            <a:spLocks noChangeArrowheads="1"/>
          </p:cNvSpPr>
          <p:nvPr/>
        </p:nvSpPr>
        <p:spPr bwMode="auto">
          <a:xfrm>
            <a:off x="4789488" y="549275"/>
            <a:ext cx="4103687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714375">
              <a:spcBef>
                <a:spcPct val="20000"/>
              </a:spcBef>
              <a:buChar char="•"/>
              <a:tabLst>
                <a:tab pos="5429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defTabSz="714375">
              <a:spcBef>
                <a:spcPct val="20000"/>
              </a:spcBef>
              <a:buChar char="–"/>
              <a:tabLst>
                <a:tab pos="5429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358775" defTabSz="714375">
              <a:spcBef>
                <a:spcPct val="20000"/>
              </a:spcBef>
              <a:buChar char="•"/>
              <a:tabLst>
                <a:tab pos="5429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14375">
              <a:spcBef>
                <a:spcPct val="20000"/>
              </a:spcBef>
              <a:buChar char="–"/>
              <a:tabLst>
                <a:tab pos="542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14375">
              <a:spcBef>
                <a:spcPct val="20000"/>
              </a:spcBef>
              <a:buChar char="»"/>
              <a:tabLst>
                <a:tab pos="542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14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2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14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2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14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2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14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2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27"/>
              </a:rPr>
              <a:t>Ranidae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(342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28"/>
              </a:rPr>
              <a:t>Ranixalidae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(10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29"/>
              </a:rPr>
              <a:t>Rhacophoridae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(319 sp.)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	Subfamily: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30"/>
              </a:rPr>
              <a:t>Buergeriinae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(4 sp.)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	Subfamily: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31"/>
              </a:rPr>
              <a:t>Rhacophorinae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(315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32"/>
              </a:rPr>
              <a:t>Rhinophrynidae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(1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33"/>
              </a:rPr>
              <a:t>Scaphiopodidae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(7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34"/>
              </a:rPr>
              <a:t>Sooglossidae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(4 sp.)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35"/>
              </a:rPr>
              <a:t>Strabomantidae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(562 sp.)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	Subfamily: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36"/>
              </a:rPr>
              <a:t>Holoadeninae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(45 sp.)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	Subfamily: 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  <a:hlinkClick r:id="rId37"/>
              </a:rPr>
              <a:t>Strabomantinae</a:t>
            </a:r>
            <a:r>
              <a:rPr lang="cs-CZ" altLang="cs-CZ" sz="1400">
                <a:solidFill>
                  <a:schemeClr val="bg1"/>
                </a:solidFill>
                <a:latin typeface="Comic Sans MS" pitchFamily="66" charset="0"/>
              </a:rPr>
              <a:t> (517 sp.)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92CD-C90A-4417-B81F-CFF49197FDE7}" type="slidenum">
              <a:rPr lang="en-CA" altLang="cs-CZ" smtClean="0">
                <a:solidFill>
                  <a:schemeClr val="bg2"/>
                </a:solidFill>
              </a:rPr>
              <a:pPr/>
              <a:t>61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81084A-8623-4F44-849F-074E35B04829}" type="slidenum">
              <a:rPr lang="en-CA" altLang="cs-CZ" sz="1400">
                <a:solidFill>
                  <a:schemeClr val="bg2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CA" altLang="cs-CZ" sz="1400">
              <a:solidFill>
                <a:schemeClr val="bg2"/>
              </a:solidFill>
            </a:endParaRPr>
          </a:p>
        </p:txBody>
      </p:sp>
      <p:pic>
        <p:nvPicPr>
          <p:cNvPr id="17411" name="Picture 4" descr="C:\Documents and Settings\Zdeněk\Dokumenty\Obrázky\01.04.2014\FDO_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11089"/>
            <a:ext cx="8804275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ovéPole 8"/>
          <p:cNvSpPr txBox="1">
            <a:spLocks noChangeArrowheads="1"/>
          </p:cNvSpPr>
          <p:nvPr/>
        </p:nvSpPr>
        <p:spPr bwMode="auto">
          <a:xfrm>
            <a:off x="611188" y="1147489"/>
            <a:ext cx="1233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itchFamily="66" charset="0"/>
              </a:rPr>
              <a:t>Tiktaalik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0" y="0"/>
            <a:ext cx="9144000" cy="476250"/>
            <a:chOff x="0" y="0"/>
            <a:chExt cx="9144000" cy="476250"/>
          </a:xfrm>
        </p:grpSpPr>
        <p:sp>
          <p:nvSpPr>
            <p:cNvPr id="7" name="Rectangle 59"/>
            <p:cNvSpPr>
              <a:spLocks noChangeArrowheads="1"/>
            </p:cNvSpPr>
            <p:nvPr/>
          </p:nvSpPr>
          <p:spPr bwMode="auto">
            <a:xfrm>
              <a:off x="0" y="0"/>
              <a:ext cx="9144000" cy="476250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spcBef>
                  <a:spcPct val="30000"/>
                </a:spcBef>
                <a:defRPr/>
              </a:pP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Fylogeneze a diverzita obratlovců - </a:t>
              </a: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 </a:t>
              </a:r>
              <a:r>
                <a:rPr lang="cs-CZ" altLang="cs-CZ" sz="1800" dirty="0" err="1" smtClean="0">
                  <a:solidFill>
                    <a:schemeClr val="bg2"/>
                  </a:solidFill>
                  <a:latin typeface="Comic Sans MS" pitchFamily="66" charset="0"/>
                </a:rPr>
                <a:t>Tetrapodomorpha</a:t>
              </a: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    </a:t>
              </a:r>
              <a:r>
                <a:rPr lang="cs-CZ" altLang="cs-CZ" sz="1800" dirty="0" err="1" smtClean="0">
                  <a:solidFill>
                    <a:schemeClr val="bg2"/>
                  </a:solidFill>
                  <a:latin typeface="Comic Sans MS" pitchFamily="66" charset="0"/>
                </a:rPr>
                <a:t>Tetrapoda</a:t>
              </a:r>
              <a:endParaRPr lang="cs-CZ" altLang="cs-CZ" sz="1800" dirty="0">
                <a:solidFill>
                  <a:schemeClr val="bg2"/>
                </a:solidFill>
                <a:latin typeface="Comic Sans MS" pitchFamily="66" charset="0"/>
              </a:endParaRPr>
            </a:p>
          </p:txBody>
        </p:sp>
        <p:sp>
          <p:nvSpPr>
            <p:cNvPr id="9" name="Šipka doprava 8"/>
            <p:cNvSpPr/>
            <p:nvPr/>
          </p:nvSpPr>
          <p:spPr bwMode="auto">
            <a:xfrm>
              <a:off x="6804248" y="188640"/>
              <a:ext cx="216024" cy="144016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1238"/>
            <a:ext cx="91440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15"/>
          <p:cNvGrpSpPr>
            <a:grpSpLocks/>
          </p:cNvGrpSpPr>
          <p:nvPr/>
        </p:nvGrpSpPr>
        <p:grpSpPr bwMode="auto">
          <a:xfrm>
            <a:off x="0" y="404813"/>
            <a:ext cx="9144000" cy="3529012"/>
            <a:chOff x="0" y="255"/>
            <a:chExt cx="5760" cy="2223"/>
          </a:xfrm>
        </p:grpSpPr>
        <p:pic>
          <p:nvPicPr>
            <p:cNvPr id="1843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"/>
              <a:ext cx="5760" cy="2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9" name="Line 7"/>
            <p:cNvSpPr>
              <a:spLocks noChangeShapeType="1"/>
            </p:cNvSpPr>
            <p:nvPr/>
          </p:nvSpPr>
          <p:spPr bwMode="auto">
            <a:xfrm>
              <a:off x="612" y="255"/>
              <a:ext cx="0" cy="2223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40" name="Line 8"/>
            <p:cNvSpPr>
              <a:spLocks noChangeShapeType="1"/>
            </p:cNvSpPr>
            <p:nvPr/>
          </p:nvSpPr>
          <p:spPr bwMode="auto">
            <a:xfrm>
              <a:off x="4286" y="255"/>
              <a:ext cx="0" cy="222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8436" name="Rectangle 9"/>
          <p:cNvSpPr>
            <a:spLocks noChangeArrowheads="1"/>
          </p:cNvSpPr>
          <p:nvPr/>
        </p:nvSpPr>
        <p:spPr bwMode="auto">
          <a:xfrm>
            <a:off x="5372100" y="6453188"/>
            <a:ext cx="35925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Comic Sans MS" pitchFamily="66" charset="0"/>
              </a:rPr>
              <a:t>Nature, 440(6), 2006: 757–771.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0" y="0"/>
            <a:ext cx="9144000" cy="476250"/>
            <a:chOff x="0" y="0"/>
            <a:chExt cx="9144000" cy="476250"/>
          </a:xfrm>
        </p:grpSpPr>
        <p:sp>
          <p:nvSpPr>
            <p:cNvPr id="10" name="Rectangle 59"/>
            <p:cNvSpPr>
              <a:spLocks noChangeArrowheads="1"/>
            </p:cNvSpPr>
            <p:nvPr/>
          </p:nvSpPr>
          <p:spPr bwMode="auto">
            <a:xfrm>
              <a:off x="0" y="0"/>
              <a:ext cx="9144000" cy="476250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spcBef>
                  <a:spcPct val="30000"/>
                </a:spcBef>
                <a:defRPr/>
              </a:pP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Fylogeneze a diverzita obratlovců - </a:t>
              </a: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 </a:t>
              </a:r>
              <a:r>
                <a:rPr lang="cs-CZ" altLang="cs-CZ" sz="1800" dirty="0" err="1" smtClean="0">
                  <a:solidFill>
                    <a:schemeClr val="bg2"/>
                  </a:solidFill>
                  <a:latin typeface="Comic Sans MS" pitchFamily="66" charset="0"/>
                </a:rPr>
                <a:t>Tetrapodomorpha</a:t>
              </a:r>
              <a:r>
                <a:rPr lang="cs-CZ" altLang="cs-CZ" sz="1800" dirty="0" smtClean="0">
                  <a:solidFill>
                    <a:schemeClr val="bg2"/>
                  </a:solidFill>
                  <a:latin typeface="Comic Sans MS" pitchFamily="66" charset="0"/>
                </a:rPr>
                <a:t>    </a:t>
              </a:r>
              <a:r>
                <a:rPr lang="cs-CZ" altLang="cs-CZ" sz="1800" dirty="0" err="1" smtClean="0">
                  <a:solidFill>
                    <a:schemeClr val="bg2"/>
                  </a:solidFill>
                  <a:latin typeface="Comic Sans MS" pitchFamily="66" charset="0"/>
                </a:rPr>
                <a:t>Tetrapoda</a:t>
              </a:r>
              <a:endParaRPr lang="cs-CZ" altLang="cs-CZ" sz="1800" dirty="0">
                <a:solidFill>
                  <a:schemeClr val="bg2"/>
                </a:solidFill>
                <a:latin typeface="Comic Sans MS" pitchFamily="66" charset="0"/>
              </a:endParaRPr>
            </a:p>
          </p:txBody>
        </p:sp>
        <p:sp>
          <p:nvSpPr>
            <p:cNvPr id="11" name="Šipka doprava 10"/>
            <p:cNvSpPr/>
            <p:nvPr/>
          </p:nvSpPr>
          <p:spPr bwMode="auto">
            <a:xfrm>
              <a:off x="6804248" y="188640"/>
              <a:ext cx="216024" cy="144016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92CD-C90A-4417-B81F-CFF49197FDE7}" type="slidenum">
              <a:rPr lang="en-CA" altLang="cs-CZ" smtClean="0"/>
              <a:pPr/>
              <a:t>8</a:t>
            </a:fld>
            <a:endParaRPr lang="en-CA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ichthyostega_2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84501"/>
            <a:ext cx="68040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 descr="Eusthenopteron_Ichthyoste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631825"/>
            <a:ext cx="5649913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30000"/>
              </a:spcBef>
              <a:defRPr/>
            </a:pP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Fylogeneze a diverzita obratlovců - </a:t>
            </a:r>
            <a:r>
              <a:rPr lang="cs-CZ" altLang="cs-CZ" sz="1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cs-CZ" altLang="cs-CZ" sz="1800" dirty="0" err="1" smtClean="0">
                <a:solidFill>
                  <a:schemeClr val="bg2"/>
                </a:solidFill>
                <a:latin typeface="Comic Sans MS" pitchFamily="66" charset="0"/>
              </a:rPr>
              <a:t>Tetrapoda</a:t>
            </a:r>
            <a:endParaRPr lang="cs-CZ" altLang="cs-CZ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8E9C-6218-425F-86E9-8AEB2B5B96CA}" type="slidenum">
              <a:rPr lang="en-CA" altLang="cs-CZ" smtClean="0">
                <a:solidFill>
                  <a:schemeClr val="bg2"/>
                </a:solidFill>
              </a:rPr>
              <a:pPr/>
              <a:t>9</a:t>
            </a:fld>
            <a:endParaRPr lang="en-CA" altLang="cs-CZ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MPULS">
  <a:themeElements>
    <a:clrScheme name="IMPULS.POT 6">
      <a:dk1>
        <a:srgbClr val="000000"/>
      </a:dk1>
      <a:lt1>
        <a:srgbClr val="FFFFFF"/>
      </a:lt1>
      <a:dk2>
        <a:srgbClr val="003300"/>
      </a:dk2>
      <a:lt2>
        <a:srgbClr val="FFCC66"/>
      </a:lt2>
      <a:accent1>
        <a:srgbClr val="CC9900"/>
      </a:accent1>
      <a:accent2>
        <a:srgbClr val="001600"/>
      </a:accent2>
      <a:accent3>
        <a:srgbClr val="AAADAA"/>
      </a:accent3>
      <a:accent4>
        <a:srgbClr val="DADADA"/>
      </a:accent4>
      <a:accent5>
        <a:srgbClr val="E2CAAA"/>
      </a:accent5>
      <a:accent6>
        <a:srgbClr val="001300"/>
      </a:accent6>
      <a:hlink>
        <a:srgbClr val="006600"/>
      </a:hlink>
      <a:folHlink>
        <a:srgbClr val="009999"/>
      </a:folHlink>
    </a:clrScheme>
    <a:fontScheme name="IMPULS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IMPULS.POT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ULS.POT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ULS.POT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ULS.POT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ULS.POT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ULS.POT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Office\Sablony\Návrhy prezentací\IMPULS.POT</Template>
  <TotalTime>3560</TotalTime>
  <Words>3722</Words>
  <Application>Microsoft Office PowerPoint</Application>
  <PresentationFormat>Předvádění na obrazovce (4:3)</PresentationFormat>
  <Paragraphs>736</Paragraphs>
  <Slides>61</Slides>
  <Notes>61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61</vt:i4>
      </vt:variant>
    </vt:vector>
  </HeadingPairs>
  <TitlesOfParts>
    <vt:vector size="66" baseType="lpstr">
      <vt:lpstr>Arial</vt:lpstr>
      <vt:lpstr>Comic Sans MS</vt:lpstr>
      <vt:lpstr>Times New Roman</vt:lpstr>
      <vt:lpstr>IMPULS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KZE 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RNDr. Zdeněk Řehák</dc:creator>
  <cp:lastModifiedBy>Zdenal_64</cp:lastModifiedBy>
  <cp:revision>135</cp:revision>
  <dcterms:created xsi:type="dcterms:W3CDTF">2002-04-15T13:29:15Z</dcterms:created>
  <dcterms:modified xsi:type="dcterms:W3CDTF">2018-04-08T22:37:10Z</dcterms:modified>
</cp:coreProperties>
</file>