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6" r:id="rId11"/>
    <p:sldId id="26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F964B-854D-44DE-8310-2FBE9BD62B57}" type="datetimeFigureOut">
              <a:rPr lang="cs-CZ" smtClean="0"/>
              <a:pPr/>
              <a:t>27.3.2018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C2D11-4614-4B16-86AF-C4E7D24E0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lenovsky@volny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ebofknowledg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ci.muni.cz/uk/eiz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51720" y="260648"/>
            <a:ext cx="6048672" cy="1470025"/>
          </a:xfrm>
        </p:spPr>
        <p:txBody>
          <a:bodyPr>
            <a:noAutofit/>
          </a:bodyPr>
          <a:lstStyle/>
          <a:p>
            <a:pPr algn="l"/>
            <a:r>
              <a:rPr lang="cs-CZ" sz="3200" b="1" dirty="0"/>
              <a:t>I</a:t>
            </a:r>
            <a:r>
              <a:rPr lang="cs-CZ" sz="3200" b="1" dirty="0" smtClean="0"/>
              <a:t>nformační zdroje v zoologii</a:t>
            </a:r>
            <a:br>
              <a:rPr lang="cs-CZ" sz="3200" b="1" dirty="0" smtClean="0"/>
            </a:br>
            <a:r>
              <a:rPr lang="cs-CZ" sz="2400" b="1" i="1" dirty="0" err="1" smtClean="0"/>
              <a:t>Zoological</a:t>
            </a:r>
            <a:r>
              <a:rPr lang="cs-CZ" sz="2400" b="1" i="1" dirty="0" smtClean="0"/>
              <a:t> </a:t>
            </a:r>
            <a:r>
              <a:rPr lang="cs-CZ" sz="2400" b="1" i="1" dirty="0" err="1" smtClean="0"/>
              <a:t>resources</a:t>
            </a:r>
            <a:r>
              <a:rPr lang="cs-CZ" sz="2400" b="1" i="1" dirty="0" smtClean="0"/>
              <a:t> </a:t>
            </a:r>
            <a:r>
              <a:rPr lang="cs-CZ" sz="2400" b="1" i="1" dirty="0" err="1" smtClean="0"/>
              <a:t>of</a:t>
            </a:r>
            <a:r>
              <a:rPr lang="cs-CZ" sz="2400" b="1" i="1" dirty="0" smtClean="0"/>
              <a:t> </a:t>
            </a:r>
            <a:r>
              <a:rPr lang="cs-CZ" sz="2400" b="1" i="1" dirty="0" err="1" smtClean="0"/>
              <a:t>information</a:t>
            </a:r>
            <a:r>
              <a:rPr lang="cs-CZ" sz="2400" b="1" dirty="0" smtClean="0"/>
              <a:t> </a:t>
            </a:r>
            <a:endParaRPr lang="cs-CZ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077072"/>
            <a:ext cx="6400800" cy="72008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Igor Malenovský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467544" y="332656"/>
            <a:ext cx="1224136" cy="1440160"/>
            <a:chOff x="102" y="191"/>
            <a:chExt cx="569" cy="625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 rot="4666">
              <a:off x="193" y="191"/>
              <a:ext cx="478" cy="4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3600" dirty="0">
                  <a:solidFill>
                    <a:schemeClr val="accent2"/>
                  </a:solidFill>
                  <a:sym typeface="Wingdings" pitchFamily="2" charset="2"/>
                </a:rPr>
                <a:t></a:t>
              </a:r>
              <a:endParaRPr lang="en-GB" dirty="0">
                <a:solidFill>
                  <a:schemeClr val="accent2"/>
                </a:solidFill>
              </a:endParaRPr>
            </a:p>
          </p:txBody>
        </p:sp>
        <p:sp>
          <p:nvSpPr>
            <p:cNvPr id="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02" y="384"/>
              <a:ext cx="144" cy="43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cs-CZ" sz="3600" kern="10" dirty="0"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 Black"/>
                </a:rPr>
                <a:t>i</a:t>
              </a:r>
            </a:p>
          </p:txBody>
        </p:sp>
      </p:grpSp>
      <p:sp>
        <p:nvSpPr>
          <p:cNvPr id="8" name="Podnadpis 2"/>
          <p:cNvSpPr txBox="1">
            <a:spLocks/>
          </p:cNvSpPr>
          <p:nvPr/>
        </p:nvSpPr>
        <p:spPr>
          <a:xfrm>
            <a:off x="1403648" y="5373216"/>
            <a:ext cx="64008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Ústav botaniky a zoologie, </a:t>
            </a:r>
            <a:r>
              <a:rPr kumimoji="0" lang="cs-CZ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PřF</a:t>
            </a:r>
            <a:r>
              <a:rPr kumimoji="0" lang="cs-CZ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i="1" dirty="0" smtClean="0"/>
              <a:t>Kamenice 5, UKB Brno (A31-118)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malenovsky@sci.muni.cz</a:t>
            </a:r>
            <a:r>
              <a:rPr kumimoji="0" lang="cs-CZ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tel.</a:t>
            </a:r>
            <a:r>
              <a:rPr kumimoji="0" lang="cs-CZ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549 498 8094</a:t>
            </a:r>
            <a:endParaRPr kumimoji="0" lang="cs-CZ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916832"/>
            <a:ext cx="7488832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800" b="1" dirty="0">
                <a:latin typeface="+mj-lt"/>
                <a:ea typeface="+mj-ea"/>
                <a:cs typeface="+mj-cs"/>
              </a:rPr>
              <a:t>5</a:t>
            </a:r>
            <a:r>
              <a:rPr kumimoji="0" lang="cs-CZ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cs-CZ" sz="4800" b="1" dirty="0" smtClean="0">
                <a:latin typeface="+mj-lt"/>
                <a:ea typeface="+mj-ea"/>
                <a:cs typeface="+mj-cs"/>
              </a:rPr>
              <a:t>Databáze </a:t>
            </a:r>
            <a:r>
              <a:rPr kumimoji="0" lang="cs-CZ" sz="4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Web </a:t>
            </a:r>
            <a:r>
              <a:rPr kumimoji="0" lang="cs-CZ" sz="4800" b="1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</a:t>
            </a:r>
            <a:r>
              <a:rPr kumimoji="0" lang="cs-CZ" sz="4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Science </a:t>
            </a:r>
            <a:r>
              <a:rPr kumimoji="0" lang="cs-CZ" sz="4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</a:t>
            </a:r>
            <a:r>
              <a:rPr kumimoji="0" lang="cs-CZ" sz="4800" b="1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Scopus</a:t>
            </a:r>
            <a:r>
              <a:rPr kumimoji="0" lang="cs-CZ" sz="4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citační indexy</a:t>
            </a:r>
            <a:r>
              <a:rPr kumimoji="0" lang="cs-CZ" sz="4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cs-CZ" sz="4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Funkce databáze </a:t>
            </a:r>
            <a:r>
              <a:rPr lang="cs-CZ" sz="4000" b="1" dirty="0" err="1" smtClean="0"/>
              <a:t>Scopus</a:t>
            </a:r>
            <a:endParaRPr lang="cs-CZ" sz="4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313204" y="908720"/>
            <a:ext cx="857500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GB" sz="2800" i="1" dirty="0" smtClean="0"/>
              <a:t>Author Identifier</a:t>
            </a:r>
            <a:r>
              <a:rPr lang="cs-CZ" sz="2800" dirty="0" smtClean="0"/>
              <a:t>: k rozlišení autorů se stejným jménem</a:t>
            </a:r>
            <a:endParaRPr lang="en-GB" sz="2800" dirty="0"/>
          </a:p>
          <a:p>
            <a:pPr>
              <a:buFontTx/>
              <a:buChar char="•"/>
            </a:pPr>
            <a:r>
              <a:rPr lang="en-GB" sz="2800" i="1" dirty="0" smtClean="0"/>
              <a:t>Affiliation Identifier</a:t>
            </a:r>
            <a:r>
              <a:rPr lang="cs-CZ" sz="2800" dirty="0" smtClean="0"/>
              <a:t>: výstupy za celou organizaci</a:t>
            </a:r>
            <a:endParaRPr lang="en-GB" sz="2800" dirty="0"/>
          </a:p>
          <a:p>
            <a:pPr>
              <a:buFontTx/>
              <a:buChar char="•"/>
            </a:pPr>
            <a:r>
              <a:rPr lang="en-GB" sz="2800" i="1" dirty="0" smtClean="0"/>
              <a:t>Citation Tracker</a:t>
            </a:r>
            <a:r>
              <a:rPr lang="cs-CZ" sz="2800" dirty="0" smtClean="0"/>
              <a:t>:</a:t>
            </a:r>
            <a:r>
              <a:rPr lang="en-GB" sz="2800" dirty="0" smtClean="0"/>
              <a:t>  </a:t>
            </a:r>
            <a:r>
              <a:rPr lang="cs-CZ" sz="2800" dirty="0" smtClean="0"/>
              <a:t>nalézt</a:t>
            </a:r>
            <a:r>
              <a:rPr lang="en-GB" sz="2800" dirty="0" smtClean="0"/>
              <a:t>, </a:t>
            </a:r>
            <a:r>
              <a:rPr lang="cs-CZ" sz="2800" dirty="0" smtClean="0"/>
              <a:t>prohlédnout a sledovat údaje o citování článku</a:t>
            </a:r>
            <a:r>
              <a:rPr lang="en-GB" sz="2800" dirty="0" smtClean="0"/>
              <a:t> </a:t>
            </a:r>
            <a:r>
              <a:rPr lang="cs-CZ" sz="2800" dirty="0" smtClean="0"/>
              <a:t>v literatuře</a:t>
            </a:r>
            <a:endParaRPr lang="en-GB" sz="2800" dirty="0"/>
          </a:p>
          <a:p>
            <a:pPr>
              <a:buFontTx/>
              <a:buChar char="•"/>
            </a:pPr>
            <a:r>
              <a:rPr lang="en-GB" sz="2800" dirty="0" smtClean="0"/>
              <a:t>h-index</a:t>
            </a:r>
            <a:r>
              <a:rPr lang="cs-CZ" sz="2800" dirty="0" smtClean="0"/>
              <a:t>:</a:t>
            </a:r>
            <a:r>
              <a:rPr lang="en-GB" sz="2800" dirty="0" smtClean="0"/>
              <a:t> </a:t>
            </a:r>
            <a:r>
              <a:rPr lang="cs-CZ" sz="2800" dirty="0" smtClean="0"/>
              <a:t>měřítko citovanosti děl jednotlivých autorů (h=</a:t>
            </a:r>
            <a:r>
              <a:rPr lang="en-GB" sz="2800" dirty="0" smtClean="0"/>
              <a:t> </a:t>
            </a:r>
            <a:r>
              <a:rPr lang="cs-CZ" sz="2800" dirty="0" smtClean="0"/>
              <a:t>počet publikací autora minimálně s h citacemi) </a:t>
            </a:r>
            <a:endParaRPr lang="en-GB" sz="2800" dirty="0"/>
          </a:p>
          <a:p>
            <a:pPr>
              <a:buFontTx/>
              <a:buChar char="•"/>
            </a:pPr>
            <a:r>
              <a:rPr lang="en-GB" sz="2800" i="1" dirty="0" err="1" smtClean="0"/>
              <a:t>PatentCites</a:t>
            </a:r>
            <a:r>
              <a:rPr lang="cs-CZ" sz="2800" dirty="0" smtClean="0"/>
              <a:t>:</a:t>
            </a:r>
            <a:r>
              <a:rPr lang="en-GB" sz="2800" dirty="0" smtClean="0"/>
              <a:t> </a:t>
            </a:r>
            <a:r>
              <a:rPr lang="cs-CZ" sz="2800" dirty="0" smtClean="0"/>
              <a:t>sledování praktických použití patentů</a:t>
            </a:r>
            <a:r>
              <a:rPr lang="en-GB" sz="2800" dirty="0" smtClean="0"/>
              <a:t> </a:t>
            </a:r>
            <a:endParaRPr lang="en-GB" sz="2800" dirty="0"/>
          </a:p>
          <a:p>
            <a:pPr>
              <a:buFontTx/>
              <a:buChar char="•"/>
            </a:pPr>
            <a:r>
              <a:rPr lang="cs-CZ" sz="2800" i="1" dirty="0" err="1" smtClean="0"/>
              <a:t>Journal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Analyzer</a:t>
            </a:r>
            <a:r>
              <a:rPr lang="cs-CZ" sz="2800" dirty="0" smtClean="0"/>
              <a:t>: Source </a:t>
            </a:r>
            <a:r>
              <a:rPr lang="cs-CZ" sz="2800" dirty="0" err="1" smtClean="0"/>
              <a:t>Normalized</a:t>
            </a:r>
            <a:r>
              <a:rPr lang="cs-CZ" sz="2800" dirty="0" smtClean="0"/>
              <a:t> </a:t>
            </a:r>
            <a:r>
              <a:rPr lang="cs-CZ" sz="2800" dirty="0" err="1" smtClean="0"/>
              <a:t>Impact</a:t>
            </a:r>
            <a:r>
              <a:rPr lang="cs-CZ" sz="2800" dirty="0" smtClean="0"/>
              <a:t> per </a:t>
            </a:r>
            <a:r>
              <a:rPr lang="cs-CZ" sz="2800" dirty="0" err="1" smtClean="0"/>
              <a:t>paper</a:t>
            </a:r>
            <a:r>
              <a:rPr lang="cs-CZ" sz="2800" dirty="0" smtClean="0"/>
              <a:t> (SNIP – počet citací časopisu vážený celkovým počtem citací v oboru) a </a:t>
            </a:r>
            <a:r>
              <a:rPr lang="cs-CZ" sz="2800" dirty="0" err="1" smtClean="0"/>
              <a:t>SCImago</a:t>
            </a:r>
            <a:r>
              <a:rPr lang="cs-CZ" sz="2800" dirty="0" smtClean="0"/>
              <a:t> </a:t>
            </a:r>
            <a:r>
              <a:rPr lang="cs-CZ" sz="2800" dirty="0" err="1" smtClean="0"/>
              <a:t>Journal</a:t>
            </a:r>
            <a:r>
              <a:rPr lang="cs-CZ" sz="2800" dirty="0" smtClean="0"/>
              <a:t> Rank (SJR –  – alternativa k impakt faktoru, rozlišuje „kvalitu“ citací podle prestiže citujících časopisů) </a:t>
            </a:r>
            <a:endParaRPr lang="en-GB" sz="2800" dirty="0"/>
          </a:p>
        </p:txBody>
      </p:sp>
    </p:spTree>
    <p:extLst>
      <p:ext uri="{BB962C8B-B14F-4D97-AF65-F5344CB8AC3E}">
        <p14:creationId xmlns="" xmlns:p14="http://schemas.microsoft.com/office/powerpoint/2010/main" val="403321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Domácí úkol</a:t>
            </a:r>
            <a:endParaRPr lang="cs-CZ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7544" y="1916832"/>
            <a:ext cx="8229600" cy="324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k-SK" dirty="0" err="1"/>
              <a:t>z</a:t>
            </a:r>
            <a:r>
              <a:rPr lang="sk-SK" dirty="0" err="1" smtClean="0"/>
              <a:t>jistěte</a:t>
            </a:r>
            <a:r>
              <a:rPr lang="sk-SK" dirty="0" smtClean="0"/>
              <a:t>, </a:t>
            </a:r>
            <a:r>
              <a:rPr lang="sk-SK" dirty="0" err="1" smtClean="0"/>
              <a:t>které</a:t>
            </a:r>
            <a:r>
              <a:rPr lang="sk-SK" dirty="0" smtClean="0"/>
              <a:t> z 10 </a:t>
            </a:r>
            <a:r>
              <a:rPr lang="sk-SK" dirty="0" err="1" smtClean="0"/>
              <a:t>citací</a:t>
            </a:r>
            <a:r>
              <a:rPr lang="sk-SK" dirty="0" smtClean="0"/>
              <a:t> z </a:t>
            </a:r>
            <a:r>
              <a:rPr lang="sk-SK" dirty="0" err="1" smtClean="0"/>
              <a:t>těch</a:t>
            </a:r>
            <a:r>
              <a:rPr lang="sk-SK" dirty="0" smtClean="0"/>
              <a:t>, </a:t>
            </a:r>
            <a:r>
              <a:rPr lang="sk-SK" dirty="0" err="1" smtClean="0"/>
              <a:t>které</a:t>
            </a:r>
            <a:r>
              <a:rPr lang="sk-SK" dirty="0" smtClean="0"/>
              <a:t> </a:t>
            </a:r>
            <a:r>
              <a:rPr lang="sk-SK" dirty="0" err="1" smtClean="0"/>
              <a:t>jste</a:t>
            </a:r>
            <a:r>
              <a:rPr lang="sk-SK" dirty="0" smtClean="0"/>
              <a:t> minule k </a:t>
            </a:r>
            <a:r>
              <a:rPr lang="sk-SK" dirty="0" err="1" smtClean="0"/>
              <a:t>Vašemu</a:t>
            </a:r>
            <a:r>
              <a:rPr lang="sk-SK" dirty="0" smtClean="0"/>
              <a:t> </a:t>
            </a:r>
            <a:r>
              <a:rPr lang="sk-SK" dirty="0" err="1" smtClean="0"/>
              <a:t>tématu</a:t>
            </a:r>
            <a:r>
              <a:rPr lang="sk-SK" dirty="0" smtClean="0"/>
              <a:t> </a:t>
            </a:r>
            <a:r>
              <a:rPr lang="sk-SK" dirty="0" err="1" smtClean="0"/>
              <a:t>vyhledali</a:t>
            </a:r>
            <a:r>
              <a:rPr lang="sk-SK" dirty="0" smtClean="0"/>
              <a:t>, </a:t>
            </a:r>
            <a:r>
              <a:rPr lang="sk-SK" dirty="0" err="1" smtClean="0"/>
              <a:t>jsou</a:t>
            </a:r>
            <a:r>
              <a:rPr lang="sk-SK" dirty="0" smtClean="0"/>
              <a:t> </a:t>
            </a:r>
            <a:r>
              <a:rPr lang="sk-SK" dirty="0" err="1" smtClean="0"/>
              <a:t>obsaženy</a:t>
            </a:r>
            <a:r>
              <a:rPr lang="sk-SK" dirty="0" smtClean="0"/>
              <a:t> na </a:t>
            </a:r>
            <a:r>
              <a:rPr lang="sk-SK" i="1" dirty="0" smtClean="0"/>
              <a:t>Web</a:t>
            </a:r>
            <a:r>
              <a:rPr lang="en-GB" i="1" dirty="0" smtClean="0"/>
              <a:t> </a:t>
            </a:r>
            <a:r>
              <a:rPr lang="en-GB" i="1" dirty="0"/>
              <a:t>of </a:t>
            </a:r>
            <a:r>
              <a:rPr lang="en-GB" i="1" dirty="0" smtClean="0"/>
              <a:t>Science</a:t>
            </a:r>
            <a:endParaRPr lang="en-GB" dirty="0"/>
          </a:p>
          <a:p>
            <a:endParaRPr lang="en-GB" dirty="0"/>
          </a:p>
          <a:p>
            <a:r>
              <a:rPr lang="cs-CZ" dirty="0"/>
              <a:t>z</a:t>
            </a:r>
            <a:r>
              <a:rPr lang="cs-CZ" dirty="0" smtClean="0"/>
              <a:t>jistěte </a:t>
            </a:r>
            <a:r>
              <a:rPr lang="cs-CZ" i="1" dirty="0"/>
              <a:t>i</a:t>
            </a:r>
            <a:r>
              <a:rPr lang="en-GB" i="1" dirty="0" err="1" smtClean="0"/>
              <a:t>mpact</a:t>
            </a:r>
            <a:r>
              <a:rPr lang="en-GB" i="1" dirty="0" smtClean="0"/>
              <a:t> </a:t>
            </a:r>
            <a:r>
              <a:rPr lang="en-GB" i="1" dirty="0"/>
              <a:t>factor </a:t>
            </a:r>
            <a:r>
              <a:rPr lang="en-GB" dirty="0"/>
              <a:t>(IF) </a:t>
            </a:r>
            <a:r>
              <a:rPr lang="en-GB" dirty="0" smtClean="0"/>
              <a:t>a </a:t>
            </a:r>
            <a:r>
              <a:rPr lang="cs-CZ" i="1" dirty="0" err="1" smtClean="0"/>
              <a:t>cited</a:t>
            </a:r>
            <a:r>
              <a:rPr lang="en-GB" dirty="0" smtClean="0"/>
              <a:t> </a:t>
            </a:r>
            <a:r>
              <a:rPr lang="en-GB" i="1" dirty="0"/>
              <a:t>half-life</a:t>
            </a:r>
            <a:r>
              <a:rPr lang="en-GB" dirty="0"/>
              <a:t> (HL) </a:t>
            </a:r>
            <a:r>
              <a:rPr lang="cs-CZ" dirty="0" smtClean="0"/>
              <a:t>těchto časopisů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cs-CZ" b="1" i="1" dirty="0" smtClean="0"/>
              <a:t>Web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Science </a:t>
            </a:r>
            <a:r>
              <a:rPr lang="cs-CZ" sz="2400" dirty="0" smtClean="0">
                <a:hlinkClick r:id="rId2"/>
              </a:rPr>
              <a:t>http://webofknowledge.com/</a:t>
            </a:r>
            <a:endParaRPr lang="cs-CZ" sz="27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23528" y="1052736"/>
            <a:ext cx="8568952" cy="5593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sk-SK" sz="2500" dirty="0"/>
              <a:t>c</a:t>
            </a:r>
            <a:r>
              <a:rPr lang="sk-SK" sz="2500" dirty="0" smtClean="0"/>
              <a:t>itační a bibliografická </a:t>
            </a:r>
            <a:r>
              <a:rPr lang="sk-SK" sz="2500" dirty="0" err="1" smtClean="0"/>
              <a:t>multidisciplinární</a:t>
            </a:r>
            <a:r>
              <a:rPr lang="sk-SK" sz="2500" dirty="0" smtClean="0"/>
              <a:t> databáze </a:t>
            </a:r>
          </a:p>
          <a:p>
            <a:pPr>
              <a:buFontTx/>
              <a:buChar char="•"/>
            </a:pPr>
            <a:r>
              <a:rPr lang="cs-CZ" sz="2500" dirty="0" smtClean="0"/>
              <a:t>provozovaná</a:t>
            </a:r>
            <a:r>
              <a:rPr lang="en-GB" sz="2500" dirty="0" smtClean="0"/>
              <a:t> </a:t>
            </a:r>
            <a:r>
              <a:rPr lang="cs-CZ" sz="2500" dirty="0" smtClean="0"/>
              <a:t>původně </a:t>
            </a:r>
            <a:r>
              <a:rPr lang="en-GB" sz="2500" i="1" dirty="0" smtClean="0"/>
              <a:t>Institute </a:t>
            </a:r>
            <a:r>
              <a:rPr lang="en-GB" sz="2500" i="1" dirty="0"/>
              <a:t>of Scientific </a:t>
            </a:r>
            <a:r>
              <a:rPr lang="en-GB" sz="2500" i="1" dirty="0" smtClean="0"/>
              <a:t>Information</a:t>
            </a:r>
            <a:r>
              <a:rPr lang="cs-CZ" sz="2500" i="1" dirty="0" smtClean="0"/>
              <a:t> </a:t>
            </a:r>
            <a:r>
              <a:rPr lang="cs-CZ" sz="2500" dirty="0" smtClean="0"/>
              <a:t>(ISI), nyní pod společností </a:t>
            </a:r>
            <a:r>
              <a:rPr lang="cs-CZ" sz="2500" dirty="0" err="1" smtClean="0"/>
              <a:t>Clarivate</a:t>
            </a:r>
            <a:r>
              <a:rPr lang="cs-CZ" sz="2500" dirty="0" smtClean="0"/>
              <a:t> </a:t>
            </a:r>
            <a:r>
              <a:rPr lang="cs-CZ" sz="2500" dirty="0" err="1" smtClean="0"/>
              <a:t>Analytics</a:t>
            </a:r>
            <a:endParaRPr lang="cs-CZ" sz="2500" dirty="0" smtClean="0"/>
          </a:p>
          <a:p>
            <a:pPr>
              <a:buFontTx/>
              <a:buChar char="•"/>
            </a:pPr>
            <a:r>
              <a:rPr lang="cs-CZ" sz="2500" dirty="0" smtClean="0"/>
              <a:t>pokrytí od roku 1945 (1898), aktuálně 12.000 časopisů, 148.000 konferenčních sborníků, 30.000 knih</a:t>
            </a:r>
            <a:endParaRPr lang="en-GB" sz="2500" dirty="0"/>
          </a:p>
          <a:p>
            <a:pPr>
              <a:buFontTx/>
              <a:buChar char="•"/>
            </a:pPr>
            <a:r>
              <a:rPr lang="cs-CZ" sz="2500" dirty="0" smtClean="0"/>
              <a:t>8 elektronických databází včetně </a:t>
            </a:r>
            <a:r>
              <a:rPr lang="cs-CZ" sz="2500" i="1" dirty="0" smtClean="0"/>
              <a:t>Science </a:t>
            </a:r>
            <a:r>
              <a:rPr lang="cs-CZ" sz="2500" i="1" dirty="0" err="1" smtClean="0"/>
              <a:t>Citation</a:t>
            </a:r>
            <a:r>
              <a:rPr lang="cs-CZ" sz="2500" i="1" dirty="0" smtClean="0"/>
              <a:t> Index </a:t>
            </a:r>
            <a:r>
              <a:rPr lang="cs-CZ" sz="2500" i="1" dirty="0" err="1" smtClean="0"/>
              <a:t>Expanded</a:t>
            </a:r>
            <a:r>
              <a:rPr lang="cs-CZ" sz="2500" i="1" dirty="0" smtClean="0"/>
              <a:t>: </a:t>
            </a:r>
            <a:r>
              <a:rPr lang="cs-CZ" sz="2500" dirty="0" smtClean="0"/>
              <a:t>8.500 časopisů ze všech odvětví přírodních věd</a:t>
            </a:r>
            <a:r>
              <a:rPr lang="en-GB" sz="2500" dirty="0" smtClean="0"/>
              <a:t> </a:t>
            </a:r>
            <a:r>
              <a:rPr lang="cs-CZ" sz="2500" dirty="0" smtClean="0"/>
              <a:t>(pouze vybrané) + dalších 9 přidružených databází (např. </a:t>
            </a:r>
            <a:r>
              <a:rPr lang="cs-CZ" sz="2500" i="1" dirty="0" err="1" smtClean="0"/>
              <a:t>Zoological</a:t>
            </a:r>
            <a:r>
              <a:rPr lang="cs-CZ" sz="2500" i="1" dirty="0" smtClean="0"/>
              <a:t> </a:t>
            </a:r>
            <a:r>
              <a:rPr lang="cs-CZ" sz="2500" i="1" dirty="0" err="1" smtClean="0"/>
              <a:t>Record</a:t>
            </a:r>
            <a:r>
              <a:rPr lang="cs-CZ" sz="2500" dirty="0" smtClean="0"/>
              <a:t>)</a:t>
            </a:r>
            <a:endParaRPr lang="en-GB" sz="2500" dirty="0"/>
          </a:p>
          <a:p>
            <a:pPr>
              <a:buFontTx/>
              <a:buChar char="•"/>
            </a:pPr>
            <a:r>
              <a:rPr lang="cs-CZ" sz="2500" dirty="0"/>
              <a:t>k</a:t>
            </a:r>
            <a:r>
              <a:rPr lang="cs-CZ" sz="2500" dirty="0" smtClean="0"/>
              <a:t>aždým rokem přidáno </a:t>
            </a:r>
            <a:r>
              <a:rPr lang="en-GB" sz="2500" dirty="0" smtClean="0"/>
              <a:t>12 </a:t>
            </a:r>
            <a:r>
              <a:rPr lang="en-GB" sz="2500" dirty="0"/>
              <a:t>000 000 </a:t>
            </a:r>
            <a:r>
              <a:rPr lang="cs-CZ" sz="2500" dirty="0" smtClean="0"/>
              <a:t>odkazů</a:t>
            </a:r>
            <a:endParaRPr lang="en-GB" sz="2500" dirty="0"/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500" dirty="0"/>
              <a:t>k</a:t>
            </a:r>
            <a:r>
              <a:rPr lang="cs-CZ" sz="2500" dirty="0" smtClean="0"/>
              <a:t> většině odkazů je kromě bibliografických dat k dispozici </a:t>
            </a:r>
            <a:r>
              <a:rPr lang="en-GB" sz="2500" dirty="0" err="1" smtClean="0"/>
              <a:t>abstra</a:t>
            </a:r>
            <a:r>
              <a:rPr lang="cs-CZ" sz="2500" dirty="0" smtClean="0"/>
              <a:t>k</a:t>
            </a:r>
            <a:r>
              <a:rPr lang="en-GB" sz="2500" dirty="0" smtClean="0"/>
              <a:t>t,</a:t>
            </a:r>
            <a:r>
              <a:rPr lang="cs-CZ" sz="2500" dirty="0" smtClean="0"/>
              <a:t> klíčová slova, adresy autorů a přehled citací článku v jiných dílech</a:t>
            </a:r>
            <a:endParaRPr lang="en-GB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6624736" cy="1143000"/>
          </a:xfrm>
        </p:spPr>
        <p:txBody>
          <a:bodyPr>
            <a:normAutofit/>
          </a:bodyPr>
          <a:lstStyle/>
          <a:p>
            <a:r>
              <a:rPr lang="cs-CZ" sz="3200" b="1" i="1" dirty="0" smtClean="0"/>
              <a:t>Institute </a:t>
            </a:r>
            <a:r>
              <a:rPr lang="cs-CZ" sz="3200" b="1" i="1" dirty="0" err="1" smtClean="0"/>
              <a:t>of</a:t>
            </a:r>
            <a:r>
              <a:rPr lang="cs-CZ" sz="3200" b="1" i="1" dirty="0" smtClean="0"/>
              <a:t> </a:t>
            </a:r>
            <a:r>
              <a:rPr lang="cs-CZ" sz="3200" b="1" i="1" dirty="0" err="1" smtClean="0"/>
              <a:t>Scientific</a:t>
            </a:r>
            <a:r>
              <a:rPr lang="cs-CZ" sz="3200" b="1" i="1" dirty="0" smtClean="0"/>
              <a:t> </a:t>
            </a:r>
            <a:r>
              <a:rPr lang="cs-CZ" sz="3200" b="1" i="1" dirty="0" err="1" smtClean="0"/>
              <a:t>Information</a:t>
            </a:r>
            <a:endParaRPr lang="cs-CZ" sz="1800" b="1" i="1" dirty="0"/>
          </a:p>
        </p:txBody>
      </p:sp>
      <p:sp>
        <p:nvSpPr>
          <p:cNvPr id="6" name="Rectangle 1027"/>
          <p:cNvSpPr>
            <a:spLocks noGrp="1" noChangeArrowheads="1"/>
          </p:cNvSpPr>
          <p:nvPr>
            <p:ph idx="1"/>
          </p:nvPr>
        </p:nvSpPr>
        <p:spPr bwMode="auto">
          <a:xfrm>
            <a:off x="323528" y="1196752"/>
            <a:ext cx="8424936" cy="52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cs-CZ" sz="2500" dirty="0" smtClean="0"/>
              <a:t>založen v roce </a:t>
            </a:r>
            <a:r>
              <a:rPr lang="en-GB" sz="2500" dirty="0" smtClean="0"/>
              <a:t>19</a:t>
            </a:r>
            <a:r>
              <a:rPr lang="cs-CZ" sz="2500" dirty="0" smtClean="0"/>
              <a:t>55</a:t>
            </a:r>
            <a:r>
              <a:rPr lang="en-GB" sz="2500" dirty="0" smtClean="0"/>
              <a:t> </a:t>
            </a:r>
            <a:r>
              <a:rPr lang="cs-CZ" sz="2500" dirty="0" smtClean="0"/>
              <a:t>ve Filadelfii (</a:t>
            </a:r>
            <a:r>
              <a:rPr lang="en-GB" sz="2500" dirty="0" smtClean="0"/>
              <a:t>Eugene Garfield</a:t>
            </a:r>
            <a:r>
              <a:rPr lang="cs-CZ" sz="2500" dirty="0" smtClean="0"/>
              <a:t>)</a:t>
            </a:r>
          </a:p>
          <a:p>
            <a:pPr>
              <a:buFontTx/>
              <a:buChar char="•"/>
            </a:pPr>
            <a:r>
              <a:rPr lang="cs-CZ" sz="2500" dirty="0" smtClean="0"/>
              <a:t>původně 2 projekty:</a:t>
            </a:r>
          </a:p>
          <a:p>
            <a:pPr lvl="1">
              <a:buFontTx/>
              <a:buChar char="-"/>
            </a:pPr>
            <a:r>
              <a:rPr lang="cs-CZ" sz="2500" dirty="0" smtClean="0"/>
              <a:t>databáze chemických patentů</a:t>
            </a:r>
            <a:r>
              <a:rPr lang="en-GB" sz="2500" dirty="0" smtClean="0"/>
              <a:t> </a:t>
            </a:r>
            <a:endParaRPr lang="cs-CZ" sz="2500" dirty="0" smtClean="0"/>
          </a:p>
          <a:p>
            <a:pPr lvl="1">
              <a:buFontTx/>
              <a:buChar char="-"/>
            </a:pPr>
            <a:r>
              <a:rPr lang="cs-CZ" sz="2500" dirty="0"/>
              <a:t>d</a:t>
            </a:r>
            <a:r>
              <a:rPr lang="cs-CZ" sz="2500" dirty="0" smtClean="0"/>
              <a:t>atabáze publikovaných článků v genetice </a:t>
            </a:r>
            <a:endParaRPr lang="en-GB" sz="2500" dirty="0"/>
          </a:p>
          <a:p>
            <a:r>
              <a:rPr lang="cs-CZ" sz="2500" dirty="0"/>
              <a:t>z</a:t>
            </a:r>
            <a:r>
              <a:rPr lang="cs-CZ" sz="2500" dirty="0" smtClean="0"/>
              <a:t>aloženo na významu citací ve vědě – citace spojují díla s podobnou tematikou, míra citovanosti odráží význam článku</a:t>
            </a:r>
          </a:p>
          <a:p>
            <a:r>
              <a:rPr lang="cs-CZ" sz="2500" dirty="0" err="1" smtClean="0"/>
              <a:t>Bradfordův</a:t>
            </a:r>
            <a:r>
              <a:rPr lang="cs-CZ" sz="2500" dirty="0" smtClean="0"/>
              <a:t> zákon: ca. </a:t>
            </a:r>
            <a:r>
              <a:rPr lang="en-GB" sz="2500" dirty="0" smtClean="0"/>
              <a:t>50</a:t>
            </a:r>
            <a:r>
              <a:rPr lang="cs-CZ" sz="2500" dirty="0" smtClean="0"/>
              <a:t> </a:t>
            </a:r>
            <a:r>
              <a:rPr lang="en-GB" sz="2500" dirty="0" smtClean="0"/>
              <a:t>% </a:t>
            </a:r>
            <a:r>
              <a:rPr lang="cs-CZ" sz="2500" dirty="0" smtClean="0"/>
              <a:t>všech citací se vztahuje ke článkům ve </a:t>
            </a:r>
            <a:r>
              <a:rPr lang="en-GB" sz="2500" dirty="0" smtClean="0"/>
              <a:t>150 </a:t>
            </a:r>
            <a:r>
              <a:rPr lang="cs-CZ" sz="2500" dirty="0" smtClean="0"/>
              <a:t>„jádrových“ časopisech, </a:t>
            </a:r>
            <a:r>
              <a:rPr lang="en-GB" sz="2500" dirty="0" smtClean="0"/>
              <a:t>85</a:t>
            </a:r>
            <a:r>
              <a:rPr lang="cs-CZ" sz="2500" dirty="0" smtClean="0"/>
              <a:t> </a:t>
            </a:r>
            <a:r>
              <a:rPr lang="en-GB" sz="2500" dirty="0" smtClean="0"/>
              <a:t>% </a:t>
            </a:r>
            <a:r>
              <a:rPr lang="cs-CZ" sz="2500" dirty="0" smtClean="0"/>
              <a:t>citací k článkům v 2000 časopisech (klesající exponenciální vztah)</a:t>
            </a:r>
            <a:endParaRPr lang="en-GB" sz="2500" dirty="0"/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500" dirty="0" smtClean="0"/>
              <a:t>zahrnuty jsou časopisy, které vycházejí pravidelně, jsou recenzované, jsou převážně v angličtině, mají mezinárodní nebo lokální význam a prošli evaluací</a:t>
            </a:r>
            <a:endParaRPr lang="en-GB" sz="2500" dirty="0"/>
          </a:p>
        </p:txBody>
      </p:sp>
      <p:graphicFrame>
        <p:nvGraphicFramePr>
          <p:cNvPr id="1026" name="Object 2">
            <a:hlinkClick r:id="rId3"/>
          </p:cNvPr>
          <p:cNvGraphicFramePr>
            <a:graphicFrameLocks noChangeAspect="1"/>
          </p:cNvGraphicFramePr>
          <p:nvPr/>
        </p:nvGraphicFramePr>
        <p:xfrm>
          <a:off x="7174737" y="0"/>
          <a:ext cx="1969263" cy="1224136"/>
        </p:xfrm>
        <a:graphic>
          <a:graphicData uri="http://schemas.openxmlformats.org/presentationml/2006/ole">
            <p:oleObj spid="_x0000_s1035" name="Photo Editor Photo" r:id="rId4" imgW="2266667" imgH="1409897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i="1" dirty="0" err="1" smtClean="0"/>
              <a:t>Journal</a:t>
            </a:r>
            <a:r>
              <a:rPr lang="cs-CZ" sz="3600" b="1" i="1" dirty="0" smtClean="0"/>
              <a:t> </a:t>
            </a:r>
            <a:r>
              <a:rPr lang="cs-CZ" sz="3600" b="1" i="1" dirty="0" err="1" smtClean="0"/>
              <a:t>of</a:t>
            </a:r>
            <a:r>
              <a:rPr lang="cs-CZ" sz="3600" b="1" i="1" dirty="0" smtClean="0"/>
              <a:t> </a:t>
            </a:r>
            <a:r>
              <a:rPr lang="cs-CZ" sz="3600" b="1" i="1" dirty="0" err="1" smtClean="0"/>
              <a:t>Citation</a:t>
            </a:r>
            <a:r>
              <a:rPr lang="cs-CZ" sz="3600" b="1" i="1" dirty="0" smtClean="0"/>
              <a:t> </a:t>
            </a:r>
            <a:r>
              <a:rPr lang="cs-CZ" sz="3600" b="1" i="1" dirty="0" err="1" smtClean="0"/>
              <a:t>Reports</a:t>
            </a:r>
            <a:r>
              <a:rPr lang="cs-CZ" sz="3600" b="1" i="1" dirty="0" smtClean="0"/>
              <a:t> </a:t>
            </a:r>
            <a:r>
              <a:rPr lang="cs-CZ" sz="3600" b="1" dirty="0" smtClean="0"/>
              <a:t>(JCR)</a:t>
            </a:r>
            <a:endParaRPr lang="cs-CZ" sz="3600" b="1" dirty="0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179512" y="1124744"/>
            <a:ext cx="8712968" cy="5253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FontTx/>
              <a:buChar char="•"/>
            </a:pPr>
            <a:r>
              <a:rPr lang="cs-CZ" sz="2600" dirty="0" smtClean="0"/>
              <a:t>publikován každoročně jednou do roka od roku </a:t>
            </a:r>
            <a:r>
              <a:rPr lang="en-GB" sz="2600" dirty="0" smtClean="0"/>
              <a:t>1975</a:t>
            </a:r>
            <a:r>
              <a:rPr lang="cs-CZ" sz="2600" dirty="0" smtClean="0"/>
              <a:t>, propojen s Web </a:t>
            </a:r>
            <a:r>
              <a:rPr lang="cs-CZ" sz="2600" dirty="0" err="1" smtClean="0"/>
              <a:t>of</a:t>
            </a:r>
            <a:r>
              <a:rPr lang="cs-CZ" sz="2600" dirty="0" smtClean="0"/>
              <a:t> Science, dnes služba v jeho rámci</a:t>
            </a:r>
            <a:r>
              <a:rPr lang="en-GB" sz="2600" dirty="0" smtClean="0"/>
              <a:t> </a:t>
            </a:r>
            <a:endParaRPr lang="en-GB" sz="2600" dirty="0"/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600" dirty="0" smtClean="0"/>
              <a:t>obsahuje informace o časopisech (ISSN, vydavatel, jazyk apod.) a jejich citovanosti</a:t>
            </a:r>
            <a:endParaRPr lang="en-GB" sz="2600" dirty="0"/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600" dirty="0" smtClean="0"/>
              <a:t>od roku 1960 počítán </a:t>
            </a:r>
            <a:r>
              <a:rPr lang="cs-CZ" sz="2600" i="1" dirty="0"/>
              <a:t>i</a:t>
            </a:r>
            <a:r>
              <a:rPr lang="en-GB" sz="2600" i="1" dirty="0" err="1" smtClean="0"/>
              <a:t>mpact</a:t>
            </a:r>
            <a:r>
              <a:rPr lang="en-GB" sz="2600" i="1" dirty="0" smtClean="0"/>
              <a:t> </a:t>
            </a:r>
            <a:r>
              <a:rPr lang="cs-CZ" sz="2600" i="1" dirty="0" smtClean="0"/>
              <a:t>f</a:t>
            </a:r>
            <a:r>
              <a:rPr lang="en-GB" sz="2600" i="1" dirty="0" smtClean="0"/>
              <a:t>actor </a:t>
            </a:r>
            <a:r>
              <a:rPr lang="en-GB" sz="2600" dirty="0"/>
              <a:t>(IF</a:t>
            </a:r>
            <a:r>
              <a:rPr lang="en-GB" sz="2600" dirty="0" smtClean="0"/>
              <a:t>)</a:t>
            </a:r>
            <a:r>
              <a:rPr lang="cs-CZ" sz="2600" dirty="0" smtClean="0"/>
              <a:t>: ukazatel četnosti citací průměrného článku v určitém časopise v jiných časopisech</a:t>
            </a:r>
            <a:r>
              <a:rPr lang="en-GB" sz="2600" dirty="0" smtClean="0"/>
              <a:t> </a:t>
            </a:r>
            <a:r>
              <a:rPr lang="cs-CZ" sz="2600" dirty="0" smtClean="0"/>
              <a:t>a v něm samém</a:t>
            </a:r>
            <a:endParaRPr lang="en-GB" sz="2600" dirty="0"/>
          </a:p>
          <a:p>
            <a:pPr>
              <a:lnSpc>
                <a:spcPct val="110000"/>
              </a:lnSpc>
            </a:pPr>
            <a:r>
              <a:rPr lang="cs-CZ" sz="2600" dirty="0" smtClean="0"/>
              <a:t>IF = počet citací</a:t>
            </a:r>
            <a:r>
              <a:rPr lang="en-GB" sz="2600" dirty="0" smtClean="0"/>
              <a:t> </a:t>
            </a:r>
            <a:r>
              <a:rPr lang="cs-CZ" sz="2600" dirty="0" smtClean="0"/>
              <a:t>článků z posledních</a:t>
            </a:r>
            <a:r>
              <a:rPr lang="en-GB" sz="2600" dirty="0" smtClean="0"/>
              <a:t> </a:t>
            </a:r>
            <a:r>
              <a:rPr lang="en-GB" sz="2600" dirty="0"/>
              <a:t>2 </a:t>
            </a:r>
            <a:r>
              <a:rPr lang="cs-CZ" sz="2600" dirty="0" smtClean="0"/>
              <a:t>ročníků časopisu</a:t>
            </a:r>
            <a:r>
              <a:rPr lang="en-GB" sz="2600" dirty="0" smtClean="0"/>
              <a:t> </a:t>
            </a:r>
            <a:r>
              <a:rPr lang="en-GB" sz="2600" dirty="0"/>
              <a:t>/ </a:t>
            </a:r>
            <a:r>
              <a:rPr lang="cs-CZ" sz="2600" dirty="0" smtClean="0"/>
              <a:t>celkový počet článků v posledních 2 ročnících časopisu</a:t>
            </a:r>
            <a:endParaRPr lang="en-GB" sz="2600" dirty="0"/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600" i="1" dirty="0" err="1" smtClean="0"/>
              <a:t>cited</a:t>
            </a:r>
            <a:r>
              <a:rPr lang="cs-CZ" sz="2600" i="1" dirty="0" smtClean="0"/>
              <a:t> </a:t>
            </a:r>
            <a:r>
              <a:rPr lang="en-GB" sz="2600" i="1" dirty="0" smtClean="0"/>
              <a:t>half-life</a:t>
            </a:r>
            <a:r>
              <a:rPr lang="en-GB" sz="2600" dirty="0" smtClean="0"/>
              <a:t> </a:t>
            </a:r>
            <a:r>
              <a:rPr lang="en-GB" sz="2600" dirty="0"/>
              <a:t>(HL</a:t>
            </a:r>
            <a:r>
              <a:rPr lang="en-GB" sz="2600" dirty="0" smtClean="0"/>
              <a:t>)</a:t>
            </a:r>
            <a:r>
              <a:rPr lang="cs-CZ" sz="2600" dirty="0" smtClean="0"/>
              <a:t> =</a:t>
            </a:r>
            <a:r>
              <a:rPr lang="en-GB" sz="2600" dirty="0" smtClean="0"/>
              <a:t> </a:t>
            </a:r>
            <a:r>
              <a:rPr lang="cs-CZ" sz="2600" dirty="0" smtClean="0"/>
              <a:t>průměrné stáří článků z časopisu, které byly v aktuálním roce citovány jinými časopisy</a:t>
            </a:r>
            <a:endParaRPr lang="en-GB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Vlastnosti IF a HL</a:t>
            </a:r>
            <a:endParaRPr lang="cs-CZ" sz="36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51520" y="1052736"/>
            <a:ext cx="82296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dirty="0" smtClean="0"/>
              <a:t>IF </a:t>
            </a:r>
            <a:r>
              <a:rPr lang="cs-CZ" sz="2400" dirty="0" smtClean="0"/>
              <a:t>mnoha časopisů kolísá</a:t>
            </a:r>
            <a:endParaRPr lang="en-GB" sz="2400" dirty="0"/>
          </a:p>
          <a:p>
            <a:pPr>
              <a:buFontTx/>
              <a:buChar char="•"/>
            </a:pPr>
            <a:r>
              <a:rPr lang="cs-CZ" sz="2400" dirty="0" smtClean="0"/>
              <a:t>časopisy v odvětvích s málo vědci </a:t>
            </a:r>
            <a:r>
              <a:rPr lang="en-GB" sz="2400" dirty="0" smtClean="0"/>
              <a:t>(</a:t>
            </a:r>
            <a:r>
              <a:rPr lang="cs-CZ" sz="2400" dirty="0" smtClean="0"/>
              <a:t>např. entomologie</a:t>
            </a:r>
            <a:r>
              <a:rPr lang="en-GB" sz="2400" dirty="0" smtClean="0"/>
              <a:t>, mat</a:t>
            </a:r>
            <a:r>
              <a:rPr lang="cs-CZ" sz="2400" dirty="0" err="1" smtClean="0"/>
              <a:t>ematika</a:t>
            </a:r>
            <a:r>
              <a:rPr lang="en-GB" sz="2400" dirty="0" smtClean="0"/>
              <a:t>) </a:t>
            </a:r>
            <a:r>
              <a:rPr lang="cs-CZ" sz="2400" dirty="0" smtClean="0"/>
              <a:t>mají nízký </a:t>
            </a:r>
            <a:r>
              <a:rPr lang="en-GB" sz="2400" dirty="0" smtClean="0"/>
              <a:t>IF </a:t>
            </a:r>
            <a:r>
              <a:rPr lang="cs-CZ" sz="2400" dirty="0" smtClean="0"/>
              <a:t>ale</a:t>
            </a:r>
            <a:r>
              <a:rPr lang="en-GB" sz="2400" dirty="0" smtClean="0"/>
              <a:t> </a:t>
            </a:r>
            <a:r>
              <a:rPr lang="cs-CZ" sz="2400" dirty="0" smtClean="0"/>
              <a:t>vysoký</a:t>
            </a:r>
            <a:r>
              <a:rPr lang="en-GB" sz="2400" dirty="0" smtClean="0"/>
              <a:t> HL</a:t>
            </a:r>
            <a:r>
              <a:rPr lang="cs-CZ" sz="2400" dirty="0" smtClean="0"/>
              <a:t>,</a:t>
            </a:r>
            <a:r>
              <a:rPr lang="en-GB" sz="2400" dirty="0" smtClean="0"/>
              <a:t> </a:t>
            </a:r>
            <a:r>
              <a:rPr lang="cs-CZ" sz="2400" dirty="0" smtClean="0"/>
              <a:t>u velkých odvětví </a:t>
            </a:r>
            <a:r>
              <a:rPr lang="en-GB" sz="2400" dirty="0" smtClean="0"/>
              <a:t>(</a:t>
            </a:r>
            <a:r>
              <a:rPr lang="en-GB" sz="2400" dirty="0" err="1" smtClean="0"/>
              <a:t>biotechnolog</a:t>
            </a:r>
            <a:r>
              <a:rPr lang="cs-CZ" sz="2400" dirty="0" err="1" smtClean="0"/>
              <a:t>ie</a:t>
            </a:r>
            <a:r>
              <a:rPr lang="en-GB" sz="2400" dirty="0" smtClean="0"/>
              <a:t>, </a:t>
            </a:r>
            <a:r>
              <a:rPr lang="en-GB" sz="2400" dirty="0" err="1" smtClean="0"/>
              <a:t>geneti</a:t>
            </a:r>
            <a:r>
              <a:rPr lang="cs-CZ" sz="2400" dirty="0" err="1" smtClean="0"/>
              <a:t>ka</a:t>
            </a:r>
            <a:r>
              <a:rPr lang="en-GB" sz="2400" dirty="0" smtClean="0"/>
              <a:t>)</a:t>
            </a:r>
            <a:r>
              <a:rPr lang="cs-CZ" sz="2400" dirty="0" smtClean="0"/>
              <a:t> je to naopak – nutnost srovnávat IF v rámci jednotlivých </a:t>
            </a:r>
            <a:r>
              <a:rPr lang="cs-CZ" sz="2400" dirty="0" smtClean="0"/>
              <a:t>oborů</a:t>
            </a:r>
          </a:p>
          <a:p>
            <a:pPr>
              <a:buFontTx/>
              <a:buChar char="•"/>
            </a:pPr>
            <a:r>
              <a:rPr lang="en-GB" sz="2400" dirty="0" smtClean="0"/>
              <a:t>IF </a:t>
            </a:r>
            <a:r>
              <a:rPr lang="cs-CZ" sz="2400" dirty="0" smtClean="0"/>
              <a:t>indikuje, která odvětví jsou momentálně populární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cs-CZ" sz="2400" dirty="0" smtClean="0"/>
              <a:t>závisí </a:t>
            </a:r>
            <a:r>
              <a:rPr lang="cs-CZ" sz="2400" dirty="0" smtClean="0"/>
              <a:t>na redakční politice časopisu, např. výběru článků redakcí: nejvyšší IF v oboru mají časopisy publikující přehledy (</a:t>
            </a:r>
            <a:r>
              <a:rPr lang="cs-CZ" sz="2400" i="1" dirty="0" err="1" smtClean="0"/>
              <a:t>review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journals</a:t>
            </a:r>
            <a:r>
              <a:rPr lang="cs-CZ" sz="2400" dirty="0" smtClean="0"/>
              <a:t>)</a:t>
            </a:r>
          </a:p>
          <a:p>
            <a:pPr>
              <a:buFontTx/>
              <a:buChar char="•"/>
            </a:pPr>
            <a:r>
              <a:rPr lang="cs-CZ" sz="2400" dirty="0" smtClean="0"/>
              <a:t>IF a HL jsou </a:t>
            </a:r>
            <a:r>
              <a:rPr lang="cs-CZ" sz="2400" dirty="0" err="1" smtClean="0"/>
              <a:t>bibliometrické</a:t>
            </a:r>
            <a:r>
              <a:rPr lang="cs-CZ" sz="2400" dirty="0" smtClean="0"/>
              <a:t> ukazatele časopisu, nikoliv jednotlivých článků nebo jejich autorů (vs. </a:t>
            </a:r>
            <a:r>
              <a:rPr lang="cs-CZ" sz="2400" dirty="0" err="1" smtClean="0"/>
              <a:t>Hirschův</a:t>
            </a:r>
            <a:r>
              <a:rPr lang="cs-CZ" sz="2400" dirty="0" smtClean="0"/>
              <a:t> neboli </a:t>
            </a:r>
            <a:r>
              <a:rPr lang="en-GB" sz="2400" dirty="0" smtClean="0"/>
              <a:t>h-index</a:t>
            </a:r>
            <a:r>
              <a:rPr lang="cs-CZ" sz="2400" dirty="0" smtClean="0"/>
              <a:t>:</a:t>
            </a:r>
            <a:r>
              <a:rPr lang="en-GB" sz="2400" dirty="0" smtClean="0"/>
              <a:t> </a:t>
            </a:r>
            <a:r>
              <a:rPr lang="cs-CZ" sz="2400" dirty="0" smtClean="0"/>
              <a:t>měřítko citovanosti děl jednotlivých autorů</a:t>
            </a:r>
            <a:r>
              <a:rPr lang="en-GB" sz="2400" dirty="0" smtClean="0"/>
              <a:t> </a:t>
            </a:r>
            <a:r>
              <a:rPr lang="cs-CZ" sz="2400" dirty="0" smtClean="0"/>
              <a:t>= počet publikací autora minimálně s h citacemi) </a:t>
            </a:r>
            <a:endParaRPr lang="en-GB" sz="2400" dirty="0" smtClean="0"/>
          </a:p>
          <a:p>
            <a:pPr>
              <a:lnSpc>
                <a:spcPct val="120000"/>
              </a:lnSpc>
              <a:buNone/>
            </a:pPr>
            <a:endParaRPr lang="en-GB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Doplňující zdroje</a:t>
            </a:r>
            <a:br>
              <a:rPr lang="cs-CZ" b="1" dirty="0" smtClean="0"/>
            </a:br>
            <a:r>
              <a:rPr lang="cs-CZ" sz="3100" b="1" i="1" dirty="0" err="1" smtClean="0"/>
              <a:t>Additional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resources</a:t>
            </a:r>
            <a:endParaRPr lang="cs-CZ" b="1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844824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800" b="1" dirty="0" smtClean="0"/>
              <a:t>Index </a:t>
            </a:r>
            <a:r>
              <a:rPr lang="en-GB" sz="2800" b="1" dirty="0"/>
              <a:t>to Organism Names</a:t>
            </a:r>
            <a:r>
              <a:rPr lang="en-GB" sz="2800" dirty="0"/>
              <a:t>: </a:t>
            </a:r>
            <a:r>
              <a:rPr lang="cs-CZ" sz="2800" dirty="0" smtClean="0"/>
              <a:t>zejména živočišná </a:t>
            </a:r>
            <a:r>
              <a:rPr lang="cs-CZ" sz="2800" dirty="0" smtClean="0"/>
              <a:t>jména publikovaná v časopisech excerpovaných </a:t>
            </a:r>
            <a:r>
              <a:rPr lang="cs-CZ" sz="2800" dirty="0" smtClean="0"/>
              <a:t>databází </a:t>
            </a:r>
            <a:r>
              <a:rPr lang="cs-CZ" sz="2800" dirty="0" err="1" smtClean="0"/>
              <a:t>Zoological</a:t>
            </a:r>
            <a:r>
              <a:rPr lang="cs-CZ" sz="2800" dirty="0" smtClean="0"/>
              <a:t> </a:t>
            </a:r>
            <a:r>
              <a:rPr lang="cs-CZ" sz="2800" dirty="0" err="1" smtClean="0"/>
              <a:t>Record</a:t>
            </a:r>
            <a:endParaRPr lang="en-GB" sz="28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301208"/>
            <a:ext cx="5267668" cy="1237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/>
          <a:lstStyle/>
          <a:p>
            <a:r>
              <a:rPr lang="cs-CZ" b="1" dirty="0" smtClean="0"/>
              <a:t>Databáze SCOPUS</a:t>
            </a:r>
            <a:endParaRPr lang="cs-CZ" b="1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323528" y="1268760"/>
            <a:ext cx="82296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cs-CZ" sz="2600" dirty="0" smtClean="0"/>
              <a:t>provozovaná společností </a:t>
            </a:r>
            <a:r>
              <a:rPr lang="en-GB" sz="2600" dirty="0" smtClean="0"/>
              <a:t>Elsevier</a:t>
            </a:r>
            <a:r>
              <a:rPr lang="cs-CZ" sz="2600" dirty="0"/>
              <a:t> </a:t>
            </a:r>
            <a:r>
              <a:rPr lang="cs-CZ" sz="2600" dirty="0" smtClean="0"/>
              <a:t>Science</a:t>
            </a:r>
            <a:r>
              <a:rPr lang="en-GB" sz="2600" dirty="0" smtClean="0"/>
              <a:t> </a:t>
            </a:r>
            <a:endParaRPr lang="en-GB" sz="2600" dirty="0"/>
          </a:p>
          <a:p>
            <a:r>
              <a:rPr lang="cs-CZ" sz="2600" dirty="0"/>
              <a:t>v</a:t>
            </a:r>
            <a:r>
              <a:rPr lang="cs-CZ" sz="2600" dirty="0" smtClean="0"/>
              <a:t> současnosti největší citační a bibliografická databáze </a:t>
            </a:r>
            <a:r>
              <a:rPr lang="cs-CZ" sz="2600" dirty="0" smtClean="0"/>
              <a:t>(69 </a:t>
            </a:r>
            <a:r>
              <a:rPr lang="cs-CZ" sz="2600" dirty="0" smtClean="0"/>
              <a:t>milionů záznamů, 5 000 vydavatelství)</a:t>
            </a:r>
            <a:endParaRPr lang="en-GB" sz="2600" dirty="0"/>
          </a:p>
          <a:p>
            <a:r>
              <a:rPr lang="cs-CZ" sz="2600" dirty="0" smtClean="0"/>
              <a:t>22</a:t>
            </a:r>
            <a:r>
              <a:rPr lang="en-GB" sz="2600" dirty="0" smtClean="0"/>
              <a:t> </a:t>
            </a:r>
            <a:r>
              <a:rPr lang="cs-CZ" sz="2600" dirty="0" smtClean="0"/>
              <a:t>8</a:t>
            </a:r>
            <a:r>
              <a:rPr lang="en-GB" sz="2600" dirty="0" smtClean="0"/>
              <a:t>00 </a:t>
            </a:r>
            <a:r>
              <a:rPr lang="cs-CZ" sz="2600" dirty="0" smtClean="0"/>
              <a:t>recenzovaných časopisů z přírodních, technických, společenských a humanitních věd</a:t>
            </a:r>
            <a:r>
              <a:rPr lang="en-GB" sz="2600" dirty="0" smtClean="0"/>
              <a:t> </a:t>
            </a:r>
            <a:r>
              <a:rPr lang="en-GB" sz="2600" dirty="0"/>
              <a:t>(4 </a:t>
            </a:r>
            <a:r>
              <a:rPr lang="cs-CZ" sz="2600" dirty="0" smtClean="0"/>
              <a:t>3</a:t>
            </a:r>
            <a:r>
              <a:rPr lang="en-GB" sz="2600" dirty="0" smtClean="0"/>
              <a:t>00 </a:t>
            </a:r>
            <a:r>
              <a:rPr lang="cs-CZ" sz="2600" dirty="0" smtClean="0"/>
              <a:t>pro biologii</a:t>
            </a:r>
            <a:r>
              <a:rPr lang="en-GB" sz="2600" dirty="0" smtClean="0"/>
              <a:t>)</a:t>
            </a:r>
            <a:r>
              <a:rPr lang="cs-CZ" sz="2600" dirty="0" smtClean="0"/>
              <a:t>, včetně článků v tisku (</a:t>
            </a:r>
            <a:r>
              <a:rPr lang="cs-CZ" sz="2600" i="1" dirty="0" err="1" smtClean="0"/>
              <a:t>articles</a:t>
            </a:r>
            <a:r>
              <a:rPr lang="cs-CZ" sz="2600" i="1" dirty="0" smtClean="0"/>
              <a:t> in </a:t>
            </a:r>
            <a:r>
              <a:rPr lang="cs-CZ" sz="2600" i="1" dirty="0" err="1" smtClean="0"/>
              <a:t>press</a:t>
            </a:r>
            <a:r>
              <a:rPr lang="cs-CZ" sz="2600" dirty="0" smtClean="0"/>
              <a:t>)</a:t>
            </a:r>
            <a:endParaRPr lang="en-GB" sz="2600" dirty="0"/>
          </a:p>
          <a:p>
            <a:r>
              <a:rPr lang="cs-CZ" sz="2600" dirty="0" smtClean="0"/>
              <a:t>25 milionů patentů,</a:t>
            </a:r>
            <a:r>
              <a:rPr lang="en-GB" sz="2600" dirty="0" smtClean="0"/>
              <a:t> </a:t>
            </a:r>
            <a:r>
              <a:rPr lang="cs-CZ" sz="2600" dirty="0" smtClean="0"/>
              <a:t>370 knižních řad, sborníky z konferencí</a:t>
            </a:r>
            <a:endParaRPr lang="en-GB" sz="2600" dirty="0"/>
          </a:p>
          <a:p>
            <a:r>
              <a:rPr lang="cs-CZ" sz="2600" dirty="0" smtClean="0"/>
              <a:t>pokrytí od roku </a:t>
            </a:r>
            <a:r>
              <a:rPr lang="en-GB" sz="2600" dirty="0" smtClean="0"/>
              <a:t>1</a:t>
            </a:r>
            <a:r>
              <a:rPr lang="cs-CZ" sz="2600" dirty="0" smtClean="0"/>
              <a:t>823, ale zejména od </a:t>
            </a:r>
            <a:r>
              <a:rPr lang="en-GB" sz="2600" dirty="0" smtClean="0"/>
              <a:t>199</a:t>
            </a:r>
            <a:r>
              <a:rPr lang="cs-CZ" sz="2600" dirty="0"/>
              <a:t>6</a:t>
            </a:r>
            <a:endParaRPr lang="cs-CZ" sz="2600" dirty="0" smtClean="0"/>
          </a:p>
          <a:p>
            <a:r>
              <a:rPr lang="cs-CZ" sz="2600" dirty="0"/>
              <a:t>p</a:t>
            </a:r>
            <a:r>
              <a:rPr lang="cs-CZ" sz="2600" dirty="0" smtClean="0"/>
              <a:t>římý konkurent Web </a:t>
            </a:r>
            <a:r>
              <a:rPr lang="cs-CZ" sz="2600" dirty="0" err="1" smtClean="0"/>
              <a:t>of</a:t>
            </a:r>
            <a:r>
              <a:rPr lang="cs-CZ" sz="2600" dirty="0" smtClean="0"/>
              <a:t> Science v oblasti </a:t>
            </a:r>
            <a:r>
              <a:rPr lang="cs-CZ" sz="2600" dirty="0" err="1" smtClean="0"/>
              <a:t>scientometrie</a:t>
            </a:r>
            <a:r>
              <a:rPr lang="cs-CZ" sz="2600" dirty="0" smtClean="0"/>
              <a:t> (hodnocení vědeckých výstupů na základě citačních ohlasů)</a:t>
            </a:r>
            <a:endParaRPr lang="cs-CZ" sz="2600" dirty="0"/>
          </a:p>
        </p:txBody>
      </p:sp>
      <p:pic>
        <p:nvPicPr>
          <p:cNvPr id="5" name="Obrázek 4" descr="elsevier-tre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188640"/>
            <a:ext cx="1425364" cy="157653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37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/>
          <a:lstStyle/>
          <a:p>
            <a:r>
              <a:rPr lang="cs-CZ" b="1" dirty="0" smtClean="0"/>
              <a:t>SCOPUS: geografické pokrytí</a:t>
            </a:r>
            <a:endParaRPr lang="cs-CZ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496719" cy="50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6660232" y="6309320"/>
            <a:ext cx="2243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www.</a:t>
            </a:r>
            <a:r>
              <a:rPr lang="cs-CZ" dirty="0" err="1" smtClean="0"/>
              <a:t>info.scopus.com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139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8924412" cy="4464533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23528" y="332656"/>
            <a:ext cx="4005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https://www.scopus.com/</a:t>
            </a: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9849607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734</Words>
  <Application>Microsoft Office PowerPoint</Application>
  <PresentationFormat>Předvádění na obrazovce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sady Office</vt:lpstr>
      <vt:lpstr>Photo Editor Photo</vt:lpstr>
      <vt:lpstr>Informační zdroje v zoologii Zoological resources of information </vt:lpstr>
      <vt:lpstr>Web of Science http://webofknowledge.com/</vt:lpstr>
      <vt:lpstr>Institute of Scientific Information</vt:lpstr>
      <vt:lpstr>Journal of Citation Reports (JCR)</vt:lpstr>
      <vt:lpstr>Vlastnosti IF a HL</vt:lpstr>
      <vt:lpstr>Doplňující zdroje Additional resources</vt:lpstr>
      <vt:lpstr>Databáze SCOPUS</vt:lpstr>
      <vt:lpstr>SCOPUS: geografické pokrytí</vt:lpstr>
      <vt:lpstr>Snímek 9</vt:lpstr>
      <vt:lpstr>Funkce databáze Scopus</vt:lpstr>
      <vt:lpstr>Domácí úkol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Informační zdroje v zoologii Zoological resources of information</dc:title>
  <dc:creator>Malenovsky</dc:creator>
  <cp:lastModifiedBy>Igor Malenovský</cp:lastModifiedBy>
  <cp:revision>58</cp:revision>
  <dcterms:created xsi:type="dcterms:W3CDTF">2014-03-16T19:10:45Z</dcterms:created>
  <dcterms:modified xsi:type="dcterms:W3CDTF">2018-03-27T10:14:48Z</dcterms:modified>
</cp:coreProperties>
</file>