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93" r:id="rId3"/>
    <p:sldId id="308" r:id="rId4"/>
    <p:sldId id="271" r:id="rId5"/>
    <p:sldId id="258" r:id="rId6"/>
    <p:sldId id="287" r:id="rId7"/>
    <p:sldId id="288" r:id="rId8"/>
    <p:sldId id="262" r:id="rId9"/>
    <p:sldId id="303" r:id="rId10"/>
    <p:sldId id="259" r:id="rId11"/>
    <p:sldId id="260" r:id="rId12"/>
    <p:sldId id="261" r:id="rId13"/>
    <p:sldId id="273" r:id="rId14"/>
    <p:sldId id="299" r:id="rId15"/>
    <p:sldId id="263" r:id="rId16"/>
    <p:sldId id="296" r:id="rId17"/>
    <p:sldId id="291" r:id="rId18"/>
    <p:sldId id="264" r:id="rId19"/>
    <p:sldId id="290" r:id="rId20"/>
    <p:sldId id="267" r:id="rId21"/>
    <p:sldId id="274" r:id="rId22"/>
    <p:sldId id="276" r:id="rId23"/>
    <p:sldId id="304" r:id="rId24"/>
    <p:sldId id="301" r:id="rId25"/>
    <p:sldId id="300" r:id="rId26"/>
    <p:sldId id="268" r:id="rId27"/>
    <p:sldId id="277" r:id="rId28"/>
    <p:sldId id="280" r:id="rId29"/>
    <p:sldId id="289" r:id="rId30"/>
    <p:sldId id="294" r:id="rId31"/>
    <p:sldId id="269" r:id="rId32"/>
    <p:sldId id="270" r:id="rId33"/>
    <p:sldId id="282" r:id="rId34"/>
    <p:sldId id="266" r:id="rId35"/>
    <p:sldId id="283" r:id="rId36"/>
    <p:sldId id="306" r:id="rId37"/>
    <p:sldId id="305" r:id="rId38"/>
    <p:sldId id="307" r:id="rId39"/>
    <p:sldId id="284" r:id="rId40"/>
    <p:sldId id="285" r:id="rId41"/>
    <p:sldId id="286" r:id="rId42"/>
    <p:sldId id="275" r:id="rId43"/>
  </p:sldIdLst>
  <p:sldSz cx="9144000" cy="6858000" type="screen4x3"/>
  <p:notesSz cx="6858000" cy="9144000"/>
  <p:custDataLst>
    <p:tags r:id="rId4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69" d="100"/>
          <a:sy n="69" d="100"/>
        </p:scale>
        <p:origin x="5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E606-F43F-4678-B5C9-B5E28FF871D6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665-7ADD-4E13-9158-DA21F2A19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30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62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8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83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75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71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71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48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41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29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06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9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7ACC2-7083-4BE9-8243-7A4E83980039}" type="datetimeFigureOut">
              <a:rPr lang="cs-CZ" smtClean="0"/>
              <a:t>26.04.2018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77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Acanthocephala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071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5"/>
            <a:ext cx="7772400" cy="936105"/>
          </a:xfrm>
        </p:spPr>
        <p:txBody>
          <a:bodyPr/>
          <a:lstStyle/>
          <a:p>
            <a:r>
              <a:rPr lang="cs-CZ" dirty="0" smtClean="0"/>
              <a:t>Vrtejši – 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47" y="1681696"/>
            <a:ext cx="9574983" cy="44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7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76671"/>
            <a:ext cx="7772400" cy="43204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47335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8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936104"/>
          </a:xfrm>
        </p:spPr>
        <p:txBody>
          <a:bodyPr/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367240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12776"/>
            <a:ext cx="1009877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5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Morfologická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344816" cy="511256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– ozbrojen háčky (chitin) – systematika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- porézní – </a:t>
            </a:r>
            <a:r>
              <a:rPr lang="cs-CZ" b="1" dirty="0" smtClean="0">
                <a:solidFill>
                  <a:schemeClr val="tx1"/>
                </a:solidFill>
              </a:rPr>
              <a:t>metabolická aktivita </a:t>
            </a:r>
            <a:r>
              <a:rPr lang="cs-CZ" dirty="0" smtClean="0">
                <a:solidFill>
                  <a:schemeClr val="tx1"/>
                </a:solidFill>
              </a:rPr>
              <a:t>(nejaktivnější </a:t>
            </a:r>
            <a:r>
              <a:rPr lang="cs-CZ" dirty="0">
                <a:solidFill>
                  <a:schemeClr val="tx1"/>
                </a:solidFill>
              </a:rPr>
              <a:t>č</a:t>
            </a:r>
            <a:r>
              <a:rPr lang="cs-CZ" dirty="0" smtClean="0">
                <a:solidFill>
                  <a:schemeClr val="tx1"/>
                </a:solidFill>
              </a:rPr>
              <a:t>ást těla)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Povrch těla – </a:t>
            </a:r>
            <a:r>
              <a:rPr lang="cs-CZ" b="1" dirty="0" smtClean="0">
                <a:solidFill>
                  <a:schemeClr val="tx1"/>
                </a:solidFill>
              </a:rPr>
              <a:t>tegument</a:t>
            </a:r>
            <a:r>
              <a:rPr lang="cs-CZ" dirty="0" smtClean="0">
                <a:solidFill>
                  <a:schemeClr val="tx1"/>
                </a:solidFill>
              </a:rPr>
              <a:t> – několik vrstev 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bsahuje kanálky – </a:t>
            </a:r>
            <a:r>
              <a:rPr lang="cs-CZ" b="1" dirty="0" smtClean="0">
                <a:solidFill>
                  <a:schemeClr val="tx1"/>
                </a:solidFill>
              </a:rPr>
              <a:t>lakunární systém </a:t>
            </a:r>
            <a:r>
              <a:rPr lang="cs-CZ" dirty="0" smtClean="0">
                <a:solidFill>
                  <a:schemeClr val="tx1"/>
                </a:solidFill>
              </a:rPr>
              <a:t>– transport tělních tekutin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? Lepší </a:t>
            </a:r>
            <a:r>
              <a:rPr lang="cs-CZ" b="1" dirty="0" smtClean="0">
                <a:solidFill>
                  <a:schemeClr val="tx1"/>
                </a:solidFill>
              </a:rPr>
              <a:t>přestup živin </a:t>
            </a:r>
            <a:r>
              <a:rPr lang="cs-CZ" dirty="0" smtClean="0">
                <a:solidFill>
                  <a:schemeClr val="tx1"/>
                </a:solidFill>
              </a:rPr>
              <a:t>z vnějšího prostředí do těla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Na povrchu tegumentu – </a:t>
            </a:r>
            <a:r>
              <a:rPr lang="cs-CZ" b="1" dirty="0" err="1" smtClean="0">
                <a:solidFill>
                  <a:schemeClr val="tx1"/>
                </a:solidFill>
              </a:rPr>
              <a:t>glykokalyx</a:t>
            </a:r>
            <a:r>
              <a:rPr lang="cs-CZ" dirty="0" smtClean="0">
                <a:solidFill>
                  <a:schemeClr val="tx1"/>
                </a:solidFill>
              </a:rPr>
              <a:t> – tenká elektron-</a:t>
            </a:r>
            <a:r>
              <a:rPr lang="cs-CZ" dirty="0" err="1" smtClean="0">
                <a:solidFill>
                  <a:schemeClr val="tx1"/>
                </a:solidFill>
              </a:rPr>
              <a:t>densní</a:t>
            </a:r>
            <a:r>
              <a:rPr lang="cs-CZ" dirty="0" smtClean="0">
                <a:solidFill>
                  <a:schemeClr val="tx1"/>
                </a:solidFill>
              </a:rPr>
              <a:t> vrstva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tělní stěny - tegumentu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34481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3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7134" y="116632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tegumentu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03244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87897"/>
            <a:ext cx="6840760" cy="5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896544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Struktura povrchu těla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58" y="764704"/>
            <a:ext cx="5447646" cy="60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34" y="764704"/>
            <a:ext cx="3606862" cy="58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7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TEM - struktura povrchu těla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8" y="1052736"/>
            <a:ext cx="4755480" cy="56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9659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4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2008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SEM – stěny těla vrtejše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81642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7070"/>
            <a:ext cx="6768752" cy="59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dirty="0" smtClean="0"/>
              <a:t>Schéma lakunárního systému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5076"/>
            <a:ext cx="4392488" cy="540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46" y="980728"/>
            <a:ext cx="428015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9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78098"/>
          </a:xfrm>
        </p:spPr>
        <p:txBody>
          <a:bodyPr/>
          <a:lstStyle/>
          <a:p>
            <a:r>
              <a:rPr lang="cs-CZ" dirty="0" smtClean="0"/>
              <a:t>SEM - </a:t>
            </a:r>
            <a:r>
              <a:rPr lang="cs-CZ" dirty="0" err="1"/>
              <a:t>A</a:t>
            </a:r>
            <a:r>
              <a:rPr lang="cs-CZ" dirty="0" err="1" smtClean="0"/>
              <a:t>canthocephala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64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7"/>
            <a:ext cx="439248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6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Organizace lakunárního systému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92488" cy="500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80" y="3767101"/>
            <a:ext cx="4038600" cy="22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92089"/>
          </a:xfrm>
        </p:spPr>
        <p:txBody>
          <a:bodyPr/>
          <a:lstStyle/>
          <a:p>
            <a:r>
              <a:rPr lang="cs-CZ" dirty="0" smtClean="0"/>
              <a:t>Orgánové soustavy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7200800" cy="496855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Trávicí soustava </a:t>
            </a:r>
            <a:r>
              <a:rPr lang="cs-CZ" dirty="0" smtClean="0">
                <a:solidFill>
                  <a:schemeClr val="tx1"/>
                </a:solidFill>
              </a:rPr>
              <a:t>– chybí – příjem potravy – povrch těla (povrchové krypty) – lakunární systém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Nervový systém </a:t>
            </a:r>
            <a:r>
              <a:rPr lang="cs-CZ" dirty="0" smtClean="0">
                <a:solidFill>
                  <a:schemeClr val="tx1"/>
                </a:solidFill>
              </a:rPr>
              <a:t>– jednoduchý – nervové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periférní</a:t>
            </a:r>
            <a:r>
              <a:rPr lang="cs-CZ" dirty="0" smtClean="0">
                <a:solidFill>
                  <a:schemeClr val="tx1"/>
                </a:solidFill>
              </a:rPr>
              <a:t> nervový systém – genitální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– komisury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Vylučovací soustava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 err="1" smtClean="0">
                <a:solidFill>
                  <a:schemeClr val="tx1"/>
                </a:solidFill>
              </a:rPr>
              <a:t>protonefridiální</a:t>
            </a:r>
            <a:r>
              <a:rPr lang="cs-CZ" dirty="0" smtClean="0">
                <a:solidFill>
                  <a:schemeClr val="tx1"/>
                </a:solidFill>
              </a:rPr>
              <a:t> – 2 typy: (1) </a:t>
            </a:r>
            <a:r>
              <a:rPr lang="cs-CZ" b="1" i="1" dirty="0" smtClean="0">
                <a:solidFill>
                  <a:schemeClr val="tx1"/>
                </a:solidFill>
              </a:rPr>
              <a:t>dendritický</a:t>
            </a:r>
            <a:r>
              <a:rPr lang="cs-CZ" dirty="0" smtClean="0">
                <a:solidFill>
                  <a:schemeClr val="tx1"/>
                </a:solidFill>
              </a:rPr>
              <a:t> – centrální kanál  s bočními větvemi končí plaménkovými buňkami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(2) </a:t>
            </a:r>
            <a:r>
              <a:rPr lang="cs-CZ" b="1" i="1" dirty="0" smtClean="0">
                <a:solidFill>
                  <a:schemeClr val="tx1"/>
                </a:solidFill>
              </a:rPr>
              <a:t>váčkovitý</a:t>
            </a:r>
            <a:r>
              <a:rPr lang="cs-CZ" dirty="0" smtClean="0">
                <a:solidFill>
                  <a:schemeClr val="tx1"/>
                </a:solidFill>
              </a:rPr>
              <a:t> – měchýřek do kterého </a:t>
            </a:r>
            <a:r>
              <a:rPr lang="cs-CZ" dirty="0">
                <a:solidFill>
                  <a:schemeClr val="tx1"/>
                </a:solidFill>
              </a:rPr>
              <a:t>ú</a:t>
            </a:r>
            <a:r>
              <a:rPr lang="cs-CZ" dirty="0" smtClean="0">
                <a:solidFill>
                  <a:schemeClr val="tx1"/>
                </a:solidFill>
              </a:rPr>
              <a:t>stí plaménkové buňky 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49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200800" cy="504056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Gonochoristi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sexuální </a:t>
            </a:r>
            <a:r>
              <a:rPr lang="cs-CZ" dirty="0" err="1" smtClean="0">
                <a:solidFill>
                  <a:schemeClr val="tx1"/>
                </a:solidFill>
              </a:rPr>
              <a:t>dimorficmus</a:t>
            </a:r>
            <a:r>
              <a:rPr lang="cs-CZ" dirty="0" smtClean="0">
                <a:solidFill>
                  <a:schemeClr val="tx1"/>
                </a:solidFill>
              </a:rPr>
              <a:t> (velikost těla, 	otrnění </a:t>
            </a:r>
            <a:r>
              <a:rPr lang="cs-CZ" dirty="0" err="1" smtClean="0">
                <a:solidFill>
                  <a:schemeClr val="tx1"/>
                </a:solidFill>
              </a:rPr>
              <a:t>chobotku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Samčí pohlavní soustava </a:t>
            </a:r>
            <a:r>
              <a:rPr lang="cs-CZ" dirty="0" smtClean="0">
                <a:solidFill>
                  <a:schemeClr val="tx1"/>
                </a:solidFill>
              </a:rPr>
              <a:t>– 2(1) </a:t>
            </a:r>
            <a:r>
              <a:rPr lang="cs-CZ" dirty="0" err="1" smtClean="0">
                <a:solidFill>
                  <a:schemeClr val="tx1"/>
                </a:solidFill>
              </a:rPr>
              <a:t>testes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vassa</a:t>
            </a:r>
            <a:r>
              <a:rPr lang="cs-CZ" dirty="0" smtClean="0">
                <a:solidFill>
                  <a:schemeClr val="tx1"/>
                </a:solidFill>
              </a:rPr>
              <a:t> 	</a:t>
            </a:r>
            <a:r>
              <a:rPr lang="cs-CZ" dirty="0" err="1" smtClean="0">
                <a:solidFill>
                  <a:schemeClr val="tx1"/>
                </a:solidFill>
              </a:rPr>
              <a:t>efferentia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deferens</a:t>
            </a:r>
            <a:r>
              <a:rPr lang="cs-CZ" dirty="0" smtClean="0">
                <a:solidFill>
                  <a:schemeClr val="tx1"/>
                </a:solidFill>
              </a:rPr>
              <a:t> –semenný váček, 	cementové žlázy, cementový rezervoár, 	</a:t>
            </a:r>
            <a:r>
              <a:rPr lang="cs-CZ" dirty="0" err="1" smtClean="0">
                <a:solidFill>
                  <a:schemeClr val="tx1"/>
                </a:solidFill>
              </a:rPr>
              <a:t>Saeffigenův</a:t>
            </a:r>
            <a:r>
              <a:rPr lang="cs-CZ" dirty="0" smtClean="0">
                <a:solidFill>
                  <a:schemeClr val="tx1"/>
                </a:solidFill>
              </a:rPr>
              <a:t> vak (tekutina –pohyb burzy) 	</a:t>
            </a:r>
            <a:r>
              <a:rPr lang="cs-CZ" dirty="0" err="1" smtClean="0">
                <a:solidFill>
                  <a:schemeClr val="tx1"/>
                </a:solidFill>
              </a:rPr>
              <a:t>pyriformní</a:t>
            </a:r>
            <a:r>
              <a:rPr lang="cs-CZ" dirty="0" smtClean="0">
                <a:solidFill>
                  <a:schemeClr val="tx1"/>
                </a:solidFill>
              </a:rPr>
              <a:t> žlázy, kopulační burza a penis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Samičí pohlavní soustava </a:t>
            </a:r>
            <a:r>
              <a:rPr lang="cs-CZ" dirty="0" smtClean="0">
                <a:solidFill>
                  <a:schemeClr val="tx1"/>
                </a:solidFill>
              </a:rPr>
              <a:t>– ovarium – z něj 	vaječné koule produkující </a:t>
            </a:r>
            <a:r>
              <a:rPr lang="cs-CZ" dirty="0" err="1" smtClean="0">
                <a:solidFill>
                  <a:schemeClr val="tx1"/>
                </a:solidFill>
              </a:rPr>
              <a:t>oocyty</a:t>
            </a:r>
            <a:r>
              <a:rPr lang="cs-CZ" dirty="0" smtClean="0">
                <a:solidFill>
                  <a:schemeClr val="tx1"/>
                </a:solidFill>
              </a:rPr>
              <a:t> – vajíčka, 	</a:t>
            </a:r>
            <a:r>
              <a:rPr lang="cs-CZ" dirty="0" err="1" smtClean="0">
                <a:solidFill>
                  <a:schemeClr val="tx1"/>
                </a:solidFill>
              </a:rPr>
              <a:t>ligamentový</a:t>
            </a:r>
            <a:r>
              <a:rPr lang="cs-CZ" dirty="0" smtClean="0">
                <a:solidFill>
                  <a:schemeClr val="tx1"/>
                </a:solidFill>
              </a:rPr>
              <a:t> vaz (vajíčka), děložní zvon + 	děloha + vagina – (tvoří systém vypuzující 	selektivně zralá vajíčka) a </a:t>
            </a:r>
            <a:r>
              <a:rPr lang="cs-CZ" dirty="0" err="1" smtClean="0">
                <a:solidFill>
                  <a:schemeClr val="tx1"/>
                </a:solidFill>
              </a:rPr>
              <a:t>subterminální</a:t>
            </a:r>
            <a:r>
              <a:rPr lang="cs-CZ" dirty="0" smtClean="0">
                <a:solidFill>
                  <a:schemeClr val="tx1"/>
                </a:solidFill>
              </a:rPr>
              <a:t> 	pohlavní </a:t>
            </a:r>
            <a:r>
              <a:rPr lang="cs-CZ" dirty="0" err="1" smtClean="0">
                <a:solidFill>
                  <a:schemeClr val="tx1"/>
                </a:solidFill>
              </a:rPr>
              <a:t>porus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dimorfismus vrtejšů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/>
          <a:lstStyle/>
          <a:p>
            <a:r>
              <a:rPr lang="cs-CZ" dirty="0" smtClean="0"/>
              <a:t>Morfologie samice a samice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/>
          <a:lstStyle/>
          <a:p>
            <a:r>
              <a:rPr lang="cs-CZ" dirty="0" smtClean="0"/>
              <a:t>Vajíčko </a:t>
            </a:r>
            <a:r>
              <a:rPr lang="cs-CZ" i="1" dirty="0" smtClean="0"/>
              <a:t>M. </a:t>
            </a:r>
            <a:r>
              <a:rPr lang="cs-CZ" i="1" dirty="0" err="1"/>
              <a:t>h</a:t>
            </a:r>
            <a:r>
              <a:rPr lang="cs-CZ" i="1" dirty="0" err="1" smtClean="0"/>
              <a:t>irudinaceus</a:t>
            </a:r>
            <a:endParaRPr lang="cs-CZ" i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16" y="1844824"/>
            <a:ext cx="3821632" cy="48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8" y="1955456"/>
            <a:ext cx="3849588" cy="449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/>
          <a:lstStyle/>
          <a:p>
            <a:r>
              <a:rPr lang="cs-CZ" dirty="0" smtClean="0"/>
              <a:t>Samičí pohlavní soustava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996352" cy="532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5575"/>
            <a:ext cx="4683579" cy="531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Stavba samčí pohlavní soustavy</a:t>
            </a:r>
            <a:endParaRPr lang="cs-CZ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267" y="1700808"/>
            <a:ext cx="11270819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9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Kopulační burza vrtejše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9" y="1340768"/>
            <a:ext cx="4984367" cy="417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64" y="4319547"/>
            <a:ext cx="4038600" cy="17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6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 vrtejšů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5365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Nepřímé vývojové cykly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bvykle </a:t>
            </a:r>
            <a:r>
              <a:rPr lang="cs-CZ" b="1" dirty="0" err="1" smtClean="0">
                <a:solidFill>
                  <a:schemeClr val="tx1"/>
                </a:solidFill>
              </a:rPr>
              <a:t>dixenní</a:t>
            </a:r>
            <a:r>
              <a:rPr lang="cs-CZ" dirty="0" smtClean="0">
                <a:solidFill>
                  <a:schemeClr val="tx1"/>
                </a:solidFill>
              </a:rPr>
              <a:t> – DH – obratlovec a </a:t>
            </a:r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– bezobratlý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- nejčastěji členovci – (korýši – </a:t>
            </a:r>
            <a:r>
              <a:rPr lang="cs-CZ" b="1" dirty="0" err="1">
                <a:solidFill>
                  <a:schemeClr val="tx1"/>
                </a:solidFill>
              </a:rPr>
              <a:t>akvatický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cyklus </a:t>
            </a:r>
            <a:r>
              <a:rPr lang="cs-CZ" dirty="0">
                <a:solidFill>
                  <a:schemeClr val="tx1"/>
                </a:solidFill>
              </a:rPr>
              <a:t>a hmyz – </a:t>
            </a:r>
            <a:r>
              <a:rPr lang="cs-CZ" b="1" dirty="0">
                <a:solidFill>
                  <a:schemeClr val="tx1"/>
                </a:solidFill>
              </a:rPr>
              <a:t>terestrický cyklus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Vajíčka</a:t>
            </a:r>
            <a:r>
              <a:rPr lang="cs-CZ" dirty="0" smtClean="0">
                <a:solidFill>
                  <a:schemeClr val="tx1"/>
                </a:solidFill>
              </a:rPr>
              <a:t> obsahují larvu </a:t>
            </a:r>
            <a:r>
              <a:rPr lang="cs-CZ" b="1" dirty="0" err="1" smtClean="0">
                <a:solidFill>
                  <a:schemeClr val="tx1"/>
                </a:solidFill>
              </a:rPr>
              <a:t>acanthor</a:t>
            </a:r>
            <a:endParaRPr lang="cs-CZ" b="1" dirty="0" smtClean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Larvální stádia – </a:t>
            </a:r>
            <a:r>
              <a:rPr lang="cs-CZ" b="1" dirty="0" err="1" smtClean="0">
                <a:solidFill>
                  <a:schemeClr val="tx1"/>
                </a:solidFill>
              </a:rPr>
              <a:t>preakantela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akantela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 </a:t>
            </a:r>
            <a:r>
              <a:rPr lang="cs-CZ" b="1" dirty="0" err="1" smtClean="0">
                <a:solidFill>
                  <a:schemeClr val="tx1"/>
                </a:solidFill>
              </a:rPr>
              <a:t>cystacanth</a:t>
            </a:r>
            <a:r>
              <a:rPr lang="cs-CZ" dirty="0" smtClean="0">
                <a:solidFill>
                  <a:schemeClr val="tx1"/>
                </a:solidFill>
              </a:rPr>
              <a:t> (opouzdřená </a:t>
            </a:r>
            <a:r>
              <a:rPr lang="cs-CZ" dirty="0">
                <a:solidFill>
                  <a:schemeClr val="tx1"/>
                </a:solidFill>
              </a:rPr>
              <a:t>l</a:t>
            </a:r>
            <a:r>
              <a:rPr lang="cs-CZ" dirty="0" smtClean="0">
                <a:solidFill>
                  <a:schemeClr val="tx1"/>
                </a:solidFill>
              </a:rPr>
              <a:t>arva)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Všechny stádia vrtejšů parazitická</a:t>
            </a:r>
            <a:r>
              <a:rPr lang="cs-CZ" dirty="0" smtClean="0"/>
              <a:t>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51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Vývojové cykly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17030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/>
              <a:t>Akvatický</a:t>
            </a:r>
            <a:endParaRPr lang="cs-CZ" dirty="0" smtClean="0"/>
          </a:p>
          <a:p>
            <a:r>
              <a:rPr lang="cs-CZ" dirty="0" err="1" smtClean="0"/>
              <a:t>Neoechinorhynchus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17030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Terestrický</a:t>
            </a:r>
          </a:p>
          <a:p>
            <a:r>
              <a:rPr lang="cs-CZ" dirty="0" err="1" smtClean="0"/>
              <a:t>Macracanthorhynhus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63768"/>
            <a:ext cx="4104455" cy="504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248472" cy="496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vrtejšů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" y="1268760"/>
            <a:ext cx="914769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paraziti divokých zvířat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47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4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Vývojové fáze vrtejšů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5" cy="586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008313" cy="526380"/>
          </a:xfrm>
        </p:spPr>
        <p:txBody>
          <a:bodyPr/>
          <a:lstStyle/>
          <a:p>
            <a:r>
              <a:rPr lang="cs-CZ" dirty="0" smtClean="0"/>
              <a:t>Larvální stádia vrtejšů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arenBoth"/>
            </a:pPr>
            <a:r>
              <a:rPr lang="cs-CZ" dirty="0" err="1" smtClean="0"/>
              <a:t>Acanthor</a:t>
            </a:r>
            <a:r>
              <a:rPr lang="cs-CZ" dirty="0" smtClean="0"/>
              <a:t> z tělní dutiny </a:t>
            </a:r>
            <a:r>
              <a:rPr lang="cs-CZ" dirty="0" err="1" smtClean="0"/>
              <a:t>adultní</a:t>
            </a:r>
            <a:r>
              <a:rPr lang="cs-CZ" dirty="0" smtClean="0"/>
              <a:t> samice</a:t>
            </a:r>
          </a:p>
          <a:p>
            <a:pPr marL="342900" indent="-342900">
              <a:buAutoNum type="arabicParenBoth"/>
            </a:pPr>
            <a:r>
              <a:rPr lang="cs-CZ" dirty="0" err="1" smtClean="0"/>
              <a:t>Acanthor</a:t>
            </a:r>
            <a:r>
              <a:rPr lang="cs-CZ" dirty="0" smtClean="0"/>
              <a:t> ze střeva </a:t>
            </a:r>
            <a:r>
              <a:rPr lang="cs-CZ" dirty="0" err="1" smtClean="0"/>
              <a:t>lasturnartky</a:t>
            </a:r>
            <a:endParaRPr lang="cs-CZ" dirty="0" smtClean="0"/>
          </a:p>
          <a:p>
            <a:pPr marL="342900" indent="-342900">
              <a:buAutoNum type="arabicParenBoth"/>
            </a:pPr>
            <a:r>
              <a:rPr lang="cs-CZ" dirty="0" smtClean="0"/>
              <a:t>Samičí </a:t>
            </a:r>
            <a:r>
              <a:rPr lang="cs-CZ" dirty="0" err="1" smtClean="0"/>
              <a:t>akantela</a:t>
            </a:r>
            <a:endParaRPr lang="cs-CZ" dirty="0" smtClean="0"/>
          </a:p>
          <a:p>
            <a:pPr marL="342900" indent="-342900">
              <a:buAutoNum type="arabicParenBoth"/>
            </a:pPr>
            <a:r>
              <a:rPr lang="cs-CZ" dirty="0" smtClean="0"/>
              <a:t>Samčí </a:t>
            </a:r>
            <a:r>
              <a:rPr lang="cs-CZ" dirty="0" err="1" smtClean="0"/>
              <a:t>akantela</a:t>
            </a:r>
            <a:r>
              <a:rPr lang="cs-CZ" dirty="0" smtClean="0"/>
              <a:t> (12dni)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738" y="332656"/>
            <a:ext cx="5111750" cy="380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52817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10744" cy="707678"/>
          </a:xfrm>
        </p:spPr>
        <p:txBody>
          <a:bodyPr/>
          <a:lstStyle/>
          <a:p>
            <a:r>
              <a:rPr lang="cs-CZ" dirty="0" smtClean="0"/>
              <a:t>Larvální stádium - </a:t>
            </a:r>
            <a:r>
              <a:rPr lang="cs-CZ" dirty="0" err="1" smtClean="0"/>
              <a:t>cystacant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87" y="188640"/>
            <a:ext cx="3695077" cy="621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" y="4365104"/>
            <a:ext cx="5138773" cy="20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Evoluce a klasifikace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1412776"/>
            <a:ext cx="6400800" cy="4896544"/>
          </a:xfrm>
        </p:spPr>
        <p:txBody>
          <a:bodyPr>
            <a:normAutofit/>
          </a:bodyPr>
          <a:lstStyle/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Unikátní znaky – nejasné postavení v systému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Nejnovější studia (r RNA) blízká příbuznost s vířníky </a:t>
            </a:r>
            <a:r>
              <a:rPr lang="cs-CZ" sz="2400" dirty="0" err="1" smtClean="0">
                <a:solidFill>
                  <a:schemeClr val="tx1"/>
                </a:solidFill>
              </a:rPr>
              <a:t>Rotifera</a:t>
            </a:r>
            <a:r>
              <a:rPr lang="cs-CZ" sz="2400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 </a:t>
            </a:r>
            <a:endParaRPr lang="cs-CZ" sz="2400" dirty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Kmen:  </a:t>
            </a:r>
            <a:r>
              <a:rPr lang="cs-CZ" sz="2400" dirty="0" err="1" smtClean="0">
                <a:solidFill>
                  <a:schemeClr val="tx1"/>
                </a:solidFill>
              </a:rPr>
              <a:t>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Archiacanthocephala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Palaeacanthocephala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Polyacanthocephala</a:t>
            </a: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r>
              <a:rPr lang="cs-CZ" sz="2400" dirty="0" smtClean="0">
                <a:solidFill>
                  <a:schemeClr val="tx1"/>
                </a:solidFill>
              </a:rPr>
              <a:t>	třída </a:t>
            </a:r>
            <a:r>
              <a:rPr lang="cs-CZ" sz="2400" dirty="0" err="1" smtClean="0">
                <a:solidFill>
                  <a:schemeClr val="tx1"/>
                </a:solidFill>
              </a:rPr>
              <a:t>Eoacanthocephala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Kladogram 22 taxonů vrtejšů </a:t>
            </a:r>
            <a:br>
              <a:rPr lang="cs-CZ" dirty="0" smtClean="0"/>
            </a:br>
            <a:r>
              <a:rPr lang="cs-CZ" sz="3600" dirty="0" smtClean="0"/>
              <a:t>138 morfologických charakteristik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1044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56083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9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Archiacanthocepala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Cizopasníci suchozemských obratlovců</a:t>
            </a:r>
          </a:p>
          <a:p>
            <a:r>
              <a:rPr lang="cs-CZ" dirty="0" smtClean="0"/>
              <a:t>Tělo bez trnů</a:t>
            </a:r>
          </a:p>
          <a:p>
            <a:r>
              <a:rPr lang="cs-CZ" dirty="0" smtClean="0"/>
              <a:t>8 cementových žláz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Moniliformida</a:t>
            </a:r>
            <a:endParaRPr lang="cs-CZ" dirty="0" smtClean="0"/>
          </a:p>
          <a:p>
            <a:pPr lvl="2"/>
            <a:r>
              <a:rPr lang="cs-CZ" b="1" dirty="0" err="1" smtClean="0"/>
              <a:t>Moniliformis</a:t>
            </a:r>
            <a:r>
              <a:rPr lang="cs-CZ" b="1" dirty="0" smtClean="0"/>
              <a:t> </a:t>
            </a:r>
            <a:r>
              <a:rPr lang="cs-CZ" b="1" dirty="0" err="1" smtClean="0"/>
              <a:t>moniliformis</a:t>
            </a:r>
            <a:r>
              <a:rPr lang="cs-CZ" b="1" dirty="0"/>
              <a:t> </a:t>
            </a:r>
            <a:r>
              <a:rPr lang="cs-CZ" dirty="0" smtClean="0"/>
              <a:t>– krysy, </a:t>
            </a:r>
            <a:r>
              <a:rPr lang="cs-CZ" dirty="0" err="1" smtClean="0"/>
              <a:t>Mzh</a:t>
            </a:r>
            <a:r>
              <a:rPr lang="cs-CZ" dirty="0" smtClean="0"/>
              <a:t> švábi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Oligacanthorhyncha</a:t>
            </a:r>
            <a:endParaRPr lang="cs-CZ" dirty="0" smtClean="0"/>
          </a:p>
          <a:p>
            <a:pPr lvl="2"/>
            <a:r>
              <a:rPr lang="cs-CZ" b="1" dirty="0" err="1" smtClean="0"/>
              <a:t>Macracanthorhynchus</a:t>
            </a:r>
            <a:r>
              <a:rPr lang="cs-CZ" b="1" dirty="0" smtClean="0"/>
              <a:t> </a:t>
            </a:r>
            <a:r>
              <a:rPr lang="cs-CZ" b="1" dirty="0" err="1" smtClean="0"/>
              <a:t>hirudinaceus</a:t>
            </a:r>
            <a:r>
              <a:rPr lang="cs-CZ" b="1" dirty="0" smtClean="0"/>
              <a:t> </a:t>
            </a:r>
            <a:r>
              <a:rPr lang="cs-CZ" dirty="0" smtClean="0"/>
              <a:t>– prasata, </a:t>
            </a:r>
            <a:r>
              <a:rPr lang="cs-CZ" dirty="0" err="1" smtClean="0"/>
              <a:t>Mzh</a:t>
            </a:r>
            <a:r>
              <a:rPr lang="cs-CZ" dirty="0" smtClean="0"/>
              <a:t> – larvy </a:t>
            </a:r>
            <a:r>
              <a:rPr lang="cs-CZ" dirty="0" err="1" smtClean="0"/>
              <a:t>listorohých</a:t>
            </a:r>
            <a:r>
              <a:rPr lang="cs-CZ" dirty="0" smtClean="0"/>
              <a:t> brouků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2"/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8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143000"/>
          </a:xfrm>
        </p:spPr>
        <p:txBody>
          <a:bodyPr>
            <a:normAutofit/>
          </a:bodyPr>
          <a:lstStyle/>
          <a:p>
            <a:r>
              <a:rPr lang="cs-CZ" sz="3200" dirty="0" err="1">
                <a:solidFill>
                  <a:srgbClr val="FF0000"/>
                </a:solidFill>
              </a:rPr>
              <a:t>Macracanthorhynchus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hirudinaceus</a:t>
            </a:r>
            <a:r>
              <a:rPr lang="cs-CZ" sz="3200" dirty="0" smtClean="0">
                <a:solidFill>
                  <a:srgbClr val="FF0000"/>
                </a:solidFill>
              </a:rPr>
              <a:t> –vrtejš veliký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</a:t>
            </a:r>
            <a:r>
              <a:rPr lang="cs-CZ" dirty="0" smtClean="0"/>
              <a:t>arva mléčně bílá nebo červená</a:t>
            </a:r>
          </a:p>
          <a:p>
            <a:r>
              <a:rPr lang="cs-CZ" dirty="0"/>
              <a:t>t</a:t>
            </a:r>
            <a:r>
              <a:rPr lang="cs-CZ" dirty="0" smtClean="0"/>
              <a:t>ělo válcovité, </a:t>
            </a:r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 smtClean="0"/>
              <a:t>chobotek</a:t>
            </a:r>
            <a:r>
              <a:rPr lang="cs-CZ" dirty="0" smtClean="0"/>
              <a:t>  5 - 6 řad háčků </a:t>
            </a:r>
          </a:p>
          <a:p>
            <a:r>
              <a:rPr lang="cs-CZ" dirty="0"/>
              <a:t>s</a:t>
            </a:r>
            <a:r>
              <a:rPr lang="cs-CZ" dirty="0" smtClean="0"/>
              <a:t>amec: 50-100mm; samice: 200-650mm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ponravy (larvy) různých druhů brouků</a:t>
            </a:r>
          </a:p>
          <a:p>
            <a:r>
              <a:rPr lang="cs-CZ" dirty="0" smtClean="0"/>
              <a:t>DH – prasata, psi, opice</a:t>
            </a:r>
          </a:p>
          <a:p>
            <a:r>
              <a:rPr lang="cs-CZ" b="1" dirty="0" smtClean="0"/>
              <a:t>Člověk</a:t>
            </a:r>
            <a:r>
              <a:rPr lang="cs-CZ" dirty="0" smtClean="0"/>
              <a:t> – velmi vzácně Bulharsko, Francie, Madagaskar, Thajsko, Vietnam, Filipíny, Čína, Brazílie –brouci jako lidový lék, pojídání brouků po krátkém opečení,  </a:t>
            </a:r>
          </a:p>
          <a:p>
            <a:r>
              <a:rPr lang="cs-CZ" dirty="0" smtClean="0"/>
              <a:t>v Evropě je </a:t>
            </a:r>
            <a:r>
              <a:rPr lang="cs-CZ" dirty="0" err="1" smtClean="0"/>
              <a:t>Mzh</a:t>
            </a:r>
            <a:r>
              <a:rPr lang="cs-CZ" dirty="0" smtClean="0"/>
              <a:t>. nejčastěji chroust, listokaz, zlatohlávek,</a:t>
            </a:r>
          </a:p>
          <a:p>
            <a:r>
              <a:rPr lang="cs-CZ" dirty="0" smtClean="0"/>
              <a:t>V místě přichycení – ulcerózní enteritida, uzávěr i perforace střeva – gastrointestinální potíže </a:t>
            </a:r>
          </a:p>
          <a:p>
            <a:r>
              <a:rPr lang="cs-CZ" dirty="0" smtClean="0"/>
              <a:t>Léčení -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/>
              <a:t>M</a:t>
            </a:r>
            <a:r>
              <a:rPr lang="cs-CZ" dirty="0" err="1" smtClean="0"/>
              <a:t>ebendazol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5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710"/>
            <a:ext cx="3008313" cy="1162050"/>
          </a:xfrm>
        </p:spPr>
        <p:txBody>
          <a:bodyPr/>
          <a:lstStyle/>
          <a:p>
            <a:r>
              <a:rPr lang="cs-CZ" dirty="0" err="1" smtClean="0"/>
              <a:t>Macracanthorhynchus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9552" y="2852936"/>
            <a:ext cx="3008313" cy="309634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dirty="0" err="1" smtClean="0"/>
              <a:t>Adult</a:t>
            </a:r>
            <a:r>
              <a:rPr lang="cs-CZ" dirty="0" smtClean="0"/>
              <a:t> ve střevě DH</a:t>
            </a:r>
          </a:p>
          <a:p>
            <a:pPr marL="342900" indent="-342900">
              <a:buAutoNum type="arabicPeriod"/>
            </a:pPr>
            <a:r>
              <a:rPr lang="cs-CZ" dirty="0" smtClean="0"/>
              <a:t>Vajíčko pozřeno larvou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Acanthor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Acanthela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Cystacanth</a:t>
            </a:r>
            <a:r>
              <a:rPr lang="cs-CZ" dirty="0" smtClean="0"/>
              <a:t> v imagu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Ingesce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Dokončení cyklu v DH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9886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36104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Monilioformis</a:t>
            </a:r>
            <a:r>
              <a:rPr lang="cs-CZ" sz="3200" dirty="0" smtClean="0">
                <a:solidFill>
                  <a:srgbClr val="FF0000"/>
                </a:solidFill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moniliformis</a:t>
            </a:r>
            <a:r>
              <a:rPr lang="cs-CZ" sz="3200" dirty="0" smtClean="0">
                <a:solidFill>
                  <a:srgbClr val="FF0000"/>
                </a:solidFill>
              </a:rPr>
              <a:t> – vrtejš krysí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barva křídově bílá až smetanová </a:t>
            </a:r>
          </a:p>
          <a:p>
            <a:r>
              <a:rPr lang="cs-CZ" dirty="0" smtClean="0"/>
              <a:t>tělo válcovité, na obou koncích zúžené</a:t>
            </a:r>
          </a:p>
          <a:p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/>
              <a:t>c</a:t>
            </a:r>
            <a:r>
              <a:rPr lang="cs-CZ" dirty="0" err="1" smtClean="0"/>
              <a:t>hobotek</a:t>
            </a:r>
            <a:r>
              <a:rPr lang="cs-CZ" dirty="0" smtClean="0"/>
              <a:t> 12 –15 řad háčků</a:t>
            </a:r>
          </a:p>
          <a:p>
            <a:r>
              <a:rPr lang="cs-CZ" dirty="0"/>
              <a:t>s</a:t>
            </a:r>
            <a:r>
              <a:rPr lang="cs-CZ" dirty="0" smtClean="0"/>
              <a:t>amec až 100mm; samice až 270mm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brouci, švábi (</a:t>
            </a:r>
            <a:r>
              <a:rPr lang="cs-CZ" dirty="0" err="1" smtClean="0"/>
              <a:t>Blaps</a:t>
            </a:r>
            <a:r>
              <a:rPr lang="cs-CZ" dirty="0" smtClean="0"/>
              <a:t>, </a:t>
            </a:r>
            <a:r>
              <a:rPr lang="cs-CZ" dirty="0" err="1" smtClean="0"/>
              <a:t>Periplaneta</a:t>
            </a:r>
            <a:r>
              <a:rPr lang="cs-CZ" dirty="0" smtClean="0"/>
              <a:t>)</a:t>
            </a:r>
          </a:p>
          <a:p>
            <a:r>
              <a:rPr lang="cs-CZ" dirty="0" smtClean="0"/>
              <a:t>DH – krysa, sysel, křeček, plch, </a:t>
            </a:r>
            <a:r>
              <a:rPr lang="cs-CZ" dirty="0" err="1" smtClean="0"/>
              <a:t>pískomil</a:t>
            </a:r>
            <a:r>
              <a:rPr lang="cs-CZ" dirty="0" smtClean="0"/>
              <a:t>, pes, kuna, ježek </a:t>
            </a:r>
          </a:p>
          <a:p>
            <a:r>
              <a:rPr lang="cs-CZ" dirty="0"/>
              <a:t>č</a:t>
            </a:r>
            <a:r>
              <a:rPr lang="cs-CZ" dirty="0" smtClean="0"/>
              <a:t>lověk – </a:t>
            </a:r>
            <a:r>
              <a:rPr lang="cs-CZ" dirty="0" err="1" smtClean="0"/>
              <a:t>geopolitní</a:t>
            </a:r>
            <a:r>
              <a:rPr lang="cs-CZ" dirty="0" smtClean="0"/>
              <a:t> – </a:t>
            </a:r>
            <a:r>
              <a:rPr lang="cs-CZ" dirty="0" err="1" smtClean="0"/>
              <a:t>Sudán</a:t>
            </a:r>
            <a:r>
              <a:rPr lang="cs-CZ" dirty="0" smtClean="0"/>
              <a:t>, Zambie, Izrael, Irák, Irán, Indie, Indonésie, Honduras, Kolumbie, USA – hlavně děti, </a:t>
            </a:r>
          </a:p>
          <a:p>
            <a:r>
              <a:rPr lang="cs-CZ" dirty="0"/>
              <a:t>p</a:t>
            </a:r>
            <a:r>
              <a:rPr lang="cs-CZ" dirty="0" smtClean="0"/>
              <a:t>růjmy, bolesti břicha </a:t>
            </a:r>
          </a:p>
          <a:p>
            <a:r>
              <a:rPr lang="cs-CZ" dirty="0"/>
              <a:t>l</a:t>
            </a:r>
            <a:r>
              <a:rPr lang="cs-CZ" dirty="0" smtClean="0"/>
              <a:t>éčení –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 smtClean="0"/>
              <a:t>mebendazol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30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Palaeacanthocephala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Hostitelé většinou vodní obratlovci</a:t>
            </a:r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Tělo často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Echinorhynchida</a:t>
            </a:r>
            <a:endParaRPr lang="cs-CZ" dirty="0" smtClean="0"/>
          </a:p>
          <a:p>
            <a:pPr lvl="2"/>
            <a:r>
              <a:rPr lang="cs-CZ" dirty="0" err="1" smtClean="0"/>
              <a:t>Pomporhynchus</a:t>
            </a:r>
            <a:r>
              <a:rPr lang="cs-CZ" dirty="0" smtClean="0"/>
              <a:t> </a:t>
            </a:r>
            <a:r>
              <a:rPr lang="cs-CZ" dirty="0" err="1" smtClean="0"/>
              <a:t>laevis</a:t>
            </a:r>
            <a:r>
              <a:rPr lang="cs-CZ" dirty="0" smtClean="0"/>
              <a:t> – oranžová, bulbus, sladkovodní ryby, </a:t>
            </a:r>
            <a:r>
              <a:rPr lang="cs-CZ" dirty="0" err="1" smtClean="0"/>
              <a:t>Mzh</a:t>
            </a:r>
            <a:r>
              <a:rPr lang="cs-CZ" dirty="0" smtClean="0"/>
              <a:t> – </a:t>
            </a:r>
            <a:r>
              <a:rPr lang="cs-CZ" dirty="0" err="1" smtClean="0"/>
              <a:t>Gammaridae</a:t>
            </a:r>
            <a:endParaRPr lang="cs-CZ" dirty="0" smtClean="0"/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ranae</a:t>
            </a:r>
            <a:r>
              <a:rPr lang="cs-CZ" dirty="0" smtClean="0"/>
              <a:t> – cizopasník skokanů</a:t>
            </a:r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lucii</a:t>
            </a:r>
            <a:r>
              <a:rPr lang="cs-CZ" dirty="0" smtClean="0"/>
              <a:t> – sladkovodní ryby,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Asellus</a:t>
            </a:r>
            <a:r>
              <a:rPr lang="cs-CZ" dirty="0" smtClean="0"/>
              <a:t> </a:t>
            </a:r>
            <a:r>
              <a:rPr lang="cs-CZ" dirty="0" err="1" smtClean="0"/>
              <a:t>aquaticus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Polymorphida</a:t>
            </a:r>
            <a:endParaRPr lang="cs-CZ" dirty="0" smtClean="0"/>
          </a:p>
          <a:p>
            <a:pPr lvl="2"/>
            <a:r>
              <a:rPr lang="cs-CZ" dirty="0" err="1" smtClean="0"/>
              <a:t>Polymorphus</a:t>
            </a:r>
            <a:r>
              <a:rPr lang="cs-CZ" dirty="0" smtClean="0"/>
              <a:t> </a:t>
            </a:r>
            <a:r>
              <a:rPr lang="cs-CZ" dirty="0" err="1" smtClean="0"/>
              <a:t>minutus</a:t>
            </a:r>
            <a:r>
              <a:rPr lang="cs-CZ" dirty="0" smtClean="0"/>
              <a:t> – vodní drůbež,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Gammaridae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2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0648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obecná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268760"/>
            <a:ext cx="7488832" cy="511256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dirty="0" smtClean="0">
                <a:solidFill>
                  <a:schemeClr val="tx1"/>
                </a:solidFill>
              </a:rPr>
              <a:t>Výhradně parazitická skupina – nejasné postavení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Výrazné adaptace k parazitismu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Malý praktický význam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err="1" smtClean="0">
                <a:solidFill>
                  <a:schemeClr val="tx1"/>
                </a:solidFill>
              </a:rPr>
              <a:t>Macracanthorhynchus</a:t>
            </a:r>
            <a:r>
              <a:rPr lang="cs-CZ" dirty="0" smtClean="0">
                <a:solidFill>
                  <a:schemeClr val="tx1"/>
                </a:solidFill>
              </a:rPr>
              <a:t> – prasata, </a:t>
            </a:r>
            <a:r>
              <a:rPr lang="cs-CZ" dirty="0" err="1" smtClean="0">
                <a:solidFill>
                  <a:schemeClr val="tx1"/>
                </a:solidFill>
              </a:rPr>
              <a:t>Neoechinorhynchus</a:t>
            </a:r>
            <a:r>
              <a:rPr lang="cs-CZ" dirty="0" smtClean="0">
                <a:solidFill>
                  <a:schemeClr val="tx1"/>
                </a:solidFill>
              </a:rPr>
              <a:t> – ryby)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Evoluce parazitismu - významné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Endoparaziti zažívacího traktu (střeva) obratlovců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Cca 300 druhů u ryb a ptáků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7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46646"/>
            <a:ext cx="8229600" cy="778098"/>
          </a:xfrm>
        </p:spPr>
        <p:txBody>
          <a:bodyPr/>
          <a:lstStyle/>
          <a:p>
            <a:r>
              <a:rPr lang="cs-CZ" dirty="0" err="1" smtClean="0"/>
              <a:t>Polyacanthocephala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Cizopasníci ryb a krokodýlů</a:t>
            </a:r>
          </a:p>
          <a:p>
            <a:r>
              <a:rPr lang="cs-CZ" dirty="0" smtClean="0"/>
              <a:t>Tělo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Čeleď </a:t>
            </a:r>
            <a:r>
              <a:rPr lang="cs-CZ" dirty="0" err="1" smtClean="0"/>
              <a:t>Polyacanthorhynchidae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Eoacanthocephala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Malý počet háčků</a:t>
            </a:r>
          </a:p>
          <a:p>
            <a:r>
              <a:rPr lang="cs-CZ" dirty="0" smtClean="0"/>
              <a:t>Obrovská </a:t>
            </a:r>
            <a:r>
              <a:rPr lang="cs-CZ" dirty="0" err="1" smtClean="0"/>
              <a:t>tegumentární</a:t>
            </a:r>
            <a:r>
              <a:rPr lang="cs-CZ" dirty="0" smtClean="0"/>
              <a:t> jádra</a:t>
            </a:r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Neoechinorhynchida</a:t>
            </a:r>
            <a:endParaRPr lang="cs-CZ" dirty="0" smtClean="0"/>
          </a:p>
          <a:p>
            <a:pPr lvl="2"/>
            <a:r>
              <a:rPr lang="cs-CZ" dirty="0" err="1" smtClean="0"/>
              <a:t>Neoechinorhynus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– kaprovité ryby.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Ostracoda</a:t>
            </a:r>
            <a:r>
              <a:rPr lang="cs-CZ" dirty="0" smtClean="0"/>
              <a:t> (lasturnatky)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2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154016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81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4462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Acanthocephala</a:t>
            </a:r>
            <a:r>
              <a:rPr lang="cs-CZ" dirty="0" smtClean="0"/>
              <a:t> - vrtejši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" y="692696"/>
            <a:ext cx="9143754" cy="61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7793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8208912" cy="54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Válcovité tělo, bělavé barvy ( 1 až 70 cm)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Zatažitelný </a:t>
            </a:r>
            <a:r>
              <a:rPr lang="cs-CZ" dirty="0" err="1" smtClean="0">
                <a:solidFill>
                  <a:schemeClr val="tx1"/>
                </a:solidFill>
              </a:rPr>
              <a:t>chobotek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endParaRPr lang="cs-CZ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Nemají trávicí trubici – vstřebávání potravy  				povrchem přední části těla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Tělo 2 části – </a:t>
            </a:r>
            <a:r>
              <a:rPr lang="cs-CZ" dirty="0" err="1" smtClean="0">
                <a:solidFill>
                  <a:schemeClr val="tx1"/>
                </a:solidFill>
              </a:rPr>
              <a:t>praesoma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(</a:t>
            </a:r>
            <a:r>
              <a:rPr lang="cs-CZ" dirty="0" err="1" smtClean="0">
                <a:solidFill>
                  <a:schemeClr val="tx1"/>
                </a:solidFill>
              </a:rPr>
              <a:t>trunk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Preasoma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, háčky, krček, 	</a:t>
            </a:r>
            <a:r>
              <a:rPr lang="cs-CZ" dirty="0" err="1" smtClean="0">
                <a:solidFill>
                  <a:schemeClr val="tx1"/>
                </a:solidFill>
              </a:rPr>
              <a:t>chobotková</a:t>
            </a:r>
            <a:r>
              <a:rPr lang="cs-CZ" dirty="0" smtClean="0">
                <a:solidFill>
                  <a:schemeClr val="tx1"/>
                </a:solidFill>
              </a:rPr>
              <a:t> pochva, </a:t>
            </a:r>
            <a:r>
              <a:rPr lang="cs-CZ" dirty="0" err="1" smtClean="0">
                <a:solidFill>
                  <a:schemeClr val="tx1"/>
                </a:solidFill>
              </a:rPr>
              <a:t>lemnisky</a:t>
            </a:r>
            <a:r>
              <a:rPr lang="cs-CZ" dirty="0" smtClean="0">
                <a:solidFill>
                  <a:schemeClr val="tx1"/>
                </a:solidFill>
              </a:rPr>
              <a:t>, mozkové 	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svaly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pseudocoel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ligamentové</a:t>
            </a:r>
            <a:r>
              <a:rPr lang="cs-CZ" dirty="0" smtClean="0">
                <a:solidFill>
                  <a:schemeClr val="tx1"/>
                </a:solidFill>
              </a:rPr>
              <a:t> 	vazy, </a:t>
            </a:r>
            <a:r>
              <a:rPr lang="cs-CZ" dirty="0" err="1" smtClean="0">
                <a:solidFill>
                  <a:schemeClr val="tx1"/>
                </a:solidFill>
              </a:rPr>
              <a:t>genitání</a:t>
            </a:r>
            <a:r>
              <a:rPr lang="cs-CZ" dirty="0" smtClean="0">
                <a:solidFill>
                  <a:schemeClr val="tx1"/>
                </a:solidFill>
              </a:rPr>
              <a:t> orgány a vylučovací systém</a:t>
            </a:r>
          </a:p>
          <a:p>
            <a:pPr algn="l"/>
            <a:r>
              <a:rPr lang="cs-CZ" dirty="0" err="1">
                <a:solidFill>
                  <a:schemeClr val="tx1"/>
                </a:solidFill>
              </a:rPr>
              <a:t>G</a:t>
            </a:r>
            <a:r>
              <a:rPr lang="cs-CZ" dirty="0" err="1" smtClean="0">
                <a:solidFill>
                  <a:schemeClr val="tx1"/>
                </a:solidFill>
              </a:rPr>
              <a:t>onochoristi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850106"/>
          </a:xfrm>
        </p:spPr>
        <p:txBody>
          <a:bodyPr/>
          <a:lstStyle/>
          <a:p>
            <a:r>
              <a:rPr lang="cs-CZ" dirty="0" smtClean="0"/>
              <a:t>Morfologie vrtejšů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768752" cy="569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3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16624" y="-27384"/>
            <a:ext cx="3019872" cy="1080120"/>
          </a:xfrm>
        </p:spPr>
        <p:txBody>
          <a:bodyPr/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07432" y="1848852"/>
            <a:ext cx="6400800" cy="33083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5924197" cy="67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3123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9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559" y="-171400"/>
            <a:ext cx="3008313" cy="1162050"/>
          </a:xfrm>
        </p:spPr>
        <p:txBody>
          <a:bodyPr/>
          <a:lstStyle/>
          <a:p>
            <a:r>
              <a:rPr lang="cs-CZ" dirty="0" smtClean="0"/>
              <a:t>Znázornění funkce </a:t>
            </a:r>
            <a:r>
              <a:rPr lang="cs-CZ" dirty="0" err="1" smtClean="0"/>
              <a:t>chobotku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752528" cy="628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4788"/>
            <a:ext cx="3312368" cy="497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dd6515f-cb97-41a5-9bce-3946a17aed04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743</Words>
  <Application>Microsoft Office PowerPoint</Application>
  <PresentationFormat>Předvádění na obrazovce (4:3)</PresentationFormat>
  <Paragraphs>167</Paragraphs>
  <Slides>42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Arial</vt:lpstr>
      <vt:lpstr>Calibri</vt:lpstr>
      <vt:lpstr>Motiv systému Office</vt:lpstr>
      <vt:lpstr>Acanthocephala</vt:lpstr>
      <vt:lpstr>SEM - Acanthocephala</vt:lpstr>
      <vt:lpstr>Vrtejši – paraziti divokých zvířat</vt:lpstr>
      <vt:lpstr>Vrtejši – obecná charakteristika</vt:lpstr>
      <vt:lpstr>Acanthocephala - vrtejši</vt:lpstr>
      <vt:lpstr>Morfologie</vt:lpstr>
      <vt:lpstr>Morfologie vrtejšů</vt:lpstr>
      <vt:lpstr>Morfologie</vt:lpstr>
      <vt:lpstr>Znázornění funkce chobotku </vt:lpstr>
      <vt:lpstr>Vrtejši – typy chobotku</vt:lpstr>
      <vt:lpstr>Typy chobotku</vt:lpstr>
      <vt:lpstr>Typy chobotku</vt:lpstr>
      <vt:lpstr>Morfologická charakteristika</vt:lpstr>
      <vt:lpstr>Stavba tělní stěny - tegumentu</vt:lpstr>
      <vt:lpstr>Stavba tegumentu</vt:lpstr>
      <vt:lpstr>Struktura povrchu těla</vt:lpstr>
      <vt:lpstr>TEM - struktura povrchu těla</vt:lpstr>
      <vt:lpstr>SEM – stěny těla vrtejše</vt:lpstr>
      <vt:lpstr>Schéma lakunárního systému</vt:lpstr>
      <vt:lpstr>Organizace lakunárního systému</vt:lpstr>
      <vt:lpstr>Orgánové soustavy</vt:lpstr>
      <vt:lpstr>Pohlavní soustava</vt:lpstr>
      <vt:lpstr>Pohlavní dimorfismus vrtejšů</vt:lpstr>
      <vt:lpstr>Samičí pohlavní soustava</vt:lpstr>
      <vt:lpstr>Stavba samčí pohlavní soustavy</vt:lpstr>
      <vt:lpstr>Kopulační burza vrtejše</vt:lpstr>
      <vt:lpstr>Vývoj vrtejšů</vt:lpstr>
      <vt:lpstr>Vývojové cykly</vt:lpstr>
      <vt:lpstr>Vývojová stádia vrtejšů</vt:lpstr>
      <vt:lpstr>Vývojové fáze vrtejšů</vt:lpstr>
      <vt:lpstr>Larvální stádia vrtejšů</vt:lpstr>
      <vt:lpstr>Larvální stádium - cystacant</vt:lpstr>
      <vt:lpstr>Evoluce a klasifikace</vt:lpstr>
      <vt:lpstr>Kladogram 22 taxonů vrtejšů  138 morfologických charakteristik</vt:lpstr>
      <vt:lpstr>Archiacanthocepala</vt:lpstr>
      <vt:lpstr>Macracanthorhynchus hirudinaceus –vrtejš veliký</vt:lpstr>
      <vt:lpstr>Macracanthorhynchus hirudinaceus</vt:lpstr>
      <vt:lpstr>Monilioformis moniliformis – vrtejš krysí</vt:lpstr>
      <vt:lpstr>Palaeacanthocephala</vt:lpstr>
      <vt:lpstr>Polyacanthocephala</vt:lpstr>
      <vt:lpstr>Eoacanthocephala</vt:lpstr>
      <vt:lpstr>Děkuji za pozornost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Acanthocephala</dc:title>
  <dc:creator>para</dc:creator>
  <cp:lastModifiedBy>ucitel</cp:lastModifiedBy>
  <cp:revision>29</cp:revision>
  <dcterms:created xsi:type="dcterms:W3CDTF">2014-04-01T04:40:23Z</dcterms:created>
  <dcterms:modified xsi:type="dcterms:W3CDTF">2018-04-26T07:09:08Z</dcterms:modified>
</cp:coreProperties>
</file>