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71" r:id="rId2"/>
    <p:sldId id="266" r:id="rId3"/>
    <p:sldId id="323" r:id="rId4"/>
    <p:sldId id="322" r:id="rId5"/>
    <p:sldId id="263" r:id="rId6"/>
    <p:sldId id="264" r:id="rId7"/>
    <p:sldId id="269" r:id="rId8"/>
    <p:sldId id="275" r:id="rId9"/>
    <p:sldId id="280" r:id="rId10"/>
    <p:sldId id="281" r:id="rId11"/>
    <p:sldId id="314" r:id="rId12"/>
    <p:sldId id="315" r:id="rId13"/>
    <p:sldId id="316" r:id="rId14"/>
    <p:sldId id="270" r:id="rId15"/>
    <p:sldId id="277" r:id="rId16"/>
    <p:sldId id="284" r:id="rId17"/>
    <p:sldId id="273" r:id="rId18"/>
    <p:sldId id="278" r:id="rId19"/>
    <p:sldId id="321" r:id="rId20"/>
    <p:sldId id="274" r:id="rId21"/>
    <p:sldId id="282" r:id="rId22"/>
    <p:sldId id="318" r:id="rId23"/>
    <p:sldId id="283" r:id="rId24"/>
    <p:sldId id="285" r:id="rId25"/>
    <p:sldId id="286" r:id="rId26"/>
    <p:sldId id="287" r:id="rId27"/>
    <p:sldId id="319" r:id="rId28"/>
    <p:sldId id="288" r:id="rId29"/>
    <p:sldId id="317" r:id="rId30"/>
    <p:sldId id="289" r:id="rId31"/>
    <p:sldId id="290" r:id="rId32"/>
    <p:sldId id="32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">
          <p15:clr>
            <a:srgbClr val="A4A3A4"/>
          </p15:clr>
        </p15:guide>
        <p15:guide id="2" pos="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E0000"/>
    <a:srgbClr val="FFFF99"/>
    <a:srgbClr val="FFFF66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978" y="96"/>
      </p:cViewPr>
      <p:guideLst>
        <p:guide orient="horz" pos="230"/>
        <p:guide pos="3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14-482B-ABA3-00B6CD83786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E14-482B-ABA3-00B6CD837869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14-482B-ABA3-00B6CD837869}"/>
              </c:ext>
            </c:extLst>
          </c:dPt>
          <c:val>
            <c:numRef>
              <c:f>List1!$A$1:$A$3</c:f>
              <c:numCache>
                <c:formatCode>General</c:formatCode>
                <c:ptCount val="3"/>
                <c:pt idx="0">
                  <c:v>0.4</c:v>
                </c:pt>
                <c:pt idx="1">
                  <c:v>0.35000000000000009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14-482B-ABA3-00B6CD837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1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0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6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20.3.2018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upload.wikimedia.org/wikipedia/en/8/81/Sewall_Wright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  <a:endParaRPr lang="cs-CZ" sz="96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682625" y="2589213"/>
            <a:ext cx="79864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3) mutace většinou škodlivé ( migrací pozitivní i negativní alely)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ztráta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během jediné generace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7533"/>
            <a:ext cx="8277266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asort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disasort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výběr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380" y="3009253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018300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915" y="1857581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86123"/>
            <a:ext cx="83343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9" y="3564357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86123"/>
            <a:ext cx="84087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 a J Amerika: největší příliv otroků ze Z a střední Afriky 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ChangeAspect="1"/>
          </p:cNvGrpSpPr>
          <p:nvPr/>
        </p:nvGrpSpPr>
        <p:grpSpPr bwMode="auto">
          <a:xfrm flipV="1">
            <a:off x="4555525" y="507828"/>
            <a:ext cx="1706442" cy="1412978"/>
            <a:chOff x="3960" y="1326"/>
            <a:chExt cx="628" cy="520"/>
          </a:xfrm>
        </p:grpSpPr>
        <p:sp>
          <p:nvSpPr>
            <p:cNvPr id="3" name="Oval 13"/>
            <p:cNvSpPr>
              <a:spLocks noChangeAspect="1" noChangeArrowheads="1"/>
            </p:cNvSpPr>
            <p:nvPr/>
          </p:nvSpPr>
          <p:spPr bwMode="auto">
            <a:xfrm>
              <a:off x="4044" y="1326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" name="Oval 15"/>
            <p:cNvSpPr>
              <a:spLocks noChangeAspect="1" noChangeArrowheads="1"/>
            </p:cNvSpPr>
            <p:nvPr/>
          </p:nvSpPr>
          <p:spPr bwMode="auto">
            <a:xfrm>
              <a:off x="4404" y="1368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" name="Oval 16"/>
            <p:cNvSpPr>
              <a:spLocks noChangeAspect="1" noChangeArrowheads="1"/>
            </p:cNvSpPr>
            <p:nvPr/>
          </p:nvSpPr>
          <p:spPr bwMode="auto">
            <a:xfrm>
              <a:off x="4416" y="1662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" name="Oval 17"/>
            <p:cNvSpPr>
              <a:spLocks noChangeAspect="1" noChangeArrowheads="1"/>
            </p:cNvSpPr>
            <p:nvPr/>
          </p:nvSpPr>
          <p:spPr bwMode="auto">
            <a:xfrm>
              <a:off x="3960" y="1674"/>
              <a:ext cx="172" cy="1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 flipV="1">
              <a:off x="4194" y="1488"/>
              <a:ext cx="222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H="1">
              <a:off x="4070" y="1511"/>
              <a:ext cx="3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176" y="178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213" y="1414"/>
              <a:ext cx="198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497" y="1523"/>
              <a:ext cx="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4140" y="1506"/>
              <a:ext cx="246" cy="1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600075" y="368300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):</a:t>
            </a: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594165"/>
            <a:ext cx="2816235" cy="1760147"/>
          </a:xfrm>
          <a:prstGeom prst="rect">
            <a:avLst/>
          </a:prstGeom>
          <a:noFill/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3" cstate="print"/>
          <a:srcRect l="19783" t="8460" r="26053"/>
          <a:stretch>
            <a:fillRect/>
          </a:stretch>
        </p:blipFill>
        <p:spPr bwMode="auto">
          <a:xfrm>
            <a:off x="6810216" y="265385"/>
            <a:ext cx="2044780" cy="178583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753" y="2589213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3986239" y="2177029"/>
            <a:ext cx="2035620" cy="1104453"/>
          </a:xfrm>
          <a:prstGeom prst="wedgeRectCallout">
            <a:avLst>
              <a:gd name="adj1" fmla="val 67725"/>
              <a:gd name="adj2" fmla="val 2636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standardizovaný rozptyl frekvencí alel přes démy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95416" y="3553768"/>
            <a:ext cx="5687742" cy="23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531813" y="6005383"/>
            <a:ext cx="7398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asymetrický ostrovní model 2 populací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continent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-island model</a:t>
            </a:r>
          </a:p>
        </p:txBody>
      </p:sp>
      <p:pic>
        <p:nvPicPr>
          <p:cNvPr id="7170" name="Picture 2" descr="http://www.apsnet.org/edcenter/advanced/topics/PopGenetics/PublishingImages/figure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183" y="4331473"/>
            <a:ext cx="2878249" cy="159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600075" y="368300"/>
            <a:ext cx="341952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600075" y="2047102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grpSp>
        <p:nvGrpSpPr>
          <p:cNvPr id="44" name="Skupina 43"/>
          <p:cNvGrpSpPr/>
          <p:nvPr/>
        </p:nvGrpSpPr>
        <p:grpSpPr>
          <a:xfrm>
            <a:off x="531813" y="711121"/>
            <a:ext cx="8422717" cy="5958518"/>
            <a:chOff x="531813" y="711121"/>
            <a:chExt cx="8422717" cy="5958518"/>
          </a:xfrm>
        </p:grpSpPr>
        <p:pic>
          <p:nvPicPr>
            <p:cNvPr id="18" name="Picture 4" descr="http://upload.wikimedia.org/wikipedia/commons/5/54/Harewood_stepping_sto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0268" y="711121"/>
              <a:ext cx="2273643" cy="1705233"/>
            </a:xfrm>
            <a:prstGeom prst="rect">
              <a:avLst/>
            </a:prstGeom>
            <a:noFill/>
          </p:spPr>
        </p:pic>
        <p:pic>
          <p:nvPicPr>
            <p:cNvPr id="17" name="Picture 2" descr="http://upload.wikimedia.org/wikipedia/commons/2/2b/Stepping_stones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15" y="2455414"/>
              <a:ext cx="2782315" cy="2160134"/>
            </a:xfrm>
            <a:prstGeom prst="rect">
              <a:avLst/>
            </a:prstGeom>
            <a:noFill/>
          </p:spPr>
        </p:pic>
        <p:sp>
          <p:nvSpPr>
            <p:cNvPr id="27" name="TextovéPole 26"/>
            <p:cNvSpPr txBox="1"/>
            <p:nvPr/>
          </p:nvSpPr>
          <p:spPr>
            <a:xfrm>
              <a:off x="531813" y="3637005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latin typeface="Arial" pitchFamily="34" charset="0"/>
                  <a:cs typeface="Arial" pitchFamily="34" charset="0"/>
                </a:rPr>
                <a:t>stepping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stone: 1D, 2D</a:t>
              </a:r>
              <a:endParaRPr lang="cs-CZ" sz="2400" dirty="0"/>
            </a:p>
          </p:txBody>
        </p:sp>
        <p:pic>
          <p:nvPicPr>
            <p:cNvPr id="35844" name="Picture 4" descr="http://resources.vrbo.com/resources/43022/images/VRBO_Map_Keys.gif"/>
            <p:cNvPicPr>
              <a:picLocks noChangeAspect="1" noChangeArrowheads="1"/>
            </p:cNvPicPr>
            <p:nvPr/>
          </p:nvPicPr>
          <p:blipFill>
            <a:blip r:embed="rId4" cstate="print"/>
            <a:srcRect l="6040" t="1442" r="5599" b="2438"/>
            <a:stretch>
              <a:fillRect/>
            </a:stretch>
          </p:blipFill>
          <p:spPr bwMode="auto">
            <a:xfrm>
              <a:off x="4399005" y="4500803"/>
              <a:ext cx="3188044" cy="2168836"/>
            </a:xfrm>
            <a:prstGeom prst="rect">
              <a:avLst/>
            </a:prstGeom>
            <a:noFill/>
          </p:spPr>
        </p:pic>
        <p:grpSp>
          <p:nvGrpSpPr>
            <p:cNvPr id="42" name="Skupina 41"/>
            <p:cNvGrpSpPr/>
            <p:nvPr/>
          </p:nvGrpSpPr>
          <p:grpSpPr>
            <a:xfrm>
              <a:off x="814841" y="4291381"/>
              <a:ext cx="2967709" cy="807878"/>
              <a:chOff x="814841" y="4313152"/>
              <a:chExt cx="2967709" cy="807878"/>
            </a:xfrm>
          </p:grpSpPr>
          <p:sp>
            <p:nvSpPr>
              <p:cNvPr id="20" name="Oval 18"/>
              <p:cNvSpPr>
                <a:spLocks noChangeAspect="1" noChangeArrowheads="1"/>
              </p:cNvSpPr>
              <p:nvPr/>
            </p:nvSpPr>
            <p:spPr bwMode="auto">
              <a:xfrm>
                <a:off x="814841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>
                <a:off x="1631087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Oval 20"/>
              <p:cNvSpPr>
                <a:spLocks noChangeAspect="1" noChangeArrowheads="1"/>
              </p:cNvSpPr>
              <p:nvPr/>
            </p:nvSpPr>
            <p:spPr bwMode="auto">
              <a:xfrm>
                <a:off x="2495199" y="4682676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Oval 21"/>
              <p:cNvSpPr>
                <a:spLocks noChangeAspect="1" noChangeArrowheads="1"/>
              </p:cNvSpPr>
              <p:nvPr/>
            </p:nvSpPr>
            <p:spPr bwMode="auto">
              <a:xfrm>
                <a:off x="3349234" y="4687714"/>
                <a:ext cx="433316" cy="4333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Freeform 29"/>
              <p:cNvSpPr>
                <a:spLocks/>
              </p:cNvSpPr>
              <p:nvPr/>
            </p:nvSpPr>
            <p:spPr bwMode="auto">
              <a:xfrm>
                <a:off x="1041731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1888209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2767437" y="4313152"/>
                <a:ext cx="710436" cy="289717"/>
              </a:xfrm>
              <a:custGeom>
                <a:avLst/>
                <a:gdLst>
                  <a:gd name="T0" fmla="*/ 0 w 282"/>
                  <a:gd name="T1" fmla="*/ 114 h 115"/>
                  <a:gd name="T2" fmla="*/ 138 w 282"/>
                  <a:gd name="T3" fmla="*/ 0 h 115"/>
                  <a:gd name="T4" fmla="*/ 282 w 282"/>
                  <a:gd name="T5" fmla="*/ 115 h 115"/>
                  <a:gd name="T6" fmla="*/ 0 60000 65536"/>
                  <a:gd name="T7" fmla="*/ 0 60000 65536"/>
                  <a:gd name="T8" fmla="*/ 0 60000 65536"/>
                  <a:gd name="T9" fmla="*/ 0 w 282"/>
                  <a:gd name="T10" fmla="*/ 0 h 115"/>
                  <a:gd name="T11" fmla="*/ 282 w 282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2" h="115">
                    <a:moveTo>
                      <a:pt x="0" y="114"/>
                    </a:moveTo>
                    <a:lnTo>
                      <a:pt x="138" y="0"/>
                    </a:lnTo>
                    <a:lnTo>
                      <a:pt x="282" y="11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386955" y="4853908"/>
            <a:ext cx="3395595" cy="1769351"/>
            <a:chOff x="386955" y="4853908"/>
            <a:chExt cx="3395595" cy="1769351"/>
          </a:xfrm>
        </p:grpSpPr>
        <p:sp>
          <p:nvSpPr>
            <p:cNvPr id="29" name="Oval 18"/>
            <p:cNvSpPr>
              <a:spLocks noChangeAspect="1" noChangeArrowheads="1"/>
            </p:cNvSpPr>
            <p:nvPr/>
          </p:nvSpPr>
          <p:spPr bwMode="auto">
            <a:xfrm>
              <a:off x="814841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19"/>
            <p:cNvSpPr>
              <a:spLocks noChangeAspect="1" noChangeArrowheads="1"/>
            </p:cNvSpPr>
            <p:nvPr/>
          </p:nvSpPr>
          <p:spPr bwMode="auto">
            <a:xfrm>
              <a:off x="1631087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20"/>
            <p:cNvSpPr>
              <a:spLocks noChangeAspect="1" noChangeArrowheads="1"/>
            </p:cNvSpPr>
            <p:nvPr/>
          </p:nvSpPr>
          <p:spPr bwMode="auto">
            <a:xfrm>
              <a:off x="2495199" y="5433791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21"/>
            <p:cNvSpPr>
              <a:spLocks noChangeAspect="1" noChangeArrowheads="1"/>
            </p:cNvSpPr>
            <p:nvPr/>
          </p:nvSpPr>
          <p:spPr bwMode="auto">
            <a:xfrm>
              <a:off x="3349234" y="543882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18"/>
            <p:cNvSpPr>
              <a:spLocks noChangeAspect="1" noChangeArrowheads="1"/>
            </p:cNvSpPr>
            <p:nvPr/>
          </p:nvSpPr>
          <p:spPr bwMode="auto">
            <a:xfrm>
              <a:off x="814841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Oval 19"/>
            <p:cNvSpPr>
              <a:spLocks noChangeAspect="1" noChangeArrowheads="1"/>
            </p:cNvSpPr>
            <p:nvPr/>
          </p:nvSpPr>
          <p:spPr bwMode="auto">
            <a:xfrm>
              <a:off x="1631087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Oval 20"/>
            <p:cNvSpPr>
              <a:spLocks noChangeAspect="1" noChangeArrowheads="1"/>
            </p:cNvSpPr>
            <p:nvPr/>
          </p:nvSpPr>
          <p:spPr bwMode="auto">
            <a:xfrm>
              <a:off x="2495199" y="6184905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Oval 21"/>
            <p:cNvSpPr>
              <a:spLocks noChangeAspect="1" noChangeArrowheads="1"/>
            </p:cNvSpPr>
            <p:nvPr/>
          </p:nvSpPr>
          <p:spPr bwMode="auto">
            <a:xfrm>
              <a:off x="3349234" y="6189943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 rot="16200000">
              <a:off x="176596" y="5064267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 rot="16200000">
              <a:off x="176596" y="5891581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28588"/>
            <a:ext cx="80676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2651709" y="131805"/>
            <a:ext cx="1813199" cy="595946"/>
          </a:xfrm>
          <a:prstGeom prst="wedgeRectCallout">
            <a:avLst>
              <a:gd name="adj1" fmla="val -23329"/>
              <a:gd name="adj2" fmla="val 778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continent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-island model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7817707" y="107092"/>
            <a:ext cx="1227439" cy="608302"/>
          </a:xfrm>
          <a:prstGeom prst="wedgeRectCallout">
            <a:avLst>
              <a:gd name="adj1" fmla="val -21989"/>
              <a:gd name="adj2" fmla="val 893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pure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island </a:t>
            </a:r>
          </a:p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909405" y="5659394"/>
            <a:ext cx="1528995" cy="575350"/>
          </a:xfrm>
          <a:prstGeom prst="wedgeRectCallout">
            <a:avLst>
              <a:gd name="adj1" fmla="val 24424"/>
              <a:gd name="adj2" fmla="val -11216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1D </a:t>
            </a:r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</a:p>
        </p:txBody>
      </p:sp>
      <p:sp>
        <p:nvSpPr>
          <p:cNvPr id="8" name="Obdélníkový popisek 7"/>
          <p:cNvSpPr/>
          <p:nvPr/>
        </p:nvSpPr>
        <p:spPr>
          <a:xfrm>
            <a:off x="7512032" y="6161903"/>
            <a:ext cx="1508401" cy="587707"/>
          </a:xfrm>
          <a:prstGeom prst="wedgeRectCallout">
            <a:avLst>
              <a:gd name="adj1" fmla="val -33859"/>
              <a:gd name="adj2" fmla="val -81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2D </a:t>
            </a:r>
            <a:r>
              <a:rPr lang="cs-CZ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stepping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-stone model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83459" y="19688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30562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61654" y="68786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69891" y="181644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38648" y="4403124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447534" y="44196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218670" y="352167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218670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243383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273113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89589" y="5284573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7335794" y="352167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327556" y="441136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335794" y="5284572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/>
              <a:t>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1813" y="347436"/>
            <a:ext cx="66062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892449"/>
            <a:ext cx="8165873" cy="35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414338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1338" y="2464898"/>
            <a:ext cx="839364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důvodem větší rozdíl ve frekvencích mezi vzdálenými vs. sousedními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démy</a:t>
            </a:r>
          </a:p>
        </p:txBody>
      </p:sp>
      <p:sp>
        <p:nvSpPr>
          <p:cNvPr id="7" name="Obdélníkový popisek 6"/>
          <p:cNvSpPr/>
          <p:nvPr/>
        </p:nvSpPr>
        <p:spPr>
          <a:xfrm>
            <a:off x="5773850" y="980303"/>
            <a:ext cx="2035620" cy="1169773"/>
          </a:xfrm>
          <a:prstGeom prst="wedgeRectCallout">
            <a:avLst>
              <a:gd name="adj1" fmla="val -97386"/>
              <a:gd name="adj2" fmla="val 1774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je silně citlivá na migraci na velké vzdálenosti!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90509" y="5666194"/>
            <a:ext cx="6979795" cy="83099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přímými metodami (např. zpětným odchytem)!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219200" y="1005016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9192" y="656948"/>
            <a:ext cx="79828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lidských populací na ostrově </a:t>
            </a:r>
            <a:r>
              <a:rPr lang="cs-CZ" dirty="0" err="1"/>
              <a:t>Sumba</a:t>
            </a:r>
            <a:r>
              <a:rPr lang="cs-CZ" dirty="0"/>
              <a:t> ve V Indonésii: odlišná kultura, jazyk, </a:t>
            </a:r>
          </a:p>
          <a:p>
            <a:r>
              <a:rPr lang="cs-CZ" dirty="0"/>
              <a:t>genetické odlišnosti </a:t>
            </a:r>
            <a:r>
              <a:rPr lang="cs-CZ" dirty="0">
                <a:sym typeface="Symbol" panose="05050102010706020507" pitchFamily="18" charset="2"/>
              </a:rPr>
              <a:t></a:t>
            </a:r>
            <a:r>
              <a:rPr lang="cs-CZ" dirty="0"/>
              <a:t>  populace si navzdory izolaci uchovávají úroveň genetické </a:t>
            </a:r>
          </a:p>
          <a:p>
            <a:r>
              <a:rPr lang="cs-CZ" dirty="0"/>
              <a:t>variability srovnatelný s mnohem většími skupinami – vliv toku genů</a:t>
            </a:r>
          </a:p>
          <a:p>
            <a:endParaRPr lang="cs-CZ" dirty="0"/>
          </a:p>
          <a:p>
            <a:r>
              <a:rPr lang="cs-CZ" dirty="0" err="1"/>
              <a:t>Cox</a:t>
            </a:r>
            <a:r>
              <a:rPr lang="cs-CZ" dirty="0"/>
              <a:t> et al. 2016 (mám </a:t>
            </a:r>
            <a:r>
              <a:rPr lang="cs-CZ" dirty="0" err="1"/>
              <a:t>pdf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738024" y="1739675"/>
            <a:ext cx="1912052" cy="684323"/>
          </a:xfrm>
          <a:prstGeom prst="wedgeRectCallout">
            <a:avLst>
              <a:gd name="adj1" fmla="val -35693"/>
              <a:gd name="adj2" fmla="val 30887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81001" y="3492188"/>
            <a:ext cx="5216752" cy="32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/>
          <p:nvPr/>
        </p:nvGrpSpPr>
        <p:grpSpPr>
          <a:xfrm>
            <a:off x="600075" y="307975"/>
            <a:ext cx="6699526" cy="3170099"/>
            <a:chOff x="600075" y="307975"/>
            <a:chExt cx="6699526" cy="3170099"/>
          </a:xfrm>
        </p:grpSpPr>
        <p:sp>
          <p:nvSpPr>
            <p:cNvPr id="5" name="TextovéPole 4"/>
            <p:cNvSpPr txBox="1"/>
            <p:nvPr/>
          </p:nvSpPr>
          <p:spPr>
            <a:xfrm>
              <a:off x="600075" y="307975"/>
              <a:ext cx="6699526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 err="1">
                  <a:latin typeface="Arial" pitchFamily="34" charset="0"/>
                  <a:cs typeface="Arial" pitchFamily="34" charset="0"/>
                </a:rPr>
                <a:t>Linanthus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i="1" dirty="0" err="1">
                  <a:latin typeface="Arial" pitchFamily="34" charset="0"/>
                  <a:cs typeface="Arial" pitchFamily="34" charset="0"/>
                </a:rPr>
                <a:t>parryae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z čeledi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jirnicovitých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Polemoniaceae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) 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z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Mohavské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pouště (Kalifornie) ... T.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Dobzhansky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Sewall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Wright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dém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  <a:sym typeface="Symbol"/>
                </a:rPr>
                <a:t>čtvrť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neighborhood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cs-CZ" sz="2000" i="1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populační hustota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density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i="1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Aft>
                  <a:spcPts val="1200"/>
                </a:spcAft>
              </a:pP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m</a:t>
              </a:r>
              <a:r>
                <a:rPr lang="cs-CZ" sz="2000" baseline="-25000" dirty="0"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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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disperze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dispersal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 = SD geografické</a:t>
              </a:r>
              <a:b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vzdálenosti mezi místem narození rodičů a potomků</a:t>
              </a: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823048" y="2814950"/>
              <a:ext cx="29070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3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sp>
        <p:nvSpPr>
          <p:cNvPr id="15" name="Obdélníkový popisek 14"/>
          <p:cNvSpPr/>
          <p:nvPr/>
        </p:nvSpPr>
        <p:spPr>
          <a:xfrm>
            <a:off x="5436499" y="5885896"/>
            <a:ext cx="1692270" cy="418930"/>
          </a:xfrm>
          <a:prstGeom prst="wedgeRectCallout">
            <a:avLst>
              <a:gd name="adj1" fmla="val -69582"/>
              <a:gd name="adj2" fmla="val 2409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083276" y="3595456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338513" y="4590919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1813" y="3748216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531813" y="539836"/>
            <a:ext cx="6455131" cy="2511345"/>
            <a:chOff x="531813" y="539836"/>
            <a:chExt cx="6455131" cy="2511345"/>
          </a:xfrm>
        </p:grpSpPr>
        <p:pic>
          <p:nvPicPr>
            <p:cNvPr id="11" name="Obrázek 10" descr="Obrázek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13" y="539836"/>
              <a:ext cx="6455131" cy="2511345"/>
            </a:xfrm>
            <a:prstGeom prst="rect">
              <a:avLst/>
            </a:prstGeom>
          </p:spPr>
        </p:pic>
        <p:sp>
          <p:nvSpPr>
            <p:cNvPr id="2" name="Obdélník 1"/>
            <p:cNvSpPr/>
            <p:nvPr/>
          </p:nvSpPr>
          <p:spPr>
            <a:xfrm>
              <a:off x="531813" y="2570205"/>
              <a:ext cx="4237895" cy="387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56529"/>
            <a:ext cx="4079081" cy="65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16" y="153987"/>
            <a:ext cx="405050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2587926" y="78538"/>
            <a:ext cx="2033500" cy="89412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99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99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(žádná 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7244976" y="78538"/>
            <a:ext cx="1763752" cy="89412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3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3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3334251" y="3579341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  <p:sp>
        <p:nvSpPr>
          <p:cNvPr id="9" name="Obdélníkový popisek 8"/>
          <p:cNvSpPr/>
          <p:nvPr/>
        </p:nvSpPr>
        <p:spPr>
          <a:xfrm>
            <a:off x="7514953" y="3583459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1118796" y="1990164"/>
            <a:ext cx="6515884" cy="4727393"/>
            <a:chOff x="1118796" y="1990164"/>
            <a:chExt cx="6515884" cy="47273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8796" y="1990164"/>
              <a:ext cx="6515884" cy="4727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Volný tvar 6"/>
            <p:cNvSpPr/>
            <p:nvPr/>
          </p:nvSpPr>
          <p:spPr>
            <a:xfrm>
              <a:off x="1935892" y="2388973"/>
              <a:ext cx="5321643" cy="3707027"/>
            </a:xfrm>
            <a:custGeom>
              <a:avLst/>
              <a:gdLst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  <a:gd name="connsiteX0" fmla="*/ 0 w 5321643"/>
                <a:gd name="connsiteY0" fmla="*/ 3707027 h 3707027"/>
                <a:gd name="connsiteX1" fmla="*/ 5321643 w 5321643"/>
                <a:gd name="connsiteY1" fmla="*/ 0 h 370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21643" h="3707027">
                  <a:moveTo>
                    <a:pt x="0" y="3707027"/>
                  </a:moveTo>
                  <a:cubicBezTo>
                    <a:pt x="867719" y="2298357"/>
                    <a:pt x="2864020" y="864974"/>
                    <a:pt x="5321643" y="0"/>
                  </a:cubicBezTo>
                </a:path>
              </a:pathLst>
            </a:custGeom>
            <a:ln w="5715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531813" y="343989"/>
            <a:ext cx="6976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Test izolace vzdáleností: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Mantelův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test: korelace mezi maticí genetických vzdáleností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/(1-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), případně genetické distance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3021214" y="1927654"/>
            <a:ext cx="1781446" cy="956468"/>
          </a:xfrm>
          <a:prstGeom prst="wedgeRectCallout">
            <a:avLst>
              <a:gd name="adj1" fmla="val 39949"/>
              <a:gd name="adj2" fmla="val 906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vzdáleností u člověka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5793246" y="4563762"/>
            <a:ext cx="2312786" cy="100177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někdy se geografické distance logaritmují </a:t>
            </a:r>
            <a:b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linearizace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vztahu)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693490" y="304800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DRIFT V ROZDĚLENÉ POPULACI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82406" y="3040655"/>
            <a:ext cx="1881960" cy="1553378"/>
          </a:xfrm>
          <a:prstGeom prst="rect">
            <a:avLst/>
          </a:prstGeom>
          <a:solidFill>
            <a:srgbClr val="CCFF33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3"/>
          <p:cNvGrpSpPr/>
          <p:nvPr/>
        </p:nvGrpSpPr>
        <p:grpSpPr>
          <a:xfrm>
            <a:off x="2337500" y="2795913"/>
            <a:ext cx="4371771" cy="2016087"/>
            <a:chOff x="4054209" y="1749310"/>
            <a:chExt cx="4371771" cy="2016087"/>
          </a:xfrm>
        </p:grpSpPr>
        <p:sp>
          <p:nvSpPr>
            <p:cNvPr id="5" name="Elipsa 4"/>
            <p:cNvSpPr/>
            <p:nvPr/>
          </p:nvSpPr>
          <p:spPr>
            <a:xfrm>
              <a:off x="4054209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6409980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131524" y="2415374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559146" y="189306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19312" y="214645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97007" y="246862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27793" y="286255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72293" y="31986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13203" y="252102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62" y="2996586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 flipH="1">
              <a:off x="6619300" y="212441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 flipH="1">
              <a:off x="7190342" y="19022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flipH="1">
              <a:off x="7223592" y="2527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flipH="1">
              <a:off x="6661532" y="294884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flipH="1">
              <a:off x="6507297" y="258529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flipH="1">
              <a:off x="7774236" y="22327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 flipH="1">
              <a:off x="7798104" y="279644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flipH="1">
              <a:off x="7309693" y="31342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566738" y="1718632"/>
            <a:ext cx="255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4333103" y="4868562"/>
            <a:ext cx="420130" cy="337751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718093" y="5371070"/>
            <a:ext cx="166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absence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heterozygotů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618217"/>
            <a:ext cx="8202887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frekvence genotypů: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0,365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HW rovnováha, je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populaci: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0,265 + 0,370)/2 = 0,45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frekvence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celé populaci by měla teoreticky být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0,45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0,2025  0,</a:t>
            </a:r>
            <a:r>
              <a:rPr lang="en-US" sz="2000" u="sng" dirty="0">
                <a:latin typeface="Arial" pitchFamily="34" charset="0"/>
                <a:cs typeface="Arial" pitchFamily="34" charset="0"/>
                <a:sym typeface="Symbol"/>
              </a:rPr>
              <a:t>265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6808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31161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</a:t>
            </a:r>
          </a:p>
        </p:txBody>
      </p:sp>
      <p:graphicFrame>
        <p:nvGraphicFramePr>
          <p:cNvPr id="13" name="Graf 12"/>
          <p:cNvGraphicFramePr/>
          <p:nvPr/>
        </p:nvGraphicFramePr>
        <p:xfrm>
          <a:off x="3550508" y="3190576"/>
          <a:ext cx="3933310" cy="30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865987" y="3133242"/>
            <a:ext cx="1305948" cy="697353"/>
          </a:xfrm>
          <a:prstGeom prst="wedgeRectCallout">
            <a:avLst>
              <a:gd name="adj1" fmla="val -45834"/>
              <a:gd name="adj2" fmla="val 99206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40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0,40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48895" y="3211502"/>
            <a:ext cx="1305948" cy="697353"/>
          </a:xfrm>
          <a:prstGeom prst="wedgeRectCallout">
            <a:avLst>
              <a:gd name="adj1" fmla="val 48154"/>
              <a:gd name="adj2" fmla="val 90937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25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0,25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673825" y="5435718"/>
            <a:ext cx="1305948" cy="697353"/>
          </a:xfrm>
          <a:prstGeom prst="wedgeRectCallout">
            <a:avLst>
              <a:gd name="adj1" fmla="val 36169"/>
              <a:gd name="adj2" fmla="val -105159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35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0,35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1813" y="477537"/>
            <a:ext cx="701031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alelových frekvencí: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r="25383"/>
          <a:stretch>
            <a:fillRect/>
          </a:stretch>
        </p:blipFill>
        <p:spPr bwMode="auto">
          <a:xfrm>
            <a:off x="3906225" y="3154762"/>
            <a:ext cx="4844130" cy="7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3665838" y="2817341"/>
            <a:ext cx="3451654" cy="345989"/>
          </a:xfrm>
          <a:prstGeom prst="straightConnector1">
            <a:avLst/>
          </a:prstGeom>
          <a:ln w="38100">
            <a:solidFill>
              <a:srgbClr val="D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41059" y="3155092"/>
            <a:ext cx="947352" cy="716692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6293708" y="4011827"/>
            <a:ext cx="362464" cy="535459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306961" y="391297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897" y="4819135"/>
            <a:ext cx="36290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70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1813" y="461769"/>
            <a:ext cx="80138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nakonec náhodná fixace/extinkce ve všech démech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maximální rozptyl frekvencí:</a:t>
            </a:r>
          </a:p>
          <a:p>
            <a:pPr defTabSz="540000">
              <a:spcAft>
                <a:spcPts val="18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lze chápat jako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standardizovaný rozptyl,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poměr skutečného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rozptylu k teoretické maximální hodnotě: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324" y="3105000"/>
            <a:ext cx="1079654" cy="783619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165403" y="4138257"/>
            <a:ext cx="1305948" cy="697353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maximální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2724751" y="1383958"/>
            <a:ext cx="2249213" cy="422188"/>
            <a:chOff x="2724751" y="1383958"/>
            <a:chExt cx="2249213" cy="422188"/>
          </a:xfrm>
        </p:grpSpPr>
        <p:pic>
          <p:nvPicPr>
            <p:cNvPr id="1372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2563"/>
            <a:stretch>
              <a:fillRect/>
            </a:stretch>
          </p:blipFill>
          <p:spPr bwMode="auto">
            <a:xfrm>
              <a:off x="2724751" y="1425146"/>
              <a:ext cx="1979054" cy="381000"/>
            </a:xfrm>
            <a:prstGeom prst="rect">
              <a:avLst/>
            </a:prstGeom>
            <a:noFill/>
          </p:spPr>
        </p:pic>
        <p:sp>
          <p:nvSpPr>
            <p:cNvPr id="28" name="TextovéPole 27"/>
            <p:cNvSpPr txBox="1"/>
            <p:nvPr/>
          </p:nvSpPr>
          <p:spPr>
            <a:xfrm>
              <a:off x="4604952" y="1383958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*)</a:t>
              </a: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31812" y="5387546"/>
            <a:ext cx="376403" cy="381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*)</a:t>
            </a: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2734711" y="2832559"/>
            <a:ext cx="1186500" cy="697353"/>
          </a:xfrm>
          <a:prstGeom prst="wedgeRectCallout">
            <a:avLst>
              <a:gd name="adj1" fmla="val -69804"/>
              <a:gd name="adj2" fmla="val 2005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skutečný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07309" y="5486400"/>
            <a:ext cx="6571488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5605900" y="3670204"/>
            <a:ext cx="2648813" cy="994907"/>
          </a:xfrm>
          <a:prstGeom prst="wedgeRectCallout">
            <a:avLst>
              <a:gd name="adj1" fmla="val 14294"/>
              <a:gd name="adj2" fmla="val -8058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</a:t>
            </a:r>
            <a:r>
              <a:rPr lang="cs-CZ" dirty="0" err="1">
                <a:latin typeface="Arial" charset="0"/>
              </a:rPr>
              <a:t>démovým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inbreedingem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31813" y="3572293"/>
            <a:ext cx="2648813" cy="994907"/>
          </a:xfrm>
          <a:prstGeom prst="wedgeRectCallout">
            <a:avLst>
              <a:gd name="adj1" fmla="val 31347"/>
              <a:gd name="adj2" fmla="val -7837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rozdělením populace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5" name="Skupina 29"/>
          <p:cNvGrpSpPr/>
          <p:nvPr/>
        </p:nvGrpSpPr>
        <p:grpSpPr>
          <a:xfrm>
            <a:off x="1001369" y="1937480"/>
            <a:ext cx="2333625" cy="1303466"/>
            <a:chOff x="539750" y="346075"/>
            <a:chExt cx="2333625" cy="130346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346075"/>
              <a:ext cx="2085975" cy="381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807308"/>
              <a:ext cx="2333625" cy="381000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1268541"/>
              <a:ext cx="2066925" cy="381000"/>
            </a:xfrm>
            <a:prstGeom prst="rect">
              <a:avLst/>
            </a:prstGeom>
            <a:noFill/>
          </p:spPr>
        </p:pic>
      </p:grpSp>
      <p:grpSp>
        <p:nvGrpSpPr>
          <p:cNvPr id="19" name="Skupina 18"/>
          <p:cNvGrpSpPr/>
          <p:nvPr/>
        </p:nvGrpSpPr>
        <p:grpSpPr>
          <a:xfrm>
            <a:off x="4846334" y="1937480"/>
            <a:ext cx="3212117" cy="1303466"/>
            <a:chOff x="4846334" y="1568871"/>
            <a:chExt cx="3212117" cy="1303466"/>
          </a:xfrm>
        </p:grpSpPr>
        <p:sp>
          <p:nvSpPr>
            <p:cNvPr id="4" name="TextovéPole 3"/>
            <p:cNvSpPr txBox="1"/>
            <p:nvPr/>
          </p:nvSpPr>
          <p:spPr>
            <a:xfrm>
              <a:off x="4846334" y="188132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endParaRPr lang="cs-CZ" sz="4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Skupina 36"/>
            <p:cNvGrpSpPr/>
            <p:nvPr/>
          </p:nvGrpSpPr>
          <p:grpSpPr>
            <a:xfrm>
              <a:off x="5791501" y="1568871"/>
              <a:ext cx="2266950" cy="1303466"/>
              <a:chOff x="1013254" y="346075"/>
              <a:chExt cx="2266950" cy="1303466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346075"/>
                <a:ext cx="2019300" cy="381000"/>
              </a:xfrm>
              <a:prstGeom prst="rect">
                <a:avLst/>
              </a:prstGeom>
              <a:noFill/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815546"/>
                <a:ext cx="2266950" cy="3810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21492" y="1268541"/>
                <a:ext cx="2009775" cy="381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86465" y="551935"/>
            <a:ext cx="5319841" cy="790575"/>
            <a:chOff x="2100649" y="329513"/>
            <a:chExt cx="5319841" cy="7905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72" t="-3931"/>
            <a:stretch>
              <a:fillRect/>
            </a:stretch>
          </p:blipFill>
          <p:spPr bwMode="auto">
            <a:xfrm>
              <a:off x="2100649" y="527222"/>
              <a:ext cx="1681250" cy="435576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4127157" y="5107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9665" y="329513"/>
              <a:ext cx="2790825" cy="790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6266235" y="5854702"/>
            <a:ext cx="2163141" cy="684323"/>
          </a:xfrm>
          <a:prstGeom prst="wedgeRectCallout">
            <a:avLst>
              <a:gd name="adj1" fmla="val -29712"/>
              <a:gd name="adj2" fmla="val -21679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je symetrický,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zůstává stejné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11836" y="403225"/>
            <a:ext cx="310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S.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-statistika</a:t>
            </a:r>
            <a:endParaRPr lang="cs-CZ" sz="2400" dirty="0"/>
          </a:p>
        </p:txBody>
      </p:sp>
      <p:pic>
        <p:nvPicPr>
          <p:cNvPr id="3" name="Picture 45" descr="File:Sewall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137" y="403225"/>
            <a:ext cx="2209646" cy="2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7133994" y="3081109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S.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Wright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1029638" y="1582374"/>
            <a:ext cx="5559402" cy="2843785"/>
            <a:chOff x="3150825" y="527376"/>
            <a:chExt cx="5838939" cy="2986776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8399066" y="1146058"/>
              <a:ext cx="590698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I</a:t>
              </a:r>
              <a:endParaRPr lang="cs-CZ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50825" y="527376"/>
              <a:ext cx="4953327" cy="2986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78564" y="82309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58869" y="182854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82239" y="734380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4040431" y="101531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3656121" y="1081852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74923" y="1192747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24741" y="1673293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520901" y="1407144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4161418" y="193204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727290" y="1828546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3969263" y="145889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5400000">
              <a:off x="5525898" y="2005284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5400000">
              <a:off x="5141589" y="2071821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5400000">
              <a:off x="5860390" y="2182716"/>
              <a:ext cx="231648" cy="218250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5400000">
              <a:off x="5910208" y="2663262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5400000">
              <a:off x="5006368" y="2397113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5400000">
              <a:off x="5646885" y="2922017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5400000">
              <a:off x="5212757" y="2818515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400000">
              <a:off x="5454730" y="2448864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flipH="1">
              <a:off x="6944106" y="897026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flipH="1">
              <a:off x="6559796" y="96356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flipH="1">
              <a:off x="7278597" y="1074459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flipH="1">
              <a:off x="7328415" y="155500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6457626" y="1233772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flipH="1">
              <a:off x="7065092" y="1813760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flipH="1">
              <a:off x="6630964" y="171025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flipH="1">
              <a:off x="6872937" y="1340607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825" y="1217390"/>
              <a:ext cx="1300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367641" y="2331270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 flipH="1">
              <a:off x="4232586" y="2380557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333491" y="2622062"/>
              <a:ext cx="467340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339594" y="2417667"/>
              <a:ext cx="493435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7449402" y="1463824"/>
              <a:ext cx="929935" cy="19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92467" y="2045407"/>
              <a:ext cx="104380" cy="394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56771" y="4682169"/>
            <a:ext cx="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88963" y="5221995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koeficienty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70310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interpretovat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sobem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např.</a:t>
            </a: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korelace mezi splývajícími gametami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= vztah skutečné a očekávané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jediné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 nerozdělené populaci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234" y="2535006"/>
            <a:ext cx="1828800" cy="8001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815674" y="2658091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010161" y="5900952"/>
            <a:ext cx="18678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65125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4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cs-CZ" sz="24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1173476"/>
            <a:ext cx="1257300" cy="790575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2277346"/>
            <a:ext cx="1581150" cy="79057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3599996"/>
            <a:ext cx="952500" cy="304800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2239860" y="1357883"/>
            <a:ext cx="66800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= průměrná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  <a:cs typeface="Arial" pitchFamily="34" charset="0"/>
              </a:rPr>
              <a:t> v každé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= průměrná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  <a:cs typeface="Arial" pitchFamily="34" charset="0"/>
              </a:rPr>
              <a:t> v každém dému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za předpokladu náhodného oplození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= očekávaná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heterozygotnot</a:t>
            </a:r>
            <a:r>
              <a:rPr lang="cs-CZ" dirty="0">
                <a:latin typeface="Arial" pitchFamily="34" charset="0"/>
                <a:cs typeface="Arial" pitchFamily="34" charset="0"/>
              </a:rPr>
              <a:t> v celkové populaci za předpokladu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náhodného oplození a žádné divergence frekvencí alel mezi 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  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subpopulacemi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749" y="4856287"/>
            <a:ext cx="1771650" cy="800100"/>
          </a:xfrm>
          <a:prstGeom prst="rect">
            <a:avLst/>
          </a:prstGeom>
          <a:noFill/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1371349" y="5857102"/>
            <a:ext cx="2648813" cy="742397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očekávaná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4695316" y="4901513"/>
            <a:ext cx="2648813" cy="762991"/>
          </a:xfrm>
          <a:prstGeom prst="wedgeRectCallout">
            <a:avLst>
              <a:gd name="adj1" fmla="val -67499"/>
              <a:gd name="adj2" fmla="val -3421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skutečná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1813" y="365125"/>
            <a:ext cx="83054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míra zvýšení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identity stavem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IBS) u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vzorkovaných v téže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(S) v porovnání se vzorkováním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alel v celkové populaci (T):</a:t>
            </a: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>
                <a:latin typeface="Arial" charset="0"/>
              </a:rPr>
              <a:t>odchylka od HW způsobenou rozdělením populace měřená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 pomocí rozptylu alelových frekvencí: </a:t>
            </a: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r>
              <a:rPr lang="cs-CZ" sz="2000" dirty="0">
                <a:latin typeface="Arial" charset="0"/>
              </a:rPr>
              <a:t>	   nebo pomocí vztahu skutečné a očekávané </a:t>
            </a:r>
            <a:r>
              <a:rPr lang="cs-CZ" sz="2000" dirty="0" err="1">
                <a:latin typeface="Arial" charset="0"/>
              </a:rPr>
              <a:t>heterozygotnosti</a:t>
            </a:r>
            <a:r>
              <a:rPr lang="cs-CZ" sz="2000" dirty="0">
                <a:latin typeface="Arial" charset="0"/>
              </a:rPr>
              <a:t>: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8094" y="1632653"/>
            <a:ext cx="1790700" cy="800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5682" y="3825340"/>
            <a:ext cx="1187635" cy="861992"/>
          </a:xfrm>
          <a:prstGeom prst="rect">
            <a:avLst/>
          </a:prstGeom>
          <a:noFill/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604701" y="1647567"/>
            <a:ext cx="2430413" cy="762991"/>
          </a:xfrm>
          <a:prstGeom prst="wedgeRectCallout">
            <a:avLst>
              <a:gd name="adj1" fmla="val -67499"/>
              <a:gd name="adj2" fmla="val -11543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žádné rozdělení populace,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S</a:t>
            </a:r>
            <a:r>
              <a:rPr lang="cs-CZ" sz="1600" dirty="0">
                <a:latin typeface="Arial" charset="0"/>
              </a:rPr>
              <a:t> =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T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Zahnutá šipka doprava 54"/>
          <p:cNvSpPr/>
          <p:nvPr/>
        </p:nvSpPr>
        <p:spPr>
          <a:xfrm>
            <a:off x="360009" y="1057622"/>
            <a:ext cx="457907" cy="1531342"/>
          </a:xfrm>
          <a:prstGeom prst="curvedRightArrow">
            <a:avLst/>
          </a:prstGeom>
          <a:solidFill>
            <a:srgbClr val="CC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934465" y="2010032"/>
            <a:ext cx="1202724" cy="87321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88963" y="3106757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 = průměrná HZ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6"/>
          <p:cNvGrpSpPr/>
          <p:nvPr/>
        </p:nvGrpSpPr>
        <p:grpSpPr>
          <a:xfrm>
            <a:off x="523875" y="4515925"/>
            <a:ext cx="4249279" cy="478338"/>
            <a:chOff x="588963" y="4482974"/>
            <a:chExt cx="4249279" cy="478338"/>
          </a:xfrm>
        </p:grpSpPr>
        <p:sp>
          <p:nvSpPr>
            <p:cNvPr id="56" name="TextovéPole 55"/>
            <p:cNvSpPr txBox="1"/>
            <p:nvPr/>
          </p:nvSpPr>
          <p:spPr>
            <a:xfrm>
              <a:off x="3188944" y="4482974"/>
              <a:ext cx="1649298" cy="46166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0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</a:t>
              </a:r>
              <a:r>
                <a:rPr lang="cs-CZ" sz="2400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>
                  <a:latin typeface="Arial" pitchFamily="34" charset="0"/>
                  <a:cs typeface="Arial" pitchFamily="34" charset="0"/>
                </a:rPr>
                <a:t>ST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1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88963" y="4499647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= fixační index</a:t>
              </a:r>
            </a:p>
          </p:txBody>
        </p:sp>
      </p:grp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382675" y="5529565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= 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14" y="5432936"/>
            <a:ext cx="1809750" cy="8001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74178" y="534403"/>
            <a:ext cx="2381281" cy="1113165"/>
          </a:xfrm>
          <a:prstGeom prst="wedgeRectCallout">
            <a:avLst>
              <a:gd name="adj1" fmla="val -41348"/>
              <a:gd name="adj2" fmla="val 87734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populace rozdělena, skutečná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je </a:t>
            </a:r>
            <a:r>
              <a:rPr lang="cs-CZ" sz="1600" u="sng" dirty="0">
                <a:latin typeface="Arial" charset="0"/>
              </a:rPr>
              <a:t>nižší</a:t>
            </a:r>
            <a:r>
              <a:rPr lang="cs-CZ" sz="1600" dirty="0">
                <a:latin typeface="Arial" charset="0"/>
              </a:rPr>
              <a:t>, než teoretická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837599"/>
            <a:ext cx="2333625" cy="3810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365125"/>
            <a:ext cx="2085975" cy="3810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1323632"/>
            <a:ext cx="2066925" cy="381000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622" y="2092411"/>
            <a:ext cx="46101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813" y="394987"/>
            <a:ext cx="770755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roce 1950 (původní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článek) pouze teoretické odvození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pro 2 alely na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70. letech elektroforéza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první skutečně genetická data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Weir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Cockerham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(1984): odvození pro více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Odvození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ze sekvencí DNA: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průměrný počet párových rozdílů mezi dvěma sekvencemi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vybranými ze stejné subpopulace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within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), nebo ze 2 různých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between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035" y="2027625"/>
            <a:ext cx="4120309" cy="1123176"/>
          </a:xfrm>
          <a:prstGeom prst="rect">
            <a:avLst/>
          </a:prstGeom>
          <a:noFill/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4733" y="3636790"/>
            <a:ext cx="32766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5"/>
          <p:cNvGrpSpPr/>
          <p:nvPr/>
        </p:nvGrpSpPr>
        <p:grpSpPr>
          <a:xfrm>
            <a:off x="588963" y="5321643"/>
            <a:ext cx="6207253" cy="897925"/>
            <a:chOff x="588963" y="5321643"/>
            <a:chExt cx="6207253" cy="897925"/>
          </a:xfrm>
        </p:grpSpPr>
        <p:sp>
          <p:nvSpPr>
            <p:cNvPr id="15" name="Obdélník 14"/>
            <p:cNvSpPr/>
            <p:nvPr/>
          </p:nvSpPr>
          <p:spPr>
            <a:xfrm>
              <a:off x="4596714" y="5321643"/>
              <a:ext cx="2199502" cy="8979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88963" y="5371070"/>
              <a:ext cx="6110716" cy="800100"/>
              <a:chOff x="588963" y="5371070"/>
              <a:chExt cx="6110716" cy="800100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588963" y="5535331"/>
                <a:ext cx="3916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Je-li populace v rovnováze, platí:</a:t>
                </a:r>
              </a:p>
            </p:txBody>
          </p:sp>
          <p:pic>
            <p:nvPicPr>
              <p:cNvPr id="13107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0854" y="5371070"/>
                <a:ext cx="2028825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TextovéPole 3"/>
          <p:cNvSpPr txBox="1"/>
          <p:nvPr/>
        </p:nvSpPr>
        <p:spPr>
          <a:xfrm>
            <a:off x="588963" y="1068637"/>
            <a:ext cx="80906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Lze odvodit na základě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inbreedingové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efektivní velikosti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čase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neidealizované populaci za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dosadíme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Jaká je pravděpodobnost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důsledku driftu a současně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platí, že 2 náhodně vybrané gamety pocházejí ze stejného dému?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926" y="1722683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06" y="4312459"/>
            <a:ext cx="5305425" cy="73342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754480" y="4340285"/>
            <a:ext cx="2165908" cy="994907"/>
          </a:xfrm>
          <a:prstGeom prst="wedgeRectCallout">
            <a:avLst>
              <a:gd name="adj1" fmla="val -51031"/>
              <a:gd name="adj2" fmla="val 83858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platí pro malá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</a:p>
          <a:p>
            <a:pPr algn="ctr"/>
            <a:r>
              <a:rPr lang="cs-CZ" dirty="0">
                <a:latin typeface="Arial" charset="0"/>
              </a:rPr>
              <a:t>(tj.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latin typeface="Arial" charset="0"/>
                <a:sym typeface="Symbol"/>
              </a:rPr>
              <a:t> </a:t>
            </a:r>
            <a:r>
              <a:rPr lang="cs-CZ" i="1" dirty="0">
                <a:latin typeface="Arial" charset="0"/>
                <a:sym typeface="Symbol"/>
              </a:rPr>
              <a:t>m</a:t>
            </a:r>
            <a:r>
              <a:rPr lang="cs-CZ" baseline="30000" dirty="0">
                <a:latin typeface="Arial" charset="0"/>
                <a:sym typeface="Symbol"/>
              </a:rPr>
              <a:t>2</a:t>
            </a:r>
            <a:r>
              <a:rPr lang="cs-CZ" dirty="0">
                <a:latin typeface="Arial" charset="0"/>
                <a:sym typeface="Symbol"/>
              </a:rPr>
              <a:t>,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řádově  1/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eF</a:t>
            </a:r>
            <a:r>
              <a:rPr lang="cs-CZ" dirty="0">
                <a:latin typeface="Arial" charset="0"/>
                <a:sym typeface="Symbol"/>
              </a:rPr>
              <a:t>)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40322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10"/>
          <p:cNvGrpSpPr/>
          <p:nvPr/>
        </p:nvGrpSpPr>
        <p:grpSpPr>
          <a:xfrm>
            <a:off x="588963" y="1068637"/>
            <a:ext cx="6252033" cy="4096487"/>
            <a:chOff x="588963" y="1068637"/>
            <a:chExt cx="6252033" cy="4096487"/>
          </a:xfrm>
        </p:grpSpPr>
        <p:sp>
          <p:nvSpPr>
            <p:cNvPr id="10" name="Obdélník 9"/>
            <p:cNvSpPr/>
            <p:nvPr/>
          </p:nvSpPr>
          <p:spPr>
            <a:xfrm>
              <a:off x="2619632" y="4110681"/>
              <a:ext cx="2512541" cy="10544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8"/>
            <p:cNvGrpSpPr/>
            <p:nvPr/>
          </p:nvGrpSpPr>
          <p:grpSpPr>
            <a:xfrm>
              <a:off x="588963" y="1068637"/>
              <a:ext cx="6252033" cy="3966338"/>
              <a:chOff x="588963" y="1068637"/>
              <a:chExt cx="6252033" cy="3966338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588963" y="1068637"/>
                <a:ext cx="625203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Lze odvodit na základě ostrovního modelu toku genů: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protože platí                      ,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pak pro malá </a:t>
                </a:r>
                <a:r>
                  <a:rPr lang="cs-CZ" sz="2000" i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  <p:pic>
            <p:nvPicPr>
              <p:cNvPr id="13721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5082" y="4234875"/>
                <a:ext cx="2276475" cy="800100"/>
              </a:xfrm>
              <a:prstGeom prst="rect">
                <a:avLst/>
              </a:prstGeom>
              <a:noFill/>
            </p:spPr>
          </p:pic>
          <p:pic>
            <p:nvPicPr>
              <p:cNvPr id="137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243" y="1700996"/>
                <a:ext cx="4371975" cy="790575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576" y="2973592"/>
                <a:ext cx="1079654" cy="78361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88963" y="1266941"/>
            <a:ext cx="86100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 toho plyne, že: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větší tok genů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(větší variabilita v démech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menší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1/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 (větší drift)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roste (menší variabilita v démech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větší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i malý tok genů  2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efektivně chovají jako jedna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evoluční linie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(tj. 1 efektivní migrant za generaci) představuje významné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rozhraní mezi relativním evolučním významem driftu a toku genů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 v průměru pouze jeden efektivní migrant za generaci stačí k tomu,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aby tok genů převážil nad driftem a způsobil homogenizaci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03225"/>
            <a:ext cx="1811835" cy="6367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39114" y="4316627"/>
            <a:ext cx="996778" cy="387178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56" y="1306608"/>
            <a:ext cx="7391145" cy="47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391664" y="3949830"/>
            <a:ext cx="1868452" cy="994907"/>
          </a:xfrm>
          <a:prstGeom prst="wedgeRectCallout">
            <a:avLst>
              <a:gd name="adj1" fmla="val -43424"/>
              <a:gd name="adj2" fmla="val 85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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klesá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pomalu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28835" y="2681055"/>
            <a:ext cx="1716052" cy="994907"/>
          </a:xfrm>
          <a:prstGeom prst="wedgeRectCallout">
            <a:avLst>
              <a:gd name="adj1" fmla="val -69055"/>
              <a:gd name="adj2" fmla="val 3014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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roste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rychle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12683" y="403225"/>
            <a:ext cx="5865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Vztah počtu migrantů a míry izolace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Šipka dolů 6"/>
          <p:cNvSpPr/>
          <p:nvPr/>
        </p:nvSpPr>
        <p:spPr>
          <a:xfrm flipV="1">
            <a:off x="2005070" y="5794872"/>
            <a:ext cx="506776" cy="352540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>
            <a:extLst>
              <a:ext uri="{FF2B5EF4-FFF2-40B4-BE49-F238E27FC236}">
                <a16:creationId xmlns:a16="http://schemas.microsoft.com/office/drawing/2014/main" id="{64A70AA8-D1B8-471D-A2D7-AA1B8B97F3F8}"/>
              </a:ext>
            </a:extLst>
          </p:cNvPr>
          <p:cNvSpPr/>
          <p:nvPr/>
        </p:nvSpPr>
        <p:spPr>
          <a:xfrm>
            <a:off x="5593124" y="4725011"/>
            <a:ext cx="857105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6E4561F-917C-4A48-9BBF-4BDEF0E6DF97}"/>
              </a:ext>
            </a:extLst>
          </p:cNvPr>
          <p:cNvSpPr/>
          <p:nvPr/>
        </p:nvSpPr>
        <p:spPr>
          <a:xfrm>
            <a:off x="5602048" y="2935313"/>
            <a:ext cx="589116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21ACA636-A6B9-4635-B050-3349B6B4D064}"/>
              </a:ext>
            </a:extLst>
          </p:cNvPr>
          <p:cNvSpPr/>
          <p:nvPr/>
        </p:nvSpPr>
        <p:spPr>
          <a:xfrm>
            <a:off x="2457828" y="4729256"/>
            <a:ext cx="1591661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27DADEAD-6CC2-413D-9D3D-E92DA5E868BA}"/>
              </a:ext>
            </a:extLst>
          </p:cNvPr>
          <p:cNvSpPr/>
          <p:nvPr/>
        </p:nvSpPr>
        <p:spPr>
          <a:xfrm>
            <a:off x="2466751" y="2936216"/>
            <a:ext cx="1840515" cy="8860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87778" y="328156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7090"/>
            <a:chOff x="490762" y="2450967"/>
            <a:chExt cx="7314590" cy="3607090"/>
          </a:xfrm>
        </p:grpSpPr>
        <p:grpSp>
          <p:nvGrpSpPr>
            <p:cNvPr id="3" name="Skupina 9"/>
            <p:cNvGrpSpPr/>
            <p:nvPr/>
          </p:nvGrpSpPr>
          <p:grpSpPr>
            <a:xfrm>
              <a:off x="2210402" y="3373438"/>
              <a:ext cx="2450730" cy="888538"/>
              <a:chOff x="558800" y="2638425"/>
              <a:chExt cx="2450730" cy="888538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1233996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345699" y="3372499"/>
              <a:ext cx="2450730" cy="886950"/>
              <a:chOff x="558800" y="2637486"/>
              <a:chExt cx="2450730" cy="886950"/>
            </a:xfrm>
          </p:grpSpPr>
          <p:sp>
            <p:nvSpPr>
              <p:cNvPr id="15" name="Obdélník 14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672052" y="2691691"/>
                <a:ext cx="1705916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Přímá spojovací čára 16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17"/>
            <p:cNvGrpSpPr/>
            <p:nvPr/>
          </p:nvGrpSpPr>
          <p:grpSpPr>
            <a:xfrm>
              <a:off x="2219325" y="5166069"/>
              <a:ext cx="2450730" cy="888148"/>
              <a:chOff x="558800" y="2636287"/>
              <a:chExt cx="2450730" cy="888148"/>
            </a:xfrm>
          </p:grpSpPr>
          <p:sp>
            <p:nvSpPr>
              <p:cNvPr id="19" name="Obdélník 1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1153388" y="2689172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Přímá spojovací čára 20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21"/>
            <p:cNvGrpSpPr/>
            <p:nvPr/>
          </p:nvGrpSpPr>
          <p:grpSpPr>
            <a:xfrm>
              <a:off x="5354622" y="5168207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8" y="2691691"/>
                <a:ext cx="1821332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A	      </a:t>
                </a:r>
                <a:r>
                  <a:rPr lang="cs-CZ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r>
                  <a:rPr lang="cs-CZ" dirty="0">
                    <a:latin typeface="Arial" pitchFamily="34" charset="0"/>
                    <a:cs typeface="Arial" pitchFamily="34" charset="0"/>
                  </a:rPr>
                  <a:t>	      </a:t>
                </a:r>
                <a:r>
                  <a:rPr lang="cs-CZ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= míra toku genů 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id="{E4FFC1E5-64C4-49D9-B282-9B8DD01BABA8}"/>
              </a:ext>
            </a:extLst>
          </p:cNvPr>
          <p:cNvSpPr/>
          <p:nvPr/>
        </p:nvSpPr>
        <p:spPr>
          <a:xfrm>
            <a:off x="4049489" y="5687859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: doleva 44">
            <a:extLst>
              <a:ext uri="{FF2B5EF4-FFF2-40B4-BE49-F238E27FC236}">
                <a16:creationId xmlns:a16="http://schemas.microsoft.com/office/drawing/2014/main" id="{8E824DE3-DB6B-453F-9EAF-AC0C41B52B70}"/>
              </a:ext>
            </a:extLst>
          </p:cNvPr>
          <p:cNvSpPr/>
          <p:nvPr/>
        </p:nvSpPr>
        <p:spPr>
          <a:xfrm flipH="1">
            <a:off x="6247725" y="5687858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5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8555"/>
            <a:ext cx="8117928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Míra homogenizace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nezávisí na míře toku genů, ale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efektivním počtu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migrantů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 znamená, že dvě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sdílejí 80 % genů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 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100, ale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prvním případě = 10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-9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ve druhém 0,01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Naopak při stejném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očekávat různé evoluční dopady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 0;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představuje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rovnováhu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mezi driftem a tokem genů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velké populace: pomalá divergence  stačí i slabá migrace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malé populace: rychlá divergence  tok genů musí být silnější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3351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Z uvedeného také plyne, že pokud známe pouze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nebo jen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nemůžeme nic usuzovat o populační struktuře. I druh s velkou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lokální velikostí populace může vykazovat extrémní populační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subrozdělení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naopak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Př.: 	plž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Rumina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decollata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početný, ale malá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Montpellier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(zahrady kolem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Boulevard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des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Arceaux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0,294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naopak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Mus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musculus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Texasu – malé démy, ale větší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0,021</a:t>
            </a:r>
          </a:p>
        </p:txBody>
      </p:sp>
      <p:pic>
        <p:nvPicPr>
          <p:cNvPr id="139268" name="Picture 4" descr="http://www.jaxshells.org/rumb.jpg"/>
          <p:cNvPicPr>
            <a:picLocks noChangeAspect="1" noChangeArrowheads="1"/>
          </p:cNvPicPr>
          <p:nvPr/>
        </p:nvPicPr>
        <p:blipFill>
          <a:blip r:embed="rId2" cstate="print"/>
          <a:srcRect l="3334" t="3425" r="3077" b="7464"/>
          <a:stretch>
            <a:fillRect/>
          </a:stretch>
        </p:blipFill>
        <p:spPr bwMode="auto">
          <a:xfrm>
            <a:off x="1150823" y="2666081"/>
            <a:ext cx="3026716" cy="13991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28790" y="5288096"/>
            <a:ext cx="6930102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Rozsah genetického rozdělení populací závisí 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rovnováze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mezi driftem a tokem genů, 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ne na jednom či druhém mechanismu samotném!</a:t>
            </a:r>
            <a:endParaRPr lang="cs-CZ" sz="28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0" name="Picture 6" descr="http://nobugs.ca/wp/wp-content/uploads/2012/07/house_mouse.jpg"/>
          <p:cNvPicPr>
            <a:picLocks noChangeAspect="1" noChangeArrowheads="1"/>
          </p:cNvPicPr>
          <p:nvPr/>
        </p:nvPicPr>
        <p:blipFill>
          <a:blip r:embed="rId3" cstate="print"/>
          <a:srcRect r="8069" b="25012"/>
          <a:stretch>
            <a:fillRect/>
          </a:stretch>
        </p:blipFill>
        <p:spPr bwMode="auto">
          <a:xfrm>
            <a:off x="4858438" y="2663906"/>
            <a:ext cx="3580483" cy="15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034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příkladu indiánů kmene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Janomamo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tabu incestu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-0,01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malé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0,073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  = 0,073 – 0,01.0,927 = 0,064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díky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Wahlundově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efektu a rozdělení populace v celém 	vzorku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pozorujeme redukci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naznačující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přestože ve skutečnosti se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Janomamové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vyhýbají příbuzenským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svazkům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směšuje lokální systém páření a rozdělení populace </a:t>
            </a:r>
          </a:p>
        </p:txBody>
      </p:sp>
      <p:pic>
        <p:nvPicPr>
          <p:cNvPr id="136194" name="Picture 2" descr="http://www.aljazeera.com/mritems/Images/2009/1/28/20091281441259862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45" y="1120517"/>
            <a:ext cx="3968983" cy="210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84721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24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areál druhu fragmentován a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žádný tok genů,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bude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celková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rovna lokální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této situaci se bude rodokmenový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akumulovat v důsledku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driftu rychlostí, která závisí na velikosti fragmentů, ne na celkové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populační velikosti druhu  důležité pro ochranu!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0, pořád bude platit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nicméně i nepatrný tok genů vede k tomu, že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o několik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řádů větší než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při úplné izolaci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670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 rostoucí izolací démů klesá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opačný trend: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měří rozptyl frekvencí alel v důsledku driftu v populaci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jako celku, ne pro každou lokální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(1943): idealizovaná populace složená z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démů o stejné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velikost celé populace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tok genů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b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pokud by populace byla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panmiktická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bylo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varianční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efektivní velikost populace je:</a:t>
            </a: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tj.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počet jedinců v celé populaci 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2949" y="4722134"/>
            <a:ext cx="1914525" cy="8001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4127156" y="5552303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85775"/>
            <a:ext cx="7942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 (tj.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1) bude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To znamená, že v populaci rozdělené na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větší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než počet jedinců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!! 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1, 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, i když počet jedinců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v populaci je omezený!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400" y="1276453"/>
            <a:ext cx="1914525" cy="800100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3781167" y="2108886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88963" y="403225"/>
            <a:ext cx="85731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Podobně pro kontinuální populaci s omezeným tokem genů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isolation</a:t>
            </a:r>
            <a:br>
              <a:rPr lang="cs-CZ" sz="2000" i="1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by distance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platí, že ztráta alelické variability v ní je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nižší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než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panmiktické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populaci.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Jak je možné, že rozdělení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zvyšuje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současně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snižuje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rychlost ztráty variability na úrovni celkové populace?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 postupnou fixací alel v lokálních démech se zvyšuje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(tj. zvyšuje se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ALE protože v démech jsou náhodně fixovány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různé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alely, celková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zůstává zachována; v okamžiku fixace už žádný drift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 působit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s fixací alel v dalších démech se celková rychlost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ztráty variability v démech zpomaluje</a:t>
            </a:r>
          </a:p>
          <a:p>
            <a:pPr defTabSz="540000">
              <a:spcAft>
                <a:spcPts val="1200"/>
              </a:spcAft>
            </a:pPr>
            <a:endParaRPr lang="cs-CZ" sz="2000" u="sng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 dilema pro ochranářskou praxi....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03225"/>
            <a:ext cx="8546122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... dilema pro ochranářskou praxi: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prioritou zajistit tok genů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zvýšení lokální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i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zvýšení genetické variability a tím lokální adaptivní flexibility, redukce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celkového rodokmenového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tím snížení rizika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</a:t>
            </a: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úkolem také dlouhodobě zachovávat vysokou míru variability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celé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populaci (druhu) – toho ovšem nejsnáze dosáhneme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fragmentováním populace na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trade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off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otázka priorit: ztráta variability v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izolátech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reintrodukce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 jiných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(nejen potenciální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outbrední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52823"/>
            <a:ext cx="786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Rozdělení populací z hlediska sekvencí DNA – AMOVA: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1813" y="1417080"/>
            <a:ext cx="802027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Dosud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geny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 nebo nejsou identické původem?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 nebo nejsou heterozygotní?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se sekvencemi je to složitější: např. 2 sekvence 10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kb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můžou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lišit v 1 nukleotidu, nebo v 50 nukleotidech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alternativy, např.: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používá molekulární genetické distance místo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 analýza molekulárního rozptylu = AMOVA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	(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analysis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of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molecular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variance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cmpg.unibe.ch/software/arlequin35/img/Arlequin_si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587" y="106228"/>
            <a:ext cx="1072520" cy="2200367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31813" y="365125"/>
            <a:ext cx="795762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AMOVA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Excoffier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1992):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Arlequin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několik hierarchických úrovní</a:t>
            </a:r>
          </a:p>
          <a:p>
            <a:pPr defTabSz="5400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variabilita v rámci jedince, variabilita mezi jedinci v populaci,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mezi populacemi v rámci skupiny populací,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mezi populacemi z různých skupin, celková variabilita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Pozor, někdy odlišné značení: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SC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CT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813" y="4696472"/>
            <a:ext cx="1708095" cy="752857"/>
          </a:xfrm>
          <a:prstGeom prst="rect">
            <a:avLst/>
          </a:prstGeom>
          <a:noFill/>
        </p:spPr>
      </p:pic>
      <p:pic>
        <p:nvPicPr>
          <p:cNvPr id="12596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123" y="4748376"/>
            <a:ext cx="1066666" cy="700953"/>
          </a:xfrm>
          <a:prstGeom prst="rect">
            <a:avLst/>
          </a:prstGeom>
          <a:noFill/>
        </p:spPr>
      </p:pic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594" y="4740758"/>
            <a:ext cx="1615238" cy="708571"/>
          </a:xfrm>
          <a:prstGeom prst="rect">
            <a:avLst/>
          </a:prstGeom>
          <a:noFill/>
        </p:spPr>
      </p:pic>
      <p:grpSp>
        <p:nvGrpSpPr>
          <p:cNvPr id="20" name="Skupina 19"/>
          <p:cNvGrpSpPr>
            <a:grpSpLocks noChangeAspect="1"/>
          </p:cNvGrpSpPr>
          <p:nvPr/>
        </p:nvGrpSpPr>
        <p:grpSpPr>
          <a:xfrm>
            <a:off x="828371" y="3241260"/>
            <a:ext cx="1412955" cy="980632"/>
            <a:chOff x="531813" y="6091881"/>
            <a:chExt cx="1103870" cy="766119"/>
          </a:xfrm>
        </p:grpSpPr>
        <p:sp>
          <p:nvSpPr>
            <p:cNvPr id="14" name="Elipsa 13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Elipsa 15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16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17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18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>
            <a:grpSpLocks noChangeAspect="1"/>
          </p:cNvGrpSpPr>
          <p:nvPr/>
        </p:nvGrpSpPr>
        <p:grpSpPr>
          <a:xfrm>
            <a:off x="2908425" y="3241260"/>
            <a:ext cx="1412955" cy="980632"/>
            <a:chOff x="531813" y="6091881"/>
            <a:chExt cx="1103870" cy="766119"/>
          </a:xfrm>
        </p:grpSpPr>
        <p:sp>
          <p:nvSpPr>
            <p:cNvPr id="22" name="Elipsa 21"/>
            <p:cNvSpPr>
              <a:spLocks noChangeAspect="1"/>
            </p:cNvSpPr>
            <p:nvPr/>
          </p:nvSpPr>
          <p:spPr>
            <a:xfrm>
              <a:off x="647143" y="6223686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Zaoblený obdélník 22"/>
            <p:cNvSpPr/>
            <p:nvPr/>
          </p:nvSpPr>
          <p:spPr>
            <a:xfrm>
              <a:off x="531813" y="6091881"/>
              <a:ext cx="1103870" cy="7661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Elipsa 23"/>
            <p:cNvSpPr>
              <a:spLocks noChangeAspect="1"/>
            </p:cNvSpPr>
            <p:nvPr/>
          </p:nvSpPr>
          <p:spPr>
            <a:xfrm>
              <a:off x="972537" y="6359611"/>
              <a:ext cx="191546" cy="19154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Elipsa 24"/>
            <p:cNvSpPr>
              <a:spLocks noChangeAspect="1"/>
            </p:cNvSpPr>
            <p:nvPr/>
          </p:nvSpPr>
          <p:spPr>
            <a:xfrm>
              <a:off x="1240268" y="6586151"/>
              <a:ext cx="191546" cy="1915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25"/>
            <p:cNvSpPr>
              <a:spLocks noChangeAspect="1"/>
            </p:cNvSpPr>
            <p:nvPr/>
          </p:nvSpPr>
          <p:spPr>
            <a:xfrm>
              <a:off x="684213" y="6582031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26"/>
            <p:cNvSpPr>
              <a:spLocks noChangeAspect="1"/>
            </p:cNvSpPr>
            <p:nvPr/>
          </p:nvSpPr>
          <p:spPr>
            <a:xfrm>
              <a:off x="1363835" y="6190735"/>
              <a:ext cx="191546" cy="19154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4" name="Přímá spojovací šipka 43"/>
          <p:cNvCxnSpPr/>
          <p:nvPr/>
        </p:nvCxnSpPr>
        <p:spPr>
          <a:xfrm flipV="1">
            <a:off x="3336131" y="3467100"/>
            <a:ext cx="602457" cy="2381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V="1">
            <a:off x="3998119" y="3626647"/>
            <a:ext cx="71437" cy="25240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 flipH="1" flipV="1">
            <a:off x="3205163" y="3669506"/>
            <a:ext cx="21431" cy="17145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H="1">
            <a:off x="3386137" y="3986213"/>
            <a:ext cx="390526" cy="1667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flipV="1">
            <a:off x="3740944" y="3590930"/>
            <a:ext cx="219074" cy="8333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flipH="1" flipV="1">
            <a:off x="3309937" y="3607598"/>
            <a:ext cx="159544" cy="6190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flipH="1" flipV="1">
            <a:off x="3707606" y="3805242"/>
            <a:ext cx="126207" cy="10477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Skupina 50"/>
          <p:cNvGrpSpPr/>
          <p:nvPr/>
        </p:nvGrpSpPr>
        <p:grpSpPr>
          <a:xfrm>
            <a:off x="4794421" y="3039762"/>
            <a:ext cx="3393990" cy="1392194"/>
            <a:chOff x="4794421" y="3039762"/>
            <a:chExt cx="3393990" cy="1392194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29" name="Elipsa 28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Zaoblený obdélník 29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Elipsa 30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Elipsa 31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Elipsa 32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36" name="Elipsa 35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Zaoblený obdélník 36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Elipsa 37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Elipsa 38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Elipsa 39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Elipsa 40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2" name="Zaoblený obdélník 41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" name="Přímá spojovací šipka 63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Přímá spojovací šipka 65"/>
          <p:cNvCxnSpPr/>
          <p:nvPr/>
        </p:nvCxnSpPr>
        <p:spPr>
          <a:xfrm>
            <a:off x="6461233" y="4213656"/>
            <a:ext cx="1035199" cy="6054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/>
          <p:cNvGrpSpPr>
            <a:grpSpLocks noChangeAspect="1"/>
          </p:cNvGrpSpPr>
          <p:nvPr/>
        </p:nvGrpSpPr>
        <p:grpSpPr>
          <a:xfrm>
            <a:off x="6955786" y="4761470"/>
            <a:ext cx="1978150" cy="811425"/>
            <a:chOff x="4794421" y="3039762"/>
            <a:chExt cx="3393990" cy="1392194"/>
          </a:xfrm>
        </p:grpSpPr>
        <p:grpSp>
          <p:nvGrpSpPr>
            <p:cNvPr id="53" name="Skupina 27"/>
            <p:cNvGrpSpPr>
              <a:grpSpLocks noChangeAspect="1"/>
            </p:cNvGrpSpPr>
            <p:nvPr/>
          </p:nvGrpSpPr>
          <p:grpSpPr>
            <a:xfrm>
              <a:off x="4959647" y="3241260"/>
              <a:ext cx="1412955" cy="980632"/>
              <a:chOff x="531813" y="6091881"/>
              <a:chExt cx="1103870" cy="766119"/>
            </a:xfrm>
          </p:grpSpPr>
          <p:sp>
            <p:nvSpPr>
              <p:cNvPr id="70" name="Elipsa 69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Zaoblený obdélník 70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Elipsa 71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Elipsa 72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5" name="Skupina 34"/>
            <p:cNvGrpSpPr>
              <a:grpSpLocks noChangeAspect="1"/>
            </p:cNvGrpSpPr>
            <p:nvPr/>
          </p:nvGrpSpPr>
          <p:grpSpPr>
            <a:xfrm>
              <a:off x="6590738" y="3241260"/>
              <a:ext cx="1412955" cy="980632"/>
              <a:chOff x="531813" y="6091881"/>
              <a:chExt cx="1103870" cy="766119"/>
            </a:xfrm>
          </p:grpSpPr>
          <p:sp>
            <p:nvSpPr>
              <p:cNvPr id="61" name="Elipsa 60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Zaoblený obdélník 62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Elipsa 64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Elipsa 66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Elipsa 67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Elipsa 68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7" name="Zaoblený obdélník 56"/>
            <p:cNvSpPr/>
            <p:nvPr/>
          </p:nvSpPr>
          <p:spPr>
            <a:xfrm>
              <a:off x="4794421" y="3039762"/>
              <a:ext cx="3393990" cy="13921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" name="Přímá spojovací šipka 58"/>
            <p:cNvCxnSpPr/>
            <p:nvPr/>
          </p:nvCxnSpPr>
          <p:spPr>
            <a:xfrm flipV="1">
              <a:off x="6111124" y="3781168"/>
              <a:ext cx="718043" cy="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37141" y="2826382"/>
            <a:ext cx="606608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1)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2)</a:t>
            </a:r>
          </a:p>
          <a:p>
            <a:pPr>
              <a:spcAft>
                <a:spcPts val="3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 0</a:t>
            </a:r>
          </a:p>
          <a:p>
            <a:pPr algn="ctr"/>
            <a:r>
              <a:rPr lang="cs-CZ" sz="1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</a:p>
          <a:p>
            <a:pPr algn="ctr"/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693763" y="2334828"/>
            <a:ext cx="2130641" cy="1027513"/>
          </a:xfrm>
          <a:prstGeom prst="wedgeRectCallout">
            <a:avLst>
              <a:gd name="adj1" fmla="val -9973"/>
              <a:gd name="adj2" fmla="val 10394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EVOLUCE!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4808668" y="4518212"/>
            <a:ext cx="1990165" cy="828339"/>
            <a:chOff x="4808668" y="4518212"/>
            <a:chExt cx="1990165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8" y="4851699"/>
              <a:ext cx="1366221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0F2DFECB-73DD-495A-8104-7A48D1B80EA7}"/>
              </a:ext>
            </a:extLst>
          </p:cNvPr>
          <p:cNvGrpSpPr/>
          <p:nvPr/>
        </p:nvGrpSpPr>
        <p:grpSpPr>
          <a:xfrm>
            <a:off x="2294736" y="4160803"/>
            <a:ext cx="3130287" cy="1145618"/>
            <a:chOff x="2294736" y="4160803"/>
            <a:chExt cx="3130287" cy="1145618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CDD2B660-E466-405B-9216-BCCBE99C7848}"/>
                </a:ext>
              </a:extLst>
            </p:cNvPr>
            <p:cNvCxnSpPr/>
            <p:nvPr/>
          </p:nvCxnSpPr>
          <p:spPr>
            <a:xfrm>
              <a:off x="3597232" y="4160803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9B1B91C4-7896-4551-818C-6B4DDC0D7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4510" y="4244196"/>
              <a:ext cx="1099401" cy="6075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9F049D26-5A1D-41C8-8870-98789C3CB7ED}"/>
                </a:ext>
              </a:extLst>
            </p:cNvPr>
            <p:cNvCxnSpPr/>
            <p:nvPr/>
          </p:nvCxnSpPr>
          <p:spPr>
            <a:xfrm>
              <a:off x="2294736" y="5306421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511721"/>
            <a:ext cx="61574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Populační struktura a různé typy dědičnosti: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haploidní systém: 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Y: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při poměru pohlaví 1:1:  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287" y="1309903"/>
            <a:ext cx="2276475" cy="800100"/>
          </a:xfrm>
          <a:prstGeom prst="rect">
            <a:avLst/>
          </a:prstGeom>
          <a:noFill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2652670"/>
            <a:ext cx="2105025" cy="800100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530" y="4053103"/>
            <a:ext cx="2276475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29" y="1985320"/>
            <a:ext cx="4106605" cy="4086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88963" y="485775"/>
            <a:ext cx="77332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Model izolace s migrací: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program IM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2004)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2007)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... liší se způsobem odhadu parametrů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78164" y="3188042"/>
            <a:ext cx="32447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2 populace z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celkem 6 parametrů: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pop. velikosti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tok genů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čas rozdělení populace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619443"/>
            <a:ext cx="824456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Předpoklady IM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Historie populací reprezentována bifurkačním fylogenetickým stromem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 kořenem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Topologie stromu je známa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Každá populace 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konstantní velikost a 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souladu s předpoklady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Fisherova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Tok genů jednosměrný nebo obousměrný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Nedošlo k toku genů mezi nestudovanými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unsampled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a studovanými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populacemi (včetně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71" y="1449859"/>
            <a:ext cx="4100810" cy="486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01297" y="6369179"/>
            <a:ext cx="3319849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Hey J Mol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Evol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</a:t>
            </a:r>
            <a:r>
              <a:rPr lang="cs-CZ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10) 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27:905-920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8963" y="485775"/>
            <a:ext cx="528381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Extenze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 na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 2 populace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(2010)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populace 7 + 8 parametrů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počet migračních parametrů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rychle narůstá: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tj. 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 (maximální hodnota programu)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162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migračních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297826" y="176901"/>
            <a:ext cx="1701115" cy="869305"/>
          </a:xfrm>
          <a:prstGeom prst="wedgeRectCallout">
            <a:avLst>
              <a:gd name="adj1" fmla="val -25991"/>
              <a:gd name="adj2" fmla="val 8267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pro  3 populace celkem 15 parametrů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05" y="3089189"/>
            <a:ext cx="3645243" cy="84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1052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br>
              <a:rPr lang="cs-CZ" dirty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Všechny odhady populační struktury a toku genů jsou založeny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na předpokladu, že drift a tok genů jsou </a:t>
            </a:r>
            <a:r>
              <a:rPr lang="cs-CZ" sz="2000" u="sng">
                <a:latin typeface="Arial" pitchFamily="34" charset="0"/>
                <a:cs typeface="Arial" pitchFamily="34" charset="0"/>
              </a:rPr>
              <a:t>v rovnováze</a:t>
            </a:r>
            <a:r>
              <a:rPr lang="cs-CZ" sz="2000">
                <a:latin typeface="Arial" pitchFamily="34" charset="0"/>
                <a:cs typeface="Arial" pitchFamily="34" charset="0"/>
              </a:rPr>
              <a:t>!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1: populace recentně rozdělena na 2 velké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mezi nimiž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žádná migrace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ve skutečnosti do dosažení rovnovážného stavu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  chybně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bychom dospěli k závěru, 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0, přestože ve skutečnosti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obě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zcela izolované!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2: současná expanze areálu původně malé a homogenní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do dosažení rovnováhy budeme detekovat vysokou míru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toku genů bez ohledu na skutečné hodnoty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444500"/>
            <a:ext cx="82974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Př. 3: recentní tok genů mezi dlouhodobě izolovanými démy  protože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pomalu, dočasně budeme detekovat větší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než ve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skutečnosti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8963" y="3674075"/>
            <a:ext cx="7839005" cy="120032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Z uvedeného plyne, že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je účinným indikátorem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toku genů během evoluce </a:t>
            </a:r>
            <a:r>
              <a:rPr lang="cs-CZ" sz="2400" u="sng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pouze v případě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že populace</a:t>
            </a:r>
            <a:b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jsou v rovnováze a nebyly ovlivněny recentními jevy!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838" y="395416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u="sng" dirty="0">
                <a:latin typeface="Arial" pitchFamily="34" charset="0"/>
                <a:cs typeface="Arial" pitchFamily="34" charset="0"/>
              </a:rPr>
              <a:t>nenáhodným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způsobem: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1813" y="1834096"/>
            <a:ext cx="675858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rozdíl ve frekvencích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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807965" y="1484760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075" y="5007404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pPr algn="ctr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populacemi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31838" y="253743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forem 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březový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682625" y="2589213"/>
            <a:ext cx="79111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velmi nízká  genový tok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může být nízký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i vysoký</a:t>
            </a:r>
          </a:p>
          <a:p>
            <a:pPr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82625" y="5234061"/>
            <a:ext cx="7782900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vazebná nerovnováha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mutace: LD jen mezi mutantním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jeho okolím, kde není rekombinace).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1715</Words>
  <Application>Microsoft Office PowerPoint</Application>
  <PresentationFormat>Předvádění na obrazovce (4:3)</PresentationFormat>
  <Paragraphs>559</Paragraphs>
  <Slides>55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2" baseType="lpstr">
      <vt:lpstr>Arial</vt:lpstr>
      <vt:lpstr>Arial Black</vt:lpstr>
      <vt:lpstr>Calibri</vt:lpstr>
      <vt:lpstr>msgothic</vt:lpstr>
      <vt:lpstr>Symbol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admin</cp:lastModifiedBy>
  <cp:revision>154</cp:revision>
  <dcterms:created xsi:type="dcterms:W3CDTF">2014-09-23T15:47:53Z</dcterms:created>
  <dcterms:modified xsi:type="dcterms:W3CDTF">2018-03-20T09:29:51Z</dcterms:modified>
</cp:coreProperties>
</file>