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70" r:id="rId2"/>
    <p:sldId id="471" r:id="rId3"/>
    <p:sldId id="473" r:id="rId4"/>
    <p:sldId id="480" r:id="rId5"/>
    <p:sldId id="481" r:id="rId6"/>
    <p:sldId id="472" r:id="rId7"/>
    <p:sldId id="482" r:id="rId8"/>
    <p:sldId id="483" r:id="rId9"/>
    <p:sldId id="474" r:id="rId10"/>
    <p:sldId id="485" r:id="rId11"/>
    <p:sldId id="486" r:id="rId12"/>
    <p:sldId id="509" r:id="rId13"/>
    <p:sldId id="475" r:id="rId14"/>
    <p:sldId id="488" r:id="rId15"/>
    <p:sldId id="487" r:id="rId16"/>
    <p:sldId id="484" r:id="rId17"/>
    <p:sldId id="492" r:id="rId18"/>
    <p:sldId id="477" r:id="rId19"/>
    <p:sldId id="489" r:id="rId20"/>
    <p:sldId id="490" r:id="rId21"/>
    <p:sldId id="491" r:id="rId22"/>
    <p:sldId id="476" r:id="rId23"/>
    <p:sldId id="505" r:id="rId24"/>
    <p:sldId id="493" r:id="rId25"/>
    <p:sldId id="494" r:id="rId26"/>
    <p:sldId id="506" r:id="rId27"/>
    <p:sldId id="495" r:id="rId28"/>
    <p:sldId id="498" r:id="rId29"/>
    <p:sldId id="499" r:id="rId30"/>
    <p:sldId id="500" r:id="rId31"/>
    <p:sldId id="502" r:id="rId32"/>
    <p:sldId id="504" r:id="rId33"/>
    <p:sldId id="503" r:id="rId34"/>
    <p:sldId id="507" r:id="rId35"/>
    <p:sldId id="501" r:id="rId36"/>
    <p:sldId id="508" r:id="rId37"/>
    <p:sldId id="497" r:id="rId38"/>
    <p:sldId id="478" r:id="rId39"/>
    <p:sldId id="479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2">
          <p15:clr>
            <a:srgbClr val="A4A3A4"/>
          </p15:clr>
        </p15:guide>
        <p15:guide id="2" pos="3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000066"/>
    <a:srgbClr val="0000CC"/>
    <a:srgbClr val="CCFF33"/>
    <a:srgbClr val="CCFF99"/>
    <a:srgbClr val="660066"/>
    <a:srgbClr val="FFFFCC"/>
    <a:srgbClr val="6600CC"/>
    <a:srgbClr val="4B0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1158" y="96"/>
      </p:cViewPr>
      <p:guideLst>
        <p:guide orient="horz" pos="262"/>
        <p:guide pos="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20.3.2018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8257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dietě můžou mít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matky děti, ale v krvi velké množství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potomci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na prostředí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(potrava,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1650" y="1032256"/>
            <a:ext cx="85908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PKU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považována za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poruchu, kdežto kurděje za chorobu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vyvolanou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prostředím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PROČ?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1650" y="1103313"/>
            <a:ext cx="833112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jsme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všichni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homozygotní pro neschopnost syntézy vitaminu C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nedostatek vit. C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vzácný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frekvence homozygotů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nízká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potravě prakticky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všudypřítomný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způsobuje silnější asociace s fenotypem: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u kurdějí = prostředí (tj. absence vit. C),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u PKU = genotyp (tj. homozygot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1650" y="4763600"/>
            <a:ext cx="7909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populační úrovni nesledujeme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kauzalitu fenotypů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 ale</a:t>
            </a:r>
          </a:p>
          <a:p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příčiny fenotypové variability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85739" y="5400597"/>
            <a:ext cx="2161897" cy="744366"/>
          </a:xfrm>
          <a:prstGeom prst="wedgeRectCallout">
            <a:avLst>
              <a:gd name="adj1" fmla="val -31576"/>
              <a:gd name="adj2" fmla="val -7718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>
                <a:latin typeface="Arial" pitchFamily="34" charset="0"/>
              </a:rPr>
              <a:t>nelze</a:t>
            </a:r>
            <a:r>
              <a:rPr lang="cs-CZ" sz="1600" dirty="0">
                <a:latin typeface="Arial" pitchFamily="34" charset="0"/>
              </a:rPr>
              <a:t> oddělit „</a:t>
            </a:r>
            <a:r>
              <a:rPr lang="cs-CZ" sz="1600" i="1" dirty="0" err="1">
                <a:latin typeface="Arial" pitchFamily="34" charset="0"/>
              </a:rPr>
              <a:t>nature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</a:rPr>
              <a:t>vs.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</a:rPr>
              <a:t>nurture</a:t>
            </a:r>
            <a:r>
              <a:rPr lang="cs-CZ" sz="1600" dirty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543542" y="5830399"/>
            <a:ext cx="2161897" cy="744366"/>
          </a:xfrm>
          <a:prstGeom prst="wedgeRectCallout">
            <a:avLst>
              <a:gd name="adj1" fmla="val 15473"/>
              <a:gd name="adj2" fmla="val -9098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>
                <a:latin typeface="Arial" pitchFamily="34" charset="0"/>
              </a:rPr>
              <a:t>lze</a:t>
            </a:r>
            <a:r>
              <a:rPr lang="cs-CZ" sz="1600" dirty="0">
                <a:latin typeface="Arial" pitchFamily="34" charset="0"/>
              </a:rPr>
              <a:t> oddělit „</a:t>
            </a:r>
            <a:r>
              <a:rPr lang="cs-CZ" sz="1600" i="1" dirty="0" err="1">
                <a:latin typeface="Arial" pitchFamily="34" charset="0"/>
              </a:rPr>
              <a:t>nature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</a:rPr>
              <a:t>vs.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</a:rPr>
              <a:t>nurture</a:t>
            </a:r>
            <a:r>
              <a:rPr lang="cs-CZ" sz="1600" dirty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945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33564" y="2401792"/>
            <a:ext cx="5307376" cy="3811346"/>
            <a:chOff x="203971" y="956854"/>
            <a:chExt cx="5307376" cy="3811346"/>
          </a:xfrm>
        </p:grpSpPr>
        <p:pic>
          <p:nvPicPr>
            <p:cNvPr id="6158" name="Picture 14" descr="http://fc08.deviantart.net/fs71/i/2009/349/4/a/Gregor_Mendel_page_2_by_sithdragon42.jpg"/>
            <p:cNvPicPr>
              <a:picLocks noChangeAspect="1" noChangeArrowheads="1"/>
            </p:cNvPicPr>
            <p:nvPr/>
          </p:nvPicPr>
          <p:blipFill>
            <a:blip r:embed="rId2" cstate="print"/>
            <a:srcRect l="3986"/>
            <a:stretch>
              <a:fillRect/>
            </a:stretch>
          </p:blipFill>
          <p:spPr bwMode="auto">
            <a:xfrm>
              <a:off x="203971" y="956854"/>
              <a:ext cx="2633844" cy="3776472"/>
            </a:xfrm>
            <a:prstGeom prst="rect">
              <a:avLst/>
            </a:prstGeom>
            <a:noFill/>
          </p:spPr>
        </p:pic>
        <p:pic>
          <p:nvPicPr>
            <p:cNvPr id="6160" name="Picture 16" descr="http://fc06.deviantart.net/fs71/i/2009/349/2/7/Gregor_Mendel_page_3_by_sithdragon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147" y="991728"/>
              <a:ext cx="2743200" cy="3776472"/>
            </a:xfrm>
            <a:prstGeom prst="rect">
              <a:avLst/>
            </a:prstGeom>
            <a:noFill/>
          </p:spPr>
        </p:pic>
      </p:grp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647272" y="441325"/>
            <a:ext cx="4900968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GENETIKA KVANTITATIVNÍCH ZNAKŮ</a:t>
            </a:r>
          </a:p>
        </p:txBody>
      </p:sp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199" y="4057080"/>
            <a:ext cx="3651042" cy="2354923"/>
          </a:xfrm>
          <a:prstGeom prst="rect">
            <a:avLst/>
          </a:prstGeom>
          <a:noFill/>
        </p:spPr>
      </p:pic>
      <p:pic>
        <p:nvPicPr>
          <p:cNvPr id="6162" name="Picture 18" descr="http://media-3.web.britannica.com/eb-media/96/118096-004-547374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877" y="783062"/>
            <a:ext cx="2159636" cy="2927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02" y="4020218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810806" y="1103968"/>
            <a:ext cx="3806737" cy="2678344"/>
            <a:chOff x="500063" y="1069134"/>
            <a:chExt cx="3806737" cy="2678344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797858" y="3408924"/>
              <a:ext cx="12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W.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25270" y="3408924"/>
              <a:ext cx="1303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T.H. Morgan</a:t>
              </a: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55" y="916441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56" y="5018857"/>
            <a:ext cx="2990850" cy="149542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850674" y="36988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mendelisté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prlog.org/11826906-how-to-easily-increase-h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001" y="1801802"/>
            <a:ext cx="3394813" cy="358880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500063" y="689033"/>
            <a:ext cx="3842525" cy="2669378"/>
            <a:chOff x="500063" y="3919912"/>
            <a:chExt cx="3842525" cy="2669378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977152" y="6250736"/>
              <a:ext cx="100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F.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823882" y="6250736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K.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5" cstate="print"/>
          <a:srcRect l="1118"/>
          <a:stretch>
            <a:fillRect/>
          </a:stretch>
        </p:blipFill>
        <p:spPr bwMode="auto">
          <a:xfrm>
            <a:off x="722812" y="3975779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207726" y="36988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331" y="415925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Jsou všechny mendelovské znaky skutečně „kvalitativní“?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69888"/>
            <a:ext cx="259077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Centrální limitní věta: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normální rozdělení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3383" y="369888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3">
            <a:extLst>
              <a:ext uri="{FF2B5EF4-FFF2-40B4-BE49-F238E27FC236}">
                <a16:creationId xmlns:a16="http://schemas.microsoft.com/office/drawing/2014/main" id="{F96476A2-04CB-41BC-ABE4-45E0AFBC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80" y="1157855"/>
            <a:ext cx="1270677" cy="674995"/>
          </a:xfrm>
          <a:prstGeom prst="wedgeRectCallout">
            <a:avLst>
              <a:gd name="adj1" fmla="val 56482"/>
              <a:gd name="adj2" fmla="val 1208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Galtonova</a:t>
            </a:r>
            <a:r>
              <a:rPr lang="cs-CZ" sz="1600" dirty="0">
                <a:latin typeface="Arial" pitchFamily="34" charset="0"/>
              </a:rPr>
              <a:t> deska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272" y="387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0063" y="1130157"/>
            <a:ext cx="84898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znak – substituce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6. kodonu genu pro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Val 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zpravidla považována za „recesivní“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77" y="3175059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3447" y="431283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FENOTYP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= GENOTYP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+ PROSTŘEDÍ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0700" y="1300080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20700" y="2147354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dominanční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371448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epistatický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0700" y="5541578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523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rezidua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jako v mendelovské genetice: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0700" y="1587756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479657" y="1602823"/>
            <a:ext cx="2109484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0700" y="284976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551576" y="2751817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0700" y="459466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352961" y="4506986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>
                <a:latin typeface="Arial" pitchFamily="34" charset="0"/>
              </a:rPr>
              <a:t>dominančním</a:t>
            </a:r>
            <a:r>
              <a:rPr lang="cs-CZ" sz="1600" dirty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3748" y="44132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užším smyslu: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452" y="1374682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1650" y="4259887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zpravidla uvažuje jen v užším smyslu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8" r="-2327" b="-3135"/>
          <a:stretch>
            <a:fillRect/>
          </a:stretch>
        </p:blipFill>
        <p:spPr bwMode="auto">
          <a:xfrm>
            <a:off x="501650" y="1162169"/>
            <a:ext cx="8370501" cy="40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8391" y="1281586"/>
            <a:ext cx="3684379" cy="54075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01650" y="1261076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95251" y="184857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30803" y="869704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2312472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78019" y="3507663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76748" y="2957163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725279"/>
            <a:ext cx="43059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odpověď na selekci je dána její silou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váženou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1650" y="415925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lze vyjádřit i pomocí selekční diference a selekční odpovědi: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68" y="718226"/>
            <a:ext cx="7756545" cy="51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63878" y="4964788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protíná osu </a:t>
            </a:r>
            <a:r>
              <a:rPr lang="cs-CZ" sz="1600" i="1" dirty="0">
                <a:latin typeface="Arial" pitchFamily="34" charset="0"/>
              </a:rPr>
              <a:t>x</a:t>
            </a:r>
            <a:r>
              <a:rPr lang="cs-CZ" sz="1600" dirty="0">
                <a:latin typeface="Arial" pitchFamily="34" charset="0"/>
              </a:rPr>
              <a:t> v bodě celkového průměru </a:t>
            </a:r>
            <a:r>
              <a:rPr lang="cs-CZ" sz="1600" i="1" dirty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01650" y="415925"/>
            <a:ext cx="75184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znaky spojené s fitness (přežívání, počet potomků)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fyziologické (např. účinnost metabolismu, procento tuku v mléce,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koncentrace sérového cholesterolu)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behaviorální (např. rodičovská péče, rozmnožování, fototaxe)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morfologické (např. velikost těla, výška, počet štětin)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857171" y="138384"/>
            <a:ext cx="1792559" cy="555082"/>
          </a:xfrm>
          <a:prstGeom prst="wedgeRectCallout">
            <a:avLst>
              <a:gd name="adj1" fmla="val -78440"/>
              <a:gd name="adj2" fmla="val 3859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nízké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27192" y="2136060"/>
            <a:ext cx="1792559" cy="555082"/>
          </a:xfrm>
          <a:prstGeom prst="wedgeRectCallout">
            <a:avLst>
              <a:gd name="adj1" fmla="val -71547"/>
              <a:gd name="adj2" fmla="val -17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vysoké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8097795" y="741405"/>
            <a:ext cx="420129" cy="1219200"/>
          </a:xfrm>
          <a:prstGeom prst="downArrow">
            <a:avLst/>
          </a:prstGeom>
          <a:gradFill flip="none" rotWithShape="1">
            <a:gsLst>
              <a:gs pos="0">
                <a:srgbClr val="0033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01650" y="2924346"/>
            <a:ext cx="8412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Důvod?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dlouhodobý selekční tlak vyčerpal aditivní variabilitu u znaků spojených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fitness, ale ne u morfologických znaků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relativní rozsah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různý; ve skutečnosti nižší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znaků spojených s fitness způsobena vyšší úrovní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nižším stupněm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1650" y="5457858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Pozor,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jedné populaci může být odlišná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jiné populaci téhož druhu!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4737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Různé populace, odlišný fenotyp?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nebo jejich vzájemné kombinace?</a:t>
            </a:r>
          </a:p>
          <a:p>
            <a:pPr defTabSz="540000">
              <a:spcAft>
                <a:spcPts val="6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Fisherovská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kvantitativní genetika založena na odchylkách od průměru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4212082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vysvětlit biologické příčiny fenotypových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rozdílů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mezi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populacemi!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01650" y="5692346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Přesto často tvrzení, že když je znak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populacích s odlišnými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průměry, je tento rozdíl (také) dán geneticky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mezipopulační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rozdíly jsou způsobeny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0,88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87213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83109" y="1030752"/>
            <a:ext cx="7513620" cy="48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ousměrná vodorovná šipka 2"/>
          <p:cNvSpPr/>
          <p:nvPr/>
        </p:nvSpPr>
        <p:spPr>
          <a:xfrm>
            <a:off x="4407613" y="1818526"/>
            <a:ext cx="1058239" cy="287676"/>
          </a:xfrm>
          <a:prstGeom prst="leftRightArrow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ousměrná vodorovná šipka 3"/>
          <p:cNvSpPr/>
          <p:nvPr/>
        </p:nvSpPr>
        <p:spPr>
          <a:xfrm>
            <a:off x="5381946" y="1251735"/>
            <a:ext cx="320212" cy="287676"/>
          </a:xfrm>
          <a:prstGeom prst="left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AS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SS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obě alely jsou </a:t>
            </a:r>
            <a:r>
              <a:rPr lang="cs-CZ" sz="1600" u="sng" dirty="0" err="1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842089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3737617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6 budou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pravěpodobněji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prvním krokem výpočtu korelačního koeficientu je odečtení průměrů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6, 107)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290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Aspen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Valley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1950 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n.m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nařízkování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přesazení do různých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nadmořských výšek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39" y="2079742"/>
            <a:ext cx="5722982" cy="43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7295748" y="2205549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3050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7305535" y="3490463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1400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7298544" y="5027046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732824" y="6148375"/>
            <a:ext cx="2014014" cy="558298"/>
          </a:xfrm>
          <a:prstGeom prst="wedgeRectCallout">
            <a:avLst>
              <a:gd name="adj1" fmla="val 23832"/>
              <a:gd name="adj2" fmla="val -8924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7 různých genotypů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49" y="415925"/>
            <a:ext cx="8485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dirty="0">
                <a:latin typeface="Arial" pitchFamily="34" charset="0"/>
                <a:cs typeface="Arial" pitchFamily="34" charset="0"/>
              </a:rPr>
              <a:t>: ve stejném prostředí různé fenotypy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dirty="0">
                <a:latin typeface="Arial" pitchFamily="34" charset="0"/>
                <a:cs typeface="Arial" pitchFamily="34" charset="0"/>
              </a:rPr>
              <a:t>: průměrný fenotyp různý v odlišných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prostředích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baseline="-25000" dirty="0">
                <a:latin typeface="Arial" pitchFamily="34" charset="0"/>
                <a:cs typeface="Arial" pitchFamily="34" charset="0"/>
                <a:sym typeface="Symbol"/>
              </a:rPr>
              <a:t>E</a:t>
            </a:r>
            <a:r>
              <a:rPr lang="cs-CZ" dirty="0">
                <a:latin typeface="Arial" pitchFamily="34" charset="0"/>
                <a:cs typeface="Arial" pitchFamily="34" charset="0"/>
              </a:rPr>
              <a:t>: genotypy na různá prostředí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reagovaly odlišným způsobem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1650" y="5780544"/>
            <a:ext cx="83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Fenotypová odpověď genotypu na faktory prostředí =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996" y="877017"/>
            <a:ext cx="3638356" cy="273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Přímá spojovací šipka 18"/>
          <p:cNvCxnSpPr/>
          <p:nvPr/>
        </p:nvCxnSpPr>
        <p:spPr>
          <a:xfrm>
            <a:off x="4736757" y="1705232"/>
            <a:ext cx="2199502" cy="10462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4567882" y="2318951"/>
            <a:ext cx="761999" cy="12357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382531" y="2084173"/>
            <a:ext cx="2356020" cy="79907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01650" y="3805881"/>
            <a:ext cx="853310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Fenotypová variabilita řebříčku v různých prostředích měla 3 příčiny – kombinace 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genotypy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prostředími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rozdílů ve fenotypové změně genotypů pro odlišná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535198"/>
            <a:ext cx="8425053" cy="48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19807" y="292357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působící na kvantitativní znaky: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364503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usměrňující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4153011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stabilizující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83855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err="1">
                <a:latin typeface="Arial" pitchFamily="34" charset="0"/>
              </a:rPr>
              <a:t>disruptivní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7101" y="415925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119883"/>
            <a:ext cx="862488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by neměly být součástí QTL a měly by být selekčně neutrální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podrobnějším mapování)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oblasti s častými mutacemi (většinou se předpokládá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alleles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  výhodné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vybírat populace, které prošly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nebo efektem zakladatele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27164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jednotlivých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F2 design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recombinant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inbred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line design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416" y="1040543"/>
            <a:ext cx="3891863" cy="554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5572" y="2364260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2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inbrední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linie s odlišným fenotypem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985150" y="3760573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P1 generace: všichni jedinci heterozygotní pro QTL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682313" y="5453449"/>
            <a:ext cx="1453978" cy="556054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rekombinace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65" y="1855484"/>
            <a:ext cx="5491751" cy="29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01650" y="5327797"/>
            <a:ext cx="74528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LOD skóre = log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není QTL, H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QTL přítomen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korekce pro vícečetné testy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1650" y="415925"/>
            <a:ext cx="827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mnoha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Intervalové mapování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flanking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marker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QTL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passel.unl.edu/Image/siteImages/Fig8-LODcurve-SIM-L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217" y="4748928"/>
            <a:ext cx="2966395" cy="1908726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43853" y="62932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9113" y="44132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dirty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>
                <a:latin typeface="Arial" pitchFamily="34" charset="0"/>
                <a:cs typeface="Arial" pitchFamily="34" charset="0"/>
              </a:rPr>
              <a:t> (2004):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359703" y="271914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025811" y="168020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780925" y="126705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234703" y="347771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konfidenční</a:t>
            </a:r>
            <a:r>
              <a:rPr lang="cs-CZ" sz="1600" dirty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9050" y="441325"/>
            <a:ext cx="880241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roztroušené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skleróze, optická neuropatie	chronického glaukomu (zeleného zákalu),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kognitivní funkce, riziko	demence a periferní neuropatie po infekci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HIV-1, věk propuknutí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makulární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degenerace,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věk propuknutí schizofrenie, riziko poruchy z důvodu fetální jódové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deficience, riziko a věk propuknutí Parkinsonovy choroby, sklon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ke snížení kognitivních schopností po úrazu hlavy, odpověď 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specifické typy virových nákaz a rezistence vůči malárii, reakce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5795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342507" y="3575408"/>
            <a:ext cx="4387065" cy="2969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26" y="387350"/>
            <a:ext cx="7859543" cy="60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1" y="4506098"/>
            <a:ext cx="26713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063" y="3760342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527900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fenylalanin hydroxyláza: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... 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ě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kolik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mutac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í způsobujících ztrátu funkce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bledší pokožka (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 ukončení vývoje mozku PKU nezpůsobí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retardaci	 interakce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prostředím se během ontogeneze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mění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4964015" y="1839980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720577" y="3644874"/>
            <a:ext cx="3195264" cy="2722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11436</TotalTime>
  <Words>897</Words>
  <Application>Microsoft Office PowerPoint</Application>
  <PresentationFormat>Předvádění na obrazovce (4:3)</PresentationFormat>
  <Paragraphs>198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admin</cp:lastModifiedBy>
  <cp:revision>730</cp:revision>
  <dcterms:created xsi:type="dcterms:W3CDTF">2014-09-23T15:47:53Z</dcterms:created>
  <dcterms:modified xsi:type="dcterms:W3CDTF">2018-03-20T11:31:22Z</dcterms:modified>
</cp:coreProperties>
</file>