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68" r:id="rId2"/>
    <p:sldId id="297" r:id="rId3"/>
    <p:sldId id="278" r:id="rId4"/>
    <p:sldId id="279" r:id="rId5"/>
    <p:sldId id="269" r:id="rId6"/>
    <p:sldId id="270" r:id="rId7"/>
    <p:sldId id="298" r:id="rId8"/>
    <p:sldId id="299" r:id="rId9"/>
    <p:sldId id="300" r:id="rId10"/>
    <p:sldId id="276" r:id="rId11"/>
    <p:sldId id="301" r:id="rId12"/>
    <p:sldId id="302" r:id="rId13"/>
    <p:sldId id="303" r:id="rId14"/>
    <p:sldId id="285" r:id="rId15"/>
    <p:sldId id="287" r:id="rId16"/>
    <p:sldId id="304" r:id="rId17"/>
    <p:sldId id="305" r:id="rId18"/>
    <p:sldId id="290" r:id="rId19"/>
    <p:sldId id="306" r:id="rId20"/>
    <p:sldId id="307" r:id="rId21"/>
    <p:sldId id="275" r:id="rId22"/>
    <p:sldId id="320" r:id="rId23"/>
    <p:sldId id="294" r:id="rId24"/>
    <p:sldId id="295" r:id="rId25"/>
    <p:sldId id="296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0"/>
    <a:srgbClr val="FF00FF"/>
    <a:srgbClr val="FFCC00"/>
    <a:srgbClr val="FF9933"/>
    <a:srgbClr val="008000"/>
    <a:srgbClr val="9900CC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4" autoAdjust="0"/>
  </p:normalViewPr>
  <p:slideViewPr>
    <p:cSldViewPr snapToGrid="0" showGuides="1">
      <p:cViewPr varScale="1">
        <p:scale>
          <a:sx n="116" d="100"/>
          <a:sy n="116" d="100"/>
        </p:scale>
        <p:origin x="-1200" y="-114"/>
      </p:cViewPr>
      <p:guideLst>
        <p:guide orient="horz" pos="426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notesViewPr>
    <p:cSldViewPr snapToGrid="0" showGuides="1">
      <p:cViewPr varScale="1">
        <p:scale>
          <a:sx n="37" d="100"/>
          <a:sy n="37" d="100"/>
        </p:scale>
        <p:origin x="-155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10BC84B6-72E8-4F22-8AFA-E21814CA3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4E90-32A7-47A4-8860-BD191787B1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5B25-63C2-4E70-B3BB-7D03BADBEA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80F6-D07A-4DD8-894F-8383062FDA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4703-83E8-4053-B3D9-811B46BDE0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6C34-F239-4022-B73E-7E8D6ACCCB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621C-F96C-4774-B118-C3CA9D418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3622-9DBB-4577-A5D1-E507E1B97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0B25-83CF-4529-BCBF-4675D440EA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CB23-F2A3-4473-884E-A8A20B2EDE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1FA38-EEAF-4C9E-91EB-FD0C8CB209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2A6C-4CA8-484B-8DFD-9543D5CE38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698AF3BA-69F6-4EF3-AACA-5588FD8217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orex_G2"/>
          <p:cNvPicPr>
            <a:picLocks noChangeAspect="1" noChangeArrowheads="1"/>
          </p:cNvPicPr>
          <p:nvPr/>
        </p:nvPicPr>
        <p:blipFill>
          <a:blip r:embed="rId2" cstate="print"/>
          <a:srcRect t="4320" b="53625"/>
          <a:stretch>
            <a:fillRect/>
          </a:stretch>
        </p:blipFill>
        <p:spPr bwMode="auto">
          <a:xfrm>
            <a:off x="5391150" y="3879850"/>
            <a:ext cx="3438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pic>
        <p:nvPicPr>
          <p:cNvPr id="205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sp>
        <p:nvSpPr>
          <p:cNvPr id="2055" name="Text Box 18"/>
          <p:cNvSpPr txBox="1">
            <a:spLocks noChangeArrowheads="1"/>
          </p:cNvSpPr>
          <p:nvPr/>
        </p:nvSpPr>
        <p:spPr bwMode="auto">
          <a:xfrm>
            <a:off x="1687513" y="381000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6600"/>
                </a:solidFill>
                <a:latin typeface="Arial" charset="0"/>
                <a:ea typeface="SimSun" pitchFamily="2" charset="-122"/>
              </a:rPr>
              <a:t>MODULARIZACE VÝUKY EVOLUČNÍ A EKOLOGICKÉ BIOLOGIE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CZ.1.07/2.2.00/15.0204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1336675" y="1054100"/>
            <a:ext cx="6480175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6675" y="1089025"/>
            <a:ext cx="6480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21" descr="PF_72_100_grey_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2" descr="ubz_cz_black_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304800" y="1283854"/>
            <a:ext cx="84607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400" dirty="0">
                <a:ln w="3175">
                  <a:solidFill>
                    <a:schemeClr val="tx1"/>
                  </a:solidFill>
                </a:ln>
                <a:solidFill>
                  <a:srgbClr val="EB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CYTOGENETICKÉ METODY</a:t>
            </a:r>
          </a:p>
        </p:txBody>
      </p:sp>
      <p:pic>
        <p:nvPicPr>
          <p:cNvPr id="2061" name="Picture 14" descr="http://image.tutorvista.com/content/heredity-and-evolution/chromosome-typ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182813"/>
            <a:ext cx="35464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" descr="http://www.intl-pag.org/icons/telomer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097088"/>
            <a:ext cx="24288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0" descr="http://www.vet.cam.ac.uk/cytogenetics/harlequ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5125" y="2136775"/>
            <a:ext cx="21510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6" descr="FISHchi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738" y="4090988"/>
            <a:ext cx="17732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2" descr="http://media.wiley.com/mrw_images/els/articles/a0005002/image_n/nfgz00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3388" y="4097338"/>
            <a:ext cx="20113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kultiv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111250"/>
            <a:ext cx="608806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086443" y="310935"/>
            <a:ext cx="29638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Kultivace krve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66460"/>
            <a:ext cx="8258175" cy="2673736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err="1" smtClean="0">
                <a:latin typeface="Arial" charset="0"/>
              </a:rPr>
              <a:t>testes</a:t>
            </a:r>
            <a:r>
              <a:rPr lang="cs-CZ" sz="2400" dirty="0" smtClean="0">
                <a:latin typeface="Arial" charset="0"/>
              </a:rPr>
              <a:t>, pylové matečné buňky</a:t>
            </a:r>
          </a:p>
          <a:p>
            <a:pPr>
              <a:buFontTx/>
              <a:buNone/>
            </a:pPr>
            <a:r>
              <a:rPr lang="cs-CZ" sz="2400" dirty="0" err="1" smtClean="0">
                <a:latin typeface="Arial" charset="0"/>
              </a:rPr>
              <a:t>hypotonizace</a:t>
            </a:r>
            <a:r>
              <a:rPr lang="cs-CZ" sz="2400" dirty="0" smtClean="0">
                <a:latin typeface="Arial" charset="0"/>
              </a:rPr>
              <a:t> citronanem sodným, postup obdobný jako u mitotických preparátů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průběh meiózy a význam jednotlivých stadií; </a:t>
            </a:r>
            <a:r>
              <a:rPr lang="cs-CZ" sz="2400" dirty="0" err="1" smtClean="0">
                <a:latin typeface="Arial" charset="0"/>
              </a:rPr>
              <a:t>synaptonemální</a:t>
            </a:r>
            <a:r>
              <a:rPr lang="cs-CZ" sz="2400" dirty="0" smtClean="0">
                <a:latin typeface="Arial" charset="0"/>
              </a:rPr>
              <a:t> komplexy (SC), štětkovité (</a:t>
            </a:r>
            <a:r>
              <a:rPr lang="cs-CZ" sz="2400" dirty="0" err="1" smtClean="0">
                <a:latin typeface="Arial" charset="0"/>
              </a:rPr>
              <a:t>lampbrush</a:t>
            </a:r>
            <a:r>
              <a:rPr lang="cs-CZ" sz="2400" dirty="0" smtClean="0">
                <a:latin typeface="Arial" charset="0"/>
              </a:rPr>
              <a:t>) chromozomy</a:t>
            </a: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07164" y="444028"/>
            <a:ext cx="56800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meiotických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5875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Q-proužkování (</a:t>
            </a:r>
            <a:r>
              <a:rPr lang="cs-CZ" sz="2400" i="1" dirty="0" err="1" smtClean="0">
                <a:solidFill>
                  <a:srgbClr val="E10000"/>
                </a:solidFill>
                <a:latin typeface="Arial" charset="0"/>
              </a:rPr>
              <a:t>quinacrine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):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diferenciální excitace a extinkce </a:t>
            </a:r>
            <a:r>
              <a:rPr lang="cs-CZ" sz="2400" dirty="0" err="1" smtClean="0">
                <a:latin typeface="Arial" charset="0"/>
              </a:rPr>
              <a:t>fluorochromu</a:t>
            </a:r>
            <a:r>
              <a:rPr lang="cs-CZ" sz="2400" dirty="0" smtClean="0">
                <a:latin typeface="Arial" charset="0"/>
              </a:rPr>
              <a:t> v závislosti na zastoupení AT bází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barvení </a:t>
            </a:r>
            <a:r>
              <a:rPr lang="cs-CZ" sz="2400" dirty="0" err="1" smtClean="0">
                <a:latin typeface="Arial" charset="0"/>
              </a:rPr>
              <a:t>chinakrinem</a:t>
            </a:r>
            <a:r>
              <a:rPr lang="cs-CZ" sz="2400" dirty="0" smtClean="0">
                <a:latin typeface="Arial" charset="0"/>
              </a:rPr>
              <a:t>, UV světlo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 krátká doba viditelnosti</a:t>
            </a: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pic>
        <p:nvPicPr>
          <p:cNvPr id="13316" name="Picture 4" descr="mechowi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3870325"/>
            <a:ext cx="29987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media.wiley.com/mrw_images/els/articles/a0005777/image_n/nfgz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8" y="3459163"/>
            <a:ext cx="320516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echowi_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92800" y="3065463"/>
            <a:ext cx="3251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20016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G-proužkování (</a:t>
            </a:r>
            <a:r>
              <a:rPr lang="cs-CZ" sz="2400" dirty="0" err="1" smtClean="0">
                <a:solidFill>
                  <a:srgbClr val="E10000"/>
                </a:solidFill>
                <a:latin typeface="Arial" charset="0"/>
              </a:rPr>
              <a:t>Giemsa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, </a:t>
            </a:r>
            <a:r>
              <a:rPr lang="cs-CZ" sz="2400" i="1" dirty="0" smtClean="0">
                <a:solidFill>
                  <a:srgbClr val="E10000"/>
                </a:solidFill>
                <a:latin typeface="Arial" charset="0"/>
              </a:rPr>
              <a:t>GTG-</a:t>
            </a:r>
            <a:r>
              <a:rPr lang="cs-CZ" sz="2400" i="1" dirty="0" err="1" smtClean="0">
                <a:solidFill>
                  <a:srgbClr val="E10000"/>
                </a:solidFill>
                <a:latin typeface="Arial" charset="0"/>
              </a:rPr>
              <a:t>banding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účinek denaturačních činidel na stabilitu proteinových a nukleových složek chromatinu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pozitivní (tmavé) proužky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 oblasti bohaté</a:t>
            </a:r>
            <a:br>
              <a:rPr lang="cs-CZ" sz="2400" dirty="0" smtClean="0">
                <a:latin typeface="Arial" charset="0"/>
                <a:sym typeface="Symbol" pitchFamily="18" charset="2"/>
              </a:rPr>
            </a:br>
            <a:r>
              <a:rPr lang="cs-CZ" sz="2400" dirty="0" smtClean="0">
                <a:latin typeface="Arial" charset="0"/>
                <a:sym typeface="Symbol" pitchFamily="18" charset="2"/>
              </a:rPr>
              <a:t>na AT báze (</a:t>
            </a:r>
            <a:r>
              <a:rPr lang="cs-CZ" sz="2400" dirty="0" err="1" smtClean="0">
                <a:latin typeface="Arial" charset="0"/>
                <a:sym typeface="Symbol" pitchFamily="18" charset="2"/>
              </a:rPr>
              <a:t>izochory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  <a:sym typeface="Symbol" pitchFamily="18" charset="2"/>
              </a:rPr>
              <a:t>působení trypsinu (chymotrypsin, </a:t>
            </a:r>
            <a:r>
              <a:rPr lang="cs-CZ" sz="2400" dirty="0" err="1" smtClean="0">
                <a:latin typeface="Arial" charset="0"/>
                <a:sym typeface="Symbol" pitchFamily="18" charset="2"/>
              </a:rPr>
              <a:t>NaOH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  <a:sym typeface="Symbol" pitchFamily="18" charset="2"/>
              </a:rPr>
              <a:t>barvení </a:t>
            </a:r>
            <a:r>
              <a:rPr lang="cs-CZ" sz="2400" dirty="0" err="1" smtClean="0">
                <a:latin typeface="Arial" charset="0"/>
                <a:sym typeface="Symbol" pitchFamily="18" charset="2"/>
              </a:rPr>
              <a:t>Giemsou</a:t>
            </a: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62338" y="5451475"/>
            <a:ext cx="2249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rypoš obří</a:t>
            </a:r>
          </a:p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en-US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Fuk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omys mechowi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Sorex_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241300"/>
            <a:ext cx="4297363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861050" y="2911475"/>
            <a:ext cx="183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rejsek obecný</a:t>
            </a:r>
          </a:p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Sorex araneus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nicka_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04800" y="439738"/>
            <a:ext cx="8656638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716338" y="547211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Homo sapiens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Lemur catta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575" y="2536825"/>
            <a:ext cx="306705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62351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R-proužkování (</a:t>
            </a:r>
            <a:r>
              <a:rPr lang="cs-CZ" sz="2400" i="1" dirty="0" smtClean="0">
                <a:solidFill>
                  <a:srgbClr val="E10000"/>
                </a:solidFill>
                <a:latin typeface="Arial" charset="0"/>
              </a:rPr>
              <a:t>reverse </a:t>
            </a:r>
            <a:r>
              <a:rPr lang="cs-CZ" sz="2400" i="1" dirty="0" err="1" smtClean="0">
                <a:solidFill>
                  <a:srgbClr val="E10000"/>
                </a:solidFill>
                <a:latin typeface="Arial" charset="0"/>
              </a:rPr>
              <a:t>banding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denaturace při alkalickém působení za vysoké teploty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(80-90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C) </a:t>
            </a:r>
            <a:r>
              <a:rPr lang="cs-CZ" sz="2400" dirty="0" smtClean="0">
                <a:latin typeface="Arial" charset="0"/>
              </a:rPr>
              <a:t>a následná </a:t>
            </a:r>
            <a:r>
              <a:rPr lang="cs-CZ" sz="2400" dirty="0" err="1" smtClean="0">
                <a:latin typeface="Arial" charset="0"/>
              </a:rPr>
              <a:t>renaturace</a:t>
            </a:r>
            <a:r>
              <a:rPr lang="cs-CZ" sz="2400" dirty="0" smtClean="0">
                <a:latin typeface="Arial" charset="0"/>
              </a:rPr>
              <a:t> DNA</a:t>
            </a:r>
            <a:endParaRPr lang="cs-CZ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tmavé proužky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 </a:t>
            </a:r>
            <a:r>
              <a:rPr lang="cs-CZ" sz="2400" dirty="0" err="1" smtClean="0">
                <a:latin typeface="Arial" charset="0"/>
                <a:sym typeface="Symbol" pitchFamily="18" charset="2"/>
              </a:rPr>
              <a:t>izochory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 bohaté </a:t>
            </a:r>
            <a:br>
              <a:rPr lang="cs-CZ" sz="2400" dirty="0" smtClean="0">
                <a:latin typeface="Arial" charset="0"/>
                <a:sym typeface="Symbol" pitchFamily="18" charset="2"/>
              </a:rPr>
            </a:br>
            <a:r>
              <a:rPr lang="cs-CZ" sz="2400" dirty="0" smtClean="0">
                <a:latin typeface="Arial" charset="0"/>
                <a:sym typeface="Symbol" pitchFamily="18" charset="2"/>
              </a:rPr>
              <a:t>na GC báze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  <a:sym typeface="Symbol" pitchFamily="18" charset="2"/>
              </a:rPr>
              <a:t>barvení </a:t>
            </a:r>
            <a:r>
              <a:rPr lang="cs-CZ" sz="2400" dirty="0" err="1" smtClean="0">
                <a:latin typeface="Arial" charset="0"/>
                <a:sym typeface="Symbol" pitchFamily="18" charset="2"/>
              </a:rPr>
              <a:t>Giemsou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 nebo </a:t>
            </a:r>
            <a:br>
              <a:rPr lang="cs-CZ" sz="2400" dirty="0" smtClean="0">
                <a:latin typeface="Arial" charset="0"/>
                <a:sym typeface="Symbol" pitchFamily="18" charset="2"/>
              </a:rPr>
            </a:br>
            <a:r>
              <a:rPr lang="cs-CZ" sz="2400" dirty="0" smtClean="0">
                <a:latin typeface="Arial" charset="0"/>
                <a:sym typeface="Symbol" pitchFamily="18" charset="2"/>
              </a:rPr>
              <a:t>akridinovou oranží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146550" y="5373688"/>
            <a:ext cx="153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>
                <a:solidFill>
                  <a:srgbClr val="0000CC"/>
                </a:solidFill>
                <a:latin typeface="Arial" charset="0"/>
                <a:cs typeface="Arial" charset="0"/>
              </a:rPr>
              <a:t>Lemur catta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54113"/>
            <a:ext cx="8258175" cy="300599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C-proužkování (</a:t>
            </a:r>
            <a:r>
              <a:rPr lang="cs-CZ" sz="2400" i="1" dirty="0" err="1" smtClean="0">
                <a:solidFill>
                  <a:srgbClr val="E10000"/>
                </a:solidFill>
                <a:latin typeface="Arial" charset="0"/>
              </a:rPr>
              <a:t>constitutive</a:t>
            </a:r>
            <a:r>
              <a:rPr lang="cs-CZ" sz="2400" i="1" dirty="0" smtClean="0">
                <a:solidFill>
                  <a:srgbClr val="E10000"/>
                </a:solidFill>
                <a:latin typeface="Arial" charset="0"/>
              </a:rPr>
              <a:t> heterochromatin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postupné působení silné kyseliny (1M </a:t>
            </a:r>
            <a:r>
              <a:rPr lang="cs-CZ" sz="2400" dirty="0" err="1" smtClean="0">
                <a:latin typeface="Arial" charset="0"/>
              </a:rPr>
              <a:t>HCl</a:t>
            </a:r>
            <a:r>
              <a:rPr lang="cs-CZ" sz="2400" dirty="0" smtClean="0">
                <a:latin typeface="Arial" charset="0"/>
              </a:rPr>
              <a:t>) a zásady (Ba(OH)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) a </a:t>
            </a:r>
            <a:r>
              <a:rPr lang="cs-CZ" sz="2400" dirty="0" err="1" smtClean="0">
                <a:latin typeface="Arial" charset="0"/>
              </a:rPr>
              <a:t>renaturaci</a:t>
            </a:r>
            <a:r>
              <a:rPr lang="cs-CZ" sz="2400" dirty="0" smtClean="0">
                <a:latin typeface="Arial" charset="0"/>
              </a:rPr>
              <a:t> heterochromatinu v solném pufru (2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SSC) za vysoké teploty (60C)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  <a:sym typeface="Symbol" pitchFamily="18" charset="2"/>
              </a:rPr>
              <a:t>rozpuštění </a:t>
            </a:r>
            <a:r>
              <a:rPr lang="cs-CZ" sz="2400" dirty="0" err="1" smtClean="0">
                <a:latin typeface="Arial" charset="0"/>
                <a:sym typeface="Symbol" pitchFamily="18" charset="2"/>
              </a:rPr>
              <a:t>euchromatinu</a:t>
            </a:r>
            <a:endParaRPr lang="cs-CZ" sz="2400" dirty="0" smtClean="0">
              <a:latin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  <a:sym typeface="Symbol" pitchFamily="18" charset="2"/>
              </a:rPr>
              <a:t>barvení </a:t>
            </a:r>
            <a:r>
              <a:rPr lang="cs-CZ" sz="2400" dirty="0" err="1" smtClean="0">
                <a:latin typeface="Arial" charset="0"/>
                <a:sym typeface="Symbol" pitchFamily="18" charset="2"/>
              </a:rPr>
              <a:t>Giemsou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 (vizualizace satelitní DNA)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pic>
        <p:nvPicPr>
          <p:cNvPr id="18436" name="Picture 5" descr="myvalovec_C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0613" y="3995738"/>
            <a:ext cx="247491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198813" y="5451475"/>
            <a:ext cx="287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psík mývalovitý</a:t>
            </a:r>
          </a:p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Nyctereutes procyonides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58838" y="5837238"/>
            <a:ext cx="217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kolčava a hranostaj</a:t>
            </a:r>
          </a:p>
        </p:txBody>
      </p:sp>
      <p:pic>
        <p:nvPicPr>
          <p:cNvPr id="19459" name="Picture 7" descr="mechowi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25" y="258763"/>
            <a:ext cx="3481388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mechowi_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84150"/>
            <a:ext cx="3251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1675" y="3816350"/>
            <a:ext cx="2249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rypoš obří</a:t>
            </a:r>
          </a:p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en-US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Fuk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omys mechowi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9462" name="Picture 6" descr="lasice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438" y="3605213"/>
            <a:ext cx="58562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9400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dirty="0" err="1" smtClean="0">
                <a:solidFill>
                  <a:srgbClr val="E10000"/>
                </a:solidFill>
                <a:latin typeface="Arial" charset="0"/>
              </a:rPr>
              <a:t>Ag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-NOR: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želatina + kyselina mravenčí, barvení AgNO</a:t>
            </a:r>
            <a:r>
              <a:rPr lang="cs-CZ" sz="2400" baseline="-25000" dirty="0" smtClean="0">
                <a:latin typeface="Arial" charset="0"/>
              </a:rPr>
              <a:t>3</a:t>
            </a:r>
            <a:endParaRPr lang="cs-CZ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barvení organizátorů jadérek (pouze aktivní)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45088" y="6132513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kolčava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08075" y="5589588"/>
            <a:ext cx="224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rypoš obří</a:t>
            </a:r>
          </a:p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en-US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Fuk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omys mechowi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20486" name="Picture 6" descr="kolcava_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38" y="2914650"/>
            <a:ext cx="417353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mechowi_NOR"/>
          <p:cNvPicPr>
            <a:picLocks noChangeAspect="1" noChangeArrowheads="1"/>
          </p:cNvPicPr>
          <p:nvPr/>
        </p:nvPicPr>
        <p:blipFill>
          <a:blip r:embed="rId3" cstate="print"/>
          <a:srcRect l="9406" r="3281"/>
          <a:stretch>
            <a:fillRect/>
          </a:stretch>
        </p:blipFill>
        <p:spPr bwMode="auto">
          <a:xfrm>
            <a:off x="887413" y="3322638"/>
            <a:ext cx="2881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96963" y="3230563"/>
            <a:ext cx="2773362" cy="854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739643"/>
            <a:ext cx="8171181" cy="284883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analýza mikroskopické struktury chromozomů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pojem „</a:t>
            </a:r>
            <a:r>
              <a:rPr lang="cs-CZ" sz="2400" dirty="0" smtClean="0">
                <a:latin typeface="Arial" charset="0"/>
              </a:rPr>
              <a:t>chromo</a:t>
            </a:r>
            <a:r>
              <a:rPr lang="en-US" sz="2400" dirty="0" smtClean="0">
                <a:latin typeface="Arial" charset="0"/>
              </a:rPr>
              <a:t>s</a:t>
            </a:r>
            <a:r>
              <a:rPr lang="cs-CZ" sz="2400" dirty="0" err="1" smtClean="0">
                <a:latin typeface="Arial" charset="0"/>
              </a:rPr>
              <a:t>om</a:t>
            </a:r>
            <a:r>
              <a:rPr lang="cs-CZ" sz="2400" dirty="0" smtClean="0">
                <a:latin typeface="Arial" charset="0"/>
              </a:rPr>
              <a:t>“ </a:t>
            </a:r>
            <a:r>
              <a:rPr lang="cs-CZ" sz="2400" dirty="0" smtClean="0">
                <a:latin typeface="Arial" charset="0"/>
              </a:rPr>
              <a:t>– 1888 </a:t>
            </a:r>
            <a:r>
              <a:rPr lang="cs-CZ" sz="2400" dirty="0" err="1" smtClean="0">
                <a:latin typeface="Arial" charset="0"/>
              </a:rPr>
              <a:t>Wilhelm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Waldeyer</a:t>
            </a:r>
            <a:endParaRPr lang="cs-CZ" sz="2400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chromozomální teorie dědičnosti: 1. </a:t>
            </a:r>
            <a:r>
              <a:rPr lang="cs-CZ" sz="2400" dirty="0" err="1" smtClean="0">
                <a:latin typeface="Arial" charset="0"/>
              </a:rPr>
              <a:t>pol</a:t>
            </a:r>
            <a:r>
              <a:rPr lang="cs-CZ" sz="2400" dirty="0" smtClean="0">
                <a:latin typeface="Arial" charset="0"/>
              </a:rPr>
              <a:t>. 20. stol. - Theodore </a:t>
            </a:r>
            <a:r>
              <a:rPr lang="cs-CZ" sz="2400" dirty="0" err="1" smtClean="0">
                <a:latin typeface="Arial" charset="0"/>
              </a:rPr>
              <a:t>Boveri</a:t>
            </a:r>
            <a:r>
              <a:rPr lang="cs-CZ" sz="2400" dirty="0" smtClean="0">
                <a:latin typeface="Arial" charset="0"/>
              </a:rPr>
              <a:t>, Walter S. </a:t>
            </a:r>
            <a:r>
              <a:rPr lang="cs-CZ" sz="2400" dirty="0" err="1" smtClean="0">
                <a:latin typeface="Arial" charset="0"/>
              </a:rPr>
              <a:t>Sutton</a:t>
            </a:r>
            <a:r>
              <a:rPr lang="cs-CZ" sz="2400" dirty="0" smtClean="0">
                <a:latin typeface="Arial" charset="0"/>
              </a:rPr>
              <a:t>, Thomas H. Morgan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studium chromozomů:</a:t>
            </a:r>
            <a:r>
              <a:rPr lang="cs-CZ" sz="2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karyologie, cytogenetika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err="1" smtClean="0">
                <a:solidFill>
                  <a:srgbClr val="E10000"/>
                </a:solidFill>
                <a:latin typeface="Arial" charset="0"/>
              </a:rPr>
              <a:t>karyotyp</a:t>
            </a:r>
            <a:r>
              <a:rPr lang="cs-CZ" sz="2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= uspořádaný obraz sady chromozomů v buňce</a:t>
            </a:r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pic>
        <p:nvPicPr>
          <p:cNvPr id="307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1687513" y="381000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6600"/>
                </a:solidFill>
                <a:latin typeface="Arial" charset="0"/>
                <a:ea typeface="SimSun" pitchFamily="2" charset="-122"/>
              </a:rPr>
              <a:t>MODULARIZACE VÝUKY EVOLUČNÍ A EKOLOGICKÉ BIOLOGIE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CZ.1.07/2.2.00/15.0204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1336675" y="1054100"/>
            <a:ext cx="6480175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6675" y="1089025"/>
            <a:ext cx="6480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21" descr="PF_72_100_grey_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2" descr="ubz_cz_black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5411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</a:rPr>
              <a:t>BrdU: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replikace za přítomnosti umělého prekurzoru (5-bromo-2´-deoxyuridin) </a:t>
            </a:r>
            <a:r>
              <a:rPr lang="cs-CZ" sz="2400" smtClean="0">
                <a:latin typeface="Arial" charset="0"/>
                <a:sym typeface="Symbol" pitchFamily="18" charset="2"/>
              </a:rPr>
              <a:t> sledování výměn sesterských chromatid</a:t>
            </a:r>
          </a:p>
          <a:p>
            <a:pPr>
              <a:buFontTx/>
              <a:buNone/>
            </a:pPr>
            <a:endParaRPr lang="cs-CZ" sz="2400" smtClean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pic>
        <p:nvPicPr>
          <p:cNvPr id="21508" name="Picture 8" descr="2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738" y="3100388"/>
            <a:ext cx="63865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468313" y="1339636"/>
            <a:ext cx="8839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>
                <a:latin typeface="Arial" charset="0"/>
              </a:rPr>
              <a:t>hybridizace chromozomů </a:t>
            </a:r>
            <a:r>
              <a:rPr lang="cs-CZ" sz="2400" b="0" i="1" dirty="0">
                <a:latin typeface="Arial" charset="0"/>
              </a:rPr>
              <a:t>in </a:t>
            </a:r>
            <a:r>
              <a:rPr lang="cs-CZ" sz="2400" b="0" i="1" dirty="0" err="1">
                <a:latin typeface="Arial" charset="0"/>
              </a:rPr>
              <a:t>situ</a:t>
            </a:r>
            <a:r>
              <a:rPr lang="cs-CZ" sz="2400" b="0" i="1" dirty="0">
                <a:latin typeface="Arial" charset="0"/>
              </a:rPr>
              <a:t> </a:t>
            </a:r>
            <a:r>
              <a:rPr lang="cs-CZ" sz="2400" b="0" dirty="0">
                <a:latin typeface="Arial" charset="0"/>
              </a:rPr>
              <a:t>se značenou sondou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latin typeface="Arial" charset="0"/>
              </a:rPr>
              <a:t>možnost použití i několika sond současně</a:t>
            </a:r>
          </a:p>
          <a:p>
            <a:pPr>
              <a:spcAft>
                <a:spcPts val="1800"/>
              </a:spcAft>
            </a:pPr>
            <a:r>
              <a:rPr lang="cs-CZ" sz="2400" b="0" dirty="0">
                <a:solidFill>
                  <a:srgbClr val="E10000"/>
                </a:solidFill>
                <a:latin typeface="Arial" charset="0"/>
              </a:rPr>
              <a:t>vizualizace:</a:t>
            </a:r>
            <a:r>
              <a:rPr lang="cs-CZ" sz="2400" b="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sz="2400" b="0" dirty="0">
                <a:latin typeface="Arial" charset="0"/>
              </a:rPr>
              <a:t>protilátky specifické pro biotin (avidin, </a:t>
            </a:r>
            <a:r>
              <a:rPr lang="en-US" sz="2400" b="0" dirty="0" smtClean="0">
                <a:latin typeface="Arial" charset="0"/>
              </a:rPr>
              <a:t/>
            </a:r>
            <a:br>
              <a:rPr lang="en-US" sz="2400" b="0" dirty="0" smtClean="0">
                <a:latin typeface="Arial" charset="0"/>
              </a:rPr>
            </a:br>
            <a:r>
              <a:rPr lang="en-US" sz="2400" b="0" dirty="0" smtClean="0">
                <a:latin typeface="Arial" charset="0"/>
              </a:rPr>
              <a:t>   </a:t>
            </a:r>
            <a:r>
              <a:rPr lang="cs-CZ" sz="2400" b="0" dirty="0" err="1" smtClean="0">
                <a:latin typeface="Arial" charset="0"/>
              </a:rPr>
              <a:t>streptavidin</a:t>
            </a:r>
            <a:r>
              <a:rPr lang="cs-CZ" sz="2400" b="0" dirty="0">
                <a:latin typeface="Arial" charset="0"/>
              </a:rPr>
              <a:t>), které jsou konjugovány buď s </a:t>
            </a:r>
            <a:r>
              <a:rPr lang="cs-CZ" sz="2400" b="0" dirty="0" err="1">
                <a:latin typeface="Arial" charset="0"/>
              </a:rPr>
              <a:t>fluorochromem</a:t>
            </a:r>
            <a:r>
              <a:rPr lang="cs-CZ" sz="2400" b="0" dirty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  </a:t>
            </a:r>
            <a:br>
              <a:rPr lang="en-US" sz="2400" b="0" dirty="0" smtClean="0">
                <a:latin typeface="Arial" charset="0"/>
              </a:rPr>
            </a:br>
            <a:r>
              <a:rPr lang="en-US" sz="2400" b="0" dirty="0" smtClean="0">
                <a:latin typeface="Arial" charset="0"/>
              </a:rPr>
              <a:t>   </a:t>
            </a:r>
            <a:r>
              <a:rPr lang="cs-CZ" sz="2400" b="0" dirty="0" smtClean="0">
                <a:latin typeface="Arial" charset="0"/>
              </a:rPr>
              <a:t>(</a:t>
            </a:r>
            <a:r>
              <a:rPr lang="cs-CZ" sz="2400" b="0" dirty="0">
                <a:latin typeface="Arial" charset="0"/>
              </a:rPr>
              <a:t>např. fluorescein </a:t>
            </a:r>
            <a:r>
              <a:rPr lang="cs-CZ" sz="2400" b="0" dirty="0" err="1">
                <a:latin typeface="Arial" charset="0"/>
              </a:rPr>
              <a:t>izothiokyanát</a:t>
            </a:r>
            <a:r>
              <a:rPr lang="cs-CZ" sz="2400" b="0" dirty="0">
                <a:latin typeface="Arial" charset="0"/>
              </a:rPr>
              <a:t>, FITC), nebo </a:t>
            </a:r>
            <a:r>
              <a:rPr lang="en-US" sz="2400" b="0" dirty="0" smtClean="0">
                <a:latin typeface="Arial" charset="0"/>
              </a:rPr>
              <a:t/>
            </a:r>
            <a:br>
              <a:rPr lang="en-US" sz="2400" b="0" dirty="0" smtClean="0">
                <a:latin typeface="Arial" charset="0"/>
              </a:rPr>
            </a:br>
            <a:r>
              <a:rPr lang="en-US" sz="2400" b="0" dirty="0" smtClean="0">
                <a:latin typeface="Arial" charset="0"/>
              </a:rPr>
              <a:t>   </a:t>
            </a:r>
            <a:r>
              <a:rPr lang="cs-CZ" sz="2400" b="0" dirty="0" smtClean="0">
                <a:latin typeface="Arial" charset="0"/>
              </a:rPr>
              <a:t>s </a:t>
            </a:r>
            <a:r>
              <a:rPr lang="cs-CZ" sz="2400" b="0" dirty="0">
                <a:latin typeface="Arial" charset="0"/>
              </a:rPr>
              <a:t>enzymatickými činidly (např. </a:t>
            </a:r>
            <a:r>
              <a:rPr lang="cs-CZ" sz="2400" b="0" dirty="0" err="1">
                <a:latin typeface="Arial" charset="0"/>
              </a:rPr>
              <a:t>alkalinfosfatáza</a:t>
            </a:r>
            <a:r>
              <a:rPr lang="cs-CZ" sz="2400" b="0" dirty="0">
                <a:latin typeface="Arial" charset="0"/>
              </a:rPr>
              <a:t>, peroxidáza)</a:t>
            </a:r>
            <a:r>
              <a:rPr lang="en-US" sz="2400" b="0" dirty="0">
                <a:latin typeface="Arial" charset="0"/>
              </a:rPr>
              <a:t>,</a:t>
            </a:r>
            <a:r>
              <a:rPr lang="cs-CZ" sz="2400" b="0" dirty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/>
            </a:r>
            <a:br>
              <a:rPr lang="en-US" sz="2400" b="0" dirty="0" smtClean="0">
                <a:latin typeface="Arial" charset="0"/>
              </a:rPr>
            </a:br>
            <a:r>
              <a:rPr lang="en-US" sz="2400" b="0" dirty="0" smtClean="0">
                <a:latin typeface="Arial" charset="0"/>
              </a:rPr>
              <a:t>   </a:t>
            </a:r>
            <a:r>
              <a:rPr lang="cs-CZ" sz="2400" b="0" dirty="0" smtClean="0">
                <a:latin typeface="Arial" charset="0"/>
              </a:rPr>
              <a:t>reakce </a:t>
            </a:r>
            <a:r>
              <a:rPr lang="cs-CZ" sz="2400" b="0" dirty="0">
                <a:latin typeface="Arial" charset="0"/>
              </a:rPr>
              <a:t>se specifickým </a:t>
            </a:r>
            <a:r>
              <a:rPr lang="cs-CZ" sz="2400" b="0" dirty="0" smtClean="0">
                <a:latin typeface="Arial" charset="0"/>
              </a:rPr>
              <a:t>substrátem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09675" y="341313"/>
            <a:ext cx="70151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Fluorescenční hybridizace </a:t>
            </a:r>
            <a:r>
              <a:rPr lang="cs-CZ" sz="2800" i="1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2800" i="1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situ</a:t>
            </a:r>
            <a:r>
              <a:rPr lang="cs-CZ" sz="2800" i="1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468313" y="1454966"/>
            <a:ext cx="83214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CISS</a:t>
            </a:r>
            <a:r>
              <a:rPr lang="cs-CZ" sz="2400" b="0" dirty="0">
                <a:latin typeface="Arial" charset="0"/>
              </a:rPr>
              <a:t>, chromosome in </a:t>
            </a:r>
            <a:r>
              <a:rPr lang="cs-CZ" sz="2400" b="0" dirty="0" err="1">
                <a:latin typeface="Arial" charset="0"/>
              </a:rPr>
              <a:t>situ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dirty="0" err="1">
                <a:latin typeface="Arial" charset="0"/>
              </a:rPr>
              <a:t>supression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dirty="0" err="1">
                <a:latin typeface="Arial" charset="0"/>
              </a:rPr>
              <a:t>hybr</a:t>
            </a:r>
            <a:r>
              <a:rPr lang="en-US" sz="2400" b="0" dirty="0" err="1" smtClean="0">
                <a:latin typeface="Arial" charset="0"/>
              </a:rPr>
              <a:t>idization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PRINS</a:t>
            </a:r>
            <a:r>
              <a:rPr lang="cs-CZ" sz="2400" b="0" dirty="0">
                <a:latin typeface="Arial" charset="0"/>
              </a:rPr>
              <a:t>, </a:t>
            </a:r>
            <a:r>
              <a:rPr lang="cs-CZ" sz="2400" b="0" dirty="0" err="1">
                <a:latin typeface="Arial" charset="0"/>
              </a:rPr>
              <a:t>primed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i="1" dirty="0">
                <a:latin typeface="Arial" charset="0"/>
              </a:rPr>
              <a:t>in </a:t>
            </a:r>
            <a:r>
              <a:rPr lang="cs-CZ" sz="2400" b="0" i="1" dirty="0" err="1">
                <a:latin typeface="Arial" charset="0"/>
              </a:rPr>
              <a:t>situ</a:t>
            </a:r>
            <a:r>
              <a:rPr lang="cs-CZ" sz="2400" b="0" i="1" dirty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labelling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GISH</a:t>
            </a:r>
            <a:r>
              <a:rPr lang="cs-CZ" sz="2400" b="0" dirty="0">
                <a:latin typeface="Arial" charset="0"/>
              </a:rPr>
              <a:t>, </a:t>
            </a:r>
            <a:r>
              <a:rPr lang="cs-CZ" sz="2400" b="0" dirty="0" err="1">
                <a:latin typeface="Arial" charset="0"/>
              </a:rPr>
              <a:t>whole</a:t>
            </a:r>
            <a:r>
              <a:rPr lang="cs-CZ" sz="2400" b="0" dirty="0">
                <a:latin typeface="Arial" charset="0"/>
              </a:rPr>
              <a:t> genome in </a:t>
            </a:r>
            <a:r>
              <a:rPr lang="cs-CZ" sz="2400" b="0" dirty="0" err="1">
                <a:latin typeface="Arial" charset="0"/>
              </a:rPr>
              <a:t>situ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hybridization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FACS</a:t>
            </a:r>
            <a:r>
              <a:rPr lang="cs-CZ" sz="2400" b="0" dirty="0">
                <a:latin typeface="Arial" charset="0"/>
              </a:rPr>
              <a:t>, fluorescence </a:t>
            </a:r>
            <a:r>
              <a:rPr lang="cs-CZ" sz="2400" b="0" dirty="0" err="1">
                <a:latin typeface="Arial" charset="0"/>
              </a:rPr>
              <a:t>activated</a:t>
            </a:r>
            <a:r>
              <a:rPr lang="cs-CZ" sz="2400" b="0" dirty="0">
                <a:latin typeface="Arial" charset="0"/>
              </a:rPr>
              <a:t> cell </a:t>
            </a:r>
            <a:r>
              <a:rPr lang="cs-CZ" sz="2400" b="0" dirty="0" err="1" smtClean="0">
                <a:latin typeface="Arial" charset="0"/>
              </a:rPr>
              <a:t>sorting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vybarvování </a:t>
            </a:r>
            <a:r>
              <a:rPr lang="cs-CZ" sz="2400" b="0" dirty="0">
                <a:latin typeface="Arial" charset="0"/>
              </a:rPr>
              <a:t>chromozomů = </a:t>
            </a:r>
            <a:r>
              <a:rPr lang="cs-CZ" sz="2400" b="0" dirty="0">
                <a:solidFill>
                  <a:srgbClr val="E10000"/>
                </a:solidFill>
                <a:latin typeface="Arial" charset="0"/>
              </a:rPr>
              <a:t>„chromosome </a:t>
            </a:r>
            <a:r>
              <a:rPr lang="cs-CZ" sz="2400" b="0" dirty="0" err="1">
                <a:solidFill>
                  <a:srgbClr val="E10000"/>
                </a:solidFill>
                <a:latin typeface="Arial" charset="0"/>
              </a:rPr>
              <a:t>painting</a:t>
            </a:r>
            <a:r>
              <a:rPr lang="cs-CZ" sz="2400" b="0" dirty="0">
                <a:solidFill>
                  <a:srgbClr val="E10000"/>
                </a:solidFill>
                <a:latin typeface="Arial" charset="0"/>
              </a:rPr>
              <a:t>“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09675" y="341313"/>
            <a:ext cx="70151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Fluorescenční hybridizace </a:t>
            </a:r>
            <a:r>
              <a:rPr lang="cs-CZ" sz="2800" i="1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2800" i="1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situ</a:t>
            </a:r>
            <a:r>
              <a:rPr lang="cs-CZ" sz="2800" i="1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799px-FISH_(Fluorescent_In_Situ_Hybridiza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75" y="3125788"/>
            <a:ext cx="47291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FISH_(techniqu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0350"/>
            <a:ext cx="48402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rovysion_on_Du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675" y="268288"/>
            <a:ext cx="43799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Bcrablm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415925"/>
            <a:ext cx="3538537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FISH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75" y="3684588"/>
            <a:ext cx="329723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000375" y="180975"/>
            <a:ext cx="28051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ikrodisekce</a:t>
            </a:r>
            <a:endParaRPr lang="cs-CZ" dirty="0">
              <a:solidFill>
                <a:srgbClr val="E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885825"/>
            <a:ext cx="41449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113" y="3676650"/>
            <a:ext cx="31718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050925"/>
            <a:ext cx="41735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37100"/>
            <a:ext cx="523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pic>
        <p:nvPicPr>
          <p:cNvPr id="205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687513" y="381000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6600"/>
                </a:solidFill>
                <a:latin typeface="Arial" charset="0"/>
                <a:ea typeface="SimSun" pitchFamily="2" charset="-122"/>
              </a:rPr>
              <a:t>MODULARIZACE VÝUKY EVOLUČNÍ A EKOLOGICKÉ BIOLOGIE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CZ.1.07/2.2.00/15.0204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1336675" y="1054100"/>
            <a:ext cx="6480175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6675" y="1089025"/>
            <a:ext cx="6480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21" descr="PF_72_100_grey_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ubz_cz_black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36563" y="1360054"/>
            <a:ext cx="820833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4400" dirty="0">
                <a:ln w="3175">
                  <a:solidFill>
                    <a:schemeClr val="tx1"/>
                  </a:solidFill>
                </a:ln>
                <a:solidFill>
                  <a:srgbClr val="EB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ELEKTROFORÉZA</a:t>
            </a:r>
          </a:p>
          <a:p>
            <a:pPr algn="ctr">
              <a:defRPr/>
            </a:pPr>
            <a:r>
              <a:rPr lang="cs-CZ" dirty="0">
                <a:ln w="3175">
                  <a:solidFill>
                    <a:schemeClr val="tx1"/>
                  </a:solidFill>
                </a:ln>
                <a:solidFill>
                  <a:srgbClr val="EB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enzymů a neenzymatických bílkovin</a:t>
            </a:r>
          </a:p>
        </p:txBody>
      </p:sp>
      <p:pic>
        <p:nvPicPr>
          <p:cNvPr id="2060" name="Picture 2" descr="http://web.siumed.edu/~bbartholomew/images/chapter6/F06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63" y="2876550"/>
            <a:ext cx="27971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4" descr="http://www.science-house.com/images/Tarsons/ElectrophoresisSubMi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8225" y="2800350"/>
            <a:ext cx="27305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" descr="http://bio1151.nicerweb.com/Locked/media/ch20/20_09bGelElectrophoresis-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650" y="3390900"/>
            <a:ext cx="23526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14504"/>
            <a:ext cx="8366125" cy="4065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elektroforéza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cs-CZ" sz="2400" dirty="0" smtClean="0">
                <a:latin typeface="Arial" charset="0"/>
                <a:cs typeface="Arial" charset="0"/>
              </a:rPr>
              <a:t>z řečtiny = transport pomocí elektřiny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obecně = pohyb nabitých částic v médiu vlivem el. pole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do konce 50. let genetická proměnlivost v populacích studována pouze na základě mendelovských morfologických znaků nebo </a:t>
            </a:r>
            <a:r>
              <a:rPr lang="cs-CZ" sz="2400" dirty="0" err="1" smtClean="0">
                <a:latin typeface="Arial" charset="0"/>
                <a:cs typeface="Arial" charset="0"/>
              </a:rPr>
              <a:t>polytenních</a:t>
            </a:r>
            <a:r>
              <a:rPr lang="cs-CZ" sz="2400" dirty="0" smtClean="0">
                <a:latin typeface="Arial" charset="0"/>
                <a:cs typeface="Arial" charset="0"/>
              </a:rPr>
              <a:t> chromozomů </a:t>
            </a:r>
            <a:r>
              <a:rPr lang="cs-CZ" sz="2400" dirty="0" smtClean="0"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Arial" charset="0"/>
                <a:cs typeface="Arial" charset="0"/>
              </a:rPr>
              <a:t>  </a:t>
            </a:r>
            <a:r>
              <a:rPr lang="cs-CZ" sz="24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otázka, do jaké míry tyto jevy reprezentují skutečnou míru genetické proměnlivosti v přírodě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substituce aminokyselin můžeme zjistit </a:t>
            </a:r>
            <a:r>
              <a:rPr lang="cs-CZ" sz="2400" dirty="0" err="1" smtClean="0">
                <a:latin typeface="Arial" charset="0"/>
                <a:cs typeface="Arial" charset="0"/>
              </a:rPr>
              <a:t>sekvenováním</a:t>
            </a:r>
            <a:r>
              <a:rPr lang="cs-CZ" sz="2400" dirty="0" smtClean="0">
                <a:latin typeface="Arial" charset="0"/>
                <a:cs typeface="Arial" charset="0"/>
              </a:rPr>
              <a:t> – pokud to není možné, lze nahradit elektroforézou proteinů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39218"/>
            <a:ext cx="8366125" cy="444238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z 20 AA 3 nesou kladný náboj (Arg, Lys, His), 2 záporný náboj (Asp, Glu)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kromě náboje i velikost a konformace makromolekuly (-S-S- můstky, van der Waalsovy síly, vodíkové vazby, elektrostatické síly); pH pufru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2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latin typeface="Arial" charset="0"/>
                <a:cs typeface="Arial" charset="0"/>
              </a:rPr>
              <a:t>stabilizace el. náboje → specifický pufr s vysokou iontovou silou a pH co nerozdílnější od pI daného proteinu: pH 3-10, nejčastěji 6,5-9,5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0033CC"/>
                </a:solidFill>
                <a:latin typeface="Arial" charset="0"/>
                <a:cs typeface="Arial" charset="0"/>
              </a:rPr>
              <a:t>náboj většiny proteinů při pH 8-9 záporný </a:t>
            </a:r>
            <a:r>
              <a:rPr lang="cs-CZ" sz="2400" smtClean="0">
                <a:solidFill>
                  <a:srgbClr val="0033CC"/>
                </a:solidFill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cs-CZ" sz="2400" smtClean="0">
                <a:solidFill>
                  <a:srgbClr val="0033CC"/>
                </a:solidFill>
                <a:latin typeface="Arial" charset="0"/>
                <a:cs typeface="Arial" charset="0"/>
              </a:rPr>
              <a:t> migrace k anodě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6471"/>
            <a:ext cx="7772400" cy="57721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Princip ELFO znám již od konce 19. stol.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1937 - </a:t>
            </a:r>
            <a:r>
              <a:rPr lang="cs-CZ" sz="2400" dirty="0" err="1" smtClean="0">
                <a:latin typeface="Arial" charset="0"/>
                <a:cs typeface="Arial" charset="0"/>
              </a:rPr>
              <a:t>Thisselius</a:t>
            </a:r>
            <a:r>
              <a:rPr lang="cs-CZ" sz="2400" dirty="0" smtClean="0">
                <a:latin typeface="Arial" charset="0"/>
                <a:cs typeface="Arial" charset="0"/>
              </a:rPr>
              <a:t>: metoda „pohyblivého rozhraní“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1949 - </a:t>
            </a:r>
            <a:r>
              <a:rPr lang="cs-CZ" sz="2400" dirty="0" err="1" smtClean="0">
                <a:latin typeface="Arial" charset="0"/>
                <a:cs typeface="Arial" charset="0"/>
              </a:rPr>
              <a:t>Linus</a:t>
            </a:r>
            <a:r>
              <a:rPr lang="cs-CZ" sz="2400" dirty="0" smtClean="0">
                <a:latin typeface="Arial" charset="0"/>
                <a:cs typeface="Arial" charset="0"/>
              </a:rPr>
              <a:t> P</a:t>
            </a:r>
            <a:r>
              <a:rPr lang="en-US" sz="2400" dirty="0" smtClean="0">
                <a:latin typeface="Arial" charset="0"/>
                <a:cs typeface="Arial" charset="0"/>
              </a:rPr>
              <a:t>a</a:t>
            </a:r>
            <a:r>
              <a:rPr lang="cs-CZ" sz="2400" dirty="0" err="1" smtClean="0">
                <a:latin typeface="Arial" charset="0"/>
                <a:cs typeface="Arial" charset="0"/>
              </a:rPr>
              <a:t>uling</a:t>
            </a:r>
            <a:r>
              <a:rPr lang="cs-CZ" sz="2400" dirty="0" smtClean="0">
                <a:latin typeface="Arial" charset="0"/>
                <a:cs typeface="Arial" charset="0"/>
              </a:rPr>
              <a:t>: papírový nosič - abnormální </a:t>
            </a:r>
            <a:r>
              <a:rPr lang="cs-CZ" sz="2400" dirty="0" err="1" smtClean="0">
                <a:latin typeface="Arial" charset="0"/>
                <a:cs typeface="Arial" charset="0"/>
              </a:rPr>
              <a:t>Hb</a:t>
            </a:r>
            <a:r>
              <a:rPr lang="cs-CZ" sz="2400" dirty="0" smtClean="0">
                <a:latin typeface="Arial" charset="0"/>
                <a:cs typeface="Arial" charset="0"/>
              </a:rPr>
              <a:t> srpkovité anémie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1955 - O. </a:t>
            </a:r>
            <a:r>
              <a:rPr lang="cs-CZ" sz="2400" dirty="0" err="1" smtClean="0">
                <a:latin typeface="Arial" charset="0"/>
                <a:cs typeface="Arial" charset="0"/>
              </a:rPr>
              <a:t>Smithies</a:t>
            </a:r>
            <a:r>
              <a:rPr lang="cs-CZ" sz="2400" dirty="0" smtClean="0">
                <a:latin typeface="Arial" charset="0"/>
                <a:cs typeface="Arial" charset="0"/>
              </a:rPr>
              <a:t>: škrob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1957 - Hunter a </a:t>
            </a:r>
            <a:r>
              <a:rPr lang="cs-CZ" sz="2400" dirty="0" err="1" smtClean="0">
                <a:latin typeface="Arial" charset="0"/>
                <a:cs typeface="Arial" charset="0"/>
              </a:rPr>
              <a:t>Moeller</a:t>
            </a:r>
            <a:r>
              <a:rPr lang="cs-CZ" sz="2400" dirty="0" smtClean="0">
                <a:latin typeface="Arial" charset="0"/>
                <a:cs typeface="Arial" charset="0"/>
              </a:rPr>
              <a:t>: užití katalytických </a:t>
            </a:r>
            <a:r>
              <a:rPr lang="cs-CZ" sz="2400" dirty="0" err="1" smtClean="0">
                <a:latin typeface="Arial" charset="0"/>
                <a:cs typeface="Arial" charset="0"/>
              </a:rPr>
              <a:t>shopností</a:t>
            </a:r>
            <a:r>
              <a:rPr lang="cs-CZ" sz="2400" dirty="0" smtClean="0">
                <a:latin typeface="Arial" charset="0"/>
                <a:cs typeface="Arial" charset="0"/>
              </a:rPr>
              <a:t> enzymů (histochemické barvení)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1966 - aplikace ELFO na přírodní populace: </a:t>
            </a:r>
            <a:r>
              <a:rPr lang="cs-CZ" sz="2400" dirty="0" err="1" smtClean="0">
                <a:latin typeface="Arial" charset="0"/>
                <a:cs typeface="Arial" charset="0"/>
              </a:rPr>
              <a:t>Harry</a:t>
            </a:r>
            <a:r>
              <a:rPr lang="cs-CZ" sz="2400" dirty="0" smtClean="0">
                <a:latin typeface="Arial" charset="0"/>
                <a:cs typeface="Arial" charset="0"/>
              </a:rPr>
              <a:t> </a:t>
            </a:r>
            <a:r>
              <a:rPr lang="cs-CZ" sz="2400" dirty="0" err="1" smtClean="0">
                <a:latin typeface="Arial" charset="0"/>
                <a:cs typeface="Arial" charset="0"/>
              </a:rPr>
              <a:t>Harris</a:t>
            </a:r>
            <a:r>
              <a:rPr lang="cs-CZ" sz="2400" dirty="0" smtClean="0">
                <a:latin typeface="Arial" charset="0"/>
                <a:cs typeface="Arial" charset="0"/>
              </a:rPr>
              <a:t> (člověk), Richard </a:t>
            </a:r>
            <a:r>
              <a:rPr lang="cs-CZ" sz="2400" dirty="0" err="1" smtClean="0">
                <a:latin typeface="Arial" charset="0"/>
                <a:cs typeface="Arial" charset="0"/>
              </a:rPr>
              <a:t>Lewontin</a:t>
            </a:r>
            <a:r>
              <a:rPr lang="cs-CZ" sz="2400" dirty="0" smtClean="0">
                <a:latin typeface="Arial" charset="0"/>
                <a:cs typeface="Arial" charset="0"/>
              </a:rPr>
              <a:t> a John </a:t>
            </a:r>
            <a:r>
              <a:rPr lang="cs-CZ" sz="2400" dirty="0" err="1" smtClean="0">
                <a:latin typeface="Arial" charset="0"/>
                <a:cs typeface="Arial" charset="0"/>
              </a:rPr>
              <a:t>Hubby</a:t>
            </a:r>
            <a:r>
              <a:rPr lang="cs-CZ" sz="2400" dirty="0" smtClean="0">
                <a:latin typeface="Arial" charset="0"/>
                <a:cs typeface="Arial" charset="0"/>
              </a:rPr>
              <a:t> (octomilka)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9" name="Picture 5" descr="chromo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1295400"/>
            <a:ext cx="488156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57091" y="388575"/>
            <a:ext cx="50786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Struktura </a:t>
            </a:r>
            <a:r>
              <a:rPr lang="cs-CZ" sz="2400" b="0" dirty="0" err="1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metafázního</a:t>
            </a:r>
            <a:r>
              <a:rPr lang="cs-CZ" sz="2400" b="0" dirty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 chromozomu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12991"/>
            <a:ext cx="8067675" cy="3217604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Nosiče 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(média):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škrob (</a:t>
            </a:r>
            <a:r>
              <a:rPr lang="cs-CZ" sz="2400" dirty="0" err="1" smtClean="0">
                <a:latin typeface="Arial" charset="0"/>
                <a:cs typeface="Arial" charset="0"/>
              </a:rPr>
              <a:t>starch</a:t>
            </a:r>
            <a:r>
              <a:rPr lang="cs-CZ" sz="2400" dirty="0" smtClean="0">
                <a:latin typeface="Arial" charset="0"/>
                <a:cs typeface="Arial" charset="0"/>
              </a:rPr>
              <a:t> gel el., SGE): velikost molekuly + velikost náboje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err="1" smtClean="0">
                <a:latin typeface="Arial" charset="0"/>
                <a:cs typeface="Arial" charset="0"/>
              </a:rPr>
              <a:t>celulózoacetát</a:t>
            </a:r>
            <a:r>
              <a:rPr lang="cs-CZ" sz="2400" dirty="0" smtClean="0">
                <a:latin typeface="Arial" charset="0"/>
                <a:cs typeface="Arial" charset="0"/>
              </a:rPr>
              <a:t> (CAGE): náboj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agar, </a:t>
            </a:r>
            <a:r>
              <a:rPr lang="cs-CZ" sz="2400" dirty="0" err="1" smtClean="0">
                <a:latin typeface="Arial" charset="0"/>
                <a:cs typeface="Arial" charset="0"/>
              </a:rPr>
              <a:t>agaróza</a:t>
            </a:r>
            <a:r>
              <a:rPr lang="cs-CZ" sz="2400" dirty="0" smtClean="0">
                <a:latin typeface="Arial" charset="0"/>
                <a:cs typeface="Arial" charset="0"/>
              </a:rPr>
              <a:t> (AGE): náboj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err="1" smtClean="0">
                <a:latin typeface="Arial" charset="0"/>
                <a:cs typeface="Arial" charset="0"/>
              </a:rPr>
              <a:t>polyakrylamid</a:t>
            </a:r>
            <a:r>
              <a:rPr lang="cs-CZ" sz="2400" dirty="0" smtClean="0">
                <a:latin typeface="Arial" charset="0"/>
                <a:cs typeface="Arial" charset="0"/>
              </a:rPr>
              <a:t> (PAGE): velikost molekuly + náboj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7772400" cy="1219200"/>
          </a:xfrm>
        </p:spPr>
        <p:txBody>
          <a:bodyPr/>
          <a:lstStyle/>
          <a:p>
            <a:r>
              <a:rPr lang="cs-CZ" sz="2400" smtClean="0">
                <a:latin typeface="Arial" charset="0"/>
                <a:cs typeface="Arial" charset="0"/>
              </a:rPr>
              <a:t>horizontální</a:t>
            </a:r>
          </a:p>
          <a:p>
            <a:r>
              <a:rPr lang="cs-CZ" sz="2400" smtClean="0">
                <a:latin typeface="Arial" charset="0"/>
                <a:cs typeface="Arial" charset="0"/>
              </a:rPr>
              <a:t>vertikální</a:t>
            </a:r>
          </a:p>
          <a:p>
            <a:r>
              <a:rPr lang="cs-CZ" sz="2400" smtClean="0">
                <a:latin typeface="Arial" charset="0"/>
                <a:cs typeface="Arial" charset="0"/>
              </a:rPr>
              <a:t>kapilárová</a:t>
            </a:r>
          </a:p>
          <a:p>
            <a:endParaRPr lang="cs-CZ" sz="2400" smtClean="0">
              <a:latin typeface="Arial" charset="0"/>
              <a:cs typeface="Arial" charset="0"/>
            </a:endParaRPr>
          </a:p>
          <a:p>
            <a:endParaRPr lang="cs-CZ" sz="2400" smtClean="0">
              <a:latin typeface="Arial" charset="0"/>
              <a:cs typeface="Arial" charset="0"/>
            </a:endParaRPr>
          </a:p>
        </p:txBody>
      </p:sp>
      <p:pic>
        <p:nvPicPr>
          <p:cNvPr id="7172" name="Picture 6" descr="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303338"/>
            <a:ext cx="3167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3719513"/>
            <a:ext cx="54022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397000"/>
            <a:ext cx="8059737" cy="258187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400" b="1" dirty="0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1. ELFO v kontinuálním pufru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cs-CZ" sz="2400" b="1" dirty="0" smtClean="0">
              <a:solidFill>
                <a:srgbClr val="E1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400" b="1" dirty="0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2. ELFO v diskontinuálním pufru (</a:t>
            </a:r>
            <a:r>
              <a:rPr lang="cs-CZ" sz="2400" b="1" dirty="0" err="1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multifázická</a:t>
            </a:r>
            <a:r>
              <a:rPr lang="cs-CZ" sz="2400" b="1" dirty="0" smtClean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 ELFO):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 gely o různých koncentracích - koncentrující a separující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 rozhraní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sendvičování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“ proteinů mezi „vedoucím“ a „taženým“ iontem; pokud jen tento krok = </a:t>
            </a:r>
            <a:r>
              <a:rPr lang="cs-CZ" sz="2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izotachoforéza</a:t>
            </a:r>
            <a:endParaRPr lang="cs-CZ" sz="2000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pic>
        <p:nvPicPr>
          <p:cNvPr id="8196" name="Picture 2" descr="http://web.siumed.edu/~bbartholomew/images/chapter6/F06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860800"/>
            <a:ext cx="35210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28700"/>
            <a:ext cx="7772400" cy="18256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400" b="1" smtClean="0">
                <a:solidFill>
                  <a:srgbClr val="E10000"/>
                </a:solidFill>
                <a:latin typeface="Arial" charset="0"/>
                <a:cs typeface="Arial" charset="0"/>
              </a:rPr>
              <a:t>3. Izoelektrická fokusace (isoelectric focusing, IEF):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v gelu syntetické polyamino polykarbonátové skupiny = nosné amfolyty s rozsahem pI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připojením el. pole </a:t>
            </a:r>
            <a:r>
              <a:rPr lang="cs-CZ" sz="2000" smtClean="0">
                <a:latin typeface="Arial" charset="0"/>
                <a:cs typeface="Arial" charset="0"/>
                <a:sym typeface="Symbol" pitchFamily="18" charset="2"/>
              </a:rPr>
              <a:t> </a:t>
            </a:r>
            <a:r>
              <a:rPr lang="cs-CZ" sz="2000" smtClean="0">
                <a:latin typeface="Arial" charset="0"/>
                <a:cs typeface="Arial" charset="0"/>
              </a:rPr>
              <a:t> stabilní gradient pH; amfolyty drženy v gelu silnou kyselinou při anodě a silnou zásadou při katodě</a:t>
            </a:r>
          </a:p>
          <a:p>
            <a:pPr>
              <a:buFontTx/>
              <a:buNone/>
            </a:pPr>
            <a:endParaRPr lang="cs-CZ" sz="2000" b="1" smtClean="0">
              <a:solidFill>
                <a:srgbClr val="E1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pic>
        <p:nvPicPr>
          <p:cNvPr id="9220" name="Picture 4" descr="http://www.fda.gov/ucm/groups/fdagov-public/documents/image/ucm059972.jpg"/>
          <p:cNvPicPr>
            <a:picLocks noChangeAspect="1" noChangeArrowheads="1"/>
          </p:cNvPicPr>
          <p:nvPr/>
        </p:nvPicPr>
        <p:blipFill>
          <a:blip r:embed="rId2" cstate="print"/>
          <a:srcRect l="45518" t="5640" b="14272"/>
          <a:stretch>
            <a:fillRect/>
          </a:stretch>
        </p:blipFill>
        <p:spPr bwMode="auto">
          <a:xfrm>
            <a:off x="5978697" y="3237772"/>
            <a:ext cx="27590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www.channelwolf.com/lvv/sem6/index_files/image1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28404"/>
            <a:ext cx="5086565" cy="36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79273"/>
            <a:ext cx="7772400" cy="546735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4. ELFO v močovině a SDS:</a:t>
            </a:r>
          </a:p>
          <a:p>
            <a:pPr>
              <a:buFontTx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SDS = </a:t>
            </a:r>
            <a:r>
              <a:rPr lang="cs-CZ" sz="2000" i="1" dirty="0" err="1" smtClean="0">
                <a:latin typeface="Arial" charset="0"/>
                <a:cs typeface="Arial" charset="0"/>
              </a:rPr>
              <a:t>sodium</a:t>
            </a:r>
            <a:r>
              <a:rPr lang="cs-CZ" sz="2000" i="1" dirty="0" smtClean="0">
                <a:latin typeface="Arial" charset="0"/>
                <a:cs typeface="Arial" charset="0"/>
              </a:rPr>
              <a:t> </a:t>
            </a:r>
            <a:r>
              <a:rPr lang="cs-CZ" sz="2000" i="1" dirty="0" err="1" smtClean="0">
                <a:latin typeface="Arial" charset="0"/>
                <a:cs typeface="Arial" charset="0"/>
              </a:rPr>
              <a:t>dodecyl</a:t>
            </a:r>
            <a:r>
              <a:rPr lang="cs-CZ" sz="2000" i="1" dirty="0" smtClean="0">
                <a:latin typeface="Arial" charset="0"/>
                <a:cs typeface="Arial" charset="0"/>
              </a:rPr>
              <a:t> </a:t>
            </a:r>
            <a:r>
              <a:rPr lang="cs-CZ" sz="2000" i="1" dirty="0" err="1" smtClean="0">
                <a:latin typeface="Arial" charset="0"/>
                <a:cs typeface="Arial" charset="0"/>
              </a:rPr>
              <a:t>sulphate</a:t>
            </a:r>
            <a:r>
              <a:rPr lang="cs-CZ" sz="2000" i="1" dirty="0" smtClean="0">
                <a:latin typeface="Arial" charset="0"/>
                <a:cs typeface="Arial" charset="0"/>
              </a:rPr>
              <a:t> </a:t>
            </a:r>
            <a:r>
              <a:rPr lang="cs-CZ" sz="2000" dirty="0" smtClean="0">
                <a:latin typeface="Arial" charset="0"/>
                <a:cs typeface="Arial" charset="0"/>
              </a:rPr>
              <a:t>(= aniontový detergent):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schopnost rozpouštět některé proteiny a štěpit některé polymery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SDS způsobuje silný záporný náboj proteinů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cs-CZ" sz="2000" dirty="0" smtClean="0">
                <a:latin typeface="Arial" charset="0"/>
                <a:cs typeface="Arial" charset="0"/>
              </a:rPr>
              <a:t>migrace jen podle hmotnosti molekuly</a:t>
            </a:r>
          </a:p>
          <a:p>
            <a:pPr>
              <a:buFontTx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močovina: podobně jako SDS, ale náboj proteinů normální - migrace podle celkového náboje</a:t>
            </a:r>
          </a:p>
          <a:p>
            <a:pPr>
              <a:buFontTx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(podobně možnost tepelné denaturace proteinů a následná ELFO)</a:t>
            </a:r>
          </a:p>
          <a:p>
            <a:pPr>
              <a:buFontTx/>
              <a:buNone/>
            </a:pPr>
            <a:endParaRPr lang="cs-CZ" sz="2400" b="1" u="sng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400" b="1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5. Dvousměrná (2-D) ELFO:</a:t>
            </a:r>
          </a:p>
          <a:p>
            <a:pPr>
              <a:buFontTx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připojení el. pole postupně ve dvou na sebe kolmých směrech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např. 1. fáze = IEF, 2. fáze = SDS ELFO - kombinace </a:t>
            </a:r>
            <a:r>
              <a:rPr lang="cs-CZ" sz="2000" dirty="0" err="1" smtClean="0">
                <a:latin typeface="Arial" charset="0"/>
                <a:cs typeface="Arial" charset="0"/>
              </a:rPr>
              <a:t>pI</a:t>
            </a:r>
            <a:r>
              <a:rPr lang="cs-CZ" sz="2000" dirty="0" smtClean="0">
                <a:latin typeface="Arial" charset="0"/>
                <a:cs typeface="Arial" charset="0"/>
              </a:rPr>
              <a:t> a molekulové hmotnosti</a:t>
            </a:r>
            <a:endParaRPr lang="cs-CZ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323975"/>
            <a:ext cx="7772400" cy="2720975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  <a:cs typeface="Arial" charset="0"/>
              </a:rPr>
              <a:t>Schopnost separace proteinů krevní plazmy:</a:t>
            </a:r>
          </a:p>
          <a:p>
            <a:pPr>
              <a:buFontTx/>
              <a:buNone/>
            </a:pPr>
            <a:endParaRPr lang="cs-CZ" sz="1800" b="1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CAGE: 5 pruhů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SGE: 15 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PAGE: 19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IEF </a:t>
            </a:r>
            <a:r>
              <a:rPr lang="en-US" sz="2000" smtClean="0">
                <a:latin typeface="Arial" charset="0"/>
                <a:cs typeface="Arial" charset="0"/>
              </a:rPr>
              <a:t>&gt; 30</a:t>
            </a:r>
            <a:endParaRPr lang="cs-CZ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2-D ELFO ca. 300 skvrn 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~ 75-100 polypeptidů</a:t>
            </a:r>
            <a:endParaRPr lang="cs-CZ" sz="2800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1450"/>
            <a:ext cx="7772400" cy="706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Metody elektroforézy</a:t>
            </a:r>
          </a:p>
        </p:txBody>
      </p:sp>
      <p:pic>
        <p:nvPicPr>
          <p:cNvPr id="11268" name="Picture 2" descr="http://www.prlog.org/10827617-2d-gel-electrophor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588" y="1970088"/>
            <a:ext cx="5199062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3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833688"/>
            <a:ext cx="469582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94192"/>
            <a:ext cx="8642350" cy="318135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nespecifická:</a:t>
            </a:r>
            <a:r>
              <a:rPr lang="cs-CZ" sz="24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amidočerň</a:t>
            </a:r>
            <a:r>
              <a:rPr lang="cs-CZ" sz="1800" dirty="0" smtClean="0">
                <a:latin typeface="Arial" charset="0"/>
                <a:cs typeface="Arial" charset="0"/>
              </a:rPr>
              <a:t>, </a:t>
            </a:r>
            <a:r>
              <a:rPr lang="cs-CZ" sz="1800" dirty="0" err="1" smtClean="0">
                <a:latin typeface="Arial" charset="0"/>
                <a:cs typeface="Arial" charset="0"/>
              </a:rPr>
              <a:t>Coomassie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Brilliant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Blue</a:t>
            </a:r>
            <a:r>
              <a:rPr lang="cs-CZ" sz="1800" dirty="0" smtClean="0">
                <a:latin typeface="Arial" charset="0"/>
                <a:cs typeface="Arial" charset="0"/>
              </a:rPr>
              <a:t> R</a:t>
            </a:r>
          </a:p>
          <a:p>
            <a:pPr>
              <a:buFontTx/>
              <a:buNone/>
            </a:pPr>
            <a:r>
              <a:rPr lang="cs-CZ" sz="2400" dirty="0" smtClean="0">
                <a:solidFill>
                  <a:srgbClr val="E10000"/>
                </a:solidFill>
                <a:latin typeface="Arial" charset="0"/>
                <a:cs typeface="Arial" charset="0"/>
              </a:rPr>
              <a:t>specifická: 	</a:t>
            </a:r>
            <a:r>
              <a:rPr lang="cs-CZ" sz="1800" dirty="0" smtClean="0">
                <a:latin typeface="Arial" charset="0"/>
                <a:cs typeface="Arial" charset="0"/>
              </a:rPr>
              <a:t>barviva pro glykoproteiny, lipoproteiny</a:t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1800" dirty="0" smtClean="0">
                <a:latin typeface="Arial" charset="0"/>
                <a:cs typeface="Arial" charset="0"/>
              </a:rPr>
              <a:t>	</a:t>
            </a:r>
            <a:r>
              <a:rPr lang="cs-CZ" sz="1800" smtClean="0">
                <a:latin typeface="Arial" charset="0"/>
                <a:cs typeface="Arial" charset="0"/>
              </a:rPr>
              <a:t>	histochemické </a:t>
            </a:r>
            <a:r>
              <a:rPr lang="cs-CZ" sz="1800" dirty="0" smtClean="0">
                <a:latin typeface="Arial" charset="0"/>
                <a:cs typeface="Arial" charset="0"/>
              </a:rPr>
              <a:t>barvení enzymů: spřažení katalýzy přeměny 			</a:t>
            </a:r>
            <a:r>
              <a:rPr lang="en-US" sz="1800" dirty="0" smtClean="0">
                <a:latin typeface="Arial" charset="0"/>
                <a:cs typeface="Arial" charset="0"/>
              </a:rPr>
              <a:t>    </a:t>
            </a:r>
            <a:r>
              <a:rPr lang="cs-CZ" sz="1800" dirty="0" smtClean="0">
                <a:latin typeface="Arial" charset="0"/>
                <a:cs typeface="Arial" charset="0"/>
              </a:rPr>
              <a:t>specifického substrátu s barvicí reakcí - </a:t>
            </a:r>
            <a:r>
              <a:rPr lang="cs-CZ" sz="18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nitrotetrazoliové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			</a:t>
            </a:r>
            <a:r>
              <a:rPr lang="en-US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   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soli (MTT, NBT) + PMS (</a:t>
            </a:r>
            <a:r>
              <a:rPr lang="cs-CZ" sz="18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phenazin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methosulfát</a:t>
            </a:r>
            <a:r>
              <a:rPr lang="cs-CZ" sz="1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)</a:t>
            </a:r>
            <a:r>
              <a:rPr lang="cs-CZ" sz="1800" dirty="0" smtClean="0">
                <a:latin typeface="Arial" charset="0"/>
                <a:cs typeface="Arial" charset="0"/>
              </a:rPr>
              <a:t>; </a:t>
            </a:r>
            <a:r>
              <a:rPr lang="cs-CZ" sz="1800" dirty="0" err="1" smtClean="0">
                <a:latin typeface="Arial" charset="0"/>
                <a:cs typeface="Arial" charset="0"/>
              </a:rPr>
              <a:t>Fast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Blue</a:t>
            </a:r>
            <a:r>
              <a:rPr lang="cs-CZ" sz="1800" dirty="0" smtClean="0">
                <a:latin typeface="Arial" charset="0"/>
                <a:cs typeface="Arial" charset="0"/>
              </a:rPr>
              <a:t> RR;</a:t>
            </a:r>
            <a:r>
              <a:rPr lang="en-US" sz="1800" dirty="0" smtClean="0">
                <a:latin typeface="Arial" charset="0"/>
                <a:cs typeface="Arial" charset="0"/>
              </a:rPr>
              <a:t>           		    </a:t>
            </a:r>
            <a:r>
              <a:rPr lang="cs-CZ" sz="1800" dirty="0" err="1" smtClean="0">
                <a:latin typeface="Arial" charset="0"/>
                <a:cs typeface="Arial" charset="0"/>
              </a:rPr>
              <a:t>Fast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Garnett</a:t>
            </a:r>
            <a:r>
              <a:rPr lang="cs-CZ" sz="1800" dirty="0" smtClean="0">
                <a:latin typeface="Arial" charset="0"/>
                <a:cs typeface="Arial" charset="0"/>
              </a:rPr>
              <a:t> GBC, </a:t>
            </a:r>
            <a:r>
              <a:rPr lang="cs-CZ" sz="1800" dirty="0" err="1" smtClean="0">
                <a:latin typeface="Arial" charset="0"/>
                <a:cs typeface="Arial" charset="0"/>
              </a:rPr>
              <a:t>Fast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Black</a:t>
            </a:r>
            <a:r>
              <a:rPr lang="cs-CZ" sz="1800" dirty="0" smtClean="0">
                <a:latin typeface="Arial" charset="0"/>
                <a:cs typeface="Arial" charset="0"/>
              </a:rPr>
              <a:t> K</a:t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1800" dirty="0" smtClean="0">
                <a:latin typeface="Arial" charset="0"/>
                <a:cs typeface="Arial" charset="0"/>
              </a:rPr>
              <a:t>			             	</a:t>
            </a:r>
            <a:r>
              <a:rPr lang="en-US" sz="1800" dirty="0" smtClean="0">
                <a:latin typeface="Arial" charset="0"/>
                <a:cs typeface="Arial" charset="0"/>
              </a:rPr>
              <a:t>	</a:t>
            </a:r>
            <a:r>
              <a:rPr lang="cs-CZ" sz="1800" dirty="0" smtClean="0">
                <a:latin typeface="Arial" charset="0"/>
                <a:cs typeface="Arial" charset="0"/>
              </a:rPr>
              <a:t>- redukce NAD</a:t>
            </a:r>
            <a:r>
              <a:rPr lang="cs-CZ" sz="1800" baseline="30000" dirty="0" smtClean="0">
                <a:latin typeface="Arial" charset="0"/>
                <a:cs typeface="Arial" charset="0"/>
              </a:rPr>
              <a:t>+</a:t>
            </a:r>
            <a:r>
              <a:rPr lang="cs-CZ" sz="1800" dirty="0" smtClean="0">
                <a:latin typeface="Arial" charset="0"/>
                <a:cs typeface="Arial" charset="0"/>
              </a:rPr>
              <a:t>, NADP</a:t>
            </a:r>
            <a:r>
              <a:rPr lang="cs-CZ" sz="1800" baseline="30000" dirty="0" smtClean="0">
                <a:latin typeface="Arial" charset="0"/>
                <a:cs typeface="Arial" charset="0"/>
              </a:rPr>
              <a:t>+</a:t>
            </a:r>
            <a:r>
              <a:rPr lang="cs-CZ" sz="1800" dirty="0" smtClean="0">
                <a:latin typeface="Arial" charset="0"/>
                <a:cs typeface="Arial" charset="0"/>
              </a:rPr>
              <a:t/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1800" dirty="0" smtClean="0">
                <a:latin typeface="Arial" charset="0"/>
                <a:cs typeface="Arial" charset="0"/>
              </a:rPr>
              <a:t>			             	</a:t>
            </a:r>
            <a:r>
              <a:rPr lang="en-US" sz="1800" dirty="0" smtClean="0">
                <a:latin typeface="Arial" charset="0"/>
                <a:cs typeface="Arial" charset="0"/>
              </a:rPr>
              <a:t>	</a:t>
            </a:r>
            <a:r>
              <a:rPr lang="cs-CZ" sz="1800" dirty="0" smtClean="0">
                <a:latin typeface="Arial" charset="0"/>
                <a:cs typeface="Arial" charset="0"/>
              </a:rPr>
              <a:t>- někdy nutno dodat další enzymy</a:t>
            </a:r>
            <a:r>
              <a:rPr lang="cs-CZ" sz="1800" baseline="30000" dirty="0" smtClean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22550" y="157163"/>
            <a:ext cx="3508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Detekce proteinů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468313" y="331788"/>
            <a:ext cx="74850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obarvený gel = obecně </a:t>
            </a:r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elektroforetogram</a:t>
            </a:r>
            <a:r>
              <a:rPr lang="cs-CZ" sz="2400" b="0">
                <a:latin typeface="Arial" charset="0"/>
                <a:cs typeface="Arial" charset="0"/>
              </a:rPr>
              <a:t>, </a:t>
            </a:r>
            <a:br>
              <a:rPr lang="cs-CZ" sz="2400" b="0">
                <a:latin typeface="Arial" charset="0"/>
                <a:cs typeface="Arial" charset="0"/>
              </a:rPr>
            </a:br>
            <a:r>
              <a:rPr lang="cs-CZ" sz="2400" b="0">
                <a:latin typeface="Arial" charset="0"/>
                <a:cs typeface="Arial" charset="0"/>
              </a:rPr>
              <a:t>jestliže obarveny enzymy = </a:t>
            </a:r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zymogram</a:t>
            </a:r>
            <a:r>
              <a:rPr lang="cs-CZ" sz="2400" b="0">
                <a:latin typeface="Arial" charset="0"/>
                <a:cs typeface="Arial" charset="0"/>
              </a:rPr>
              <a:t> (enzymogram)</a:t>
            </a:r>
            <a:endParaRPr lang="cs-CZ" sz="2400" b="0" baseline="3000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proužky = „elektromorfy“, „alely“, „alelomorfy“</a:t>
            </a:r>
          </a:p>
          <a:p>
            <a:pPr>
              <a:lnSpc>
                <a:spcPct val="160000"/>
              </a:lnSpc>
              <a:spcAft>
                <a:spcPts val="1200"/>
              </a:spcAft>
            </a:pPr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izozymy, alozymy</a:t>
            </a:r>
            <a:r>
              <a:rPr lang="cs-CZ" sz="2400" b="0" baseline="30000">
                <a:latin typeface="Arial" charset="0"/>
                <a:cs typeface="Arial" charset="0"/>
              </a:rPr>
              <a:t>		 	</a:t>
            </a:r>
          </a:p>
        </p:txBody>
      </p:sp>
      <p:pic>
        <p:nvPicPr>
          <p:cNvPr id="13315" name="Picture 8" descr="3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697163"/>
            <a:ext cx="29987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3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488" y="2814638"/>
            <a:ext cx="5465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6"/>
          <p:cNvSpPr txBox="1">
            <a:spLocks noChangeArrowheads="1"/>
          </p:cNvSpPr>
          <p:nvPr/>
        </p:nvSpPr>
        <p:spPr bwMode="auto">
          <a:xfrm>
            <a:off x="619125" y="619125"/>
            <a:ext cx="77343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Klasifikace typu chromozomů podle polohy centromery:</a:t>
            </a:r>
          </a:p>
          <a:p>
            <a:endParaRPr lang="cs-CZ" sz="2400" b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metacentrický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submetacentrický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(subtelocentrický)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akrocentrický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telocentrický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4" name="Picture 14" descr="http://image.tutorvista.com/content/heredity-and-evolution/chromosome-typ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913" y="1608138"/>
            <a:ext cx="41116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7" descr="M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4414838"/>
            <a:ext cx="48450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88977"/>
            <a:ext cx="8001000" cy="495776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00CC"/>
                </a:solidFill>
                <a:latin typeface="Arial" charset="0"/>
              </a:rPr>
              <a:t>role významných technologických inovací - v moderní éře 4-5 takových průlomových momentů:</a:t>
            </a:r>
            <a:br>
              <a:rPr lang="cs-CZ" sz="2400" dirty="0" smtClean="0">
                <a:solidFill>
                  <a:srgbClr val="0000CC"/>
                </a:solidFill>
                <a:latin typeface="Arial" charset="0"/>
              </a:rPr>
            </a:br>
            <a:endParaRPr lang="cs-CZ" sz="24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1"/>
            </a:pPr>
            <a:r>
              <a:rPr lang="cs-CZ" sz="2400" dirty="0" smtClean="0">
                <a:latin typeface="Arial" charset="0"/>
              </a:rPr>
              <a:t>objev hypotonického působení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Arial" charset="0"/>
              </a:rPr>
              <a:t> rozprostření </a:t>
            </a:r>
            <a:br>
              <a:rPr lang="cs-CZ" sz="2400" dirty="0" smtClean="0">
                <a:latin typeface="Arial" charset="0"/>
              </a:rPr>
            </a:br>
            <a:r>
              <a:rPr lang="cs-CZ" sz="2400" dirty="0" err="1" smtClean="0">
                <a:latin typeface="Arial" charset="0"/>
              </a:rPr>
              <a:t>metafázních</a:t>
            </a:r>
            <a:r>
              <a:rPr lang="cs-CZ" sz="2400" dirty="0" smtClean="0">
                <a:latin typeface="Arial" charset="0"/>
              </a:rPr>
              <a:t> chromozomů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2"/>
            </a:pPr>
            <a:r>
              <a:rPr lang="cs-CZ" sz="2400" dirty="0" smtClean="0">
                <a:latin typeface="Arial" charset="0"/>
              </a:rPr>
              <a:t>kultivace leukocytů periferní krve a fibroblastů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3"/>
            </a:pPr>
            <a:r>
              <a:rPr lang="cs-CZ" sz="2400" dirty="0" smtClean="0">
                <a:latin typeface="Arial" charset="0"/>
              </a:rPr>
              <a:t>metody proužkování chromozomů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4"/>
            </a:pPr>
            <a:r>
              <a:rPr lang="cs-CZ" sz="2400" dirty="0" smtClean="0">
                <a:latin typeface="Arial" charset="0"/>
              </a:rPr>
              <a:t>metody hybridizace </a:t>
            </a:r>
            <a:r>
              <a:rPr lang="cs-CZ" sz="2400" i="1" dirty="0" smtClean="0">
                <a:latin typeface="Arial" charset="0"/>
              </a:rPr>
              <a:t>in </a:t>
            </a:r>
            <a:r>
              <a:rPr lang="cs-CZ" sz="2400" i="1" dirty="0" err="1" smtClean="0">
                <a:latin typeface="Arial" charset="0"/>
              </a:rPr>
              <a:t>situ</a:t>
            </a:r>
            <a:r>
              <a:rPr lang="cs-CZ" sz="2400" dirty="0" smtClean="0">
                <a:latin typeface="Arial" charset="0"/>
              </a:rPr>
              <a:t> (ISH)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5"/>
            </a:pPr>
            <a:r>
              <a:rPr lang="cs-CZ" sz="2400" dirty="0" smtClean="0">
                <a:latin typeface="Arial" charset="0"/>
              </a:rPr>
              <a:t>využití imunochemických metod spolu s ISH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Arial" charset="0"/>
              </a:rPr>
              <a:t> možnost neradioizotopové detekce </a:t>
            </a:r>
            <a:r>
              <a:rPr lang="cs-CZ" sz="2400" dirty="0" err="1" smtClean="0">
                <a:latin typeface="Arial" charset="0"/>
              </a:rPr>
              <a:t>hybridizovaných</a:t>
            </a:r>
            <a:r>
              <a:rPr lang="cs-CZ" sz="2400" dirty="0" smtClean="0">
                <a:latin typeface="Arial" charset="0"/>
              </a:rPr>
              <a:t> sond (NISH) pomocí různých </a:t>
            </a:r>
            <a:r>
              <a:rPr lang="cs-CZ" sz="2400" dirty="0" err="1" smtClean="0">
                <a:latin typeface="Arial" charset="0"/>
              </a:rPr>
              <a:t>fluorochromů</a:t>
            </a:r>
            <a:r>
              <a:rPr lang="cs-CZ" sz="2400" dirty="0" smtClean="0">
                <a:latin typeface="Arial" charset="0"/>
              </a:rPr>
              <a:t> („chromosome </a:t>
            </a:r>
            <a:r>
              <a:rPr lang="cs-CZ" sz="2400" dirty="0" err="1" smtClean="0">
                <a:latin typeface="Arial" charset="0"/>
              </a:rPr>
              <a:t>painting</a:t>
            </a:r>
            <a:r>
              <a:rPr lang="cs-CZ" sz="2400" dirty="0" smtClean="0">
                <a:latin typeface="Arial" charset="0"/>
              </a:rPr>
              <a:t>“)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05983" y="352925"/>
            <a:ext cx="38234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</a:t>
            </a:r>
            <a:r>
              <a:rPr lang="en-US" sz="2800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cytogenetiky</a:t>
            </a:r>
            <a:endParaRPr lang="cs-CZ" sz="2800" dirty="0">
              <a:solidFill>
                <a:srgbClr val="E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98312"/>
            <a:ext cx="7772400" cy="37560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dirty="0" smtClean="0">
                <a:solidFill>
                  <a:srgbClr val="E10000"/>
                </a:solidFill>
                <a:latin typeface="Arial" charset="0"/>
              </a:rPr>
              <a:t>1. Výběr tkáně s vysokou mitotickou aktivitou</a:t>
            </a:r>
            <a:br>
              <a:rPr lang="cs-CZ" sz="2400" u="sng" dirty="0" smtClean="0">
                <a:solidFill>
                  <a:srgbClr val="E10000"/>
                </a:solidFill>
                <a:latin typeface="Arial" charset="0"/>
              </a:rPr>
            </a:b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kořenová čepička, embrya, larvy, regenerující tkáně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dospělí obratlovci: kostní dřeň, ledviny, slezina, gonády, intersticiální </a:t>
            </a:r>
            <a:r>
              <a:rPr lang="cs-CZ" sz="2400" dirty="0" err="1" smtClean="0">
                <a:latin typeface="Arial" charset="0"/>
              </a:rPr>
              <a:t>epitelium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epitelium</a:t>
            </a:r>
            <a:r>
              <a:rPr lang="cs-CZ" sz="2400" dirty="0" smtClean="0">
                <a:latin typeface="Arial" charset="0"/>
              </a:rPr>
              <a:t> rohovky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někdy stimulace subkutánní, nebo intraperitoneální injekcí </a:t>
            </a:r>
            <a:r>
              <a:rPr lang="cs-CZ" sz="2400" dirty="0" err="1" smtClean="0">
                <a:latin typeface="Arial" charset="0"/>
              </a:rPr>
              <a:t>fytohemaglutininu</a:t>
            </a:r>
            <a:r>
              <a:rPr lang="cs-CZ" sz="2400" dirty="0" smtClean="0">
                <a:latin typeface="Arial" charset="0"/>
              </a:rPr>
              <a:t>, výtažku z líčidla amerického (</a:t>
            </a:r>
            <a:r>
              <a:rPr lang="cs-CZ" sz="2400" dirty="0" err="1" smtClean="0">
                <a:latin typeface="Arial" charset="0"/>
              </a:rPr>
              <a:t>pokewee</a:t>
            </a:r>
            <a:r>
              <a:rPr lang="cs-CZ" sz="2400" dirty="0" err="1" smtClean="0">
                <a:latin typeface="Arial" charset="0"/>
                <a:cs typeface="Arial" charset="0"/>
              </a:rPr>
              <a:t>d</a:t>
            </a:r>
            <a:r>
              <a:rPr lang="cs-CZ" sz="2400" dirty="0" smtClean="0">
                <a:latin typeface="Arial" charset="0"/>
                <a:cs typeface="Arial" charset="0"/>
              </a:rPr>
              <a:t>, </a:t>
            </a:r>
            <a:r>
              <a:rPr lang="cs-CZ" sz="2400" i="1" dirty="0" err="1" smtClean="0">
                <a:latin typeface="Arial" charset="0"/>
                <a:cs typeface="Arial" charset="0"/>
              </a:rPr>
              <a:t>Phytolacca</a:t>
            </a:r>
            <a:r>
              <a:rPr lang="cs-CZ" sz="2400" i="1" dirty="0" smtClean="0">
                <a:latin typeface="Arial" charset="0"/>
                <a:cs typeface="Arial" charset="0"/>
              </a:rPr>
              <a:t> </a:t>
            </a:r>
            <a:r>
              <a:rPr lang="cs-CZ" sz="2400" i="1" dirty="0" err="1" smtClean="0">
                <a:latin typeface="Arial" charset="0"/>
                <a:cs typeface="Arial" charset="0"/>
              </a:rPr>
              <a:t>americana</a:t>
            </a:r>
            <a:r>
              <a:rPr lang="cs-CZ" sz="2400" dirty="0" smtClean="0">
                <a:latin typeface="Arial" charset="0"/>
                <a:cs typeface="Arial" charset="0"/>
              </a:rPr>
              <a:t>)</a:t>
            </a:r>
            <a:r>
              <a:rPr lang="cs-CZ" sz="2400" dirty="0" smtClean="0">
                <a:latin typeface="Arial" charset="0"/>
              </a:rPr>
              <a:t> nebo aktivované suspenze kvasinek</a:t>
            </a:r>
            <a:endParaRPr lang="cs-CZ" sz="3600" dirty="0" smtClean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9881" y="338567"/>
            <a:ext cx="5478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63638"/>
            <a:ext cx="8258175" cy="52632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dirty="0" smtClean="0">
                <a:solidFill>
                  <a:srgbClr val="E10000"/>
                </a:solidFill>
                <a:latin typeface="Arial" charset="0"/>
              </a:rPr>
              <a:t>2. Zastavení mitotického dělení </a:t>
            </a:r>
            <a:r>
              <a:rPr lang="cs-CZ" sz="2400" i="1" u="sng" dirty="0" smtClean="0">
                <a:solidFill>
                  <a:srgbClr val="E10000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E10000"/>
                </a:solidFill>
                <a:latin typeface="Arial" charset="0"/>
              </a:rPr>
              <a:t>vivo</a:t>
            </a:r>
            <a:r>
              <a:rPr lang="cs-CZ" sz="2400" u="sng" dirty="0" smtClean="0">
                <a:solidFill>
                  <a:srgbClr val="E10000"/>
                </a:solidFill>
                <a:latin typeface="Arial" charset="0"/>
              </a:rPr>
              <a:t> nebo </a:t>
            </a:r>
            <a:r>
              <a:rPr lang="cs-CZ" sz="2400" i="1" u="sng" dirty="0" smtClean="0">
                <a:solidFill>
                  <a:srgbClr val="E10000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E10000"/>
                </a:solidFill>
                <a:latin typeface="Arial" charset="0"/>
              </a:rPr>
              <a:t>vitro</a:t>
            </a:r>
            <a:r>
              <a:rPr lang="cs-CZ" sz="2400" u="sng" dirty="0" smtClean="0">
                <a:solidFill>
                  <a:srgbClr val="E10000"/>
                </a:solidFill>
                <a:latin typeface="Arial" charset="0"/>
              </a:rPr>
              <a:t/>
            </a:r>
            <a:br>
              <a:rPr lang="cs-CZ" sz="2400" u="sng" dirty="0" smtClean="0">
                <a:solidFill>
                  <a:srgbClr val="E10000"/>
                </a:solidFill>
                <a:latin typeface="Arial" charset="0"/>
              </a:rPr>
            </a:b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cytostatikum: kolchicin, </a:t>
            </a:r>
            <a:r>
              <a:rPr lang="cs-CZ" sz="2400" dirty="0" err="1" smtClean="0">
                <a:latin typeface="Arial" charset="0"/>
              </a:rPr>
              <a:t>kolcemid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vinblastin</a:t>
            </a:r>
            <a:endParaRPr lang="cs-CZ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cs-CZ" sz="2400" i="1" u="sng" dirty="0" smtClean="0">
                <a:solidFill>
                  <a:srgbClr val="0000CC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0000CC"/>
                </a:solidFill>
                <a:latin typeface="Arial" charset="0"/>
              </a:rPr>
              <a:t>vivo</a:t>
            </a:r>
            <a:r>
              <a:rPr lang="cs-CZ" sz="2400" dirty="0" smtClean="0">
                <a:solidFill>
                  <a:srgbClr val="0000CC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výhoda: levnější, jednodušší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	 	nevýhoda: nutnost usmrcení organismu</a:t>
            </a:r>
          </a:p>
          <a:p>
            <a:pPr>
              <a:buFontTx/>
              <a:buNone/>
            </a:pPr>
            <a:r>
              <a:rPr lang="cs-CZ" sz="2400" i="1" u="sng" dirty="0" smtClean="0">
                <a:solidFill>
                  <a:srgbClr val="0000CC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0000CC"/>
                </a:solidFill>
                <a:latin typeface="Arial" charset="0"/>
              </a:rPr>
              <a:t>vitro</a:t>
            </a:r>
            <a:r>
              <a:rPr lang="cs-CZ" sz="2400" dirty="0" smtClean="0">
                <a:solidFill>
                  <a:srgbClr val="0000CC"/>
                </a:solidFill>
                <a:latin typeface="Arial" charset="0"/>
              </a:rPr>
              <a:t>:</a:t>
            </a:r>
            <a:r>
              <a:rPr lang="cs-CZ" sz="2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CC00"/>
                </a:solidFill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kultivace periferní krve (krátkodobá) a </a:t>
            </a:r>
            <a:r>
              <a:rPr lang="en-US" sz="2400" dirty="0" smtClean="0">
                <a:latin typeface="Arial" charset="0"/>
              </a:rPr>
              <a:t>			</a:t>
            </a:r>
            <a:r>
              <a:rPr lang="cs-CZ" sz="2400" dirty="0" smtClean="0">
                <a:latin typeface="Arial" charset="0"/>
              </a:rPr>
              <a:t>fibroblastů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(dlouhodobá)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	 	výhoda: možnost synchronizace dělení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Arial" charset="0"/>
              </a:rPr>
              <a:t>  snížení variability v kondenzaci chromozomů, zvýšení kvality preparátu, snížení spotřeby cytostatika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		nevýhoda: větší pracnost, finanční a časová náročnost, méně chromozomů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3600" dirty="0" smtClean="0"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9881" y="338567"/>
            <a:ext cx="5478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35174"/>
            <a:ext cx="8258175" cy="4932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smtClean="0">
                <a:solidFill>
                  <a:srgbClr val="E10000"/>
                </a:solidFill>
                <a:latin typeface="Arial" charset="0"/>
              </a:rPr>
              <a:t>3. Hypotonizace buněk</a:t>
            </a:r>
            <a:br>
              <a:rPr lang="cs-CZ" sz="2400" u="sng" smtClean="0">
                <a:solidFill>
                  <a:srgbClr val="E10000"/>
                </a:solidFill>
                <a:latin typeface="Arial" charset="0"/>
              </a:rPr>
            </a:b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0,075 M roztok KCl, může i destilovaná voda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2400" smtClean="0"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smtClean="0">
                <a:solidFill>
                  <a:srgbClr val="E10000"/>
                </a:solidFill>
                <a:latin typeface="Arial" charset="0"/>
              </a:rPr>
              <a:t>4. Fixace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2400" u="sng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„Carnoyova směs“ = metanol : kyselina octová (ledová) 3:1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několkrát vyměnit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pro skvašové preparáty místo metanolu etanol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9881" y="338567"/>
            <a:ext cx="5478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7636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smtClean="0">
                <a:solidFill>
                  <a:srgbClr val="E10000"/>
                </a:solidFill>
                <a:latin typeface="Arial" charset="0"/>
              </a:rPr>
              <a:t>5. Zhotovení preparátu</a:t>
            </a:r>
            <a:endParaRPr lang="cs-CZ" sz="2400" smtClean="0">
              <a:latin typeface="Arial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v zásadě 2 základní techniky: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cs-CZ" sz="2400" smtClean="0">
                <a:solidFill>
                  <a:srgbClr val="0000CC"/>
                </a:solidFill>
                <a:latin typeface="Arial" charset="0"/>
              </a:rPr>
              <a:t>skvaš („squash“ = rozmačkání):</a:t>
            </a:r>
            <a:r>
              <a:rPr lang="cs-CZ" sz="240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cs-CZ" sz="2400" smtClean="0">
                <a:latin typeface="Arial" charset="0"/>
              </a:rPr>
              <a:t>macerace nebo jemné rozemletí kousků tkáně na podložním skle a rozmáčknutí silikonovým krycím sklem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cs-CZ" sz="2400" smtClean="0">
                <a:solidFill>
                  <a:srgbClr val="0000CC"/>
                </a:solidFill>
                <a:latin typeface="Arial" charset="0"/>
              </a:rPr>
              <a:t>nakapání („splash“):</a:t>
            </a:r>
            <a:r>
              <a:rPr lang="cs-CZ" sz="240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cs-CZ" sz="2400" smtClean="0">
                <a:latin typeface="Arial" charset="0"/>
              </a:rPr>
              <a:t>buněčná suspenze nakapána Pasteurovou pipetou z výšky na podložní sklo </a:t>
            </a:r>
            <a:r>
              <a:rPr lang="cs-CZ" sz="2400" smtClean="0">
                <a:latin typeface="Arial" charset="0"/>
                <a:sym typeface="Symbol" pitchFamily="18" charset="2"/>
              </a:rPr>
              <a:t></a:t>
            </a:r>
            <a:r>
              <a:rPr lang="cs-CZ" sz="2400" smtClean="0">
                <a:latin typeface="Arial" charset="0"/>
              </a:rPr>
              <a:t>  roztáhnutí chromozomů povrchovým napětím;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po nakapání buď vyschnutí na vzduchu („air-dried“), nebo zapálení suspenze („flame-dried“)</a:t>
            </a:r>
            <a:endParaRPr lang="cs-CZ" sz="240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9881" y="338567"/>
            <a:ext cx="5478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883</Words>
  <Application>Microsoft Office PowerPoint</Application>
  <PresentationFormat>Předvádění na obrazovce (4:3)</PresentationFormat>
  <Paragraphs>201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Metody elektroforézy</vt:lpstr>
      <vt:lpstr>Metody elektroforézy</vt:lpstr>
      <vt:lpstr>Metody elektroforézy</vt:lpstr>
      <vt:lpstr>Metody elektroforézy</vt:lpstr>
      <vt:lpstr>Metody elektroforézy</vt:lpstr>
      <vt:lpstr>Snímek 36</vt:lpstr>
      <vt:lpstr>Snímek 37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GENETICKÉ METODY  V ZOOLOGII</dc:title>
  <dc:creator>Miloš Macholán</dc:creator>
  <cp:lastModifiedBy>Miloš Macholán</cp:lastModifiedBy>
  <cp:revision>61</cp:revision>
  <dcterms:created xsi:type="dcterms:W3CDTF">2001-04-09T07:08:00Z</dcterms:created>
  <dcterms:modified xsi:type="dcterms:W3CDTF">2015-10-28T18:56:42Z</dcterms:modified>
</cp:coreProperties>
</file>