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65" r:id="rId4"/>
    <p:sldId id="266" r:id="rId5"/>
    <p:sldId id="257" r:id="rId6"/>
    <p:sldId id="260" r:id="rId7"/>
    <p:sldId id="261" r:id="rId8"/>
    <p:sldId id="258" r:id="rId9"/>
    <p:sldId id="267" r:id="rId10"/>
    <p:sldId id="263" r:id="rId11"/>
    <p:sldId id="259" r:id="rId12"/>
    <p:sldId id="268" r:id="rId13"/>
    <p:sldId id="269" r:id="rId14"/>
    <p:sldId id="262" r:id="rId15"/>
    <p:sldId id="270" r:id="rId1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vona" initials="i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50" y="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774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0246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789505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4391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8990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4694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4847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25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41932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295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668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34853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012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11432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4454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522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491E6C-C755-443E-9CDF-770AE958A3E8}" type="datetimeFigureOut">
              <a:rPr lang="cs-CZ" smtClean="0"/>
              <a:pPr/>
              <a:t>6.3.2018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3BE10C2-88EB-4CA8-9AAE-4846ECD79A33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5182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61849" y="914400"/>
            <a:ext cx="6855017" cy="1017284"/>
          </a:xfrm>
        </p:spPr>
        <p:txBody>
          <a:bodyPr/>
          <a:lstStyle/>
          <a:p>
            <a:r>
              <a:rPr lang="cs-CZ" dirty="0" smtClean="0"/>
              <a:t>Koprologické metody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110620" y="4734838"/>
            <a:ext cx="4083484" cy="1678487"/>
          </a:xfrm>
        </p:spPr>
        <p:txBody>
          <a:bodyPr/>
          <a:lstStyle/>
          <a:p>
            <a:pPr algn="ctr"/>
            <a:r>
              <a:rPr lang="cs-CZ" u="sng" dirty="0" smtClean="0"/>
              <a:t>Mgr. Radka Pecková</a:t>
            </a:r>
          </a:p>
          <a:p>
            <a:pPr algn="ctr"/>
            <a:r>
              <a:rPr lang="cs-CZ" dirty="0" smtClean="0"/>
              <a:t>MVDr. Ivona Foitová, Ph.D.</a:t>
            </a:r>
          </a:p>
          <a:p>
            <a:pPr algn="ctr"/>
            <a:r>
              <a:rPr lang="cs-CZ" dirty="0" smtClean="0"/>
              <a:t>Oddělení botaniky a zoologie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4" t="-728" r="29584" b="728"/>
          <a:stretch/>
        </p:blipFill>
        <p:spPr>
          <a:xfrm>
            <a:off x="2614273" y="2313026"/>
            <a:ext cx="2680570" cy="344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16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Koncentrační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09337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 smtClean="0"/>
              <a:t>2) </a:t>
            </a:r>
            <a:r>
              <a:rPr lang="cs-CZ" sz="2200" dirty="0" err="1" smtClean="0"/>
              <a:t>McMasterova</a:t>
            </a:r>
            <a:r>
              <a:rPr lang="cs-CZ" sz="2200" dirty="0" smtClean="0"/>
              <a:t> kvantifikační metoda</a:t>
            </a:r>
          </a:p>
          <a:p>
            <a:pPr marL="0" indent="0">
              <a:buNone/>
            </a:pPr>
            <a:r>
              <a:rPr lang="cs-CZ" sz="2200" dirty="0" smtClean="0"/>
              <a:t> </a:t>
            </a:r>
            <a:endParaRPr lang="cs-CZ" sz="2000" dirty="0" smtClean="0"/>
          </a:p>
          <a:p>
            <a:r>
              <a:rPr lang="cs-CZ" sz="2000" dirty="0" smtClean="0"/>
              <a:t>umožňuje vypočítat intenzitu infekce</a:t>
            </a:r>
          </a:p>
          <a:p>
            <a:r>
              <a:rPr lang="cs-CZ" sz="2000" dirty="0" smtClean="0"/>
              <a:t>navazuje na flotační metodu, tekutina z hladiny se vlije do </a:t>
            </a:r>
            <a:r>
              <a:rPr lang="cs-CZ" sz="2000" dirty="0" err="1" smtClean="0"/>
              <a:t>McMasterovy</a:t>
            </a:r>
            <a:r>
              <a:rPr lang="cs-CZ" sz="2000" dirty="0" smtClean="0"/>
              <a:t> komůrky, pomocí čtverců v ní obsažených se vypočítá množství vývojových stádií parazitů v gramu trusu</a:t>
            </a:r>
            <a:endParaRPr lang="cs-CZ" sz="2000" dirty="0"/>
          </a:p>
          <a:p>
            <a:pPr marL="0" indent="0">
              <a:buNone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26" r="1068" b="23271"/>
          <a:stretch/>
        </p:blipFill>
        <p:spPr>
          <a:xfrm>
            <a:off x="2317879" y="4590660"/>
            <a:ext cx="4922676" cy="1681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3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Koncentrační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50493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3</a:t>
            </a:r>
            <a:r>
              <a:rPr lang="cs-CZ" sz="2200" dirty="0" smtClean="0"/>
              <a:t>) Sedimentace</a:t>
            </a:r>
          </a:p>
          <a:p>
            <a:endParaRPr lang="cs-CZ" dirty="0"/>
          </a:p>
          <a:p>
            <a:r>
              <a:rPr lang="cs-CZ" sz="2000" dirty="0"/>
              <a:t>metody využívající gravitace a hustoty roztoku k tomu, že </a:t>
            </a:r>
            <a:r>
              <a:rPr lang="cs-CZ" sz="2000" dirty="0" smtClean="0"/>
              <a:t>těžká vajíčka a</a:t>
            </a:r>
            <a:r>
              <a:rPr lang="cs-CZ" sz="2000" dirty="0"/>
              <a:t> </a:t>
            </a:r>
            <a:r>
              <a:rPr lang="cs-CZ" sz="2000" dirty="0" smtClean="0"/>
              <a:t>cysty </a:t>
            </a:r>
            <a:r>
              <a:rPr lang="cs-CZ" sz="2000" dirty="0"/>
              <a:t>sedimentují na dno </a:t>
            </a:r>
            <a:r>
              <a:rPr lang="cs-CZ" sz="2000" dirty="0" smtClean="0"/>
              <a:t>zkumavky</a:t>
            </a:r>
          </a:p>
          <a:p>
            <a:r>
              <a:rPr lang="cs-CZ" sz="2000" dirty="0" smtClean="0"/>
              <a:t>pro </a:t>
            </a:r>
            <a:r>
              <a:rPr lang="cs-CZ" sz="2000" dirty="0"/>
              <a:t>zvýšení rychlosti sedimentace se často používá </a:t>
            </a:r>
            <a:r>
              <a:rPr lang="cs-CZ" sz="2000" dirty="0" smtClean="0"/>
              <a:t>centrifugace </a:t>
            </a:r>
            <a:r>
              <a:rPr lang="cs-CZ" sz="2000" dirty="0"/>
              <a:t>za použití </a:t>
            </a:r>
            <a:r>
              <a:rPr lang="cs-CZ" sz="2000" dirty="0" smtClean="0"/>
              <a:t>různých sedimentačně-koncentračních </a:t>
            </a:r>
            <a:r>
              <a:rPr lang="cs-CZ" sz="2000" dirty="0"/>
              <a:t>roztoků</a:t>
            </a:r>
            <a:r>
              <a:rPr lang="cs-CZ" sz="2000" dirty="0" smtClean="0"/>
              <a:t> </a:t>
            </a:r>
            <a:r>
              <a:rPr lang="cs-CZ" dirty="0" smtClean="0"/>
              <a:t>(složení </a:t>
            </a:r>
            <a:r>
              <a:rPr lang="cs-CZ" dirty="0"/>
              <a:t>použitých směsí </a:t>
            </a:r>
            <a:r>
              <a:rPr lang="cs-CZ" dirty="0" smtClean="0"/>
              <a:t>umožňuje sedimentaci a čistí </a:t>
            </a:r>
            <a:r>
              <a:rPr lang="cs-CZ" dirty="0"/>
              <a:t>koprologický materiál od balastu, který ztěžuje </a:t>
            </a:r>
            <a:r>
              <a:rPr lang="cs-CZ" dirty="0" smtClean="0"/>
              <a:t>prohlížení)</a:t>
            </a:r>
          </a:p>
          <a:p>
            <a:r>
              <a:rPr lang="cs-CZ" sz="2000" dirty="0" smtClean="0"/>
              <a:t>detekce cyst prvoků a </a:t>
            </a:r>
            <a:r>
              <a:rPr lang="cs-CZ" sz="2000" dirty="0"/>
              <a:t>vajíček </a:t>
            </a:r>
            <a:r>
              <a:rPr lang="cs-CZ" sz="2000" dirty="0" smtClean="0"/>
              <a:t>helmintů (motolic) </a:t>
            </a:r>
            <a:r>
              <a:rPr lang="cs-CZ" sz="2000" dirty="0"/>
              <a:t>a </a:t>
            </a:r>
            <a:r>
              <a:rPr lang="cs-CZ" sz="2000" dirty="0" smtClean="0"/>
              <a:t>některých hlístic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86061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Koncentrační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34287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/>
              <a:t>Sedimentace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601" y="2054267"/>
            <a:ext cx="6719445" cy="4177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833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Molekulární metody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6729"/>
            <a:ext cx="2821646" cy="3428791"/>
          </a:xfrm>
        </p:spPr>
        <p:txBody>
          <a:bodyPr/>
          <a:lstStyle/>
          <a:p>
            <a:r>
              <a:rPr lang="cs-CZ" dirty="0"/>
              <a:t>I</a:t>
            </a:r>
            <a:r>
              <a:rPr lang="cs-CZ" dirty="0" smtClean="0"/>
              <a:t>zolace DNA</a:t>
            </a:r>
          </a:p>
          <a:p>
            <a:r>
              <a:rPr lang="cs-CZ" dirty="0" smtClean="0"/>
              <a:t>PCR</a:t>
            </a:r>
          </a:p>
          <a:p>
            <a:r>
              <a:rPr lang="cs-CZ" dirty="0" smtClean="0"/>
              <a:t>Elektroforéza</a:t>
            </a:r>
          </a:p>
          <a:p>
            <a:r>
              <a:rPr lang="cs-CZ" dirty="0" smtClean="0"/>
              <a:t>Sekvenování</a:t>
            </a:r>
            <a:endParaRPr lang="en-GB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04" y="698481"/>
            <a:ext cx="3339353" cy="2216496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1" r="18627"/>
          <a:stretch/>
        </p:blipFill>
        <p:spPr>
          <a:xfrm>
            <a:off x="7269779" y="3287285"/>
            <a:ext cx="2514601" cy="287374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7" t="3073" r="2084" b="10895"/>
          <a:stretch/>
        </p:blipFill>
        <p:spPr>
          <a:xfrm>
            <a:off x="3279133" y="3952763"/>
            <a:ext cx="3903448" cy="263422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281" y="4259051"/>
            <a:ext cx="2229437" cy="202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548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PRAKTICKÉ </a:t>
            </a:r>
            <a:r>
              <a:rPr lang="cs-CZ" dirty="0" smtClean="0"/>
              <a:t>VY</a:t>
            </a:r>
            <a:r>
              <a:rPr lang="cs-CZ" dirty="0" smtClean="0"/>
              <a:t>UŽITÍ </a:t>
            </a:r>
            <a:r>
              <a:rPr lang="cs-CZ" dirty="0" smtClean="0"/>
              <a:t>V TERÉNU  </a:t>
            </a:r>
            <a:br>
              <a:rPr lang="cs-CZ" dirty="0" smtClean="0"/>
            </a:br>
            <a:r>
              <a:rPr lang="cs-CZ" sz="3200" dirty="0" smtClean="0"/>
              <a:t>Orangutan </a:t>
            </a:r>
            <a:r>
              <a:rPr lang="en-GB" sz="3200" dirty="0" smtClean="0"/>
              <a:t>Health</a:t>
            </a:r>
            <a:r>
              <a:rPr lang="cs-CZ" sz="3200" dirty="0" smtClean="0"/>
              <a:t> Project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diverzita parazitů</a:t>
            </a:r>
            <a:endParaRPr lang="en-GB" dirty="0" smtClean="0"/>
          </a:p>
          <a:p>
            <a:pPr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sezónnost parazitů</a:t>
            </a:r>
            <a:endParaRPr lang="en-GB" dirty="0" smtClean="0"/>
          </a:p>
          <a:p>
            <a:pPr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komplex vztahů živočich – </a:t>
            </a:r>
          </a:p>
          <a:p>
            <a:pPr marL="0" indent="0">
              <a:buSzPct val="80000"/>
              <a:buNone/>
              <a:defRPr/>
            </a:pPr>
            <a:r>
              <a:rPr lang="cs-CZ" dirty="0"/>
              <a:t> </a:t>
            </a:r>
            <a:r>
              <a:rPr lang="cs-CZ" dirty="0" smtClean="0"/>
              <a:t>       </a:t>
            </a:r>
            <a:r>
              <a:rPr lang="cs-CZ" dirty="0" smtClean="0"/>
              <a:t>nemoci - prostředí</a:t>
            </a:r>
            <a:endParaRPr lang="en-GB" dirty="0" smtClean="0"/>
          </a:p>
          <a:p>
            <a:pPr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potravní strategie</a:t>
            </a:r>
            <a:endParaRPr lang="en-GB" dirty="0" smtClean="0"/>
          </a:p>
          <a:p>
            <a:pPr>
              <a:lnSpc>
                <a:spcPct val="150000"/>
              </a:lnSpc>
              <a:buSzPct val="80000"/>
              <a:buFont typeface="Wingdings" panose="05000000000000000000" pitchFamily="2" charset="2"/>
              <a:buChar char="Ø"/>
              <a:defRPr/>
            </a:pPr>
            <a:r>
              <a:rPr lang="cs-CZ" dirty="0" smtClean="0"/>
              <a:t>sebe-medikační chování</a:t>
            </a:r>
            <a:endParaRPr lang="en-GB" dirty="0"/>
          </a:p>
        </p:txBody>
      </p:sp>
      <p:pic>
        <p:nvPicPr>
          <p:cNvPr id="4" name="Obrázek 4" descr="dominant mal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8737" y="1993328"/>
            <a:ext cx="5525589" cy="4215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471566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64637"/>
          </a:xfrm>
        </p:spPr>
        <p:txBody>
          <a:bodyPr/>
          <a:lstStyle/>
          <a:p>
            <a:r>
              <a:rPr lang="cs-CZ" dirty="0" smtClean="0"/>
              <a:t>Praktická část cvičení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flotace vzorků odebraných od pískomilů a krys malých (přítomnost cyst </a:t>
            </a:r>
            <a:r>
              <a:rPr lang="cs-CZ" i="1" dirty="0" smtClean="0"/>
              <a:t>Giardia intestinalis </a:t>
            </a:r>
            <a:r>
              <a:rPr lang="cs-CZ" dirty="0" smtClean="0"/>
              <a:t>a oocyst </a:t>
            </a:r>
            <a:r>
              <a:rPr lang="cs-CZ" i="1" dirty="0" smtClean="0"/>
              <a:t>Cryptosporidium proliferans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vzorky rozmělníme </a:t>
            </a:r>
            <a:r>
              <a:rPr lang="cs-CZ" dirty="0"/>
              <a:t>ve hmoždíři, </a:t>
            </a:r>
            <a:r>
              <a:rPr lang="cs-CZ" dirty="0" smtClean="0"/>
              <a:t>prosejeme </a:t>
            </a:r>
            <a:r>
              <a:rPr lang="cs-CZ" dirty="0"/>
              <a:t>přes sítko do </a:t>
            </a:r>
            <a:r>
              <a:rPr lang="cs-CZ" dirty="0" smtClean="0"/>
              <a:t>zkumavky</a:t>
            </a:r>
            <a:r>
              <a:rPr lang="cs-CZ" dirty="0"/>
              <a:t>, </a:t>
            </a:r>
            <a:r>
              <a:rPr lang="cs-CZ" dirty="0" smtClean="0"/>
              <a:t>centrifugujeme </a:t>
            </a:r>
            <a:r>
              <a:rPr lang="cs-CZ" dirty="0"/>
              <a:t>5 min./2500 otáček</a:t>
            </a:r>
          </a:p>
          <a:p>
            <a:pPr lvl="1"/>
            <a:r>
              <a:rPr lang="cs-CZ" dirty="0" smtClean="0"/>
              <a:t>supernatant slijeme, nalijeme </a:t>
            </a:r>
            <a:r>
              <a:rPr lang="cs-CZ" dirty="0"/>
              <a:t>cca 1-2 ml </a:t>
            </a:r>
            <a:r>
              <a:rPr lang="cs-CZ" dirty="0" err="1" smtClean="0"/>
              <a:t>Sheaterova</a:t>
            </a:r>
            <a:r>
              <a:rPr lang="cs-CZ" dirty="0" smtClean="0"/>
              <a:t> roztoku, rozmícháme, doplníme </a:t>
            </a:r>
            <a:r>
              <a:rPr lang="cs-CZ" dirty="0" err="1" smtClean="0"/>
              <a:t>Sheaterovým</a:t>
            </a:r>
            <a:r>
              <a:rPr lang="cs-CZ" dirty="0" smtClean="0"/>
              <a:t> roztokem, centrifugujeme</a:t>
            </a:r>
            <a:endParaRPr lang="cs-CZ" dirty="0"/>
          </a:p>
          <a:p>
            <a:pPr lvl="1"/>
            <a:r>
              <a:rPr lang="cs-CZ" dirty="0" smtClean="0"/>
              <a:t>z hladiny bakteriologickou kličkou odebereme </a:t>
            </a:r>
            <a:r>
              <a:rPr lang="cs-CZ" dirty="0" err="1" smtClean="0"/>
              <a:t>vyflotovaný</a:t>
            </a:r>
            <a:r>
              <a:rPr lang="cs-CZ" dirty="0" smtClean="0"/>
              <a:t> materiál, přeneseme na podložní sklíčko, přikryjeme krycím sklíčkem, prohlížíme pod mikroskopem</a:t>
            </a:r>
            <a:endParaRPr lang="cs-CZ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5485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Koprologie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47230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soubor </a:t>
            </a:r>
            <a:r>
              <a:rPr lang="cs-CZ" sz="2000" dirty="0"/>
              <a:t>metod používaných v parazitologii k diagnostice </a:t>
            </a:r>
            <a:r>
              <a:rPr lang="cs-CZ" sz="2000" dirty="0" smtClean="0"/>
              <a:t>parazitárních infekcí </a:t>
            </a:r>
            <a:r>
              <a:rPr lang="cs-CZ" sz="2000" dirty="0"/>
              <a:t>z trusu zvířete nebo ze stolice </a:t>
            </a:r>
            <a:r>
              <a:rPr lang="cs-CZ" sz="2000" dirty="0" smtClean="0"/>
              <a:t>člověka</a:t>
            </a:r>
          </a:p>
          <a:p>
            <a:r>
              <a:rPr lang="cs-CZ" sz="2000" dirty="0"/>
              <a:t>j</a:t>
            </a:r>
            <a:r>
              <a:rPr lang="cs-CZ" sz="2000" dirty="0" smtClean="0"/>
              <a:t>edná </a:t>
            </a:r>
            <a:r>
              <a:rPr lang="cs-CZ" sz="2000" dirty="0"/>
              <a:t>se o základní, </a:t>
            </a:r>
            <a:r>
              <a:rPr lang="cs-CZ" sz="2000" dirty="0" smtClean="0"/>
              <a:t>jednoduchou, neinvazivní, časově nenáročnou </a:t>
            </a:r>
            <a:r>
              <a:rPr lang="cs-CZ" sz="2000" dirty="0"/>
              <a:t>a velmi efektivní formu </a:t>
            </a:r>
            <a:r>
              <a:rPr lang="cs-CZ" sz="2000" dirty="0" smtClean="0"/>
              <a:t>diagnostiky (monitorování zdraví u divokých zvířat)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rincipem </a:t>
            </a:r>
            <a:r>
              <a:rPr lang="cs-CZ" sz="2000" dirty="0"/>
              <a:t>je detekce vajíček helmintů, jejich larev či </a:t>
            </a:r>
            <a:r>
              <a:rPr lang="cs-CZ" sz="2000" dirty="0" smtClean="0"/>
              <a:t>dospělců a</a:t>
            </a:r>
            <a:r>
              <a:rPr lang="cs-CZ" sz="2000" dirty="0"/>
              <a:t> </a:t>
            </a:r>
            <a:r>
              <a:rPr lang="cs-CZ" sz="2000" dirty="0" smtClean="0"/>
              <a:t>exogenních </a:t>
            </a:r>
            <a:r>
              <a:rPr lang="cs-CZ" sz="2000" dirty="0"/>
              <a:t>vývojových stádií (oocyst, cyst, spor…) </a:t>
            </a:r>
            <a:r>
              <a:rPr lang="cs-CZ" sz="2000" dirty="0" smtClean="0"/>
              <a:t>parazitárních protistů </a:t>
            </a:r>
            <a:r>
              <a:rPr lang="cs-CZ" sz="2000" dirty="0"/>
              <a:t>ve vzorcích </a:t>
            </a:r>
            <a:r>
              <a:rPr lang="cs-CZ" sz="2000" dirty="0" smtClean="0"/>
              <a:t>trusu/stolice</a:t>
            </a:r>
            <a:endParaRPr lang="cs-CZ" sz="2000" dirty="0"/>
          </a:p>
          <a:p>
            <a:r>
              <a:rPr lang="cs-CZ" sz="2000" dirty="0" smtClean="0"/>
              <a:t>přestože </a:t>
            </a:r>
            <a:r>
              <a:rPr lang="cs-CZ" sz="2000" dirty="0"/>
              <a:t>u řady parazitů neprobíhá vývojový cyklus v zažívacím traktu </a:t>
            </a:r>
            <a:r>
              <a:rPr lang="cs-CZ" sz="2000" dirty="0" smtClean="0"/>
              <a:t>hostitele, opouští </a:t>
            </a:r>
            <a:r>
              <a:rPr lang="cs-CZ" sz="2000" dirty="0"/>
              <a:t>vývojová stádia tělo parazitovaného jedince </a:t>
            </a:r>
            <a:r>
              <a:rPr lang="cs-CZ" sz="2000" dirty="0" smtClean="0"/>
              <a:t>trusem/stolicí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964850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Sběr a uchovávání vzorků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930400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čerstvý fekální materiál (</a:t>
            </a:r>
            <a:r>
              <a:rPr lang="cs-CZ" sz="2000" dirty="0"/>
              <a:t>z </a:t>
            </a:r>
            <a:r>
              <a:rPr lang="cs-CZ" sz="2000" dirty="0" smtClean="0"/>
              <a:t>důvodu </a:t>
            </a:r>
            <a:r>
              <a:rPr lang="cs-CZ" sz="2000" dirty="0"/>
              <a:t>možného zkreslení výsledku vzhledem k omezení životaschopnosti </a:t>
            </a:r>
            <a:r>
              <a:rPr lang="cs-CZ" sz="2000" dirty="0" smtClean="0"/>
              <a:t>trofozoitů parazitických </a:t>
            </a:r>
            <a:r>
              <a:rPr lang="cs-CZ" sz="2000" dirty="0"/>
              <a:t>prvoků nebo rychlému vývoji </a:t>
            </a:r>
            <a:r>
              <a:rPr lang="cs-CZ" sz="2000" dirty="0" smtClean="0"/>
              <a:t>a</a:t>
            </a:r>
            <a:r>
              <a:rPr lang="cs-CZ" sz="2000" dirty="0"/>
              <a:t> </a:t>
            </a:r>
            <a:r>
              <a:rPr lang="cs-CZ" sz="2000" dirty="0" smtClean="0"/>
              <a:t>líhnutí </a:t>
            </a:r>
            <a:r>
              <a:rPr lang="cs-CZ" sz="2000" dirty="0"/>
              <a:t>L1 larev některých </a:t>
            </a:r>
            <a:r>
              <a:rPr lang="cs-CZ" sz="2000" dirty="0" smtClean="0"/>
              <a:t>nematodů </a:t>
            </a:r>
            <a:r>
              <a:rPr lang="cs-CZ" sz="2000" dirty="0" smtClean="0"/>
              <a:t>během několika </a:t>
            </a:r>
            <a:r>
              <a:rPr lang="cs-CZ" sz="2000" dirty="0"/>
              <a:t>málo hodin či </a:t>
            </a:r>
            <a:r>
              <a:rPr lang="cs-CZ" sz="2000" dirty="0" smtClean="0"/>
              <a:t>dnů)</a:t>
            </a:r>
          </a:p>
          <a:p>
            <a:r>
              <a:rPr lang="cs-CZ" sz="2000" dirty="0" smtClean="0"/>
              <a:t>vzorky sbíráme do čistých nádob (sáčků), označíme druhem zvířete, datem odběru, lokalitou, věkem zvířete (důležité pro určování parazita)</a:t>
            </a:r>
          </a:p>
          <a:p>
            <a:r>
              <a:rPr lang="cs-CZ" sz="2000" dirty="0" smtClean="0"/>
              <a:t>optimální množství materiálu je cca 10 g</a:t>
            </a:r>
          </a:p>
          <a:p>
            <a:r>
              <a:rPr lang="cs-CZ" sz="2000" dirty="0" smtClean="0"/>
              <a:t>vzorky ihned zpracováváme nebo uchováme v chladnu či fixujeme (chemické směsi obsahující např. etanol, formaldehyd, k. octovou, </a:t>
            </a:r>
            <a:r>
              <a:rPr lang="cs-CZ" sz="2000" dirty="0"/>
              <a:t>k.  propionovou</a:t>
            </a:r>
            <a:r>
              <a:rPr lang="cs-CZ" sz="2000" dirty="0" smtClean="0"/>
              <a:t>, dichroman draselný, glutaraldehyd)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568959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Makroskopická diagnostika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/>
              <a:t>slouží k detekci dospělců (škrkavek, roupů aj.) nebo jejich částí (článků tasemnic)</a:t>
            </a:r>
          </a:p>
          <a:p>
            <a:r>
              <a:rPr lang="cs-CZ" sz="2000" dirty="0" smtClean="0"/>
              <a:t>zjištění neobvyklého vzhledu, barvy a konzistence, případně příměsi krve a hlenu v trusu může napovědět přítomnost parazitů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898630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0336" y="618958"/>
            <a:ext cx="10515600" cy="812322"/>
          </a:xfrm>
        </p:spPr>
        <p:txBody>
          <a:bodyPr/>
          <a:lstStyle/>
          <a:p>
            <a:r>
              <a:rPr lang="cs-CZ" dirty="0" smtClean="0"/>
              <a:t>Nativní preparát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336" y="1846473"/>
            <a:ext cx="8593899" cy="4351338"/>
          </a:xfrm>
        </p:spPr>
        <p:txBody>
          <a:bodyPr/>
          <a:lstStyle/>
          <a:p>
            <a:r>
              <a:rPr lang="cs-CZ" sz="2000" dirty="0" smtClean="0"/>
              <a:t>přímá </a:t>
            </a:r>
            <a:r>
              <a:rPr lang="cs-CZ" sz="2000" dirty="0"/>
              <a:t>prohlídka stolice v kapce fyziologického roztoku, případně se přidává </a:t>
            </a:r>
            <a:r>
              <a:rPr lang="cs-CZ" sz="2000" dirty="0" err="1" smtClean="0"/>
              <a:t>Lugolův</a:t>
            </a:r>
            <a:r>
              <a:rPr lang="cs-CZ" sz="2000" dirty="0"/>
              <a:t> roztok na obarvení cyst </a:t>
            </a:r>
            <a:r>
              <a:rPr lang="cs-CZ" sz="2000" dirty="0" smtClean="0"/>
              <a:t>prvoků</a:t>
            </a:r>
          </a:p>
          <a:p>
            <a:r>
              <a:rPr lang="cs-CZ" sz="2000" dirty="0" smtClean="0"/>
              <a:t>přítomnost pohyblivých stádií bičíkovců, nálevníků a měňavek</a:t>
            </a:r>
          </a:p>
          <a:p>
            <a:r>
              <a:rPr lang="cs-CZ" sz="2000" dirty="0" smtClean="0"/>
              <a:t>identifikace </a:t>
            </a:r>
            <a:r>
              <a:rPr lang="cs-CZ" sz="2000" dirty="0"/>
              <a:t>na základě velikosti, tvaru, povrchových struktur a typického </a:t>
            </a:r>
            <a:r>
              <a:rPr lang="cs-CZ" sz="2000" dirty="0" smtClean="0"/>
              <a:t>pohybu</a:t>
            </a:r>
          </a:p>
          <a:p>
            <a:r>
              <a:rPr lang="cs-CZ" sz="2000" dirty="0" smtClean="0"/>
              <a:t>může se nechat zaschnout, </a:t>
            </a:r>
          </a:p>
          <a:p>
            <a:pPr marL="0" indent="0">
              <a:buNone/>
            </a:pPr>
            <a:r>
              <a:rPr lang="cs-CZ" sz="2000" dirty="0" smtClean="0"/>
              <a:t>     fixovat a barvit (</a:t>
            </a:r>
            <a:r>
              <a:rPr lang="cs-CZ" sz="2000" dirty="0" smtClean="0">
                <a:sym typeface="Wingdings" panose="05000000000000000000" pitchFamily="2" charset="2"/>
              </a:rPr>
              <a:t> zvýraznění </a:t>
            </a:r>
          </a:p>
          <a:p>
            <a:pPr marL="0" indent="0">
              <a:buNone/>
            </a:pPr>
            <a:r>
              <a:rPr lang="cs-CZ" sz="2000" dirty="0">
                <a:sym typeface="Wingdings" panose="05000000000000000000" pitchFamily="2" charset="2"/>
              </a:rPr>
              <a:t> </a:t>
            </a:r>
            <a:r>
              <a:rPr lang="cs-CZ" sz="2000" dirty="0" smtClean="0">
                <a:sym typeface="Wingdings" panose="05000000000000000000" pitchFamily="2" charset="2"/>
              </a:rPr>
              <a:t>    bezbarvých parazitů)</a:t>
            </a:r>
            <a:endParaRPr lang="cs-CZ" sz="2000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1925" y="3845556"/>
            <a:ext cx="2383194" cy="204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018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Dekantace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000" smtClean="0"/>
              <a:t>resuspendování</a:t>
            </a:r>
            <a:r>
              <a:rPr lang="cs-CZ" sz="2000" dirty="0" smtClean="0"/>
              <a:t> ve zvoleném objemu vody, sedimentace (desítky minut, případně centrifugovat), případně přeﬁltrování přes cedník, gázu nebo jiný síťovaný materiál</a:t>
            </a:r>
          </a:p>
          <a:p>
            <a:r>
              <a:rPr lang="cs-CZ" sz="2000" dirty="0"/>
              <a:t>p</a:t>
            </a:r>
            <a:r>
              <a:rPr lang="cs-CZ" sz="2000" dirty="0" smtClean="0"/>
              <a:t>ro </a:t>
            </a:r>
            <a:r>
              <a:rPr lang="cs-CZ" sz="2000" dirty="0"/>
              <a:t>lepší orientaci v nativním </a:t>
            </a:r>
            <a:r>
              <a:rPr lang="cs-CZ" sz="2000" dirty="0" smtClean="0"/>
              <a:t>preparátu</a:t>
            </a:r>
          </a:p>
          <a:p>
            <a:r>
              <a:rPr lang="cs-CZ" sz="2000" dirty="0"/>
              <a:t>o</a:t>
            </a:r>
            <a:r>
              <a:rPr lang="cs-CZ" sz="2000" dirty="0" smtClean="0"/>
              <a:t>pakováním </a:t>
            </a:r>
            <a:r>
              <a:rPr lang="cs-CZ" sz="2000" dirty="0"/>
              <a:t>se docílí pročištění vzorku, přičemž parazitární útvary neustále procházejí síty a klesají ke dnu </a:t>
            </a:r>
            <a:r>
              <a:rPr lang="cs-CZ" sz="2000" dirty="0" smtClean="0"/>
              <a:t>nádoby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8315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Tlustý roztěr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797334"/>
            <a:ext cx="8596668" cy="3880773"/>
          </a:xfrm>
        </p:spPr>
        <p:txBody>
          <a:bodyPr>
            <a:normAutofit/>
          </a:bodyPr>
          <a:lstStyle/>
          <a:p>
            <a:r>
              <a:rPr lang="cs-CZ" sz="2000" dirty="0" smtClean="0"/>
              <a:t>diagnostika vajíček helmintů</a:t>
            </a:r>
          </a:p>
          <a:p>
            <a:r>
              <a:rPr lang="cs-CZ" sz="2000" dirty="0" smtClean="0"/>
              <a:t>do </a:t>
            </a:r>
            <a:r>
              <a:rPr lang="cs-CZ" sz="2000" dirty="0"/>
              <a:t>kapky </a:t>
            </a:r>
            <a:r>
              <a:rPr lang="cs-CZ" sz="2000" dirty="0" smtClean="0"/>
              <a:t>vody se rozmíchá </a:t>
            </a:r>
            <a:r>
              <a:rPr lang="cs-CZ" sz="2000" dirty="0"/>
              <a:t>určité množství </a:t>
            </a:r>
            <a:r>
              <a:rPr lang="cs-CZ" sz="2000" dirty="0" smtClean="0"/>
              <a:t>stolice;</a:t>
            </a:r>
            <a:endParaRPr lang="cs-CZ" sz="2000" dirty="0"/>
          </a:p>
          <a:p>
            <a:r>
              <a:rPr lang="cs-CZ" sz="2000" dirty="0" smtClean="0"/>
              <a:t>směs se rozetře </a:t>
            </a:r>
            <a:r>
              <a:rPr lang="cs-CZ" sz="2000" dirty="0"/>
              <a:t>na sklíčku (vrstva má být tak silná, aby přes ni nebylo možno číst);</a:t>
            </a:r>
          </a:p>
          <a:p>
            <a:r>
              <a:rPr lang="cs-CZ" sz="2000" dirty="0" smtClean="0"/>
              <a:t>roztěr se nechá zaschnout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163" y="3430306"/>
            <a:ext cx="4725839" cy="2596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9485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Koncentrační metody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809860"/>
            <a:ext cx="8596668" cy="3880773"/>
          </a:xfrm>
        </p:spPr>
        <p:txBody>
          <a:bodyPr/>
          <a:lstStyle/>
          <a:p>
            <a:pPr marL="0" indent="0">
              <a:buNone/>
            </a:pPr>
            <a:r>
              <a:rPr lang="cs-CZ" sz="2200" dirty="0" smtClean="0"/>
              <a:t>1) Flotace</a:t>
            </a:r>
            <a:endParaRPr lang="cs-CZ" sz="2200" dirty="0"/>
          </a:p>
          <a:p>
            <a:pPr marL="0" indent="0">
              <a:buNone/>
            </a:pPr>
            <a:endParaRPr lang="cs-CZ" dirty="0" smtClean="0"/>
          </a:p>
          <a:p>
            <a:r>
              <a:rPr lang="cs-CZ" sz="2000" dirty="0" smtClean="0"/>
              <a:t>metoda využívající rozdílných hustot parazitárních útvarů a použitého flotačního roztoku (vyšší hustota), takže parazitární útvary vyplavou na hladinu, odkud se sbírají a přenášejí na mikroskopické sklíčko</a:t>
            </a:r>
          </a:p>
          <a:p>
            <a:r>
              <a:rPr lang="cs-CZ" sz="2000" dirty="0" smtClean="0"/>
              <a:t>preparáty se ihned prohlížejí</a:t>
            </a:r>
            <a:endParaRPr lang="cs-CZ" sz="2000" dirty="0"/>
          </a:p>
          <a:p>
            <a:r>
              <a:rPr lang="cs-CZ" sz="2000" dirty="0" smtClean="0"/>
              <a:t>detekce menších vajíček a larev hlístic, </a:t>
            </a:r>
            <a:r>
              <a:rPr lang="cs-CZ" sz="2000" dirty="0"/>
              <a:t>tasemnic a oocyst </a:t>
            </a:r>
            <a:r>
              <a:rPr lang="cs-CZ" sz="2000" dirty="0" smtClean="0"/>
              <a:t>kokcidií</a:t>
            </a:r>
          </a:p>
          <a:p>
            <a:r>
              <a:rPr lang="cs-CZ" sz="2000" dirty="0" smtClean="0"/>
              <a:t>např. </a:t>
            </a:r>
            <a:r>
              <a:rPr lang="cs-CZ" sz="2000" dirty="0" err="1" smtClean="0"/>
              <a:t>Sheatherova</a:t>
            </a:r>
            <a:r>
              <a:rPr lang="cs-CZ" sz="2000" dirty="0" smtClean="0"/>
              <a:t> </a:t>
            </a:r>
            <a:r>
              <a:rPr lang="cs-CZ" sz="2000" dirty="0"/>
              <a:t>metoda</a:t>
            </a:r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412575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Koncentrační metody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59548"/>
            <a:ext cx="8596668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200" dirty="0"/>
              <a:t>Flotace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8780" y="2184965"/>
            <a:ext cx="6171057" cy="39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46835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Fas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3446</TotalTime>
  <Words>416</Words>
  <Application>Microsoft Office PowerPoint</Application>
  <PresentationFormat>Širokoúhlá obrazovka</PresentationFormat>
  <Paragraphs>72</Paragraphs>
  <Slides>15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20" baseType="lpstr">
      <vt:lpstr>Arial</vt:lpstr>
      <vt:lpstr>Trebuchet MS</vt:lpstr>
      <vt:lpstr>Wingdings</vt:lpstr>
      <vt:lpstr>Wingdings 3</vt:lpstr>
      <vt:lpstr>Faseta</vt:lpstr>
      <vt:lpstr>Koprologické metody</vt:lpstr>
      <vt:lpstr>Koprologie</vt:lpstr>
      <vt:lpstr>Sběr a uchovávání vzorků</vt:lpstr>
      <vt:lpstr>Makroskopická diagnostika</vt:lpstr>
      <vt:lpstr>Nativní preparát</vt:lpstr>
      <vt:lpstr>Dekantace</vt:lpstr>
      <vt:lpstr>Tlustý roztěr</vt:lpstr>
      <vt:lpstr>Koncentrační metody</vt:lpstr>
      <vt:lpstr>Koncentrační metody</vt:lpstr>
      <vt:lpstr>Koncentrační metody</vt:lpstr>
      <vt:lpstr>Koncentrační metody</vt:lpstr>
      <vt:lpstr>Koncentrační metody</vt:lpstr>
      <vt:lpstr>Molekulární metody</vt:lpstr>
      <vt:lpstr>PRAKTICKÉ VYUŽITÍ V TERÉNU   Orangutan Health Project</vt:lpstr>
      <vt:lpstr>Praktická část cvičení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Koprologické metody</dc:title>
  <dc:creator>muni</dc:creator>
  <cp:lastModifiedBy>muni</cp:lastModifiedBy>
  <cp:revision>52</cp:revision>
  <dcterms:created xsi:type="dcterms:W3CDTF">2014-04-01T08:30:00Z</dcterms:created>
  <dcterms:modified xsi:type="dcterms:W3CDTF">2018-03-07T11:31:22Z</dcterms:modified>
</cp:coreProperties>
</file>