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8" r:id="rId3"/>
    <p:sldId id="299" r:id="rId4"/>
    <p:sldId id="300" r:id="rId5"/>
    <p:sldId id="301" r:id="rId6"/>
    <p:sldId id="315" r:id="rId7"/>
    <p:sldId id="297" r:id="rId8"/>
    <p:sldId id="294" r:id="rId9"/>
    <p:sldId id="295" r:id="rId10"/>
    <p:sldId id="296" r:id="rId11"/>
    <p:sldId id="257" r:id="rId12"/>
    <p:sldId id="278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6885-C4A9-4FB6-9A4F-9037C204E669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AC2C-7FE4-48FB-A706-BF7E3E0DD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5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8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8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6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B4F3-5BE9-4569-ACDC-D80B86212B7B}" type="datetimeFigureOut">
              <a:rPr lang="cs-CZ" smtClean="0"/>
              <a:t>27.02.2018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0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Přednáška </a:t>
            </a:r>
            <a:r>
              <a:rPr lang="en-US" dirty="0"/>
              <a:t>2</a:t>
            </a:r>
            <a:r>
              <a:rPr lang="cs-CZ" dirty="0"/>
              <a:t/>
            </a:r>
            <a:br>
              <a:rPr lang="cs-CZ" dirty="0"/>
            </a:br>
            <a:r>
              <a:rPr lang="en-US" sz="4000" dirty="0" err="1" smtClean="0">
                <a:solidFill>
                  <a:srgbClr val="FFC000"/>
                </a:solidFill>
              </a:rPr>
              <a:t>Prvn</a:t>
            </a:r>
            <a:r>
              <a:rPr lang="cs-CZ" sz="4000" dirty="0" smtClean="0">
                <a:solidFill>
                  <a:srgbClr val="FFC000"/>
                </a:solidFill>
              </a:rPr>
              <a:t>í zákon termodynamiky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Literatura</a:t>
            </a:r>
            <a:r>
              <a:rPr lang="en-US" sz="2800" dirty="0" smtClean="0"/>
              <a:t>:  Atkins + de Paula</a:t>
            </a:r>
            <a:r>
              <a:rPr lang="cs-CZ" sz="2800" dirty="0" smtClean="0"/>
              <a:t>, </a:t>
            </a:r>
            <a:r>
              <a:rPr lang="en-US" sz="2800" dirty="0" smtClean="0"/>
              <a:t>8.</a:t>
            </a:r>
            <a:r>
              <a:rPr lang="cs-CZ" sz="2800" dirty="0" smtClean="0"/>
              <a:t> </a:t>
            </a:r>
            <a:r>
              <a:rPr lang="en-US" sz="2800" dirty="0" err="1" smtClean="0"/>
              <a:t>vyd</a:t>
            </a:r>
            <a:r>
              <a:rPr lang="cs-CZ" sz="2800" dirty="0" smtClean="0"/>
              <a:t>ání</a:t>
            </a:r>
            <a:r>
              <a:rPr lang="en-US" sz="2800" dirty="0" smtClean="0"/>
              <a:t>, </a:t>
            </a:r>
          </a:p>
          <a:p>
            <a:pPr algn="ctr"/>
            <a:r>
              <a:rPr lang="en-US" sz="2800" dirty="0" err="1" smtClean="0"/>
              <a:t>Fyzik</a:t>
            </a:r>
            <a:r>
              <a:rPr lang="cs-CZ" sz="2800" dirty="0" smtClean="0"/>
              <a:t>ální chemie </a:t>
            </a:r>
            <a:r>
              <a:rPr lang="en-US" sz="2800" dirty="0" smtClean="0"/>
              <a:t>            /           Physical Chemistry</a:t>
            </a:r>
            <a:endParaRPr lang="cs-CZ" sz="2800" dirty="0"/>
          </a:p>
          <a:p>
            <a:pPr algn="ctr"/>
            <a:r>
              <a:rPr lang="cs-CZ" sz="2800" dirty="0" smtClean="0"/>
              <a:t>Část</a:t>
            </a:r>
            <a:r>
              <a:rPr lang="en-US" sz="2800" dirty="0" smtClean="0"/>
              <a:t>i</a:t>
            </a:r>
            <a:r>
              <a:rPr lang="cs-CZ" sz="2800" dirty="0" smtClean="0"/>
              <a:t> </a:t>
            </a:r>
            <a:r>
              <a:rPr lang="en-US" sz="2800" dirty="0" smtClean="0"/>
              <a:t>2.1-2.2.1.1      </a:t>
            </a:r>
            <a:r>
              <a:rPr lang="en-US" sz="2800" dirty="0" smtClean="0"/>
              <a:t>/ 	</a:t>
            </a:r>
            <a:r>
              <a:rPr lang="cs-CZ" sz="2800" dirty="0" smtClean="0"/>
              <a:t> </a:t>
            </a:r>
            <a:r>
              <a:rPr lang="en-US" sz="2800" dirty="0" smtClean="0"/>
              <a:t>Parts </a:t>
            </a:r>
            <a:r>
              <a:rPr lang="en-US" sz="2800" dirty="0" smtClean="0"/>
              <a:t>2.1-2.2.1.1.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650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2.1.3.</a:t>
            </a:r>
            <a:r>
              <a:rPr lang="en-US" sz="3600" dirty="0"/>
              <a:t>3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E</a:t>
            </a:r>
            <a:r>
              <a:rPr lang="cs-CZ" sz="3600" dirty="0" smtClean="0">
                <a:solidFill>
                  <a:srgbClr val="FFC000"/>
                </a:solidFill>
              </a:rPr>
              <a:t>xpanze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proti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konstantn</a:t>
            </a:r>
            <a:r>
              <a:rPr lang="cs-CZ" sz="3600" dirty="0" smtClean="0">
                <a:solidFill>
                  <a:srgbClr val="FFC000"/>
                </a:solidFill>
              </a:rPr>
              <a:t>ímu p</a:t>
            </a:r>
            <a:r>
              <a:rPr lang="cs-CZ" sz="3600" baseline="-25000" dirty="0" smtClean="0">
                <a:solidFill>
                  <a:srgbClr val="FFC000"/>
                </a:solidFill>
              </a:rPr>
              <a:t>ex</a:t>
            </a:r>
            <a:endParaRPr lang="cs-CZ" sz="3600" baseline="-250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95400"/>
            <a:ext cx="47625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8" y="24063"/>
            <a:ext cx="883919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2.1.3.4.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C00"/>
                </a:solidFill>
              </a:rPr>
              <a:t>Vratn</a:t>
            </a:r>
            <a:r>
              <a:rPr lang="cs-CZ" dirty="0" smtClean="0">
                <a:solidFill>
                  <a:srgbClr val="FFCC00"/>
                </a:solidFill>
              </a:rPr>
              <a:t>á </a:t>
            </a:r>
            <a:r>
              <a:rPr lang="en-US" dirty="0" err="1" smtClean="0">
                <a:solidFill>
                  <a:srgbClr val="FFCC00"/>
                </a:solidFill>
              </a:rPr>
              <a:t>expanze</a:t>
            </a:r>
            <a:endParaRPr lang="cs-CZ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990600"/>
            <a:ext cx="8534399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>
                <a:solidFill>
                  <a:srgbClr val="FFCC00"/>
                </a:solidFill>
              </a:rPr>
              <a:t>Vratn</a:t>
            </a:r>
            <a:r>
              <a:rPr lang="cs-CZ" sz="2600" dirty="0" smtClean="0">
                <a:solidFill>
                  <a:srgbClr val="FFCC00"/>
                </a:solidFill>
              </a:rPr>
              <a:t>ý děj = děj, který </a:t>
            </a:r>
            <a:r>
              <a:rPr lang="cs-CZ" sz="2600" dirty="0">
                <a:solidFill>
                  <a:srgbClr val="FFCC00"/>
                </a:solidFill>
              </a:rPr>
              <a:t>může být </a:t>
            </a:r>
            <a:r>
              <a:rPr lang="cs-CZ" sz="2600" dirty="0" smtClean="0">
                <a:solidFill>
                  <a:srgbClr val="FFCC00"/>
                </a:solidFill>
              </a:rPr>
              <a:t>obrácen</a:t>
            </a:r>
            <a:r>
              <a:rPr lang="cs-CZ" sz="2000" dirty="0" smtClean="0">
                <a:solidFill>
                  <a:srgbClr val="FFCC00"/>
                </a:solidFill>
              </a:rPr>
              <a:t> </a:t>
            </a:r>
            <a:r>
              <a:rPr lang="en-US" sz="2000" dirty="0" smtClean="0">
                <a:solidFill>
                  <a:srgbClr val="FFCC00"/>
                </a:solidFill>
              </a:rPr>
              <a:t> </a:t>
            </a:r>
            <a:endParaRPr lang="cs-CZ" sz="2000" dirty="0" smtClean="0">
              <a:solidFill>
                <a:srgbClr val="FFCC00"/>
              </a:solidFill>
            </a:endParaRPr>
          </a:p>
          <a:p>
            <a:pPr marL="0" indent="0" algn="r">
              <a:buNone/>
            </a:pPr>
            <a:r>
              <a:rPr lang="cs-CZ" sz="2400" i="1" dirty="0" smtClean="0"/>
              <a:t>infinitezimální</a:t>
            </a:r>
            <a:r>
              <a:rPr lang="cs-CZ" sz="2400" dirty="0" smtClean="0"/>
              <a:t> </a:t>
            </a:r>
            <a:r>
              <a:rPr lang="cs-CZ" sz="2400" dirty="0" smtClean="0"/>
              <a:t>modifikací některé </a:t>
            </a:r>
            <a:r>
              <a:rPr lang="cs-CZ" sz="2400" dirty="0" smtClean="0"/>
              <a:t>veličiny.</a:t>
            </a:r>
            <a:endParaRPr lang="cs-CZ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4998" y="5943600"/>
            <a:ext cx="797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FF00"/>
                </a:solidFill>
                <a:latin typeface="Symbol" panose="05050102010706020507" pitchFamily="18" charset="2"/>
              </a:rPr>
              <a:t>D</a:t>
            </a:r>
            <a:r>
              <a:rPr lang="cs-CZ" sz="2000" dirty="0" smtClean="0">
                <a:solidFill>
                  <a:srgbClr val="00FF00"/>
                </a:solidFill>
              </a:rPr>
              <a:t>p  </a:t>
            </a:r>
            <a:r>
              <a:rPr lang="en-US" sz="2000" dirty="0" smtClean="0">
                <a:solidFill>
                  <a:srgbClr val="00FF00"/>
                </a:solidFill>
              </a:rPr>
              <a:t>= </a:t>
            </a:r>
            <a:r>
              <a:rPr lang="cs-CZ" sz="2000" dirty="0" err="1">
                <a:solidFill>
                  <a:srgbClr val="00FF00"/>
                </a:solidFill>
              </a:rPr>
              <a:t>k</a:t>
            </a:r>
            <a:r>
              <a:rPr lang="en-US" sz="2000" dirty="0" smtClean="0">
                <a:solidFill>
                  <a:srgbClr val="00FF00"/>
                </a:solidFill>
              </a:rPr>
              <a:t>one</a:t>
            </a:r>
            <a:r>
              <a:rPr lang="cs-CZ" sz="2000" dirty="0" smtClean="0">
                <a:solidFill>
                  <a:srgbClr val="00FF00"/>
                </a:solidFill>
              </a:rPr>
              <a:t>čně velká změna</a:t>
            </a:r>
            <a:r>
              <a:rPr lang="en-US" sz="2000" dirty="0">
                <a:solidFill>
                  <a:srgbClr val="00FF00"/>
                </a:solidFill>
              </a:rPr>
              <a:t> </a:t>
            </a:r>
            <a:r>
              <a:rPr lang="cs-CZ" sz="2000" dirty="0">
                <a:solidFill>
                  <a:srgbClr val="00FF00"/>
                </a:solidFill>
              </a:rPr>
              <a:t>,</a:t>
            </a:r>
            <a:r>
              <a:rPr lang="en-US" sz="2000" dirty="0" smtClean="0">
                <a:solidFill>
                  <a:srgbClr val="00FF00"/>
                </a:solidFill>
              </a:rPr>
              <a:t> d</a:t>
            </a:r>
            <a:r>
              <a:rPr lang="cs-CZ" sz="2000" dirty="0" smtClean="0">
                <a:solidFill>
                  <a:srgbClr val="00FF00"/>
                </a:solidFill>
              </a:rPr>
              <a:t>p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>
                <a:solidFill>
                  <a:srgbClr val="00FF00"/>
                </a:solidFill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00FF00"/>
                </a:solidFill>
              </a:rPr>
              <a:t>…. </a:t>
            </a:r>
            <a:r>
              <a:rPr lang="cs-CZ" sz="2000" dirty="0" smtClean="0">
                <a:solidFill>
                  <a:srgbClr val="00FF00"/>
                </a:solidFill>
              </a:rPr>
              <a:t>n</a:t>
            </a:r>
            <a:r>
              <a:rPr lang="en-US" sz="2000" dirty="0" err="1" smtClean="0">
                <a:solidFill>
                  <a:srgbClr val="00FF00"/>
                </a:solidFill>
              </a:rPr>
              <a:t>ekone</a:t>
            </a:r>
            <a:r>
              <a:rPr lang="cs-CZ" sz="2000" dirty="0" smtClean="0">
                <a:solidFill>
                  <a:srgbClr val="00FF00"/>
                </a:solidFill>
              </a:rPr>
              <a:t>čně malá změna.</a:t>
            </a:r>
            <a:endParaRPr lang="en-US" sz="2000" dirty="0" smtClean="0">
              <a:solidFill>
                <a:srgbClr val="00FF00"/>
              </a:solidFill>
            </a:endParaRPr>
          </a:p>
        </p:txBody>
      </p:sp>
      <p:pic>
        <p:nvPicPr>
          <p:cNvPr id="1030" name="Picture 6" descr="Výsledek obrázku pro reversible change thermal equilibr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634999" y="1981200"/>
            <a:ext cx="79756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5995" y="5488186"/>
            <a:ext cx="1621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původní proces</a:t>
            </a:r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5486400" y="5488186"/>
            <a:ext cx="148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z</a:t>
            </a:r>
            <a:r>
              <a:rPr lang="cs-CZ" dirty="0" smtClean="0">
                <a:solidFill>
                  <a:srgbClr val="FFC000"/>
                </a:solidFill>
              </a:rPr>
              <a:t>pětný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4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3400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2.1.3.4.</a:t>
            </a:r>
            <a:r>
              <a:rPr lang="cs-CZ" sz="4000" dirty="0" smtClean="0"/>
              <a:t>b</a:t>
            </a:r>
            <a:r>
              <a:rPr lang="en-US" sz="4000" dirty="0" smtClean="0"/>
              <a:t> </a:t>
            </a:r>
            <a:r>
              <a:rPr lang="cs-CZ" sz="4000" dirty="0" smtClean="0">
                <a:solidFill>
                  <a:srgbClr val="FFCC00"/>
                </a:solidFill>
              </a:rPr>
              <a:t>Vratná objemová práce</a:t>
            </a:r>
            <a:endParaRPr lang="cs-CZ" sz="4000" dirty="0">
              <a:solidFill>
                <a:srgbClr val="FFCC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77007"/>
            <a:ext cx="3810000" cy="51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2.1.3.</a:t>
            </a: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Izotermick</a:t>
            </a:r>
            <a:r>
              <a:rPr lang="cs-CZ" dirty="0" smtClean="0">
                <a:solidFill>
                  <a:srgbClr val="FFCC00"/>
                </a:solidFill>
              </a:rPr>
              <a:t>á vratná expanze</a:t>
            </a:r>
            <a:endParaRPr lang="cs-CZ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5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</a:t>
            </a: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CC00"/>
                </a:solidFill>
              </a:rPr>
              <a:t>Tepeln</a:t>
            </a:r>
            <a:r>
              <a:rPr lang="cs-CZ" dirty="0" smtClean="0">
                <a:solidFill>
                  <a:srgbClr val="FFCC00"/>
                </a:solidFill>
              </a:rPr>
              <a:t>é efekty</a:t>
            </a:r>
            <a:endParaRPr lang="cs-CZ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4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2.1.4.</a:t>
            </a: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C00"/>
                </a:solidFill>
              </a:rPr>
              <a:t>Kalorimetrie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5" name="Picture 28" descr="Výsledek obrázku pro bomb calor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" y="1752599"/>
            <a:ext cx="4572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8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2.1.4.2 </a:t>
            </a:r>
            <a:r>
              <a:rPr lang="en-US" dirty="0" err="1" smtClean="0">
                <a:solidFill>
                  <a:srgbClr val="FFCC00"/>
                </a:solidFill>
              </a:rPr>
              <a:t>Tepeln</a:t>
            </a:r>
            <a:r>
              <a:rPr lang="cs-CZ" dirty="0" smtClean="0">
                <a:solidFill>
                  <a:srgbClr val="FFCC00"/>
                </a:solidFill>
              </a:rPr>
              <a:t>á kapacita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1" y="1600200"/>
            <a:ext cx="884349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3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C00"/>
                </a:solidFill>
              </a:rPr>
              <a:t>Ental</a:t>
            </a:r>
            <a:r>
              <a:rPr lang="en-US" dirty="0" err="1" smtClean="0">
                <a:solidFill>
                  <a:srgbClr val="FFCC00"/>
                </a:solidFill>
              </a:rPr>
              <a:t>pie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/>
          <a:stretch/>
        </p:blipFill>
        <p:spPr bwMode="auto">
          <a:xfrm>
            <a:off x="2228850" y="1707349"/>
            <a:ext cx="4552950" cy="433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9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2.1.5.1 </a:t>
            </a:r>
            <a:r>
              <a:rPr lang="en-US" dirty="0" err="1" smtClean="0">
                <a:solidFill>
                  <a:srgbClr val="FFCC00"/>
                </a:solidFill>
              </a:rPr>
              <a:t>Definice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entalpie</a:t>
            </a:r>
            <a:r>
              <a:rPr lang="cs-CZ" dirty="0" smtClean="0">
                <a:solidFill>
                  <a:srgbClr val="FFCC00"/>
                </a:solidFill>
              </a:rPr>
              <a:t>, H</a:t>
            </a:r>
            <a:endParaRPr lang="cs-CZ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2.1.5.2 </a:t>
            </a:r>
            <a:r>
              <a:rPr lang="en-US" dirty="0" err="1">
                <a:solidFill>
                  <a:srgbClr val="FFCC00"/>
                </a:solidFill>
              </a:rPr>
              <a:t>Vztah</a:t>
            </a:r>
            <a:r>
              <a:rPr lang="en-US" dirty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FFCC00"/>
                </a:solidFill>
              </a:rPr>
              <a:t>H a </a:t>
            </a:r>
            <a:r>
              <a:rPr lang="en-US" dirty="0">
                <a:solidFill>
                  <a:srgbClr val="FFCC00"/>
                </a:solidFill>
                <a:latin typeface="Symbol" panose="05050102010706020507" pitchFamily="18" charset="2"/>
              </a:rPr>
              <a:t>D</a:t>
            </a:r>
            <a:r>
              <a:rPr lang="en-US" dirty="0">
                <a:solidFill>
                  <a:srgbClr val="FFCC00"/>
                </a:solidFill>
              </a:rPr>
              <a:t>U</a:t>
            </a:r>
            <a:endParaRPr lang="cs-CZ" dirty="0">
              <a:solidFill>
                <a:srgbClr val="FF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80" y="1905000"/>
            <a:ext cx="64099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</a:t>
            </a:r>
            <a:r>
              <a:rPr lang="cs-CZ" sz="2800" dirty="0" smtClean="0">
                <a:solidFill>
                  <a:srgbClr val="FFC000"/>
                </a:solidFill>
              </a:rPr>
              <a:t>říklad</a:t>
            </a:r>
            <a:r>
              <a:rPr lang="en-US" sz="2800" dirty="0" smtClean="0">
                <a:solidFill>
                  <a:srgbClr val="FFC000"/>
                </a:solidFill>
              </a:rPr>
              <a:t> 1</a:t>
            </a:r>
            <a:r>
              <a:rPr lang="cs-CZ" sz="2800" dirty="0" smtClean="0">
                <a:solidFill>
                  <a:srgbClr val="FFC000"/>
                </a:solidFill>
              </a:rPr>
              <a:t>.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/>
              <a:t>Rozdíl mezi </a:t>
            </a:r>
            <a:r>
              <a:rPr lang="en-US" sz="2800" dirty="0">
                <a:latin typeface="Symbol" panose="05050102010706020507" pitchFamily="18" charset="2"/>
              </a:rPr>
              <a:t>D</a:t>
            </a:r>
            <a:r>
              <a:rPr lang="en-US" sz="2800" dirty="0"/>
              <a:t>H a </a:t>
            </a:r>
            <a:r>
              <a:rPr lang="en-US" sz="2800" dirty="0" smtClean="0">
                <a:latin typeface="Symbol" panose="05050102010706020507" pitchFamily="18" charset="2"/>
              </a:rPr>
              <a:t>D</a:t>
            </a:r>
            <a:r>
              <a:rPr lang="en-US" sz="2800" dirty="0" smtClean="0"/>
              <a:t>U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r>
              <a:rPr lang="cs-CZ" sz="2800" dirty="0" smtClean="0"/>
              <a:t>pro </a:t>
            </a:r>
            <a:r>
              <a:rPr lang="cs-CZ" sz="2800" dirty="0" smtClean="0"/>
              <a:t>přechod </a:t>
            </a:r>
            <a:r>
              <a:rPr lang="cs-CZ" sz="2800" dirty="0" smtClean="0"/>
              <a:t>CaCO</a:t>
            </a:r>
            <a:r>
              <a:rPr lang="en-US" sz="2800" dirty="0" smtClean="0"/>
              <a:t>3 (s): </a:t>
            </a:r>
            <a:r>
              <a:rPr lang="cs-CZ" sz="2800" dirty="0" smtClean="0"/>
              <a:t>kalcit </a:t>
            </a:r>
            <a:r>
              <a:rPr lang="en-US" sz="2800" dirty="0" smtClean="0"/>
              <a:t>-&gt; </a:t>
            </a:r>
            <a:r>
              <a:rPr lang="en-US" sz="2800" dirty="0" err="1" smtClean="0"/>
              <a:t>aragonit</a:t>
            </a:r>
            <a:r>
              <a:rPr lang="en-US" sz="2800" dirty="0" smtClean="0"/>
              <a:t> ?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002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74" y="152400"/>
            <a:ext cx="883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 </a:t>
            </a:r>
            <a:r>
              <a:rPr lang="en-US" dirty="0" smtClean="0">
                <a:solidFill>
                  <a:srgbClr val="FFC000"/>
                </a:solidFill>
              </a:rPr>
              <a:t>Z</a:t>
            </a:r>
            <a:r>
              <a:rPr lang="cs-CZ" dirty="0" smtClean="0">
                <a:solidFill>
                  <a:srgbClr val="FFC000"/>
                </a:solidFill>
              </a:rPr>
              <a:t>ákladní pojmy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074" name="Picture 2" descr="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73" y="1219200"/>
            <a:ext cx="425962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9814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76" y="4660230"/>
            <a:ext cx="3486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9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0" y="1371600"/>
            <a:ext cx="5638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2.1.5.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C00"/>
                </a:solidFill>
              </a:rPr>
              <a:t>Zm</a:t>
            </a:r>
            <a:r>
              <a:rPr lang="cs-CZ" dirty="0" smtClean="0">
                <a:solidFill>
                  <a:srgbClr val="FFCC00"/>
                </a:solidFill>
              </a:rPr>
              <a:t>ěna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cs-CZ" dirty="0" smtClean="0">
                <a:solidFill>
                  <a:srgbClr val="FFCC00"/>
                </a:solidFill>
              </a:rPr>
              <a:t>H s T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/>
          <a:stretch/>
        </p:blipFill>
        <p:spPr bwMode="auto">
          <a:xfrm>
            <a:off x="0" y="152400"/>
            <a:ext cx="4015740" cy="426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42" y="4495800"/>
            <a:ext cx="6355633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70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2.1.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C00"/>
                </a:solidFill>
              </a:rPr>
              <a:t>Adiabatick</a:t>
            </a:r>
            <a:r>
              <a:rPr lang="cs-CZ" dirty="0" smtClean="0">
                <a:solidFill>
                  <a:srgbClr val="FFCC00"/>
                </a:solidFill>
              </a:rPr>
              <a:t>é děje</a:t>
            </a:r>
            <a:endParaRPr lang="cs-CZ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46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</a:t>
            </a:r>
            <a:r>
              <a:rPr lang="en-US" dirty="0" err="1" smtClean="0">
                <a:solidFill>
                  <a:srgbClr val="FFCC00"/>
                </a:solidFill>
              </a:rPr>
              <a:t>Termochemie</a:t>
            </a:r>
            <a:endParaRPr lang="cs-CZ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7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2.2.1</a:t>
            </a:r>
            <a:r>
              <a:rPr lang="cs-CZ" dirty="0" smtClean="0"/>
              <a:t> </a:t>
            </a:r>
            <a:r>
              <a:rPr lang="en-US" dirty="0" err="1" smtClean="0">
                <a:solidFill>
                  <a:srgbClr val="FFCC00"/>
                </a:solidFill>
              </a:rPr>
              <a:t>Definice</a:t>
            </a: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err="1" smtClean="0">
                <a:solidFill>
                  <a:srgbClr val="FFCC00"/>
                </a:solidFill>
              </a:rPr>
              <a:t>standardn</a:t>
            </a:r>
            <a:r>
              <a:rPr lang="cs-CZ" dirty="0" smtClean="0">
                <a:solidFill>
                  <a:srgbClr val="FFCC00"/>
                </a:solidFill>
              </a:rPr>
              <a:t>ího stavu</a:t>
            </a:r>
            <a:endParaRPr lang="cs-CZ" dirty="0">
              <a:solidFill>
                <a:srgbClr val="FFCC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/>
          <a:stretch/>
        </p:blipFill>
        <p:spPr bwMode="auto">
          <a:xfrm>
            <a:off x="76200" y="1676400"/>
            <a:ext cx="896888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92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76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2.2.1.1 </a:t>
            </a:r>
            <a:r>
              <a:rPr lang="en-US" dirty="0" err="1" smtClean="0">
                <a:solidFill>
                  <a:srgbClr val="FFCC00"/>
                </a:solidFill>
              </a:rPr>
              <a:t>Zm</a:t>
            </a:r>
            <a:r>
              <a:rPr lang="cs-CZ" dirty="0" smtClean="0">
                <a:solidFill>
                  <a:srgbClr val="FFCC00"/>
                </a:solidFill>
              </a:rPr>
              <a:t>ěny H při fyzikálních přeměnách</a:t>
            </a:r>
            <a:endParaRPr lang="cs-CZ" dirty="0">
              <a:solidFill>
                <a:srgbClr val="FFCC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18455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</a:t>
            </a:r>
            <a:r>
              <a:rPr lang="cs-CZ" dirty="0" smtClean="0"/>
              <a:t>říklad: </a:t>
            </a:r>
            <a:endParaRPr lang="en-US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FFCC66"/>
                </a:solidFill>
              </a:rPr>
              <a:t>Vypočtěte mřížkovou entalpii</a:t>
            </a:r>
            <a:r>
              <a:rPr lang="en-US" dirty="0" smtClean="0">
                <a:solidFill>
                  <a:srgbClr val="FFCC66"/>
                </a:solidFill>
              </a:rPr>
              <a:t> </a:t>
            </a:r>
            <a:r>
              <a:rPr lang="en-US" dirty="0" smtClean="0">
                <a:solidFill>
                  <a:srgbClr val="FFCC66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CC66"/>
                </a:solidFill>
              </a:rPr>
              <a:t>H</a:t>
            </a:r>
            <a:r>
              <a:rPr lang="en-US" baseline="-25000" dirty="0" smtClean="0">
                <a:solidFill>
                  <a:srgbClr val="FFCC66"/>
                </a:solidFill>
              </a:rPr>
              <a:t>L</a:t>
            </a:r>
            <a:r>
              <a:rPr lang="en-US" dirty="0" smtClean="0">
                <a:solidFill>
                  <a:srgbClr val="FFCC66"/>
                </a:solidFill>
              </a:rPr>
              <a:t>, </a:t>
            </a:r>
            <a:r>
              <a:rPr lang="en-US" dirty="0" err="1" smtClean="0">
                <a:solidFill>
                  <a:srgbClr val="FFCC66"/>
                </a:solidFill>
              </a:rPr>
              <a:t>definovanou</a:t>
            </a:r>
            <a:r>
              <a:rPr lang="en-US" dirty="0" smtClean="0">
                <a:solidFill>
                  <a:srgbClr val="FFCC66"/>
                </a:solidFill>
              </a:rPr>
              <a:t> </a:t>
            </a:r>
            <a:r>
              <a:rPr lang="en-US" dirty="0" err="1" smtClean="0">
                <a:solidFill>
                  <a:srgbClr val="FFCC66"/>
                </a:solidFill>
              </a:rPr>
              <a:t>jako</a:t>
            </a:r>
            <a:r>
              <a:rPr lang="en-US" dirty="0" smtClean="0">
                <a:solidFill>
                  <a:srgbClr val="FFCC66"/>
                </a:solidFill>
              </a:rPr>
              <a:t> </a:t>
            </a:r>
            <a:r>
              <a:rPr lang="en-US" dirty="0" err="1" smtClean="0">
                <a:solidFill>
                  <a:srgbClr val="FFCC66"/>
                </a:solidFill>
              </a:rPr>
              <a:t>standardn</a:t>
            </a:r>
            <a:r>
              <a:rPr lang="cs-CZ" dirty="0" smtClean="0">
                <a:solidFill>
                  <a:srgbClr val="FFCC66"/>
                </a:solidFill>
              </a:rPr>
              <a:t>í enthalpii děje </a:t>
            </a:r>
          </a:p>
          <a:p>
            <a:pPr marL="0" indent="0">
              <a:buNone/>
            </a:pPr>
            <a:r>
              <a:rPr lang="cs-CZ" dirty="0" smtClean="0"/>
              <a:t>MX</a:t>
            </a:r>
            <a:r>
              <a:rPr lang="en-US" dirty="0" smtClean="0"/>
              <a:t>(s)</a:t>
            </a:r>
            <a:r>
              <a:rPr lang="en-US" dirty="0" smtClean="0">
                <a:sym typeface="Symbol"/>
              </a:rPr>
              <a:t>M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(g)+X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(g)</a:t>
            </a:r>
            <a:r>
              <a:rPr lang="cs-CZ" dirty="0" smtClean="0">
                <a:sym typeface="Symbol"/>
              </a:rPr>
              <a:t>,</a:t>
            </a:r>
          </a:p>
          <a:p>
            <a:pPr marL="0" indent="0">
              <a:buNone/>
            </a:pPr>
            <a:r>
              <a:rPr lang="cs-CZ" dirty="0">
                <a:solidFill>
                  <a:srgbClr val="FFCC66"/>
                </a:solidFill>
                <a:sym typeface="Symbol"/>
              </a:rPr>
              <a:t>p</a:t>
            </a:r>
            <a:r>
              <a:rPr lang="cs-CZ" dirty="0" smtClean="0">
                <a:solidFill>
                  <a:srgbClr val="FFCC66"/>
                </a:solidFill>
                <a:sym typeface="Symbol"/>
              </a:rPr>
              <a:t>ro </a:t>
            </a:r>
            <a:r>
              <a:rPr lang="en-US" dirty="0" smtClean="0">
                <a:solidFill>
                  <a:srgbClr val="FFCC66"/>
                </a:solidFill>
              </a:rPr>
              <a:t>K</a:t>
            </a:r>
            <a:r>
              <a:rPr lang="cs-CZ" dirty="0" smtClean="0">
                <a:solidFill>
                  <a:srgbClr val="FFCC66"/>
                </a:solidFill>
              </a:rPr>
              <a:t>Cl.</a:t>
            </a:r>
          </a:p>
          <a:p>
            <a:pPr marL="0" indent="0">
              <a:buNone/>
            </a:pPr>
            <a:r>
              <a:rPr lang="cs-CZ" dirty="0" smtClean="0"/>
              <a:t>Využijte tzv. Born-Haberův cyklus na obrázku.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CC66"/>
                </a:solidFill>
              </a:rPr>
              <a:t>Změny </a:t>
            </a:r>
            <a:r>
              <a:rPr lang="cs-CZ" i="1" dirty="0" smtClean="0">
                <a:solidFill>
                  <a:srgbClr val="FFCC66"/>
                </a:solidFill>
              </a:rPr>
              <a:t>H</a:t>
            </a:r>
            <a:r>
              <a:rPr lang="cs-CZ" dirty="0" smtClean="0">
                <a:solidFill>
                  <a:srgbClr val="FFCC66"/>
                </a:solidFill>
              </a:rPr>
              <a:t> jsou v kJ</a:t>
            </a:r>
            <a:r>
              <a:rPr lang="en-US" dirty="0" smtClean="0">
                <a:solidFill>
                  <a:srgbClr val="FFCC66"/>
                </a:solidFill>
              </a:rPr>
              <a:t>/</a:t>
            </a:r>
            <a:r>
              <a:rPr lang="cs-CZ" dirty="0" smtClean="0">
                <a:solidFill>
                  <a:srgbClr val="FFCC66"/>
                </a:solidFill>
              </a:rPr>
              <a:t>mol</a:t>
            </a:r>
            <a:r>
              <a:rPr lang="en-US" dirty="0" smtClean="0">
                <a:solidFill>
                  <a:srgbClr val="FFCC66"/>
                </a:solidFill>
              </a:rPr>
              <a:t> (p</a:t>
            </a:r>
            <a:r>
              <a:rPr lang="cs-CZ" dirty="0" smtClean="0">
                <a:solidFill>
                  <a:srgbClr val="FFCC66"/>
                </a:solidFill>
              </a:rPr>
              <a:t>ři teplotě </a:t>
            </a:r>
            <a:r>
              <a:rPr lang="en-US" dirty="0" smtClean="0">
                <a:solidFill>
                  <a:srgbClr val="FFCC66"/>
                </a:solidFill>
              </a:rPr>
              <a:t>298 K).</a:t>
            </a:r>
            <a:endParaRPr lang="cs-CZ" dirty="0">
              <a:solidFill>
                <a:srgbClr val="FFCC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r="13548" b="19150"/>
          <a:stretch/>
        </p:blipFill>
        <p:spPr bwMode="auto">
          <a:xfrm>
            <a:off x="4789170" y="1021080"/>
            <a:ext cx="3710941" cy="56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04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74" y="304800"/>
            <a:ext cx="883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</a:t>
            </a:r>
            <a:r>
              <a:rPr lang="cs-CZ" dirty="0" smtClean="0"/>
              <a:t>.</a:t>
            </a:r>
            <a:r>
              <a:rPr lang="en-US" dirty="0" smtClean="0"/>
              <a:t>1</a:t>
            </a:r>
            <a:r>
              <a:rPr lang="cs-CZ" dirty="0" smtClean="0"/>
              <a:t>.</a:t>
            </a:r>
            <a:r>
              <a:rPr lang="en-US" dirty="0" smtClean="0"/>
              <a:t>1 </a:t>
            </a:r>
            <a:r>
              <a:rPr lang="en-US" dirty="0" err="1" smtClean="0">
                <a:solidFill>
                  <a:srgbClr val="FFC000"/>
                </a:solidFill>
              </a:rPr>
              <a:t>Definice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pojm</a:t>
            </a:r>
            <a:r>
              <a:rPr lang="cs-CZ" dirty="0" smtClean="0">
                <a:solidFill>
                  <a:srgbClr val="FFC000"/>
                </a:solidFill>
              </a:rPr>
              <a:t>ů teplo a práce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AutoShape 2" descr="Výsledek obrázku pro sadi carn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sadi carn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200400" cy="4272698"/>
          </a:xfrm>
          <a:prstGeom prst="rect">
            <a:avLst/>
          </a:prstGeom>
        </p:spPr>
      </p:pic>
      <p:pic>
        <p:nvPicPr>
          <p:cNvPr id="4104" name="Picture 8" descr="Výsledek obrázku pro james jo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64" y="1619372"/>
            <a:ext cx="3345516" cy="40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1664" y="6055803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James </a:t>
            </a:r>
            <a:r>
              <a:rPr lang="cs-CZ" sz="2400" dirty="0" smtClean="0"/>
              <a:t>Joule (1818-1889)</a:t>
            </a:r>
            <a:endParaRPr lang="cs-CZ" sz="2400" dirty="0"/>
          </a:p>
        </p:txBody>
      </p:sp>
      <p:sp>
        <p:nvSpPr>
          <p:cNvPr id="9" name="Rectangle 8"/>
          <p:cNvSpPr/>
          <p:nvPr/>
        </p:nvSpPr>
        <p:spPr>
          <a:xfrm>
            <a:off x="1210121" y="604983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Sadi </a:t>
            </a:r>
            <a:r>
              <a:rPr lang="cs-CZ" sz="2400" dirty="0" smtClean="0"/>
              <a:t>Carnot  (1796-1832)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612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84" y="152400"/>
            <a:ext cx="883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2.1</a:t>
            </a:r>
            <a:r>
              <a:rPr lang="cs-CZ" sz="4000" dirty="0" smtClean="0"/>
              <a:t>.</a:t>
            </a:r>
            <a:r>
              <a:rPr lang="en-US" sz="4000" dirty="0" smtClean="0"/>
              <a:t>1</a:t>
            </a:r>
            <a:r>
              <a:rPr lang="cs-CZ" sz="4000" dirty="0" smtClean="0"/>
              <a:t>.</a:t>
            </a:r>
            <a:r>
              <a:rPr lang="en-US" sz="4000" dirty="0" smtClean="0"/>
              <a:t>2 </a:t>
            </a:r>
            <a:r>
              <a:rPr lang="en-US" sz="4000" dirty="0" err="1" smtClean="0">
                <a:solidFill>
                  <a:srgbClr val="FFC000"/>
                </a:solidFill>
              </a:rPr>
              <a:t>Molekulov</a:t>
            </a:r>
            <a:r>
              <a:rPr lang="cs-CZ" sz="4000" dirty="0" smtClean="0">
                <a:solidFill>
                  <a:srgbClr val="FFC000"/>
                </a:solidFill>
              </a:rPr>
              <a:t>á interpretace </a:t>
            </a:r>
            <a:endParaRPr lang="en-US" sz="4000" dirty="0" smtClean="0">
              <a:solidFill>
                <a:srgbClr val="FFC000"/>
              </a:solidFill>
            </a:endParaRPr>
          </a:p>
          <a:p>
            <a:r>
              <a:rPr lang="cs-CZ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sz="40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   </a:t>
            </a:r>
            <a:r>
              <a:rPr lang="cs-CZ" sz="4000" dirty="0" smtClean="0">
                <a:solidFill>
                  <a:srgbClr val="FFC000"/>
                </a:solidFill>
              </a:rPr>
              <a:t>a </a:t>
            </a:r>
            <a:r>
              <a:rPr lang="en-US" sz="4000" dirty="0" smtClean="0">
                <a:solidFill>
                  <a:srgbClr val="FFC000"/>
                </a:solidFill>
              </a:rPr>
              <a:t>  </a:t>
            </a:r>
            <a:r>
              <a:rPr lang="cs-CZ" sz="4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cs-CZ" sz="40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7" y="1447801"/>
            <a:ext cx="410559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09" y="1457324"/>
            <a:ext cx="4035092" cy="40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71800" y="1219200"/>
            <a:ext cx="533400" cy="207544"/>
          </a:xfrm>
          <a:prstGeom prst="straightConnector1">
            <a:avLst/>
          </a:prstGeom>
          <a:ln w="38100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57800" y="1173579"/>
            <a:ext cx="606092" cy="173455"/>
          </a:xfrm>
          <a:prstGeom prst="straightConnector1">
            <a:avLst/>
          </a:prstGeom>
          <a:ln w="38100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2014" y="5671260"/>
            <a:ext cx="7058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V </a:t>
            </a:r>
            <a:r>
              <a:rPr lang="cs-CZ" sz="3600" dirty="0" smtClean="0"/>
              <a:t>čem spočívá rozdíl mezi </a:t>
            </a:r>
            <a:r>
              <a:rPr lang="cs-CZ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cs-CZ" sz="3600" dirty="0" smtClean="0">
                <a:cs typeface="Times New Roman" panose="02020603050405020304" pitchFamily="18" charset="0"/>
              </a:rPr>
              <a:t>a</a:t>
            </a:r>
            <a:r>
              <a:rPr lang="cs-CZ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cs-CZ" sz="3600" dirty="0" smtClean="0"/>
              <a:t>?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Kde dochází k rozlišení mezi </a:t>
            </a:r>
            <a:r>
              <a:rPr lang="cs-CZ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36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cs-CZ" sz="3600" dirty="0" smtClean="0">
                <a:cs typeface="Times New Roman" panose="02020603050405020304" pitchFamily="18" charset="0"/>
              </a:rPr>
              <a:t>?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737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76727"/>
            <a:ext cx="883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2.1.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Vnit</a:t>
            </a:r>
            <a:r>
              <a:rPr lang="cs-CZ" dirty="0" smtClean="0">
                <a:solidFill>
                  <a:srgbClr val="FFC000"/>
                </a:solidFill>
              </a:rPr>
              <a:t>řní energie, U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943600"/>
            <a:ext cx="728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V</a:t>
            </a:r>
            <a:r>
              <a:rPr lang="cs-CZ" sz="3200" dirty="0" smtClean="0">
                <a:solidFill>
                  <a:srgbClr val="FFC000"/>
                </a:solidFill>
              </a:rPr>
              <a:t>nitřní energi</a:t>
            </a:r>
            <a:r>
              <a:rPr lang="en-US" sz="3200" dirty="0" smtClean="0">
                <a:solidFill>
                  <a:srgbClr val="FFC000"/>
                </a:solidFill>
              </a:rPr>
              <a:t>e </a:t>
            </a:r>
            <a:r>
              <a:rPr lang="cs-CZ" sz="3200" dirty="0" smtClean="0">
                <a:solidFill>
                  <a:srgbClr val="FFC000"/>
                </a:solidFill>
              </a:rPr>
              <a:t>U </a:t>
            </a:r>
            <a:r>
              <a:rPr lang="en-US" sz="3200" dirty="0" smtClean="0">
                <a:solidFill>
                  <a:srgbClr val="FFC000"/>
                </a:solidFill>
              </a:rPr>
              <a:t>je </a:t>
            </a:r>
            <a:r>
              <a:rPr lang="en-US" sz="3200" dirty="0" err="1" smtClean="0">
                <a:solidFill>
                  <a:srgbClr val="FFC000"/>
                </a:solidFill>
              </a:rPr>
              <a:t>tzv</a:t>
            </a:r>
            <a:r>
              <a:rPr lang="en-US" sz="3200" dirty="0" smtClean="0">
                <a:solidFill>
                  <a:srgbClr val="FFC000"/>
                </a:solidFill>
              </a:rPr>
              <a:t>. </a:t>
            </a:r>
            <a:r>
              <a:rPr lang="en-US" sz="3200" dirty="0" err="1" smtClean="0">
                <a:solidFill>
                  <a:srgbClr val="FFC000"/>
                </a:solidFill>
              </a:rPr>
              <a:t>extenz</a:t>
            </a:r>
            <a:r>
              <a:rPr lang="cs-CZ" sz="3200" dirty="0" smtClean="0">
                <a:solidFill>
                  <a:srgbClr val="FFC000"/>
                </a:solidFill>
              </a:rPr>
              <a:t>ívní veličina.</a:t>
            </a:r>
            <a:endParaRPr lang="cs-CZ" sz="3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659" y="5016787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C000"/>
                </a:solidFill>
              </a:rPr>
              <a:t>Jednotky U:       </a:t>
            </a:r>
            <a:r>
              <a:rPr lang="en-US" sz="3200" dirty="0" smtClean="0"/>
              <a:t>1 </a:t>
            </a:r>
            <a:r>
              <a:rPr lang="en-US" sz="3200" dirty="0"/>
              <a:t>J  = 1 N </a:t>
            </a:r>
            <a:r>
              <a:rPr lang="en-US" sz="3200" dirty="0" smtClean="0"/>
              <a:t>m</a:t>
            </a:r>
            <a:r>
              <a:rPr lang="cs-CZ" sz="3200" dirty="0"/>
              <a:t> </a:t>
            </a:r>
            <a:r>
              <a:rPr lang="cs-CZ" sz="3200" dirty="0" smtClean="0"/>
              <a:t>    (</a:t>
            </a:r>
            <a:r>
              <a:rPr lang="en-US" sz="3200" dirty="0" smtClean="0"/>
              <a:t>1 </a:t>
            </a:r>
            <a:r>
              <a:rPr lang="en-US" sz="3200" dirty="0" err="1"/>
              <a:t>cal</a:t>
            </a:r>
            <a:r>
              <a:rPr lang="en-US" sz="3200" dirty="0"/>
              <a:t> = 4.184 </a:t>
            </a:r>
            <a:r>
              <a:rPr lang="en-US" sz="3200" dirty="0" smtClean="0"/>
              <a:t>J</a:t>
            </a:r>
            <a:r>
              <a:rPr lang="cs-CZ" sz="3200" dirty="0" smtClean="0"/>
              <a:t>)</a:t>
            </a:r>
            <a:endParaRPr lang="cs-CZ" sz="3200" dirty="0" smtClean="0"/>
          </a:p>
        </p:txBody>
      </p:sp>
      <p:pic>
        <p:nvPicPr>
          <p:cNvPr id="2050" name="Picture 2" descr="Výsledek obrázku pro internal energy ideal g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2842" r="14316" b="22632"/>
          <a:stretch/>
        </p:blipFill>
        <p:spPr bwMode="auto">
          <a:xfrm>
            <a:off x="1756433" y="1524000"/>
            <a:ext cx="5631132" cy="330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49669" y="539428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05" y="152400"/>
            <a:ext cx="883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2.1.</a:t>
            </a:r>
            <a:r>
              <a:rPr lang="en-US" dirty="0" smtClean="0"/>
              <a:t>2</a:t>
            </a:r>
            <a:r>
              <a:rPr lang="cs-CZ" dirty="0" smtClean="0"/>
              <a:t>.</a:t>
            </a:r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cs-CZ" dirty="0" smtClean="0">
                <a:solidFill>
                  <a:srgbClr val="FFC000"/>
                </a:solidFill>
              </a:rPr>
              <a:t>První termodynamický zákon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6" y="1981200"/>
            <a:ext cx="7620000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141" y="1491552"/>
            <a:ext cx="845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Znaménková konvence (chemická) pro „účetnictví“ tepla a práce: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9126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účely výpočtu v TD používáme nekonečně malé (tzv. </a:t>
            </a:r>
            <a:r>
              <a:rPr lang="cs-CZ" dirty="0" smtClean="0">
                <a:solidFill>
                  <a:srgbClr val="FFC000"/>
                </a:solidFill>
              </a:rPr>
              <a:t>infinitezimální</a:t>
            </a:r>
            <a:r>
              <a:rPr lang="cs-CZ" dirty="0" smtClean="0"/>
              <a:t>) změny veličin a jejich funkcí.</a:t>
            </a:r>
            <a:endParaRPr lang="en-US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Objemová práce = </a:t>
            </a:r>
            <a:r>
              <a:rPr lang="cs-CZ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cs-CZ" dirty="0" smtClean="0"/>
              <a:t> spojená se změnou objemu (např. rozklad CaCO</a:t>
            </a:r>
            <a:r>
              <a:rPr lang="en-US" baseline="-25000" dirty="0" smtClean="0"/>
              <a:t>3</a:t>
            </a:r>
            <a:r>
              <a:rPr lang="en-US" dirty="0" smtClean="0"/>
              <a:t>).</a:t>
            </a:r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76727"/>
            <a:ext cx="883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2.1.3 </a:t>
            </a:r>
            <a:r>
              <a:rPr lang="cs-CZ" dirty="0" smtClean="0">
                <a:solidFill>
                  <a:srgbClr val="FFC000"/>
                </a:solidFill>
              </a:rPr>
              <a:t>Objemová práce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1113" y="240632"/>
            <a:ext cx="8839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2.1.3.1 </a:t>
            </a:r>
            <a:r>
              <a:rPr lang="en-US" dirty="0" err="1" smtClean="0">
                <a:solidFill>
                  <a:srgbClr val="FFC000"/>
                </a:solidFill>
              </a:rPr>
              <a:t>Obecn</a:t>
            </a:r>
            <a:r>
              <a:rPr lang="cs-CZ" dirty="0" smtClean="0">
                <a:solidFill>
                  <a:srgbClr val="FFC000"/>
                </a:solidFill>
              </a:rPr>
              <a:t>ý vztah pro práci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162550" cy="542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4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18991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2.1.3.2 </a:t>
            </a:r>
            <a:r>
              <a:rPr lang="en-US" dirty="0" err="1" smtClean="0">
                <a:solidFill>
                  <a:srgbClr val="FFC000"/>
                </a:solidFill>
              </a:rPr>
              <a:t>Voln</a:t>
            </a:r>
            <a:r>
              <a:rPr lang="cs-CZ" dirty="0" smtClean="0">
                <a:solidFill>
                  <a:srgbClr val="FFC000"/>
                </a:solidFill>
              </a:rPr>
              <a:t>á expanze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volná expan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9" r="35737" b="12515"/>
          <a:stretch/>
        </p:blipFill>
        <p:spPr bwMode="auto">
          <a:xfrm>
            <a:off x="1219200" y="1888958"/>
            <a:ext cx="6571541" cy="40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3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358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Přednáška 2 První zákon termodynamiky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2.1.3.2 Volná expanze</vt:lpstr>
      <vt:lpstr>2.1.3.3 Expanze proti konstantnímu pex</vt:lpstr>
      <vt:lpstr>2.1.3.4.a Vratná expanze</vt:lpstr>
      <vt:lpstr>2.1.3.4.b Vratná objemová práce</vt:lpstr>
      <vt:lpstr>2.1.3.5. Izotermická vratná expanze</vt:lpstr>
      <vt:lpstr>2.1.4. Tepelné efekty</vt:lpstr>
      <vt:lpstr>2.1.4.1 Kalorimetrie</vt:lpstr>
      <vt:lpstr>2.1.4.2 Tepelná kapacita</vt:lpstr>
      <vt:lpstr>2.1.5 Entalpie</vt:lpstr>
      <vt:lpstr>2.1.5.1 Definice entalpie, H</vt:lpstr>
      <vt:lpstr>2.1.5.2 Vztah DH a DU</vt:lpstr>
      <vt:lpstr>2.1.5.3 Změna H s T</vt:lpstr>
      <vt:lpstr>2.1.6 Adiabatické děje</vt:lpstr>
      <vt:lpstr>2.2 Termochemie</vt:lpstr>
      <vt:lpstr>2.2.1 Definice standardního stavu</vt:lpstr>
      <vt:lpstr>2.2.1.1 Změny H při fyzikálních přeměnách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Ideální plyn a první věta termodynamiky</dc:title>
  <dc:creator>Marketa</dc:creator>
  <cp:lastModifiedBy>Marketa</cp:lastModifiedBy>
  <cp:revision>214</cp:revision>
  <dcterms:created xsi:type="dcterms:W3CDTF">2017-03-05T10:12:35Z</dcterms:created>
  <dcterms:modified xsi:type="dcterms:W3CDTF">2018-02-27T14:17:28Z</dcterms:modified>
</cp:coreProperties>
</file>