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51.jpeg" ContentType="image/jpeg"/>
  <Override PartName="/ppt/media/image9.png" ContentType="image/png"/>
  <Override PartName="/ppt/media/image57.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29.jpeg" ContentType="image/jpe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47.png" ContentType="image/png"/>
  <Override PartName="/ppt/media/image27.jpeg" ContentType="image/jpeg"/>
  <Override PartName="/ppt/media/image28.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8.png" ContentType="image/png"/>
  <Override PartName="/ppt/media/image49.png" ContentType="image/png"/>
  <Override PartName="/ppt/media/image50.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comments/comment14.xml" ContentType="application/vnd.openxmlformats-officedocument.presentationml.comments+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commentAuthors.xml" ContentType="application/vnd.openxmlformats-officedocument.presentationml.commentAuthor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x="9144000" cy="6858000"/>
  <p:notesSz cx="6797675" cy="9926637"/>
</p:presentation>
</file>

<file path=ppt/commentAuthors.xml><?xml version="1.0" encoding="utf-8"?>
<p:cmAuthorLst xmlns:p="http://schemas.openxmlformats.org/presentationml/2006/main">
  <p:cmAuthor id="0" name="" initials="" lastIdx="1" clrIdx="0"/>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commentAuthors" Target="commentAuthors.xml"/>
</Relationships>
</file>

<file path=ppt/comments/comment14.xml><?xml version="1.0" encoding="utf-8"?>
<p:cmLst xmlns:p="http://schemas.openxmlformats.org/presentationml/2006/main">
  <p:cm authorId="0" dt="2018-04-18T12:23:57.000000000" idx="1">
    <p:pos x="0" y="0"/>
    <p:text/>
  </p:cm>
</p:cmLst>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29" name="PlaceHolder 2"/>
          <p:cNvSpPr>
            <a:spLocks noGrp="1"/>
          </p:cNvSpPr>
          <p:nvPr>
            <p:ph type="body"/>
          </p:nvPr>
        </p:nvSpPr>
        <p:spPr>
          <a:xfrm>
            <a:off x="457200" y="1604520"/>
            <a:ext cx="822924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30" name="PlaceHolder 3"/>
          <p:cNvSpPr>
            <a:spLocks noGrp="1"/>
          </p:cNvSpPr>
          <p:nvPr>
            <p:ph type="body"/>
          </p:nvPr>
        </p:nvSpPr>
        <p:spPr>
          <a:xfrm>
            <a:off x="457200" y="3682080"/>
            <a:ext cx="822924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32" name="PlaceHolder 2"/>
          <p:cNvSpPr>
            <a:spLocks noGrp="1"/>
          </p:cNvSpPr>
          <p:nvPr>
            <p:ph type="body"/>
          </p:nvPr>
        </p:nvSpPr>
        <p:spPr>
          <a:xfrm>
            <a:off x="45720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33" name="PlaceHolder 3"/>
          <p:cNvSpPr>
            <a:spLocks noGrp="1"/>
          </p:cNvSpPr>
          <p:nvPr>
            <p:ph type="body"/>
          </p:nvPr>
        </p:nvSpPr>
        <p:spPr>
          <a:xfrm>
            <a:off x="467424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34" name="PlaceHolder 4"/>
          <p:cNvSpPr>
            <a:spLocks noGrp="1"/>
          </p:cNvSpPr>
          <p:nvPr>
            <p:ph type="body"/>
          </p:nvPr>
        </p:nvSpPr>
        <p:spPr>
          <a:xfrm>
            <a:off x="4674240" y="368208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35" name="PlaceHolder 5"/>
          <p:cNvSpPr>
            <a:spLocks noGrp="1"/>
          </p:cNvSpPr>
          <p:nvPr>
            <p:ph type="body"/>
          </p:nvPr>
        </p:nvSpPr>
        <p:spPr>
          <a:xfrm>
            <a:off x="457200" y="368208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37" name="PlaceHolder 2"/>
          <p:cNvSpPr>
            <a:spLocks noGrp="1"/>
          </p:cNvSpPr>
          <p:nvPr>
            <p:ph type="body"/>
          </p:nvPr>
        </p:nvSpPr>
        <p:spPr>
          <a:xfrm>
            <a:off x="457200" y="160452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38" name="PlaceHolder 3"/>
          <p:cNvSpPr>
            <a:spLocks noGrp="1"/>
          </p:cNvSpPr>
          <p:nvPr>
            <p:ph type="body"/>
          </p:nvPr>
        </p:nvSpPr>
        <p:spPr>
          <a:xfrm>
            <a:off x="3239640" y="160452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39" name="PlaceHolder 4"/>
          <p:cNvSpPr>
            <a:spLocks noGrp="1"/>
          </p:cNvSpPr>
          <p:nvPr>
            <p:ph type="body"/>
          </p:nvPr>
        </p:nvSpPr>
        <p:spPr>
          <a:xfrm>
            <a:off x="6022080" y="160452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40" name="PlaceHolder 5"/>
          <p:cNvSpPr>
            <a:spLocks noGrp="1"/>
          </p:cNvSpPr>
          <p:nvPr>
            <p:ph type="body"/>
          </p:nvPr>
        </p:nvSpPr>
        <p:spPr>
          <a:xfrm>
            <a:off x="6022080" y="368208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41" name="PlaceHolder 6"/>
          <p:cNvSpPr>
            <a:spLocks noGrp="1"/>
          </p:cNvSpPr>
          <p:nvPr>
            <p:ph type="body"/>
          </p:nvPr>
        </p:nvSpPr>
        <p:spPr>
          <a:xfrm>
            <a:off x="3239640" y="368208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42" name="PlaceHolder 7"/>
          <p:cNvSpPr>
            <a:spLocks noGrp="1"/>
          </p:cNvSpPr>
          <p:nvPr>
            <p:ph type="body"/>
          </p:nvPr>
        </p:nvSpPr>
        <p:spPr>
          <a:xfrm>
            <a:off x="457200" y="368208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4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cs-CZ"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51" name="PlaceHolder 2"/>
          <p:cNvSpPr>
            <a:spLocks noGrp="1"/>
          </p:cNvSpPr>
          <p:nvPr>
            <p:ph type="body"/>
          </p:nvPr>
        </p:nvSpPr>
        <p:spPr>
          <a:xfrm>
            <a:off x="457200" y="1604520"/>
            <a:ext cx="8229240" cy="397728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53" name="PlaceHolder 2"/>
          <p:cNvSpPr>
            <a:spLocks noGrp="1"/>
          </p:cNvSpPr>
          <p:nvPr>
            <p:ph type="body"/>
          </p:nvPr>
        </p:nvSpPr>
        <p:spPr>
          <a:xfrm>
            <a:off x="457200" y="1604520"/>
            <a:ext cx="4015800" cy="3977280"/>
          </a:xfrm>
          <a:prstGeom prst="rect">
            <a:avLst/>
          </a:prstGeom>
        </p:spPr>
        <p:txBody>
          <a:bodyPr lIns="0" rIns="0" tIns="0" bIns="0">
            <a:normAutofit/>
          </a:bodyPr>
          <a:p>
            <a:endParaRPr b="0" lang="cs-CZ" sz="1400" spc="-1" strike="noStrike">
              <a:solidFill>
                <a:srgbClr val="000000"/>
              </a:solidFill>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cs-CZ"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59" name="PlaceHolder 3"/>
          <p:cNvSpPr>
            <a:spLocks noGrp="1"/>
          </p:cNvSpPr>
          <p:nvPr>
            <p:ph type="body"/>
          </p:nvPr>
        </p:nvSpPr>
        <p:spPr>
          <a:xfrm>
            <a:off x="457200" y="368208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60" name="PlaceHolder 4"/>
          <p:cNvSpPr>
            <a:spLocks noGrp="1"/>
          </p:cNvSpPr>
          <p:nvPr>
            <p:ph type="body"/>
          </p:nvPr>
        </p:nvSpPr>
        <p:spPr>
          <a:xfrm>
            <a:off x="4674240" y="1604520"/>
            <a:ext cx="4015800" cy="397728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8"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cs-CZ"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62" name="PlaceHolder 2"/>
          <p:cNvSpPr>
            <a:spLocks noGrp="1"/>
          </p:cNvSpPr>
          <p:nvPr>
            <p:ph type="body"/>
          </p:nvPr>
        </p:nvSpPr>
        <p:spPr>
          <a:xfrm>
            <a:off x="457200" y="1604520"/>
            <a:ext cx="4015800" cy="3977280"/>
          </a:xfrm>
          <a:prstGeom prst="rect">
            <a:avLst/>
          </a:prstGeom>
        </p:spPr>
        <p:txBody>
          <a:bodyPr lIns="0" rIns="0" tIns="0" bIns="0">
            <a:normAutofit/>
          </a:bodyPr>
          <a:p>
            <a:endParaRPr b="0" lang="cs-CZ" sz="1400" spc="-1" strike="noStrike">
              <a:solidFill>
                <a:srgbClr val="000000"/>
              </a:solidFill>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64" name="PlaceHolder 4"/>
          <p:cNvSpPr>
            <a:spLocks noGrp="1"/>
          </p:cNvSpPr>
          <p:nvPr>
            <p:ph type="body"/>
          </p:nvPr>
        </p:nvSpPr>
        <p:spPr>
          <a:xfrm>
            <a:off x="4674240" y="368208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68" name="PlaceHolder 4"/>
          <p:cNvSpPr>
            <a:spLocks noGrp="1"/>
          </p:cNvSpPr>
          <p:nvPr>
            <p:ph type="body"/>
          </p:nvPr>
        </p:nvSpPr>
        <p:spPr>
          <a:xfrm>
            <a:off x="457200" y="3682080"/>
            <a:ext cx="822924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70" name="PlaceHolder 2"/>
          <p:cNvSpPr>
            <a:spLocks noGrp="1"/>
          </p:cNvSpPr>
          <p:nvPr>
            <p:ph type="body"/>
          </p:nvPr>
        </p:nvSpPr>
        <p:spPr>
          <a:xfrm>
            <a:off x="457200" y="1604520"/>
            <a:ext cx="822924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71" name="PlaceHolder 3"/>
          <p:cNvSpPr>
            <a:spLocks noGrp="1"/>
          </p:cNvSpPr>
          <p:nvPr>
            <p:ph type="body"/>
          </p:nvPr>
        </p:nvSpPr>
        <p:spPr>
          <a:xfrm>
            <a:off x="457200" y="3682080"/>
            <a:ext cx="822924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73" name="PlaceHolder 2"/>
          <p:cNvSpPr>
            <a:spLocks noGrp="1"/>
          </p:cNvSpPr>
          <p:nvPr>
            <p:ph type="body"/>
          </p:nvPr>
        </p:nvSpPr>
        <p:spPr>
          <a:xfrm>
            <a:off x="45720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74" name="PlaceHolder 3"/>
          <p:cNvSpPr>
            <a:spLocks noGrp="1"/>
          </p:cNvSpPr>
          <p:nvPr>
            <p:ph type="body"/>
          </p:nvPr>
        </p:nvSpPr>
        <p:spPr>
          <a:xfrm>
            <a:off x="467424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75" name="PlaceHolder 4"/>
          <p:cNvSpPr>
            <a:spLocks noGrp="1"/>
          </p:cNvSpPr>
          <p:nvPr>
            <p:ph type="body"/>
          </p:nvPr>
        </p:nvSpPr>
        <p:spPr>
          <a:xfrm>
            <a:off x="4674240" y="368208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76" name="PlaceHolder 5"/>
          <p:cNvSpPr>
            <a:spLocks noGrp="1"/>
          </p:cNvSpPr>
          <p:nvPr>
            <p:ph type="body"/>
          </p:nvPr>
        </p:nvSpPr>
        <p:spPr>
          <a:xfrm>
            <a:off x="457200" y="368208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78" name="PlaceHolder 2"/>
          <p:cNvSpPr>
            <a:spLocks noGrp="1"/>
          </p:cNvSpPr>
          <p:nvPr>
            <p:ph type="body"/>
          </p:nvPr>
        </p:nvSpPr>
        <p:spPr>
          <a:xfrm>
            <a:off x="457200" y="160452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79" name="PlaceHolder 3"/>
          <p:cNvSpPr>
            <a:spLocks noGrp="1"/>
          </p:cNvSpPr>
          <p:nvPr>
            <p:ph type="body"/>
          </p:nvPr>
        </p:nvSpPr>
        <p:spPr>
          <a:xfrm>
            <a:off x="3239640" y="160452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80" name="PlaceHolder 4"/>
          <p:cNvSpPr>
            <a:spLocks noGrp="1"/>
          </p:cNvSpPr>
          <p:nvPr>
            <p:ph type="body"/>
          </p:nvPr>
        </p:nvSpPr>
        <p:spPr>
          <a:xfrm>
            <a:off x="6022080" y="160452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81" name="PlaceHolder 5"/>
          <p:cNvSpPr>
            <a:spLocks noGrp="1"/>
          </p:cNvSpPr>
          <p:nvPr>
            <p:ph type="body"/>
          </p:nvPr>
        </p:nvSpPr>
        <p:spPr>
          <a:xfrm>
            <a:off x="6022080" y="368208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82" name="PlaceHolder 6"/>
          <p:cNvSpPr>
            <a:spLocks noGrp="1"/>
          </p:cNvSpPr>
          <p:nvPr>
            <p:ph type="body"/>
          </p:nvPr>
        </p:nvSpPr>
        <p:spPr>
          <a:xfrm>
            <a:off x="3239640" y="368208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83" name="PlaceHolder 7"/>
          <p:cNvSpPr>
            <a:spLocks noGrp="1"/>
          </p:cNvSpPr>
          <p:nvPr>
            <p:ph type="body"/>
          </p:nvPr>
        </p:nvSpPr>
        <p:spPr>
          <a:xfrm>
            <a:off x="457200" y="368208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90"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cs-CZ"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92" name="PlaceHolder 2"/>
          <p:cNvSpPr>
            <a:spLocks noGrp="1"/>
          </p:cNvSpPr>
          <p:nvPr>
            <p:ph type="body"/>
          </p:nvPr>
        </p:nvSpPr>
        <p:spPr>
          <a:xfrm>
            <a:off x="457200" y="1604520"/>
            <a:ext cx="8229240" cy="397728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94" name="PlaceHolder 2"/>
          <p:cNvSpPr>
            <a:spLocks noGrp="1"/>
          </p:cNvSpPr>
          <p:nvPr>
            <p:ph type="body"/>
          </p:nvPr>
        </p:nvSpPr>
        <p:spPr>
          <a:xfrm>
            <a:off x="457200" y="1604520"/>
            <a:ext cx="4015800" cy="3977280"/>
          </a:xfrm>
          <a:prstGeom prst="rect">
            <a:avLst/>
          </a:prstGeom>
        </p:spPr>
        <p:txBody>
          <a:bodyPr lIns="0" rIns="0" tIns="0" bIns="0">
            <a:normAutofit/>
          </a:bodyPr>
          <a:p>
            <a:endParaRPr b="0" lang="cs-CZ" sz="1400" spc="-1" strike="noStrike">
              <a:solidFill>
                <a:srgbClr val="000000"/>
              </a:solidFill>
              <a:latin typeface="Arial"/>
            </a:endParaRPr>
          </a:p>
        </p:txBody>
      </p:sp>
      <p:sp>
        <p:nvSpPr>
          <p:cNvPr id="95" name="PlaceHolder 3"/>
          <p:cNvSpPr>
            <a:spLocks noGrp="1"/>
          </p:cNvSpPr>
          <p:nvPr>
            <p:ph type="body"/>
          </p:nvPr>
        </p:nvSpPr>
        <p:spPr>
          <a:xfrm>
            <a:off x="4674240" y="1604520"/>
            <a:ext cx="4015800" cy="397728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10" name="PlaceHolder 2"/>
          <p:cNvSpPr>
            <a:spLocks noGrp="1"/>
          </p:cNvSpPr>
          <p:nvPr>
            <p:ph type="body"/>
          </p:nvPr>
        </p:nvSpPr>
        <p:spPr>
          <a:xfrm>
            <a:off x="457200" y="1604520"/>
            <a:ext cx="8229240" cy="397728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cs-CZ"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99" name="PlaceHolder 2"/>
          <p:cNvSpPr>
            <a:spLocks noGrp="1"/>
          </p:cNvSpPr>
          <p:nvPr>
            <p:ph type="body"/>
          </p:nvPr>
        </p:nvSpPr>
        <p:spPr>
          <a:xfrm>
            <a:off x="45720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00" name="PlaceHolder 3"/>
          <p:cNvSpPr>
            <a:spLocks noGrp="1"/>
          </p:cNvSpPr>
          <p:nvPr>
            <p:ph type="body"/>
          </p:nvPr>
        </p:nvSpPr>
        <p:spPr>
          <a:xfrm>
            <a:off x="457200" y="368208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01" name="PlaceHolder 4"/>
          <p:cNvSpPr>
            <a:spLocks noGrp="1"/>
          </p:cNvSpPr>
          <p:nvPr>
            <p:ph type="body"/>
          </p:nvPr>
        </p:nvSpPr>
        <p:spPr>
          <a:xfrm>
            <a:off x="4674240" y="1604520"/>
            <a:ext cx="4015800" cy="397728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103" name="PlaceHolder 2"/>
          <p:cNvSpPr>
            <a:spLocks noGrp="1"/>
          </p:cNvSpPr>
          <p:nvPr>
            <p:ph type="body"/>
          </p:nvPr>
        </p:nvSpPr>
        <p:spPr>
          <a:xfrm>
            <a:off x="457200" y="1604520"/>
            <a:ext cx="4015800" cy="3977280"/>
          </a:xfrm>
          <a:prstGeom prst="rect">
            <a:avLst/>
          </a:prstGeom>
        </p:spPr>
        <p:txBody>
          <a:bodyPr lIns="0" rIns="0" tIns="0" bIns="0">
            <a:normAutofit/>
          </a:bodyPr>
          <a:p>
            <a:endParaRPr b="0" lang="cs-CZ" sz="1400" spc="-1" strike="noStrike">
              <a:solidFill>
                <a:srgbClr val="000000"/>
              </a:solidFill>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05" name="PlaceHolder 4"/>
          <p:cNvSpPr>
            <a:spLocks noGrp="1"/>
          </p:cNvSpPr>
          <p:nvPr>
            <p:ph type="body"/>
          </p:nvPr>
        </p:nvSpPr>
        <p:spPr>
          <a:xfrm>
            <a:off x="4674240" y="368208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107" name="PlaceHolder 2"/>
          <p:cNvSpPr>
            <a:spLocks noGrp="1"/>
          </p:cNvSpPr>
          <p:nvPr>
            <p:ph type="body"/>
          </p:nvPr>
        </p:nvSpPr>
        <p:spPr>
          <a:xfrm>
            <a:off x="45720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08" name="PlaceHolder 3"/>
          <p:cNvSpPr>
            <a:spLocks noGrp="1"/>
          </p:cNvSpPr>
          <p:nvPr>
            <p:ph type="body"/>
          </p:nvPr>
        </p:nvSpPr>
        <p:spPr>
          <a:xfrm>
            <a:off x="467424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09" name="PlaceHolder 4"/>
          <p:cNvSpPr>
            <a:spLocks noGrp="1"/>
          </p:cNvSpPr>
          <p:nvPr>
            <p:ph type="body"/>
          </p:nvPr>
        </p:nvSpPr>
        <p:spPr>
          <a:xfrm>
            <a:off x="457200" y="3682080"/>
            <a:ext cx="822924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111" name="PlaceHolder 2"/>
          <p:cNvSpPr>
            <a:spLocks noGrp="1"/>
          </p:cNvSpPr>
          <p:nvPr>
            <p:ph type="body"/>
          </p:nvPr>
        </p:nvSpPr>
        <p:spPr>
          <a:xfrm>
            <a:off x="457200" y="1604520"/>
            <a:ext cx="822924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12" name="PlaceHolder 3"/>
          <p:cNvSpPr>
            <a:spLocks noGrp="1"/>
          </p:cNvSpPr>
          <p:nvPr>
            <p:ph type="body"/>
          </p:nvPr>
        </p:nvSpPr>
        <p:spPr>
          <a:xfrm>
            <a:off x="457200" y="3682080"/>
            <a:ext cx="822924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114" name="PlaceHolder 2"/>
          <p:cNvSpPr>
            <a:spLocks noGrp="1"/>
          </p:cNvSpPr>
          <p:nvPr>
            <p:ph type="body"/>
          </p:nvPr>
        </p:nvSpPr>
        <p:spPr>
          <a:xfrm>
            <a:off x="45720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16" name="PlaceHolder 4"/>
          <p:cNvSpPr>
            <a:spLocks noGrp="1"/>
          </p:cNvSpPr>
          <p:nvPr>
            <p:ph type="body"/>
          </p:nvPr>
        </p:nvSpPr>
        <p:spPr>
          <a:xfrm>
            <a:off x="4674240" y="368208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17" name="PlaceHolder 5"/>
          <p:cNvSpPr>
            <a:spLocks noGrp="1"/>
          </p:cNvSpPr>
          <p:nvPr>
            <p:ph type="body"/>
          </p:nvPr>
        </p:nvSpPr>
        <p:spPr>
          <a:xfrm>
            <a:off x="457200" y="368208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119" name="PlaceHolder 2"/>
          <p:cNvSpPr>
            <a:spLocks noGrp="1"/>
          </p:cNvSpPr>
          <p:nvPr>
            <p:ph type="body"/>
          </p:nvPr>
        </p:nvSpPr>
        <p:spPr>
          <a:xfrm>
            <a:off x="457200" y="160452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20" name="PlaceHolder 3"/>
          <p:cNvSpPr>
            <a:spLocks noGrp="1"/>
          </p:cNvSpPr>
          <p:nvPr>
            <p:ph type="body"/>
          </p:nvPr>
        </p:nvSpPr>
        <p:spPr>
          <a:xfrm>
            <a:off x="3239640" y="160452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21" name="PlaceHolder 4"/>
          <p:cNvSpPr>
            <a:spLocks noGrp="1"/>
          </p:cNvSpPr>
          <p:nvPr>
            <p:ph type="body"/>
          </p:nvPr>
        </p:nvSpPr>
        <p:spPr>
          <a:xfrm>
            <a:off x="6022080" y="160452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22" name="PlaceHolder 5"/>
          <p:cNvSpPr>
            <a:spLocks noGrp="1"/>
          </p:cNvSpPr>
          <p:nvPr>
            <p:ph type="body"/>
          </p:nvPr>
        </p:nvSpPr>
        <p:spPr>
          <a:xfrm>
            <a:off x="6022080" y="368208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23" name="PlaceHolder 6"/>
          <p:cNvSpPr>
            <a:spLocks noGrp="1"/>
          </p:cNvSpPr>
          <p:nvPr>
            <p:ph type="body"/>
          </p:nvPr>
        </p:nvSpPr>
        <p:spPr>
          <a:xfrm>
            <a:off x="3239640" y="368208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24" name="PlaceHolder 7"/>
          <p:cNvSpPr>
            <a:spLocks noGrp="1"/>
          </p:cNvSpPr>
          <p:nvPr>
            <p:ph type="body"/>
          </p:nvPr>
        </p:nvSpPr>
        <p:spPr>
          <a:xfrm>
            <a:off x="457200" y="3682080"/>
            <a:ext cx="264960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12" name="PlaceHolder 2"/>
          <p:cNvSpPr>
            <a:spLocks noGrp="1"/>
          </p:cNvSpPr>
          <p:nvPr>
            <p:ph type="body"/>
          </p:nvPr>
        </p:nvSpPr>
        <p:spPr>
          <a:xfrm>
            <a:off x="457200" y="1604520"/>
            <a:ext cx="4015800" cy="3977280"/>
          </a:xfrm>
          <a:prstGeom prst="rect">
            <a:avLst/>
          </a:prstGeom>
        </p:spPr>
        <p:txBody>
          <a:bodyPr lIns="0" rIns="0" tIns="0" bIns="0">
            <a:normAutofit/>
          </a:bodyPr>
          <a:p>
            <a:endParaRPr b="0" lang="cs-CZ" sz="1400" spc="-1" strike="noStrike">
              <a:solidFill>
                <a:srgbClr val="000000"/>
              </a:solidFill>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cs-CZ"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17" name="PlaceHolder 2"/>
          <p:cNvSpPr>
            <a:spLocks noGrp="1"/>
          </p:cNvSpPr>
          <p:nvPr>
            <p:ph type="body"/>
          </p:nvPr>
        </p:nvSpPr>
        <p:spPr>
          <a:xfrm>
            <a:off x="45720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8" name="PlaceHolder 3"/>
          <p:cNvSpPr>
            <a:spLocks noGrp="1"/>
          </p:cNvSpPr>
          <p:nvPr>
            <p:ph type="body"/>
          </p:nvPr>
        </p:nvSpPr>
        <p:spPr>
          <a:xfrm>
            <a:off x="457200" y="368208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19" name="PlaceHolder 4"/>
          <p:cNvSpPr>
            <a:spLocks noGrp="1"/>
          </p:cNvSpPr>
          <p:nvPr>
            <p:ph type="body"/>
          </p:nvPr>
        </p:nvSpPr>
        <p:spPr>
          <a:xfrm>
            <a:off x="4674240" y="1604520"/>
            <a:ext cx="4015800" cy="397728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21" name="PlaceHolder 2"/>
          <p:cNvSpPr>
            <a:spLocks noGrp="1"/>
          </p:cNvSpPr>
          <p:nvPr>
            <p:ph type="body"/>
          </p:nvPr>
        </p:nvSpPr>
        <p:spPr>
          <a:xfrm>
            <a:off x="457200" y="1604520"/>
            <a:ext cx="4015800" cy="3977280"/>
          </a:xfrm>
          <a:prstGeom prst="rect">
            <a:avLst/>
          </a:prstGeom>
        </p:spPr>
        <p:txBody>
          <a:bodyPr lIns="0" rIns="0" tIns="0" bIns="0">
            <a:normAutofit/>
          </a:bodyPr>
          <a:p>
            <a:endParaRPr b="0" lang="cs-CZ" sz="1400" spc="-1" strike="noStrike">
              <a:solidFill>
                <a:srgbClr val="000000"/>
              </a:solidFill>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23" name="PlaceHolder 4"/>
          <p:cNvSpPr>
            <a:spLocks noGrp="1"/>
          </p:cNvSpPr>
          <p:nvPr>
            <p:ph type="body"/>
          </p:nvPr>
        </p:nvSpPr>
        <p:spPr>
          <a:xfrm>
            <a:off x="4674240" y="368208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p>
            <a:endParaRPr b="0" lang="cs-CZ" sz="1400" spc="-1" strike="noStrike">
              <a:solidFill>
                <a:srgbClr val="000000"/>
              </a:solidFill>
              <a:latin typeface="Arial"/>
            </a:endParaRPr>
          </a:p>
        </p:txBody>
      </p:sp>
      <p:sp>
        <p:nvSpPr>
          <p:cNvPr id="25" name="PlaceHolder 2"/>
          <p:cNvSpPr>
            <a:spLocks noGrp="1"/>
          </p:cNvSpPr>
          <p:nvPr>
            <p:ph type="body"/>
          </p:nvPr>
        </p:nvSpPr>
        <p:spPr>
          <a:xfrm>
            <a:off x="45720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26" name="PlaceHolder 3"/>
          <p:cNvSpPr>
            <a:spLocks noGrp="1"/>
          </p:cNvSpPr>
          <p:nvPr>
            <p:ph type="body"/>
          </p:nvPr>
        </p:nvSpPr>
        <p:spPr>
          <a:xfrm>
            <a:off x="4674240" y="1604520"/>
            <a:ext cx="4015800" cy="1896840"/>
          </a:xfrm>
          <a:prstGeom prst="rect">
            <a:avLst/>
          </a:prstGeom>
        </p:spPr>
        <p:txBody>
          <a:bodyPr lIns="0" rIns="0" tIns="0" bIns="0">
            <a:normAutofit/>
          </a:bodyPr>
          <a:p>
            <a:endParaRPr b="0" lang="cs-CZ" sz="1400" spc="-1" strike="noStrike">
              <a:solidFill>
                <a:srgbClr val="000000"/>
              </a:solidFill>
              <a:latin typeface="Arial"/>
            </a:endParaRPr>
          </a:p>
        </p:txBody>
      </p:sp>
      <p:sp>
        <p:nvSpPr>
          <p:cNvPr id="27" name="PlaceHolder 4"/>
          <p:cNvSpPr>
            <a:spLocks noGrp="1"/>
          </p:cNvSpPr>
          <p:nvPr>
            <p:ph type="body"/>
          </p:nvPr>
        </p:nvSpPr>
        <p:spPr>
          <a:xfrm>
            <a:off x="457200" y="3682080"/>
            <a:ext cx="8229240" cy="1896840"/>
          </a:xfrm>
          <a:prstGeom prst="rect">
            <a:avLst/>
          </a:prstGeom>
        </p:spPr>
        <p:txBody>
          <a:bodyPr lIns="0" rIns="0" tIns="0" bIns="0">
            <a:normAutofit/>
          </a:bodyPr>
          <a:p>
            <a:endParaRPr b="0" lang="cs-CZ"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0" y="0"/>
            <a:ext cx="9143640" cy="2344320"/>
          </a:xfrm>
          <a:prstGeom prst="rect">
            <a:avLst/>
          </a:prstGeom>
          <a:gradFill>
            <a:gsLst>
              <a:gs pos="0">
                <a:srgbClr val="00287d"/>
              </a:gs>
              <a:gs pos="100000">
                <a:srgbClr val="001e5f"/>
              </a:gs>
            </a:gsLst>
            <a:lin ang="0"/>
          </a:gradFill>
          <a:ln>
            <a:noFill/>
          </a:ln>
        </p:spPr>
        <p:style>
          <a:lnRef idx="0"/>
          <a:fillRef idx="0"/>
          <a:effectRef idx="0"/>
          <a:fontRef idx="minor"/>
        </p:style>
      </p:sp>
      <p:pic>
        <p:nvPicPr>
          <p:cNvPr id="1" name="Shape 11" descr=""/>
          <p:cNvPicPr/>
          <p:nvPr/>
        </p:nvPicPr>
        <p:blipFill>
          <a:blip r:embed="rId2"/>
          <a:stretch/>
        </p:blipFill>
        <p:spPr>
          <a:xfrm>
            <a:off x="0" y="0"/>
            <a:ext cx="9140400" cy="6854400"/>
          </a:xfrm>
          <a:prstGeom prst="rect">
            <a:avLst/>
          </a:prstGeom>
          <a:ln>
            <a:noFill/>
          </a:ln>
        </p:spPr>
      </p:pic>
      <p:pic>
        <p:nvPicPr>
          <p:cNvPr id="2" name="Shape 12" descr=""/>
          <p:cNvPicPr/>
          <p:nvPr/>
        </p:nvPicPr>
        <p:blipFill>
          <a:blip r:embed="rId3"/>
          <a:stretch/>
        </p:blipFill>
        <p:spPr>
          <a:xfrm>
            <a:off x="2517840" y="5064120"/>
            <a:ext cx="4317480" cy="1025280"/>
          </a:xfrm>
          <a:prstGeom prst="rect">
            <a:avLst/>
          </a:prstGeom>
          <a:ln>
            <a:noFill/>
          </a:ln>
        </p:spPr>
      </p:pic>
      <p:sp>
        <p:nvSpPr>
          <p:cNvPr id="3" name="PlaceHolder 2"/>
          <p:cNvSpPr>
            <a:spLocks noGrp="1"/>
          </p:cNvSpPr>
          <p:nvPr>
            <p:ph type="title"/>
          </p:nvPr>
        </p:nvSpPr>
        <p:spPr>
          <a:xfrm>
            <a:off x="2517840" y="2728800"/>
            <a:ext cx="5687640" cy="2157120"/>
          </a:xfrm>
          <a:prstGeom prst="rect">
            <a:avLst/>
          </a:prstGeom>
        </p:spPr>
        <p:txBody>
          <a:bodyPr tIns="91440" bIns="91440" anchor="ctr"/>
          <a:p>
            <a:r>
              <a:rPr b="0" lang="cs-CZ" sz="3200" spc="-1" strike="noStrike">
                <a:solidFill>
                  <a:srgbClr val="000000"/>
                </a:solidFill>
                <a:latin typeface="Arial"/>
              </a:rPr>
              <a:t>Klikněte pro úpravu formátu textu nadpisu</a:t>
            </a:r>
            <a:endParaRPr b="0" lang="cs-CZ" sz="3200" spc="-1" strike="noStrike">
              <a:solidFill>
                <a:srgbClr val="000000"/>
              </a:solidFill>
              <a:latin typeface="Arial"/>
            </a:endParaRPr>
          </a:p>
        </p:txBody>
      </p:sp>
      <p:sp>
        <p:nvSpPr>
          <p:cNvPr id="4" name="PlaceHolder 3"/>
          <p:cNvSpPr>
            <a:spLocks noGrp="1"/>
          </p:cNvSpPr>
          <p:nvPr>
            <p:ph type="ftr"/>
          </p:nvPr>
        </p:nvSpPr>
        <p:spPr>
          <a:xfrm>
            <a:off x="3124080" y="6356520"/>
            <a:ext cx="2895120" cy="364680"/>
          </a:xfrm>
          <a:prstGeom prst="rect">
            <a:avLst/>
          </a:prstGeom>
        </p:spPr>
        <p:txBody>
          <a:bodyPr tIns="91440" bIns="91440" anchor="ctr"/>
          <a:p>
            <a:endParaRPr b="0" lang="cs-CZ" sz="2400" spc="-1" strike="noStrike">
              <a:latin typeface="Times New Roman"/>
            </a:endParaRPr>
          </a:p>
        </p:txBody>
      </p:sp>
      <p:sp>
        <p:nvSpPr>
          <p:cNvPr id="5" name="PlaceHolder 4"/>
          <p:cNvSpPr>
            <a:spLocks noGrp="1"/>
          </p:cNvSpPr>
          <p:nvPr>
            <p:ph type="sldNum"/>
          </p:nvPr>
        </p:nvSpPr>
        <p:spPr>
          <a:xfrm>
            <a:off x="6553080" y="6356520"/>
            <a:ext cx="2133360" cy="364680"/>
          </a:xfrm>
          <a:prstGeom prst="rect">
            <a:avLst/>
          </a:prstGeom>
        </p:spPr>
        <p:txBody>
          <a:bodyPr anchor="ctr"/>
          <a:p>
            <a:pPr algn="r">
              <a:lnSpc>
                <a:spcPct val="100000"/>
              </a:lnSpc>
            </a:pPr>
            <a:fld id="{BF340451-F4C4-4B10-AC0F-EED24F41A5DB}" type="slidenum">
              <a:rPr b="0" lang="cs-CZ" sz="1200" spc="-1" strike="noStrike">
                <a:solidFill>
                  <a:srgbClr val="898989"/>
                </a:solidFill>
                <a:latin typeface="Calibri"/>
                <a:ea typeface="Calibri"/>
              </a:rPr>
              <a:t>&lt;číslo&gt;</a:t>
            </a:fld>
            <a:endParaRPr b="0" lang="cs-CZ" sz="1200" spc="-1" strike="noStrike">
              <a:latin typeface="Times New Roman"/>
            </a:endParaRPr>
          </a:p>
        </p:txBody>
      </p:sp>
      <p:sp>
        <p:nvSpPr>
          <p:cNvPr id="6"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1400" spc="-1" strike="noStrike">
                <a:solidFill>
                  <a:srgbClr val="000000"/>
                </a:solidFill>
                <a:latin typeface="Arial"/>
              </a:rPr>
              <a:t>Klikněte pro úpravu formátu textu osnovy</a:t>
            </a:r>
            <a:endParaRPr b="0" lang="cs-CZ"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1400" spc="-1" strike="noStrike">
                <a:solidFill>
                  <a:srgbClr val="000000"/>
                </a:solidFill>
                <a:latin typeface="Arial"/>
              </a:rPr>
              <a:t>Druhá úroveň</a:t>
            </a:r>
            <a:endParaRPr b="0" lang="cs-CZ"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1400" spc="-1" strike="noStrike">
                <a:solidFill>
                  <a:srgbClr val="000000"/>
                </a:solidFill>
                <a:latin typeface="Arial"/>
              </a:rPr>
              <a:t>Třetí úroveň</a:t>
            </a:r>
            <a:endParaRPr b="0" lang="cs-CZ"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1400" spc="-1" strike="noStrike">
                <a:solidFill>
                  <a:srgbClr val="000000"/>
                </a:solidFill>
                <a:latin typeface="Arial"/>
              </a:rPr>
              <a:t>Čtvrtá úroveň osnovy</a:t>
            </a:r>
            <a:endParaRPr b="0" lang="cs-CZ"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Arial"/>
              </a:rPr>
              <a:t>Pátá úroveň osnovy</a:t>
            </a:r>
            <a:endParaRPr b="0" lang="cs-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Arial"/>
              </a:rPr>
              <a:t>Šestá úroveň</a:t>
            </a:r>
            <a:endParaRPr b="0" lang="cs-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Arial"/>
              </a:rPr>
              <a:t>Sedmá úroveň</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PlaceHolder 1"/>
          <p:cNvSpPr>
            <a:spLocks noGrp="1"/>
          </p:cNvSpPr>
          <p:nvPr>
            <p:ph type="dt"/>
          </p:nvPr>
        </p:nvSpPr>
        <p:spPr>
          <a:xfrm>
            <a:off x="457200" y="6356520"/>
            <a:ext cx="2133360" cy="364680"/>
          </a:xfrm>
          <a:prstGeom prst="rect">
            <a:avLst/>
          </a:prstGeom>
        </p:spPr>
        <p:txBody>
          <a:bodyPr tIns="91440" bIns="91440" anchor="ctr"/>
          <a:p>
            <a:endParaRPr b="0" lang="cs-CZ" sz="2400" spc="-1" strike="noStrike">
              <a:latin typeface="Times New Roman"/>
            </a:endParaRPr>
          </a:p>
        </p:txBody>
      </p:sp>
      <p:sp>
        <p:nvSpPr>
          <p:cNvPr id="44" name="PlaceHolder 2"/>
          <p:cNvSpPr>
            <a:spLocks noGrp="1"/>
          </p:cNvSpPr>
          <p:nvPr>
            <p:ph type="ftr"/>
          </p:nvPr>
        </p:nvSpPr>
        <p:spPr>
          <a:xfrm>
            <a:off x="3124080" y="6356520"/>
            <a:ext cx="2895120" cy="364680"/>
          </a:xfrm>
          <a:prstGeom prst="rect">
            <a:avLst/>
          </a:prstGeom>
        </p:spPr>
        <p:txBody>
          <a:bodyPr tIns="91440" bIns="91440" anchor="ctr"/>
          <a:p>
            <a:endParaRPr b="0" lang="cs-CZ" sz="2400" spc="-1" strike="noStrike">
              <a:latin typeface="Times New Roman"/>
            </a:endParaRPr>
          </a:p>
        </p:txBody>
      </p:sp>
      <p:sp>
        <p:nvSpPr>
          <p:cNvPr id="45" name="PlaceHolder 3"/>
          <p:cNvSpPr>
            <a:spLocks noGrp="1"/>
          </p:cNvSpPr>
          <p:nvPr>
            <p:ph type="sldNum"/>
          </p:nvPr>
        </p:nvSpPr>
        <p:spPr>
          <a:xfrm>
            <a:off x="6553080" y="6356520"/>
            <a:ext cx="2133360" cy="364680"/>
          </a:xfrm>
          <a:prstGeom prst="rect">
            <a:avLst/>
          </a:prstGeom>
        </p:spPr>
        <p:txBody>
          <a:bodyPr anchor="ctr"/>
          <a:p>
            <a:pPr algn="r">
              <a:lnSpc>
                <a:spcPct val="100000"/>
              </a:lnSpc>
            </a:pPr>
            <a:fld id="{5452BB43-7F52-407E-9BE3-3E5FB2CFBA89}" type="slidenum">
              <a:rPr b="0" lang="cs-CZ" sz="1200" spc="-1" strike="noStrike">
                <a:solidFill>
                  <a:srgbClr val="898989"/>
                </a:solidFill>
                <a:latin typeface="Calibri"/>
                <a:ea typeface="Calibri"/>
              </a:rPr>
              <a:t>1</a:t>
            </a:fld>
            <a:endParaRPr b="0" lang="cs-CZ" sz="1200" spc="-1" strike="noStrike">
              <a:latin typeface="Times New Roman"/>
            </a:endParaRPr>
          </a:p>
        </p:txBody>
      </p:sp>
      <p:sp>
        <p:nvSpPr>
          <p:cNvPr id="46" name="PlaceHolder 4"/>
          <p:cNvSpPr>
            <a:spLocks noGrp="1"/>
          </p:cNvSpPr>
          <p:nvPr>
            <p:ph type="title"/>
          </p:nvPr>
        </p:nvSpPr>
        <p:spPr>
          <a:xfrm>
            <a:off x="457200" y="273600"/>
            <a:ext cx="8229240" cy="1144800"/>
          </a:xfrm>
          <a:prstGeom prst="rect">
            <a:avLst/>
          </a:prstGeom>
        </p:spPr>
        <p:txBody>
          <a:bodyPr lIns="0" rIns="0" tIns="0" bIns="0" anchor="ctr"/>
          <a:p>
            <a:r>
              <a:rPr b="0" lang="cs-CZ" sz="1400" spc="-1" strike="noStrike">
                <a:solidFill>
                  <a:srgbClr val="000000"/>
                </a:solidFill>
                <a:latin typeface="Arial"/>
              </a:rPr>
              <a:t>Klikněte pro úpravu formátu textu nadpisu</a:t>
            </a:r>
            <a:endParaRPr b="0" lang="cs-CZ" sz="1400" spc="-1" strike="noStrike">
              <a:solidFill>
                <a:srgbClr val="000000"/>
              </a:solidFill>
              <a:latin typeface="Arial"/>
            </a:endParaRPr>
          </a:p>
        </p:txBody>
      </p:sp>
      <p:sp>
        <p:nvSpPr>
          <p:cNvPr id="47"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1400" spc="-1" strike="noStrike">
                <a:solidFill>
                  <a:srgbClr val="000000"/>
                </a:solidFill>
                <a:latin typeface="Arial"/>
              </a:rPr>
              <a:t>Klikněte pro úpravu formátu textu osnovy</a:t>
            </a:r>
            <a:endParaRPr b="0" lang="cs-CZ"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1400" spc="-1" strike="noStrike">
                <a:solidFill>
                  <a:srgbClr val="000000"/>
                </a:solidFill>
                <a:latin typeface="Arial"/>
              </a:rPr>
              <a:t>Druhá úroveň</a:t>
            </a:r>
            <a:endParaRPr b="0" lang="cs-CZ"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1400" spc="-1" strike="noStrike">
                <a:solidFill>
                  <a:srgbClr val="000000"/>
                </a:solidFill>
                <a:latin typeface="Arial"/>
              </a:rPr>
              <a:t>Třetí úroveň</a:t>
            </a:r>
            <a:endParaRPr b="0" lang="cs-CZ"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1400" spc="-1" strike="noStrike">
                <a:solidFill>
                  <a:srgbClr val="000000"/>
                </a:solidFill>
                <a:latin typeface="Arial"/>
              </a:rPr>
              <a:t>Čtvrtá úroveň osnovy</a:t>
            </a:r>
            <a:endParaRPr b="0" lang="cs-CZ"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Arial"/>
              </a:rPr>
              <a:t>Pátá úroveň osnovy</a:t>
            </a:r>
            <a:endParaRPr b="0" lang="cs-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Arial"/>
              </a:rPr>
              <a:t>Šestá úroveň</a:t>
            </a:r>
            <a:endParaRPr b="0" lang="cs-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Arial"/>
              </a:rPr>
              <a:t>Sedmá úroveň</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8229240" cy="1142640"/>
          </a:xfrm>
          <a:prstGeom prst="rect">
            <a:avLst/>
          </a:prstGeom>
        </p:spPr>
        <p:txBody>
          <a:bodyPr tIns="91440" bIns="91440" anchor="ctr"/>
          <a:p>
            <a:r>
              <a:rPr b="0" lang="cs-CZ" sz="4400" spc="-1" strike="noStrike">
                <a:solidFill>
                  <a:srgbClr val="000000"/>
                </a:solidFill>
                <a:latin typeface="Arial"/>
              </a:rPr>
              <a:t>Klikněte pro úpravu formátu textu nadpisu</a:t>
            </a:r>
            <a:endParaRPr b="0" lang="cs-CZ" sz="4400" spc="-1" strike="noStrike">
              <a:solidFill>
                <a:srgbClr val="000000"/>
              </a:solidFill>
              <a:latin typeface="Arial"/>
            </a:endParaRPr>
          </a:p>
        </p:txBody>
      </p:sp>
      <p:sp>
        <p:nvSpPr>
          <p:cNvPr id="85" name="PlaceHolder 2"/>
          <p:cNvSpPr>
            <a:spLocks noGrp="1"/>
          </p:cNvSpPr>
          <p:nvPr>
            <p:ph type="body"/>
          </p:nvPr>
        </p:nvSpPr>
        <p:spPr>
          <a:xfrm>
            <a:off x="457200" y="1600200"/>
            <a:ext cx="8229240" cy="4525560"/>
          </a:xfrm>
          <a:prstGeom prst="rect">
            <a:avLst/>
          </a:prstGeom>
        </p:spPr>
        <p:txBody>
          <a:bodyPr tIns="91440" bIns="91440"/>
          <a:p>
            <a:pPr marL="432000" indent="-324000">
              <a:spcBef>
                <a:spcPts val="1417"/>
              </a:spcBef>
              <a:buClr>
                <a:srgbClr val="000000"/>
              </a:buClr>
              <a:buSzPct val="45000"/>
              <a:buFont typeface="Wingdings" charset="2"/>
              <a:buChar char=""/>
            </a:pPr>
            <a:r>
              <a:rPr b="0" lang="cs-CZ" sz="3200" spc="-1" strike="noStrike">
                <a:solidFill>
                  <a:srgbClr val="000000"/>
                </a:solidFill>
                <a:latin typeface="Arial"/>
              </a:rPr>
              <a:t>Klikněte pro úpravu formátu textu osnovy</a:t>
            </a:r>
            <a:endParaRPr b="0" lang="cs-CZ"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3200" spc="-1" strike="noStrike">
                <a:solidFill>
                  <a:srgbClr val="000000"/>
                </a:solidFill>
                <a:latin typeface="Arial"/>
              </a:rPr>
              <a:t>Druhá úroveň</a:t>
            </a:r>
            <a:endParaRPr b="0" lang="cs-CZ" sz="32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3200" spc="-1" strike="noStrike">
                <a:solidFill>
                  <a:srgbClr val="000000"/>
                </a:solidFill>
                <a:latin typeface="Arial"/>
              </a:rPr>
              <a:t>Třetí úroveň</a:t>
            </a:r>
            <a:endParaRPr b="0" lang="cs-CZ" sz="32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3200" spc="-1" strike="noStrike">
                <a:solidFill>
                  <a:srgbClr val="000000"/>
                </a:solidFill>
                <a:latin typeface="Arial"/>
              </a:rPr>
              <a:t>Čtvrtá úroveň osnovy</a:t>
            </a:r>
            <a:endParaRPr b="0" lang="cs-CZ" sz="32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3200" spc="-1" strike="noStrike">
                <a:solidFill>
                  <a:srgbClr val="000000"/>
                </a:solidFill>
                <a:latin typeface="Arial"/>
              </a:rPr>
              <a:t>Pátá úroveň osnovy</a:t>
            </a:r>
            <a:endParaRPr b="0" lang="cs-CZ" sz="32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3200" spc="-1" strike="noStrike">
                <a:solidFill>
                  <a:srgbClr val="000000"/>
                </a:solidFill>
                <a:latin typeface="Arial"/>
              </a:rPr>
              <a:t>Šestá úroveň</a:t>
            </a:r>
            <a:endParaRPr b="0" lang="cs-CZ" sz="32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3200" spc="-1" strike="noStrike">
                <a:solidFill>
                  <a:srgbClr val="000000"/>
                </a:solidFill>
                <a:latin typeface="Arial"/>
              </a:rPr>
              <a:t>Sedmá úroveň</a:t>
            </a:r>
            <a:endParaRPr b="0" lang="cs-CZ" sz="3200" spc="-1" strike="noStrike">
              <a:solidFill>
                <a:srgbClr val="000000"/>
              </a:solidFill>
              <a:latin typeface="Arial"/>
            </a:endParaRPr>
          </a:p>
        </p:txBody>
      </p:sp>
      <p:sp>
        <p:nvSpPr>
          <p:cNvPr id="86" name="PlaceHolder 3"/>
          <p:cNvSpPr>
            <a:spLocks noGrp="1"/>
          </p:cNvSpPr>
          <p:nvPr>
            <p:ph type="dt"/>
          </p:nvPr>
        </p:nvSpPr>
        <p:spPr>
          <a:xfrm>
            <a:off x="457200" y="6356520"/>
            <a:ext cx="2133360" cy="364680"/>
          </a:xfrm>
          <a:prstGeom prst="rect">
            <a:avLst/>
          </a:prstGeom>
        </p:spPr>
        <p:txBody>
          <a:bodyPr tIns="91440" bIns="91440" anchor="ctr"/>
          <a:p>
            <a:endParaRPr b="0" lang="cs-CZ" sz="2400" spc="-1" strike="noStrike">
              <a:latin typeface="Times New Roman"/>
            </a:endParaRPr>
          </a:p>
        </p:txBody>
      </p:sp>
      <p:sp>
        <p:nvSpPr>
          <p:cNvPr id="87" name="PlaceHolder 4"/>
          <p:cNvSpPr>
            <a:spLocks noGrp="1"/>
          </p:cNvSpPr>
          <p:nvPr>
            <p:ph type="ftr"/>
          </p:nvPr>
        </p:nvSpPr>
        <p:spPr>
          <a:xfrm>
            <a:off x="3124080" y="6356520"/>
            <a:ext cx="2895120" cy="364680"/>
          </a:xfrm>
          <a:prstGeom prst="rect">
            <a:avLst/>
          </a:prstGeom>
        </p:spPr>
        <p:txBody>
          <a:bodyPr tIns="91440" bIns="91440" anchor="ctr"/>
          <a:p>
            <a:endParaRPr b="0" lang="cs-CZ" sz="2400" spc="-1" strike="noStrike">
              <a:latin typeface="Times New Roman"/>
            </a:endParaRPr>
          </a:p>
        </p:txBody>
      </p:sp>
      <p:sp>
        <p:nvSpPr>
          <p:cNvPr id="88" name="PlaceHolder 5"/>
          <p:cNvSpPr>
            <a:spLocks noGrp="1"/>
          </p:cNvSpPr>
          <p:nvPr>
            <p:ph type="sldNum"/>
          </p:nvPr>
        </p:nvSpPr>
        <p:spPr>
          <a:xfrm>
            <a:off x="6553080" y="6356520"/>
            <a:ext cx="2133360" cy="364680"/>
          </a:xfrm>
          <a:prstGeom prst="rect">
            <a:avLst/>
          </a:prstGeom>
        </p:spPr>
        <p:txBody>
          <a:bodyPr anchor="ctr"/>
          <a:p>
            <a:pPr algn="r">
              <a:lnSpc>
                <a:spcPct val="100000"/>
              </a:lnSpc>
            </a:pPr>
            <a:fld id="{B650C1C6-96BB-4821-A7F1-84DB30EB724C}" type="slidenum">
              <a:rPr b="0" lang="cs-CZ" sz="1200" spc="-1" strike="noStrike">
                <a:solidFill>
                  <a:srgbClr val="898989"/>
                </a:solidFill>
                <a:latin typeface="Calibri"/>
                <a:ea typeface="Calibri"/>
              </a:rPr>
              <a:t>1</a:t>
            </a:fld>
            <a:endParaRPr b="0" lang="cs-CZ"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3.xml"/><Relationship Id="rId4" Type="http://schemas.openxmlformats.org/officeDocument/2006/relationships/comments" Target="../comments/comment14.xml"/>
</Relationships>
</file>

<file path=ppt/slides/_rels/slide1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jpeg"/><Relationship Id="rId3" Type="http://schemas.openxmlformats.org/officeDocument/2006/relationships/image" Target="../media/image30.png"/><Relationship Id="rId4"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jpeg"/><Relationship Id="rId3" Type="http://schemas.openxmlformats.org/officeDocument/2006/relationships/image" Target="../media/image52.png"/><Relationship Id="rId4"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CustomShape 1"/>
          <p:cNvSpPr/>
          <p:nvPr/>
        </p:nvSpPr>
        <p:spPr>
          <a:xfrm>
            <a:off x="6553080" y="6356520"/>
            <a:ext cx="2133360" cy="364680"/>
          </a:xfrm>
          <a:prstGeom prst="rect">
            <a:avLst/>
          </a:prstGeom>
          <a:noFill/>
          <a:ln>
            <a:noFill/>
          </a:ln>
        </p:spPr>
        <p:style>
          <a:lnRef idx="0"/>
          <a:fillRef idx="0"/>
          <a:effectRef idx="0"/>
          <a:fontRef idx="minor"/>
        </p:style>
        <p:txBody>
          <a:bodyPr anchor="ctr"/>
          <a:p>
            <a:pPr algn="r">
              <a:lnSpc>
                <a:spcPct val="100000"/>
              </a:lnSpc>
            </a:pPr>
            <a:fld id="{2884F1C0-92A5-4987-9647-F837B701D7C6}" type="slidenum">
              <a:rPr b="0" lang="cs-CZ" sz="1200" spc="-1" strike="noStrike">
                <a:solidFill>
                  <a:srgbClr val="898989"/>
                </a:solidFill>
                <a:latin typeface="Calibri"/>
                <a:ea typeface="Calibri"/>
              </a:rPr>
              <a:t>&lt;číslo&gt;</a:t>
            </a:fld>
            <a:endParaRPr b="0" lang="cs-CZ" sz="1200" spc="-1" strike="noStrike">
              <a:latin typeface="Arial"/>
            </a:endParaRPr>
          </a:p>
        </p:txBody>
      </p:sp>
      <p:sp>
        <p:nvSpPr>
          <p:cNvPr id="126" name="CustomShape 2"/>
          <p:cNvSpPr/>
          <p:nvPr/>
        </p:nvSpPr>
        <p:spPr>
          <a:xfrm>
            <a:off x="1908000" y="2565360"/>
            <a:ext cx="5651280" cy="518760"/>
          </a:xfrm>
          <a:prstGeom prst="rect">
            <a:avLst/>
          </a:prstGeom>
          <a:noFill/>
          <a:ln>
            <a:noFill/>
          </a:ln>
        </p:spPr>
        <p:style>
          <a:lnRef idx="0"/>
          <a:fillRef idx="0"/>
          <a:effectRef idx="0"/>
          <a:fontRef idx="minor"/>
        </p:style>
        <p:txBody>
          <a:bodyPr/>
          <a:p>
            <a:pPr>
              <a:lnSpc>
                <a:spcPct val="100000"/>
              </a:lnSpc>
            </a:pPr>
            <a:r>
              <a:rPr b="0" lang="cs-CZ" sz="2800" spc="-1" strike="noStrike">
                <a:solidFill>
                  <a:srgbClr val="000000"/>
                </a:solidFill>
                <a:latin typeface="Arial"/>
                <a:ea typeface="Arial"/>
              </a:rPr>
              <a:t>Protein expression and purification</a:t>
            </a:r>
            <a:endParaRPr b="0" lang="cs-CZ" sz="2800" spc="-1" strike="noStrike">
              <a:latin typeface="Arial"/>
            </a:endParaRPr>
          </a:p>
        </p:txBody>
      </p:sp>
      <p:sp>
        <p:nvSpPr>
          <p:cNvPr id="127" name="CustomShape 3"/>
          <p:cNvSpPr/>
          <p:nvPr/>
        </p:nvSpPr>
        <p:spPr>
          <a:xfrm>
            <a:off x="642960" y="3214800"/>
            <a:ext cx="7857720" cy="1752120"/>
          </a:xfrm>
          <a:prstGeom prst="rect">
            <a:avLst/>
          </a:prstGeom>
          <a:noFill/>
          <a:ln>
            <a:noFill/>
          </a:ln>
        </p:spPr>
        <p:style>
          <a:lnRef idx="0"/>
          <a:fillRef idx="0"/>
          <a:effectRef idx="0"/>
          <a:fontRef idx="minor"/>
        </p:style>
        <p:txBody>
          <a:bodyPr/>
          <a:p>
            <a:pPr marL="343080" indent="-342720" algn="ctr">
              <a:lnSpc>
                <a:spcPct val="100000"/>
              </a:lnSpc>
            </a:pPr>
            <a:r>
              <a:rPr b="1" lang="cs-CZ" sz="3600" spc="-1" strike="noStrike">
                <a:solidFill>
                  <a:srgbClr val="000000"/>
                </a:solidFill>
                <a:latin typeface="Arial"/>
                <a:ea typeface="Arial"/>
              </a:rPr>
              <a:t>IX. Protein quality</a:t>
            </a:r>
            <a:endParaRPr b="0" lang="cs-CZ" sz="3600" spc="-1" strike="noStrike">
              <a:latin typeface="Arial"/>
            </a:endParaRPr>
          </a:p>
        </p:txBody>
      </p:sp>
      <p:sp>
        <p:nvSpPr>
          <p:cNvPr id="128" name="CustomShape 4"/>
          <p:cNvSpPr/>
          <p:nvPr/>
        </p:nvSpPr>
        <p:spPr>
          <a:xfrm>
            <a:off x="3589200" y="4437000"/>
            <a:ext cx="1928520" cy="396360"/>
          </a:xfrm>
          <a:prstGeom prst="rect">
            <a:avLst/>
          </a:prstGeom>
          <a:noFill/>
          <a:ln>
            <a:noFill/>
          </a:ln>
        </p:spPr>
        <p:style>
          <a:lnRef idx="0"/>
          <a:fillRef idx="0"/>
          <a:effectRef idx="0"/>
          <a:fontRef idx="minor"/>
        </p:style>
        <p:txBody>
          <a:bodyPr/>
          <a:p>
            <a:pPr algn="ctr">
              <a:lnSpc>
                <a:spcPct val="100000"/>
              </a:lnSpc>
            </a:pPr>
            <a:r>
              <a:rPr b="0" lang="cs-CZ" sz="2000" spc="-1" strike="noStrike">
                <a:solidFill>
                  <a:srgbClr val="000000"/>
                </a:solidFill>
                <a:latin typeface="Arial"/>
                <a:ea typeface="Arial"/>
              </a:rPr>
              <a:t> </a:t>
            </a:r>
            <a:r>
              <a:rPr b="1" lang="cs-CZ" sz="2000" spc="-1" strike="noStrike">
                <a:solidFill>
                  <a:srgbClr val="000000"/>
                </a:solidFill>
                <a:latin typeface="Calibri"/>
                <a:ea typeface="Calibri"/>
              </a:rPr>
              <a:t>Radka Dopitová</a:t>
            </a:r>
            <a:endParaRPr b="0" lang="cs-CZ" sz="2000" spc="-1" strike="noStrike">
              <a:latin typeface="Arial"/>
            </a:endParaRPr>
          </a:p>
        </p:txBody>
      </p:sp>
      <p:sp>
        <p:nvSpPr>
          <p:cNvPr id="129" name="CustomShape 5"/>
          <p:cNvSpPr/>
          <p:nvPr/>
        </p:nvSpPr>
        <p:spPr>
          <a:xfrm>
            <a:off x="3500280" y="285840"/>
            <a:ext cx="241884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ffffff"/>
                </a:solidFill>
                <a:latin typeface="Calibri"/>
                <a:ea typeface="Calibri"/>
              </a:rPr>
              <a:t>Kód předmětu: </a:t>
            </a:r>
            <a:r>
              <a:rPr b="0" lang="cs-CZ" sz="1800" spc="-1" strike="noStrike">
                <a:solidFill>
                  <a:srgbClr val="ffffff"/>
                </a:solidFill>
                <a:latin typeface="Arial"/>
                <a:ea typeface="Arial"/>
              </a:rPr>
              <a:t>C</a:t>
            </a:r>
            <a:r>
              <a:rPr b="0" lang="cs-CZ" sz="1800" spc="-1" strike="noStrike">
                <a:solidFill>
                  <a:srgbClr val="ffffff"/>
                </a:solidFill>
                <a:latin typeface="Calibri"/>
                <a:ea typeface="Calibri"/>
              </a:rPr>
              <a:t>8980</a:t>
            </a:r>
            <a:endParaRPr b="0" lang="cs-CZ" sz="1800" spc="-1" strike="noStrike">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1" name="Shape 217" descr=""/>
          <p:cNvPicPr/>
          <p:nvPr/>
        </p:nvPicPr>
        <p:blipFill>
          <a:blip r:embed="rId1"/>
          <a:stretch/>
        </p:blipFill>
        <p:spPr>
          <a:xfrm>
            <a:off x="250920" y="2637000"/>
            <a:ext cx="3230280" cy="2952360"/>
          </a:xfrm>
          <a:prstGeom prst="rect">
            <a:avLst/>
          </a:prstGeom>
          <a:ln>
            <a:noFill/>
          </a:ln>
        </p:spPr>
      </p:pic>
      <p:sp>
        <p:nvSpPr>
          <p:cNvPr id="202" name="CustomShape 1"/>
          <p:cNvSpPr/>
          <p:nvPr/>
        </p:nvSpPr>
        <p:spPr>
          <a:xfrm>
            <a:off x="2556000" y="79200"/>
            <a:ext cx="3115800" cy="396360"/>
          </a:xfrm>
          <a:prstGeom prst="rect">
            <a:avLst/>
          </a:prstGeom>
          <a:noFill/>
          <a:ln>
            <a:noFill/>
          </a:ln>
        </p:spPr>
        <p:style>
          <a:lnRef idx="0"/>
          <a:fillRef idx="0"/>
          <a:effectRef idx="0"/>
          <a:fontRef idx="minor"/>
        </p:style>
        <p:txBody>
          <a:bodyPr/>
          <a:p>
            <a:pPr>
              <a:lnSpc>
                <a:spcPct val="100000"/>
              </a:lnSpc>
            </a:pPr>
            <a:r>
              <a:rPr b="1" lang="cs-CZ" sz="2000" spc="-1" strike="noStrike">
                <a:solidFill>
                  <a:srgbClr val="000066"/>
                </a:solidFill>
                <a:latin typeface="Arial"/>
                <a:ea typeface="Arial"/>
              </a:rPr>
              <a:t>Mass spectrometry (MS)</a:t>
            </a:r>
            <a:endParaRPr b="0" lang="cs-CZ" sz="2000" spc="-1" strike="noStrike">
              <a:latin typeface="Arial"/>
            </a:endParaRPr>
          </a:p>
        </p:txBody>
      </p:sp>
      <p:sp>
        <p:nvSpPr>
          <p:cNvPr id="203" name="CustomShape 2"/>
          <p:cNvSpPr/>
          <p:nvPr/>
        </p:nvSpPr>
        <p:spPr>
          <a:xfrm>
            <a:off x="0" y="620640"/>
            <a:ext cx="8784720" cy="1579320"/>
          </a:xfrm>
          <a:prstGeom prst="rect">
            <a:avLst/>
          </a:prstGeom>
          <a:noFill/>
          <a:ln>
            <a:noFill/>
          </a:ln>
        </p:spPr>
        <p:style>
          <a:lnRef idx="0"/>
          <a:fillRef idx="0"/>
          <a:effectRef idx="0"/>
          <a:fontRef idx="minor"/>
        </p:style>
        <p:txBody>
          <a:bodyPr/>
          <a:p>
            <a:pPr>
              <a:lnSpc>
                <a:spcPct val="130000"/>
              </a:lnSpc>
              <a:buClr>
                <a:srgbClr val="000000"/>
              </a:buClr>
              <a:buFont typeface="Noto Sans Symbols"/>
              <a:buChar char="➢"/>
            </a:pPr>
            <a:r>
              <a:rPr b="0" lang="cs-CZ" sz="1400" spc="-1" strike="noStrike">
                <a:solidFill>
                  <a:srgbClr val="000000"/>
                </a:solidFill>
                <a:latin typeface="Arial"/>
                <a:ea typeface="Arial"/>
              </a:rPr>
              <a:t> </a:t>
            </a:r>
            <a:r>
              <a:rPr b="0" lang="cs-CZ" sz="1400" spc="-1" strike="noStrike">
                <a:solidFill>
                  <a:srgbClr val="000000"/>
                </a:solidFill>
                <a:latin typeface="Arial"/>
                <a:ea typeface="Arial"/>
              </a:rPr>
              <a:t>Technique separates molecules according to their mass and charge. </a:t>
            </a:r>
            <a:endParaRPr b="0" lang="cs-CZ" sz="1400" spc="-1" strike="noStrike">
              <a:latin typeface="Arial"/>
            </a:endParaRPr>
          </a:p>
          <a:p>
            <a:pPr>
              <a:lnSpc>
                <a:spcPct val="130000"/>
              </a:lnSpc>
              <a:spcBef>
                <a:spcPts val="700"/>
              </a:spcBef>
              <a:buClr>
                <a:srgbClr val="000000"/>
              </a:buClr>
              <a:buFont typeface="Noto Sans Symbols"/>
              <a:buChar char="➢"/>
            </a:pPr>
            <a:r>
              <a:rPr b="0" lang="cs-CZ" sz="1400" spc="-1" strike="noStrike">
                <a:solidFill>
                  <a:srgbClr val="000000"/>
                </a:solidFill>
                <a:latin typeface="Arial"/>
                <a:ea typeface="Arial"/>
              </a:rPr>
              <a:t> </a:t>
            </a:r>
            <a:r>
              <a:rPr b="0" lang="cs-CZ" sz="1400" spc="-1" strike="noStrike">
                <a:solidFill>
                  <a:srgbClr val="000000"/>
                </a:solidFill>
                <a:latin typeface="Arial"/>
                <a:ea typeface="Arial"/>
              </a:rPr>
              <a:t>Mass spectrometer are composed of three parts: ionization source, an analyser, and a detector. The mass analyzer separates protein ions according to their mass (m) to charge (z) ratios (m/z). Protein ions are generated within the ionization source; the mostly common ionization technique are electrospray ionization and matrix-assisted laser  desorption  ionization (MALDI).</a:t>
            </a:r>
            <a:endParaRPr b="0" lang="cs-CZ" sz="1400" spc="-1" strike="noStrike">
              <a:latin typeface="Arial"/>
            </a:endParaRPr>
          </a:p>
        </p:txBody>
      </p:sp>
      <p:sp>
        <p:nvSpPr>
          <p:cNvPr id="204" name="CustomShape 3"/>
          <p:cNvSpPr/>
          <p:nvPr/>
        </p:nvSpPr>
        <p:spPr>
          <a:xfrm>
            <a:off x="3492360" y="2637000"/>
            <a:ext cx="5256000" cy="739440"/>
          </a:xfrm>
          <a:prstGeom prst="rect">
            <a:avLst/>
          </a:prstGeom>
          <a:noFill/>
          <a:ln w="9360">
            <a:solidFill>
              <a:schemeClr val="dk1"/>
            </a:solidFill>
            <a:miter/>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Analysis of intact proteins: complete sequence coverage, assessment of overall protein heterogeniety, identification of labile PTMs.</a:t>
            </a:r>
            <a:endParaRPr b="0" lang="cs-CZ" sz="1400" spc="-1" strike="noStrike">
              <a:latin typeface="Arial"/>
            </a:endParaRPr>
          </a:p>
        </p:txBody>
      </p:sp>
      <p:sp>
        <p:nvSpPr>
          <p:cNvPr id="205" name="CustomShape 4"/>
          <p:cNvSpPr/>
          <p:nvPr/>
        </p:nvSpPr>
        <p:spPr>
          <a:xfrm>
            <a:off x="3564000" y="3932280"/>
            <a:ext cx="5327280" cy="739440"/>
          </a:xfrm>
          <a:prstGeom prst="rect">
            <a:avLst/>
          </a:prstGeom>
          <a:noFill/>
          <a:ln w="9360">
            <a:solidFill>
              <a:schemeClr val="dk1"/>
            </a:solidFill>
            <a:miter/>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Analysis of protein digest mixture:  location of PTMs, amino acid degradation products, glycosylation sites, and disulfide linkages with specific regions of protein sequence.</a:t>
            </a:r>
            <a:endParaRPr b="0" lang="cs-CZ" sz="1400" spc="-1" strike="noStrike">
              <a:latin typeface="Arial"/>
            </a:endParaRPr>
          </a:p>
        </p:txBody>
      </p:sp>
      <p:sp>
        <p:nvSpPr>
          <p:cNvPr id="206" name="CustomShape 5"/>
          <p:cNvSpPr/>
          <p:nvPr/>
        </p:nvSpPr>
        <p:spPr>
          <a:xfrm>
            <a:off x="3780000" y="5229360"/>
            <a:ext cx="5256000" cy="517320"/>
          </a:xfrm>
          <a:prstGeom prst="rect">
            <a:avLst/>
          </a:prstGeom>
          <a:noFill/>
          <a:ln>
            <a:noFill/>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Mass measurement accuracy ranging from 0.02% (ESI) to 0.1%</a:t>
            </a:r>
            <a:endParaRPr b="0" lang="cs-CZ" sz="1400" spc="-1" strike="noStrike">
              <a:latin typeface="Arial"/>
            </a:endParaRPr>
          </a:p>
          <a:p>
            <a:pPr>
              <a:lnSpc>
                <a:spcPct val="100000"/>
              </a:lnSpc>
            </a:pPr>
            <a:r>
              <a:rPr b="0" lang="cs-CZ" sz="1400" spc="-1" strike="noStrike">
                <a:solidFill>
                  <a:srgbClr val="000000"/>
                </a:solidFill>
                <a:latin typeface="Arial"/>
                <a:ea typeface="Arial"/>
              </a:rPr>
              <a:t>(MALDI) is routinely achieved.</a:t>
            </a:r>
            <a:endParaRPr b="0" lang="cs-CZ" sz="1400" spc="-1" strike="noStrike">
              <a:latin typeface="Arial"/>
            </a:endParaRPr>
          </a:p>
        </p:txBody>
      </p:sp>
      <p:sp>
        <p:nvSpPr>
          <p:cNvPr id="207" name="CustomShape 6"/>
          <p:cNvSpPr/>
          <p:nvPr/>
        </p:nvSpPr>
        <p:spPr>
          <a:xfrm>
            <a:off x="4392720" y="2200320"/>
            <a:ext cx="360" cy="36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208" name="CustomShape 7"/>
          <p:cNvSpPr/>
          <p:nvPr/>
        </p:nvSpPr>
        <p:spPr>
          <a:xfrm>
            <a:off x="2771640" y="2924280"/>
            <a:ext cx="576000" cy="36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209" name="CustomShape 8"/>
          <p:cNvSpPr/>
          <p:nvPr/>
        </p:nvSpPr>
        <p:spPr>
          <a:xfrm>
            <a:off x="3276720" y="3500280"/>
            <a:ext cx="215640" cy="1872720"/>
          </a:xfrm>
          <a:prstGeom prst="rightBrace">
            <a:avLst>
              <a:gd name="adj1" fmla="val 8333"/>
              <a:gd name="adj2" fmla="val 50000"/>
            </a:avLst>
          </a:prstGeom>
          <a:noFill/>
          <a:ln w="9360">
            <a:solidFill>
              <a:schemeClr val="dk1"/>
            </a:solidFill>
            <a:miter/>
          </a:ln>
        </p:spPr>
        <p:style>
          <a:lnRef idx="0"/>
          <a:fillRef idx="0"/>
          <a:effectRef idx="0"/>
          <a:fontRef idx="minor"/>
        </p:style>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0" name="CustomShape 1"/>
          <p:cNvSpPr/>
          <p:nvPr/>
        </p:nvSpPr>
        <p:spPr>
          <a:xfrm>
            <a:off x="1908000" y="115920"/>
            <a:ext cx="5144760" cy="396360"/>
          </a:xfrm>
          <a:prstGeom prst="rect">
            <a:avLst/>
          </a:prstGeom>
          <a:noFill/>
          <a:ln>
            <a:noFill/>
          </a:ln>
        </p:spPr>
        <p:style>
          <a:lnRef idx="0"/>
          <a:fillRef idx="0"/>
          <a:effectRef idx="0"/>
          <a:fontRef idx="minor"/>
        </p:style>
        <p:txBody>
          <a:bodyPr/>
          <a:p>
            <a:pPr>
              <a:lnSpc>
                <a:spcPct val="100000"/>
              </a:lnSpc>
            </a:pPr>
            <a:r>
              <a:rPr b="1" lang="cs-CZ" sz="2000" spc="-1" strike="noStrike">
                <a:solidFill>
                  <a:srgbClr val="000066"/>
                </a:solidFill>
                <a:latin typeface="Arial"/>
                <a:ea typeface="Arial"/>
              </a:rPr>
              <a:t>Mass spectrometry (MS) – intact analysis</a:t>
            </a:r>
            <a:endParaRPr b="0" lang="cs-CZ" sz="2000" spc="-1" strike="noStrike">
              <a:latin typeface="Arial"/>
            </a:endParaRPr>
          </a:p>
        </p:txBody>
      </p:sp>
      <p:sp>
        <p:nvSpPr>
          <p:cNvPr id="211" name="CustomShape 2"/>
          <p:cNvSpPr/>
          <p:nvPr/>
        </p:nvSpPr>
        <p:spPr>
          <a:xfrm>
            <a:off x="0" y="549360"/>
            <a:ext cx="9143640" cy="1933200"/>
          </a:xfrm>
          <a:prstGeom prst="rect">
            <a:avLst/>
          </a:prstGeom>
          <a:noFill/>
          <a:ln>
            <a:noFill/>
          </a:ln>
        </p:spPr>
        <p:style>
          <a:lnRef idx="0"/>
          <a:fillRef idx="0"/>
          <a:effectRef idx="0"/>
          <a:fontRef idx="minor"/>
        </p:style>
        <p:txBody>
          <a:bodyPr/>
          <a:p>
            <a:pPr>
              <a:lnSpc>
                <a:spcPct val="100000"/>
              </a:lnSpc>
              <a:buClr>
                <a:srgbClr val="000000"/>
              </a:buClr>
              <a:buFont typeface="Arial"/>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Measurement of total mass  of purified protein</a:t>
            </a:r>
            <a:endParaRPr b="0" lang="cs-CZ" sz="1800" spc="-1" strike="noStrike">
              <a:latin typeface="Arial"/>
            </a:endParaRPr>
          </a:p>
          <a:p>
            <a:pPr>
              <a:lnSpc>
                <a:spcPct val="130000"/>
              </a:lnSpc>
              <a:spcBef>
                <a:spcPts val="901"/>
              </a:spcBef>
              <a:buClr>
                <a:srgbClr val="000000"/>
              </a:buClr>
              <a:buFont typeface="Noto Sans Symbols"/>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Applications: Evaluation of recombinant protein heterogeniety resulting from posttranslation modifications,  sequence variation generated from proteolysis, or tranctriptional/translation errors, and degradation products, which  are formed during processing and final product storage.</a:t>
            </a:r>
            <a:endParaRPr b="0" lang="cs-CZ" sz="1800" spc="-1" strike="noStrike">
              <a:latin typeface="Arial"/>
            </a:endParaRPr>
          </a:p>
        </p:txBody>
      </p:sp>
      <p:pic>
        <p:nvPicPr>
          <p:cNvPr id="212" name="Shape 232" descr=""/>
          <p:cNvPicPr/>
          <p:nvPr/>
        </p:nvPicPr>
        <p:blipFill>
          <a:blip r:embed="rId1"/>
          <a:stretch/>
        </p:blipFill>
        <p:spPr>
          <a:xfrm>
            <a:off x="1835280" y="4030560"/>
            <a:ext cx="4787640" cy="2638080"/>
          </a:xfrm>
          <a:prstGeom prst="rect">
            <a:avLst/>
          </a:prstGeom>
          <a:ln>
            <a:noFill/>
          </a:ln>
        </p:spPr>
      </p:pic>
      <p:sp>
        <p:nvSpPr>
          <p:cNvPr id="213" name="CustomShape 3"/>
          <p:cNvSpPr/>
          <p:nvPr/>
        </p:nvSpPr>
        <p:spPr>
          <a:xfrm>
            <a:off x="3851280" y="4130640"/>
            <a:ext cx="1933200" cy="336240"/>
          </a:xfrm>
          <a:prstGeom prst="rect">
            <a:avLst/>
          </a:prstGeom>
          <a:noFill/>
          <a:ln>
            <a:noFill/>
          </a:ln>
        </p:spPr>
        <p:style>
          <a:lnRef idx="0"/>
          <a:fillRef idx="0"/>
          <a:effectRef idx="0"/>
          <a:fontRef idx="minor"/>
        </p:style>
        <p:txBody>
          <a:bodyPr/>
          <a:p>
            <a:pPr>
              <a:lnSpc>
                <a:spcPct val="100000"/>
              </a:lnSpc>
            </a:pPr>
            <a:r>
              <a:rPr b="0" lang="cs-CZ" sz="1600" spc="-1" strike="noStrike">
                <a:solidFill>
                  <a:srgbClr val="000000"/>
                </a:solidFill>
                <a:latin typeface="Arial"/>
                <a:ea typeface="Arial"/>
              </a:rPr>
              <a:t>glycoform</a:t>
            </a:r>
            <a:endParaRPr b="0" lang="cs-CZ" sz="1600" spc="-1" strike="noStrike">
              <a:latin typeface="Arial"/>
            </a:endParaRPr>
          </a:p>
        </p:txBody>
      </p:sp>
      <p:sp>
        <p:nvSpPr>
          <p:cNvPr id="214" name="CustomShape 4"/>
          <p:cNvSpPr/>
          <p:nvPr/>
        </p:nvSpPr>
        <p:spPr>
          <a:xfrm>
            <a:off x="2771640" y="3645000"/>
            <a:ext cx="2812680" cy="304560"/>
          </a:xfrm>
          <a:prstGeom prst="rect">
            <a:avLst/>
          </a:prstGeom>
          <a:noFill/>
          <a:ln>
            <a:noFill/>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Non-modified protein</a:t>
            </a:r>
            <a:endParaRPr b="0" lang="cs-CZ" sz="1400" spc="-1" strike="noStrike">
              <a:latin typeface="Arial"/>
            </a:endParaRPr>
          </a:p>
        </p:txBody>
      </p:sp>
      <p:sp>
        <p:nvSpPr>
          <p:cNvPr id="215" name="CustomShape 5"/>
          <p:cNvSpPr/>
          <p:nvPr/>
        </p:nvSpPr>
        <p:spPr>
          <a:xfrm>
            <a:off x="2700360" y="3164040"/>
            <a:ext cx="3744720" cy="336240"/>
          </a:xfrm>
          <a:prstGeom prst="rect">
            <a:avLst/>
          </a:prstGeom>
          <a:noFill/>
          <a:ln>
            <a:noFill/>
          </a:ln>
        </p:spPr>
        <p:style>
          <a:lnRef idx="0"/>
          <a:fillRef idx="0"/>
          <a:effectRef idx="0"/>
          <a:fontRef idx="minor"/>
        </p:style>
        <p:txBody>
          <a:bodyPr/>
          <a:p>
            <a:pPr>
              <a:lnSpc>
                <a:spcPct val="100000"/>
              </a:lnSpc>
            </a:pPr>
            <a:r>
              <a:rPr b="1" lang="cs-CZ" sz="2400" spc="-1" strike="noStrike" baseline="-25000">
                <a:solidFill>
                  <a:srgbClr val="000000"/>
                </a:solidFill>
                <a:latin typeface="Arial"/>
                <a:ea typeface="Arial"/>
              </a:rPr>
              <a:t>Posttranslation modification</a:t>
            </a:r>
            <a:endParaRPr b="0" lang="cs-CZ" sz="2400" spc="-1" strike="noStrike">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6" name="CustomShape 1"/>
          <p:cNvSpPr/>
          <p:nvPr/>
        </p:nvSpPr>
        <p:spPr>
          <a:xfrm>
            <a:off x="509760" y="1125360"/>
            <a:ext cx="360" cy="136080"/>
          </a:xfrm>
          <a:prstGeom prst="rect">
            <a:avLst/>
          </a:prstGeom>
          <a:solidFill>
            <a:srgbClr val="ffffff"/>
          </a:solidFill>
          <a:ln>
            <a:noFill/>
          </a:ln>
        </p:spPr>
        <p:style>
          <a:lnRef idx="0"/>
          <a:fillRef idx="0"/>
          <a:effectRef idx="0"/>
          <a:fontRef idx="minor"/>
        </p:style>
      </p:sp>
      <p:sp>
        <p:nvSpPr>
          <p:cNvPr id="217" name="CustomShape 2"/>
          <p:cNvSpPr/>
          <p:nvPr/>
        </p:nvSpPr>
        <p:spPr>
          <a:xfrm>
            <a:off x="765000" y="1646280"/>
            <a:ext cx="7891200" cy="1936440"/>
          </a:xfrm>
          <a:custGeom>
            <a:avLst/>
            <a:gdLst/>
            <a:ahLst/>
            <a:rect l="l" t="t" r="r" b="b"/>
            <a:pathLst>
              <a:path w="835" h="205">
                <a:moveTo>
                  <a:pt x="0" y="193"/>
                </a:moveTo>
                <a:lnTo>
                  <a:pt x="0" y="193"/>
                </a:lnTo>
                <a:lnTo>
                  <a:pt x="1" y="193"/>
                </a:lnTo>
                <a:lnTo>
                  <a:pt x="2" y="193"/>
                </a:lnTo>
                <a:lnTo>
                  <a:pt x="3" y="193"/>
                </a:lnTo>
                <a:lnTo>
                  <a:pt x="4" y="193"/>
                </a:lnTo>
                <a:lnTo>
                  <a:pt x="5" y="193"/>
                </a:lnTo>
                <a:lnTo>
                  <a:pt x="6" y="193"/>
                </a:lnTo>
                <a:lnTo>
                  <a:pt x="7" y="193"/>
                </a:lnTo>
                <a:lnTo>
                  <a:pt x="8" y="193"/>
                </a:lnTo>
                <a:lnTo>
                  <a:pt x="9" y="193"/>
                </a:lnTo>
                <a:lnTo>
                  <a:pt x="9" y="192"/>
                </a:lnTo>
                <a:lnTo>
                  <a:pt x="9" y="193"/>
                </a:lnTo>
                <a:lnTo>
                  <a:pt x="10" y="193"/>
                </a:lnTo>
                <a:lnTo>
                  <a:pt x="10" y="190"/>
                </a:lnTo>
                <a:lnTo>
                  <a:pt x="11" y="190"/>
                </a:lnTo>
                <a:lnTo>
                  <a:pt x="11" y="188"/>
                </a:lnTo>
                <a:lnTo>
                  <a:pt x="11" y="189"/>
                </a:lnTo>
                <a:lnTo>
                  <a:pt x="12" y="189"/>
                </a:lnTo>
                <a:lnTo>
                  <a:pt x="12" y="186"/>
                </a:lnTo>
                <a:lnTo>
                  <a:pt x="12" y="189"/>
                </a:lnTo>
                <a:lnTo>
                  <a:pt x="13" y="189"/>
                </a:lnTo>
                <a:lnTo>
                  <a:pt x="13" y="183"/>
                </a:lnTo>
                <a:lnTo>
                  <a:pt x="14" y="183"/>
                </a:lnTo>
                <a:lnTo>
                  <a:pt x="14" y="187"/>
                </a:lnTo>
                <a:lnTo>
                  <a:pt x="15" y="187"/>
                </a:lnTo>
                <a:lnTo>
                  <a:pt x="15" y="177"/>
                </a:lnTo>
                <a:lnTo>
                  <a:pt x="15" y="188"/>
                </a:lnTo>
                <a:lnTo>
                  <a:pt x="15" y="187"/>
                </a:lnTo>
                <a:lnTo>
                  <a:pt x="16" y="187"/>
                </a:lnTo>
                <a:lnTo>
                  <a:pt x="16" y="176"/>
                </a:lnTo>
                <a:lnTo>
                  <a:pt x="16" y="179"/>
                </a:lnTo>
                <a:lnTo>
                  <a:pt x="17" y="179"/>
                </a:lnTo>
                <a:lnTo>
                  <a:pt x="17" y="188"/>
                </a:lnTo>
                <a:lnTo>
                  <a:pt x="17" y="187"/>
                </a:lnTo>
                <a:lnTo>
                  <a:pt x="18" y="187"/>
                </a:lnTo>
                <a:lnTo>
                  <a:pt x="18" y="175"/>
                </a:lnTo>
                <a:lnTo>
                  <a:pt x="18" y="177"/>
                </a:lnTo>
                <a:lnTo>
                  <a:pt x="19" y="177"/>
                </a:lnTo>
                <a:lnTo>
                  <a:pt x="19" y="188"/>
                </a:lnTo>
                <a:lnTo>
                  <a:pt x="19" y="186"/>
                </a:lnTo>
                <a:lnTo>
                  <a:pt x="20" y="186"/>
                </a:lnTo>
                <a:lnTo>
                  <a:pt x="20" y="176"/>
                </a:lnTo>
                <a:lnTo>
                  <a:pt x="20" y="185"/>
                </a:lnTo>
                <a:lnTo>
                  <a:pt x="21" y="185"/>
                </a:lnTo>
                <a:lnTo>
                  <a:pt x="21" y="171"/>
                </a:lnTo>
                <a:lnTo>
                  <a:pt x="21" y="176"/>
                </a:lnTo>
                <a:lnTo>
                  <a:pt x="22" y="176"/>
                </a:lnTo>
                <a:lnTo>
                  <a:pt x="22" y="189"/>
                </a:lnTo>
                <a:lnTo>
                  <a:pt x="22" y="186"/>
                </a:lnTo>
                <a:lnTo>
                  <a:pt x="23" y="186"/>
                </a:lnTo>
                <a:lnTo>
                  <a:pt x="23" y="174"/>
                </a:lnTo>
                <a:lnTo>
                  <a:pt x="23" y="175"/>
                </a:lnTo>
                <a:lnTo>
                  <a:pt x="24" y="175"/>
                </a:lnTo>
                <a:lnTo>
                  <a:pt x="24" y="189"/>
                </a:lnTo>
                <a:lnTo>
                  <a:pt x="25" y="189"/>
                </a:lnTo>
                <a:lnTo>
                  <a:pt x="25" y="174"/>
                </a:lnTo>
                <a:lnTo>
                  <a:pt x="25" y="196"/>
                </a:lnTo>
                <a:lnTo>
                  <a:pt x="25" y="179"/>
                </a:lnTo>
                <a:lnTo>
                  <a:pt x="26" y="179"/>
                </a:lnTo>
                <a:lnTo>
                  <a:pt x="26" y="198"/>
                </a:lnTo>
                <a:lnTo>
                  <a:pt x="27" y="198"/>
                </a:lnTo>
                <a:lnTo>
                  <a:pt x="27" y="175"/>
                </a:lnTo>
                <a:lnTo>
                  <a:pt x="27" y="178"/>
                </a:lnTo>
                <a:lnTo>
                  <a:pt x="28" y="178"/>
                </a:lnTo>
                <a:lnTo>
                  <a:pt x="28" y="198"/>
                </a:lnTo>
                <a:lnTo>
                  <a:pt x="28" y="180"/>
                </a:lnTo>
                <a:lnTo>
                  <a:pt x="29" y="180"/>
                </a:lnTo>
                <a:lnTo>
                  <a:pt x="29" y="194"/>
                </a:lnTo>
                <a:lnTo>
                  <a:pt x="30" y="194"/>
                </a:lnTo>
                <a:lnTo>
                  <a:pt x="30" y="175"/>
                </a:lnTo>
                <a:lnTo>
                  <a:pt x="30" y="195"/>
                </a:lnTo>
                <a:lnTo>
                  <a:pt x="30" y="190"/>
                </a:lnTo>
                <a:lnTo>
                  <a:pt x="31" y="190"/>
                </a:lnTo>
                <a:lnTo>
                  <a:pt x="31" y="173"/>
                </a:lnTo>
                <a:lnTo>
                  <a:pt x="31" y="178"/>
                </a:lnTo>
                <a:lnTo>
                  <a:pt x="32" y="178"/>
                </a:lnTo>
                <a:lnTo>
                  <a:pt x="32" y="202"/>
                </a:lnTo>
                <a:lnTo>
                  <a:pt x="32" y="178"/>
                </a:lnTo>
                <a:lnTo>
                  <a:pt x="33" y="178"/>
                </a:lnTo>
                <a:lnTo>
                  <a:pt x="33" y="195"/>
                </a:lnTo>
                <a:lnTo>
                  <a:pt x="34" y="195"/>
                </a:lnTo>
                <a:lnTo>
                  <a:pt x="34" y="177"/>
                </a:lnTo>
                <a:lnTo>
                  <a:pt x="34" y="201"/>
                </a:lnTo>
                <a:lnTo>
                  <a:pt x="34" y="184"/>
                </a:lnTo>
                <a:lnTo>
                  <a:pt x="35" y="184"/>
                </a:lnTo>
                <a:lnTo>
                  <a:pt x="35" y="197"/>
                </a:lnTo>
                <a:lnTo>
                  <a:pt x="36" y="197"/>
                </a:lnTo>
                <a:lnTo>
                  <a:pt x="36" y="177"/>
                </a:lnTo>
                <a:lnTo>
                  <a:pt x="36" y="201"/>
                </a:lnTo>
                <a:lnTo>
                  <a:pt x="36" y="192"/>
                </a:lnTo>
                <a:lnTo>
                  <a:pt x="37" y="192"/>
                </a:lnTo>
                <a:lnTo>
                  <a:pt x="37" y="119"/>
                </a:lnTo>
                <a:lnTo>
                  <a:pt x="37" y="173"/>
                </a:lnTo>
                <a:lnTo>
                  <a:pt x="38" y="173"/>
                </a:lnTo>
                <a:lnTo>
                  <a:pt x="38" y="201"/>
                </a:lnTo>
                <a:lnTo>
                  <a:pt x="38" y="173"/>
                </a:lnTo>
                <a:lnTo>
                  <a:pt x="39" y="173"/>
                </a:lnTo>
                <a:lnTo>
                  <a:pt x="39" y="202"/>
                </a:lnTo>
                <a:lnTo>
                  <a:pt x="39" y="177"/>
                </a:lnTo>
                <a:lnTo>
                  <a:pt x="40" y="177"/>
                </a:lnTo>
                <a:lnTo>
                  <a:pt x="40" y="199"/>
                </a:lnTo>
                <a:lnTo>
                  <a:pt x="40" y="179"/>
                </a:lnTo>
                <a:lnTo>
                  <a:pt x="41" y="179"/>
                </a:lnTo>
                <a:lnTo>
                  <a:pt x="41" y="195"/>
                </a:lnTo>
                <a:lnTo>
                  <a:pt x="42" y="195"/>
                </a:lnTo>
                <a:lnTo>
                  <a:pt x="42" y="172"/>
                </a:lnTo>
                <a:lnTo>
                  <a:pt x="42" y="203"/>
                </a:lnTo>
                <a:lnTo>
                  <a:pt x="42" y="175"/>
                </a:lnTo>
                <a:lnTo>
                  <a:pt x="43" y="175"/>
                </a:lnTo>
                <a:lnTo>
                  <a:pt x="43" y="198"/>
                </a:lnTo>
                <a:lnTo>
                  <a:pt x="43" y="175"/>
                </a:lnTo>
                <a:lnTo>
                  <a:pt x="44" y="175"/>
                </a:lnTo>
                <a:lnTo>
                  <a:pt x="44" y="197"/>
                </a:lnTo>
                <a:lnTo>
                  <a:pt x="44" y="194"/>
                </a:lnTo>
                <a:lnTo>
                  <a:pt x="45" y="194"/>
                </a:lnTo>
                <a:lnTo>
                  <a:pt x="45" y="119"/>
                </a:lnTo>
                <a:lnTo>
                  <a:pt x="45" y="159"/>
                </a:lnTo>
                <a:lnTo>
                  <a:pt x="46" y="159"/>
                </a:lnTo>
                <a:lnTo>
                  <a:pt x="46" y="190"/>
                </a:lnTo>
                <a:lnTo>
                  <a:pt x="46" y="177"/>
                </a:lnTo>
                <a:lnTo>
                  <a:pt x="47" y="177"/>
                </a:lnTo>
                <a:lnTo>
                  <a:pt x="47" y="193"/>
                </a:lnTo>
                <a:lnTo>
                  <a:pt x="47" y="178"/>
                </a:lnTo>
                <a:lnTo>
                  <a:pt x="48" y="178"/>
                </a:lnTo>
                <a:lnTo>
                  <a:pt x="48" y="197"/>
                </a:lnTo>
                <a:lnTo>
                  <a:pt x="48" y="180"/>
                </a:lnTo>
                <a:lnTo>
                  <a:pt x="49" y="180"/>
                </a:lnTo>
                <a:lnTo>
                  <a:pt x="49" y="205"/>
                </a:lnTo>
                <a:lnTo>
                  <a:pt x="49" y="183"/>
                </a:lnTo>
                <a:lnTo>
                  <a:pt x="50" y="183"/>
                </a:lnTo>
                <a:lnTo>
                  <a:pt x="50" y="204"/>
                </a:lnTo>
                <a:lnTo>
                  <a:pt x="50" y="183"/>
                </a:lnTo>
                <a:lnTo>
                  <a:pt x="51" y="183"/>
                </a:lnTo>
                <a:lnTo>
                  <a:pt x="51" y="195"/>
                </a:lnTo>
                <a:lnTo>
                  <a:pt x="52" y="195"/>
                </a:lnTo>
                <a:lnTo>
                  <a:pt x="52" y="179"/>
                </a:lnTo>
                <a:lnTo>
                  <a:pt x="52" y="200"/>
                </a:lnTo>
                <a:lnTo>
                  <a:pt x="52" y="194"/>
                </a:lnTo>
                <a:lnTo>
                  <a:pt x="53" y="194"/>
                </a:lnTo>
                <a:lnTo>
                  <a:pt x="53" y="174"/>
                </a:lnTo>
                <a:lnTo>
                  <a:pt x="53" y="176"/>
                </a:lnTo>
                <a:lnTo>
                  <a:pt x="54" y="176"/>
                </a:lnTo>
                <a:lnTo>
                  <a:pt x="54" y="192"/>
                </a:lnTo>
                <a:lnTo>
                  <a:pt x="54" y="177"/>
                </a:lnTo>
                <a:lnTo>
                  <a:pt x="55" y="177"/>
                </a:lnTo>
                <a:lnTo>
                  <a:pt x="55" y="195"/>
                </a:lnTo>
                <a:lnTo>
                  <a:pt x="55" y="180"/>
                </a:lnTo>
                <a:lnTo>
                  <a:pt x="56" y="180"/>
                </a:lnTo>
                <a:lnTo>
                  <a:pt x="56" y="203"/>
                </a:lnTo>
                <a:lnTo>
                  <a:pt x="56" y="202"/>
                </a:lnTo>
                <a:lnTo>
                  <a:pt x="57" y="202"/>
                </a:lnTo>
                <a:lnTo>
                  <a:pt x="57" y="176"/>
                </a:lnTo>
                <a:lnTo>
                  <a:pt x="57" y="179"/>
                </a:lnTo>
                <a:lnTo>
                  <a:pt x="58" y="179"/>
                </a:lnTo>
                <a:lnTo>
                  <a:pt x="58" y="193"/>
                </a:lnTo>
                <a:lnTo>
                  <a:pt x="58" y="182"/>
                </a:lnTo>
                <a:lnTo>
                  <a:pt x="59" y="182"/>
                </a:lnTo>
                <a:lnTo>
                  <a:pt x="59" y="197"/>
                </a:lnTo>
                <a:lnTo>
                  <a:pt x="60" y="197"/>
                </a:lnTo>
                <a:lnTo>
                  <a:pt x="60" y="170"/>
                </a:lnTo>
                <a:lnTo>
                  <a:pt x="60" y="183"/>
                </a:lnTo>
                <a:lnTo>
                  <a:pt x="61" y="183"/>
                </a:lnTo>
                <a:lnTo>
                  <a:pt x="61" y="198"/>
                </a:lnTo>
                <a:lnTo>
                  <a:pt x="62" y="198"/>
                </a:lnTo>
                <a:lnTo>
                  <a:pt x="62" y="181"/>
                </a:lnTo>
                <a:lnTo>
                  <a:pt x="62" y="199"/>
                </a:lnTo>
                <a:lnTo>
                  <a:pt x="62" y="184"/>
                </a:lnTo>
                <a:lnTo>
                  <a:pt x="63" y="184"/>
                </a:lnTo>
                <a:lnTo>
                  <a:pt x="63" y="196"/>
                </a:lnTo>
                <a:lnTo>
                  <a:pt x="63" y="194"/>
                </a:lnTo>
                <a:lnTo>
                  <a:pt x="64" y="194"/>
                </a:lnTo>
                <a:lnTo>
                  <a:pt x="64" y="176"/>
                </a:lnTo>
                <a:lnTo>
                  <a:pt x="64" y="177"/>
                </a:lnTo>
                <a:lnTo>
                  <a:pt x="65" y="177"/>
                </a:lnTo>
                <a:lnTo>
                  <a:pt x="65" y="196"/>
                </a:lnTo>
                <a:lnTo>
                  <a:pt x="65" y="178"/>
                </a:lnTo>
                <a:lnTo>
                  <a:pt x="66" y="178"/>
                </a:lnTo>
                <a:lnTo>
                  <a:pt x="66" y="195"/>
                </a:lnTo>
                <a:lnTo>
                  <a:pt x="67" y="195"/>
                </a:lnTo>
                <a:lnTo>
                  <a:pt x="67" y="174"/>
                </a:lnTo>
                <a:lnTo>
                  <a:pt x="68" y="174"/>
                </a:lnTo>
                <a:lnTo>
                  <a:pt x="68" y="201"/>
                </a:lnTo>
                <a:lnTo>
                  <a:pt x="68" y="176"/>
                </a:lnTo>
                <a:lnTo>
                  <a:pt x="69" y="176"/>
                </a:lnTo>
                <a:lnTo>
                  <a:pt x="69" y="195"/>
                </a:lnTo>
                <a:lnTo>
                  <a:pt x="69" y="184"/>
                </a:lnTo>
                <a:lnTo>
                  <a:pt x="70" y="184"/>
                </a:lnTo>
                <a:lnTo>
                  <a:pt x="70" y="196"/>
                </a:lnTo>
                <a:lnTo>
                  <a:pt x="70" y="195"/>
                </a:lnTo>
                <a:lnTo>
                  <a:pt x="71" y="195"/>
                </a:lnTo>
                <a:lnTo>
                  <a:pt x="71" y="179"/>
                </a:lnTo>
                <a:lnTo>
                  <a:pt x="71" y="192"/>
                </a:lnTo>
                <a:lnTo>
                  <a:pt x="72" y="192"/>
                </a:lnTo>
                <a:lnTo>
                  <a:pt x="72" y="178"/>
                </a:lnTo>
                <a:lnTo>
                  <a:pt x="72" y="186"/>
                </a:lnTo>
                <a:lnTo>
                  <a:pt x="73" y="186"/>
                </a:lnTo>
                <a:lnTo>
                  <a:pt x="73" y="198"/>
                </a:lnTo>
                <a:lnTo>
                  <a:pt x="74" y="198"/>
                </a:lnTo>
                <a:lnTo>
                  <a:pt x="74" y="184"/>
                </a:lnTo>
                <a:lnTo>
                  <a:pt x="74" y="200"/>
                </a:lnTo>
                <a:lnTo>
                  <a:pt x="74" y="194"/>
                </a:lnTo>
                <a:lnTo>
                  <a:pt x="75" y="194"/>
                </a:lnTo>
                <a:lnTo>
                  <a:pt x="75" y="179"/>
                </a:lnTo>
                <a:lnTo>
                  <a:pt x="75" y="188"/>
                </a:lnTo>
                <a:lnTo>
                  <a:pt x="76" y="188"/>
                </a:lnTo>
                <a:lnTo>
                  <a:pt x="76" y="204"/>
                </a:lnTo>
                <a:lnTo>
                  <a:pt x="76" y="202"/>
                </a:lnTo>
                <a:lnTo>
                  <a:pt x="77" y="202"/>
                </a:lnTo>
                <a:lnTo>
                  <a:pt x="77" y="181"/>
                </a:lnTo>
                <a:lnTo>
                  <a:pt x="77" y="182"/>
                </a:lnTo>
                <a:lnTo>
                  <a:pt x="78" y="182"/>
                </a:lnTo>
                <a:lnTo>
                  <a:pt x="78" y="195"/>
                </a:lnTo>
                <a:lnTo>
                  <a:pt x="79" y="195"/>
                </a:lnTo>
                <a:lnTo>
                  <a:pt x="79" y="181"/>
                </a:lnTo>
                <a:lnTo>
                  <a:pt x="79" y="200"/>
                </a:lnTo>
                <a:lnTo>
                  <a:pt x="79" y="181"/>
                </a:lnTo>
                <a:lnTo>
                  <a:pt x="80" y="181"/>
                </a:lnTo>
                <a:lnTo>
                  <a:pt x="80" y="201"/>
                </a:lnTo>
                <a:lnTo>
                  <a:pt x="80" y="189"/>
                </a:lnTo>
                <a:lnTo>
                  <a:pt x="81" y="189"/>
                </a:lnTo>
                <a:lnTo>
                  <a:pt x="81" y="170"/>
                </a:lnTo>
                <a:lnTo>
                  <a:pt x="81" y="179"/>
                </a:lnTo>
                <a:lnTo>
                  <a:pt x="82" y="179"/>
                </a:lnTo>
                <a:lnTo>
                  <a:pt x="82" y="187"/>
                </a:lnTo>
                <a:lnTo>
                  <a:pt x="83" y="187"/>
                </a:lnTo>
                <a:lnTo>
                  <a:pt x="83" y="177"/>
                </a:lnTo>
                <a:lnTo>
                  <a:pt x="83" y="192"/>
                </a:lnTo>
                <a:lnTo>
                  <a:pt x="83" y="185"/>
                </a:lnTo>
                <a:lnTo>
                  <a:pt x="84" y="185"/>
                </a:lnTo>
                <a:lnTo>
                  <a:pt x="84" y="193"/>
                </a:lnTo>
                <a:lnTo>
                  <a:pt x="84" y="185"/>
                </a:lnTo>
                <a:lnTo>
                  <a:pt x="85" y="185"/>
                </a:lnTo>
                <a:lnTo>
                  <a:pt x="85" y="197"/>
                </a:lnTo>
                <a:lnTo>
                  <a:pt x="86" y="197"/>
                </a:lnTo>
                <a:lnTo>
                  <a:pt x="86" y="181"/>
                </a:lnTo>
                <a:lnTo>
                  <a:pt x="86" y="188"/>
                </a:lnTo>
                <a:lnTo>
                  <a:pt x="87" y="188"/>
                </a:lnTo>
                <a:lnTo>
                  <a:pt x="87" y="196"/>
                </a:lnTo>
                <a:lnTo>
                  <a:pt x="87" y="193"/>
                </a:lnTo>
                <a:lnTo>
                  <a:pt x="88" y="193"/>
                </a:lnTo>
                <a:lnTo>
                  <a:pt x="88" y="181"/>
                </a:lnTo>
                <a:lnTo>
                  <a:pt x="88" y="187"/>
                </a:lnTo>
                <a:lnTo>
                  <a:pt x="89" y="187"/>
                </a:lnTo>
                <a:lnTo>
                  <a:pt x="89" y="199"/>
                </a:lnTo>
                <a:lnTo>
                  <a:pt x="89" y="195"/>
                </a:lnTo>
                <a:lnTo>
                  <a:pt x="90" y="195"/>
                </a:lnTo>
                <a:lnTo>
                  <a:pt x="90" y="181"/>
                </a:lnTo>
                <a:lnTo>
                  <a:pt x="90" y="182"/>
                </a:lnTo>
                <a:lnTo>
                  <a:pt x="91" y="182"/>
                </a:lnTo>
                <a:lnTo>
                  <a:pt x="91" y="197"/>
                </a:lnTo>
                <a:lnTo>
                  <a:pt x="91" y="184"/>
                </a:lnTo>
                <a:lnTo>
                  <a:pt x="92" y="184"/>
                </a:lnTo>
                <a:lnTo>
                  <a:pt x="92" y="194"/>
                </a:lnTo>
                <a:lnTo>
                  <a:pt x="92" y="185"/>
                </a:lnTo>
                <a:lnTo>
                  <a:pt x="93" y="185"/>
                </a:lnTo>
                <a:lnTo>
                  <a:pt x="93" y="196"/>
                </a:lnTo>
                <a:lnTo>
                  <a:pt x="93" y="186"/>
                </a:lnTo>
                <a:lnTo>
                  <a:pt x="94" y="186"/>
                </a:lnTo>
                <a:lnTo>
                  <a:pt x="94" y="192"/>
                </a:lnTo>
                <a:lnTo>
                  <a:pt x="95" y="192"/>
                </a:lnTo>
                <a:lnTo>
                  <a:pt x="95" y="184"/>
                </a:lnTo>
                <a:lnTo>
                  <a:pt x="95" y="197"/>
                </a:lnTo>
                <a:lnTo>
                  <a:pt x="95" y="195"/>
                </a:lnTo>
                <a:lnTo>
                  <a:pt x="96" y="195"/>
                </a:lnTo>
                <a:lnTo>
                  <a:pt x="96" y="179"/>
                </a:lnTo>
                <a:lnTo>
                  <a:pt x="96" y="182"/>
                </a:lnTo>
                <a:lnTo>
                  <a:pt x="97" y="182"/>
                </a:lnTo>
                <a:lnTo>
                  <a:pt x="97" y="199"/>
                </a:lnTo>
                <a:lnTo>
                  <a:pt x="97" y="183"/>
                </a:lnTo>
                <a:lnTo>
                  <a:pt x="98" y="183"/>
                </a:lnTo>
                <a:lnTo>
                  <a:pt x="98" y="196"/>
                </a:lnTo>
                <a:lnTo>
                  <a:pt x="98" y="183"/>
                </a:lnTo>
                <a:lnTo>
                  <a:pt x="99" y="183"/>
                </a:lnTo>
                <a:lnTo>
                  <a:pt x="99" y="194"/>
                </a:lnTo>
                <a:lnTo>
                  <a:pt x="99" y="185"/>
                </a:lnTo>
                <a:lnTo>
                  <a:pt x="100" y="185"/>
                </a:lnTo>
                <a:lnTo>
                  <a:pt x="100" y="193"/>
                </a:lnTo>
                <a:lnTo>
                  <a:pt x="101" y="193"/>
                </a:lnTo>
                <a:lnTo>
                  <a:pt x="101" y="184"/>
                </a:lnTo>
                <a:lnTo>
                  <a:pt x="101" y="196"/>
                </a:lnTo>
                <a:lnTo>
                  <a:pt x="101" y="194"/>
                </a:lnTo>
                <a:lnTo>
                  <a:pt x="102" y="194"/>
                </a:lnTo>
                <a:lnTo>
                  <a:pt x="102" y="183"/>
                </a:lnTo>
                <a:lnTo>
                  <a:pt x="102" y="187"/>
                </a:lnTo>
                <a:lnTo>
                  <a:pt x="103" y="187"/>
                </a:lnTo>
                <a:lnTo>
                  <a:pt x="103" y="195"/>
                </a:lnTo>
                <a:lnTo>
                  <a:pt x="103" y="192"/>
                </a:lnTo>
                <a:lnTo>
                  <a:pt x="104" y="192"/>
                </a:lnTo>
                <a:lnTo>
                  <a:pt x="104" y="184"/>
                </a:lnTo>
                <a:lnTo>
                  <a:pt x="104" y="187"/>
                </a:lnTo>
                <a:lnTo>
                  <a:pt x="105" y="187"/>
                </a:lnTo>
                <a:lnTo>
                  <a:pt x="105" y="196"/>
                </a:lnTo>
                <a:lnTo>
                  <a:pt x="105" y="187"/>
                </a:lnTo>
                <a:lnTo>
                  <a:pt x="106" y="187"/>
                </a:lnTo>
                <a:lnTo>
                  <a:pt x="106" y="194"/>
                </a:lnTo>
                <a:lnTo>
                  <a:pt x="107" y="194"/>
                </a:lnTo>
                <a:lnTo>
                  <a:pt x="107" y="184"/>
                </a:lnTo>
                <a:lnTo>
                  <a:pt x="107" y="195"/>
                </a:lnTo>
                <a:lnTo>
                  <a:pt x="107" y="184"/>
                </a:lnTo>
                <a:lnTo>
                  <a:pt x="108" y="184"/>
                </a:lnTo>
                <a:lnTo>
                  <a:pt x="108" y="197"/>
                </a:lnTo>
                <a:lnTo>
                  <a:pt x="109" y="197"/>
                </a:lnTo>
                <a:lnTo>
                  <a:pt x="109" y="183"/>
                </a:lnTo>
                <a:lnTo>
                  <a:pt x="109" y="203"/>
                </a:lnTo>
                <a:lnTo>
                  <a:pt x="109" y="186"/>
                </a:lnTo>
                <a:lnTo>
                  <a:pt x="110" y="186"/>
                </a:lnTo>
                <a:lnTo>
                  <a:pt x="110" y="193"/>
                </a:lnTo>
                <a:lnTo>
                  <a:pt x="110" y="188"/>
                </a:lnTo>
                <a:lnTo>
                  <a:pt x="111" y="188"/>
                </a:lnTo>
                <a:lnTo>
                  <a:pt x="111" y="193"/>
                </a:lnTo>
                <a:lnTo>
                  <a:pt x="111" y="188"/>
                </a:lnTo>
                <a:lnTo>
                  <a:pt x="112" y="188"/>
                </a:lnTo>
                <a:lnTo>
                  <a:pt x="112" y="195"/>
                </a:lnTo>
                <a:lnTo>
                  <a:pt x="112" y="188"/>
                </a:lnTo>
                <a:lnTo>
                  <a:pt x="113" y="188"/>
                </a:lnTo>
                <a:lnTo>
                  <a:pt x="113" y="195"/>
                </a:lnTo>
                <a:lnTo>
                  <a:pt x="114" y="195"/>
                </a:lnTo>
                <a:lnTo>
                  <a:pt x="114" y="187"/>
                </a:lnTo>
                <a:lnTo>
                  <a:pt x="114" y="196"/>
                </a:lnTo>
                <a:lnTo>
                  <a:pt x="115" y="196"/>
                </a:lnTo>
                <a:lnTo>
                  <a:pt x="115" y="186"/>
                </a:lnTo>
                <a:lnTo>
                  <a:pt x="115" y="188"/>
                </a:lnTo>
                <a:lnTo>
                  <a:pt x="116" y="188"/>
                </a:lnTo>
                <a:lnTo>
                  <a:pt x="116" y="193"/>
                </a:lnTo>
                <a:lnTo>
                  <a:pt x="117" y="193"/>
                </a:lnTo>
                <a:lnTo>
                  <a:pt x="117" y="183"/>
                </a:lnTo>
                <a:lnTo>
                  <a:pt x="117" y="199"/>
                </a:lnTo>
                <a:lnTo>
                  <a:pt x="117" y="198"/>
                </a:lnTo>
                <a:lnTo>
                  <a:pt x="118" y="198"/>
                </a:lnTo>
                <a:lnTo>
                  <a:pt x="118" y="181"/>
                </a:lnTo>
                <a:lnTo>
                  <a:pt x="118" y="182"/>
                </a:lnTo>
                <a:lnTo>
                  <a:pt x="119" y="182"/>
                </a:lnTo>
                <a:lnTo>
                  <a:pt x="119" y="199"/>
                </a:lnTo>
                <a:lnTo>
                  <a:pt x="119" y="196"/>
                </a:lnTo>
                <a:lnTo>
                  <a:pt x="120" y="196"/>
                </a:lnTo>
                <a:lnTo>
                  <a:pt x="120" y="181"/>
                </a:lnTo>
                <a:lnTo>
                  <a:pt x="120" y="185"/>
                </a:lnTo>
                <a:lnTo>
                  <a:pt x="121" y="185"/>
                </a:lnTo>
                <a:lnTo>
                  <a:pt x="121" y="198"/>
                </a:lnTo>
                <a:lnTo>
                  <a:pt x="121" y="185"/>
                </a:lnTo>
                <a:lnTo>
                  <a:pt x="122" y="185"/>
                </a:lnTo>
                <a:lnTo>
                  <a:pt x="122" y="195"/>
                </a:lnTo>
                <a:lnTo>
                  <a:pt x="122" y="186"/>
                </a:lnTo>
                <a:lnTo>
                  <a:pt x="123" y="186"/>
                </a:lnTo>
                <a:lnTo>
                  <a:pt x="123" y="195"/>
                </a:lnTo>
                <a:lnTo>
                  <a:pt x="123" y="192"/>
                </a:lnTo>
                <a:lnTo>
                  <a:pt x="124" y="192"/>
                </a:lnTo>
                <a:lnTo>
                  <a:pt x="124" y="180"/>
                </a:lnTo>
                <a:lnTo>
                  <a:pt x="124" y="187"/>
                </a:lnTo>
                <a:lnTo>
                  <a:pt x="125" y="187"/>
                </a:lnTo>
                <a:lnTo>
                  <a:pt x="125" y="195"/>
                </a:lnTo>
                <a:lnTo>
                  <a:pt x="125" y="189"/>
                </a:lnTo>
                <a:lnTo>
                  <a:pt x="126" y="189"/>
                </a:lnTo>
                <a:lnTo>
                  <a:pt x="126" y="196"/>
                </a:lnTo>
                <a:lnTo>
                  <a:pt x="127" y="196"/>
                </a:lnTo>
                <a:lnTo>
                  <a:pt x="127" y="188"/>
                </a:lnTo>
                <a:lnTo>
                  <a:pt x="127" y="193"/>
                </a:lnTo>
                <a:lnTo>
                  <a:pt x="128" y="193"/>
                </a:lnTo>
                <a:lnTo>
                  <a:pt x="128" y="184"/>
                </a:lnTo>
                <a:lnTo>
                  <a:pt x="128" y="185"/>
                </a:lnTo>
                <a:lnTo>
                  <a:pt x="129" y="185"/>
                </a:lnTo>
                <a:lnTo>
                  <a:pt x="129" y="190"/>
                </a:lnTo>
                <a:lnTo>
                  <a:pt x="129" y="185"/>
                </a:lnTo>
                <a:lnTo>
                  <a:pt x="130" y="185"/>
                </a:lnTo>
                <a:lnTo>
                  <a:pt x="130" y="198"/>
                </a:lnTo>
                <a:lnTo>
                  <a:pt x="130" y="196"/>
                </a:lnTo>
                <a:lnTo>
                  <a:pt x="131" y="196"/>
                </a:lnTo>
                <a:lnTo>
                  <a:pt x="131" y="184"/>
                </a:lnTo>
                <a:lnTo>
                  <a:pt x="131" y="187"/>
                </a:lnTo>
                <a:lnTo>
                  <a:pt x="132" y="187"/>
                </a:lnTo>
                <a:lnTo>
                  <a:pt x="132" y="193"/>
                </a:lnTo>
                <a:lnTo>
                  <a:pt x="132" y="189"/>
                </a:lnTo>
                <a:lnTo>
                  <a:pt x="133" y="189"/>
                </a:lnTo>
                <a:lnTo>
                  <a:pt x="133" y="197"/>
                </a:lnTo>
                <a:lnTo>
                  <a:pt x="133" y="195"/>
                </a:lnTo>
                <a:lnTo>
                  <a:pt x="134" y="195"/>
                </a:lnTo>
                <a:lnTo>
                  <a:pt x="134" y="188"/>
                </a:lnTo>
                <a:lnTo>
                  <a:pt x="135" y="188"/>
                </a:lnTo>
                <a:lnTo>
                  <a:pt x="135" y="194"/>
                </a:lnTo>
                <a:lnTo>
                  <a:pt x="135" y="188"/>
                </a:lnTo>
                <a:lnTo>
                  <a:pt x="136" y="188"/>
                </a:lnTo>
                <a:lnTo>
                  <a:pt x="136" y="195"/>
                </a:lnTo>
                <a:lnTo>
                  <a:pt x="137" y="195"/>
                </a:lnTo>
                <a:lnTo>
                  <a:pt x="137" y="182"/>
                </a:lnTo>
                <a:lnTo>
                  <a:pt x="137" y="184"/>
                </a:lnTo>
                <a:lnTo>
                  <a:pt x="138" y="184"/>
                </a:lnTo>
                <a:lnTo>
                  <a:pt x="138" y="191"/>
                </a:lnTo>
                <a:lnTo>
                  <a:pt x="138" y="188"/>
                </a:lnTo>
                <a:lnTo>
                  <a:pt x="139" y="188"/>
                </a:lnTo>
                <a:lnTo>
                  <a:pt x="139" y="196"/>
                </a:lnTo>
                <a:lnTo>
                  <a:pt x="139" y="188"/>
                </a:lnTo>
                <a:lnTo>
                  <a:pt x="140" y="188"/>
                </a:lnTo>
                <a:lnTo>
                  <a:pt x="140" y="195"/>
                </a:lnTo>
                <a:lnTo>
                  <a:pt x="141" y="195"/>
                </a:lnTo>
                <a:lnTo>
                  <a:pt x="141" y="184"/>
                </a:lnTo>
                <a:lnTo>
                  <a:pt x="141" y="196"/>
                </a:lnTo>
                <a:lnTo>
                  <a:pt x="142" y="196"/>
                </a:lnTo>
                <a:lnTo>
                  <a:pt x="142" y="181"/>
                </a:lnTo>
                <a:lnTo>
                  <a:pt x="142" y="183"/>
                </a:lnTo>
                <a:lnTo>
                  <a:pt x="143" y="183"/>
                </a:lnTo>
                <a:lnTo>
                  <a:pt x="143" y="195"/>
                </a:lnTo>
                <a:lnTo>
                  <a:pt x="143" y="188"/>
                </a:lnTo>
                <a:lnTo>
                  <a:pt x="144" y="188"/>
                </a:lnTo>
                <a:lnTo>
                  <a:pt x="144" y="196"/>
                </a:lnTo>
                <a:lnTo>
                  <a:pt x="145" y="196"/>
                </a:lnTo>
                <a:lnTo>
                  <a:pt x="145" y="187"/>
                </a:lnTo>
                <a:lnTo>
                  <a:pt x="145" y="194"/>
                </a:lnTo>
                <a:lnTo>
                  <a:pt x="146" y="194"/>
                </a:lnTo>
                <a:lnTo>
                  <a:pt x="146" y="181"/>
                </a:lnTo>
                <a:lnTo>
                  <a:pt x="146" y="183"/>
                </a:lnTo>
                <a:lnTo>
                  <a:pt x="147" y="183"/>
                </a:lnTo>
                <a:lnTo>
                  <a:pt x="147" y="192"/>
                </a:lnTo>
                <a:lnTo>
                  <a:pt x="147" y="190"/>
                </a:lnTo>
                <a:lnTo>
                  <a:pt x="148" y="190"/>
                </a:lnTo>
                <a:lnTo>
                  <a:pt x="148" y="195"/>
                </a:lnTo>
                <a:lnTo>
                  <a:pt x="148" y="193"/>
                </a:lnTo>
                <a:lnTo>
                  <a:pt x="149" y="193"/>
                </a:lnTo>
                <a:lnTo>
                  <a:pt x="149" y="189"/>
                </a:lnTo>
                <a:lnTo>
                  <a:pt x="149" y="193"/>
                </a:lnTo>
                <a:lnTo>
                  <a:pt x="150" y="193"/>
                </a:lnTo>
                <a:lnTo>
                  <a:pt x="150" y="181"/>
                </a:lnTo>
                <a:lnTo>
                  <a:pt x="150" y="195"/>
                </a:lnTo>
                <a:lnTo>
                  <a:pt x="150" y="188"/>
                </a:lnTo>
                <a:lnTo>
                  <a:pt x="151" y="188"/>
                </a:lnTo>
                <a:lnTo>
                  <a:pt x="151" y="192"/>
                </a:lnTo>
                <a:lnTo>
                  <a:pt x="152" y="192"/>
                </a:lnTo>
                <a:lnTo>
                  <a:pt x="152" y="183"/>
                </a:lnTo>
                <a:lnTo>
                  <a:pt x="152" y="197"/>
                </a:lnTo>
                <a:lnTo>
                  <a:pt x="152" y="187"/>
                </a:lnTo>
                <a:lnTo>
                  <a:pt x="153" y="187"/>
                </a:lnTo>
                <a:lnTo>
                  <a:pt x="153" y="196"/>
                </a:lnTo>
                <a:lnTo>
                  <a:pt x="153" y="187"/>
                </a:lnTo>
                <a:lnTo>
                  <a:pt x="154" y="187"/>
                </a:lnTo>
                <a:lnTo>
                  <a:pt x="154" y="196"/>
                </a:lnTo>
                <a:lnTo>
                  <a:pt x="154" y="189"/>
                </a:lnTo>
                <a:lnTo>
                  <a:pt x="155" y="189"/>
                </a:lnTo>
                <a:lnTo>
                  <a:pt x="155" y="195"/>
                </a:lnTo>
                <a:lnTo>
                  <a:pt x="155" y="193"/>
                </a:lnTo>
                <a:lnTo>
                  <a:pt x="156" y="193"/>
                </a:lnTo>
                <a:lnTo>
                  <a:pt x="156" y="188"/>
                </a:lnTo>
                <a:lnTo>
                  <a:pt x="156" y="189"/>
                </a:lnTo>
                <a:lnTo>
                  <a:pt x="157" y="189"/>
                </a:lnTo>
                <a:lnTo>
                  <a:pt x="157" y="197"/>
                </a:lnTo>
                <a:lnTo>
                  <a:pt x="157" y="189"/>
                </a:lnTo>
                <a:lnTo>
                  <a:pt x="158" y="189"/>
                </a:lnTo>
                <a:lnTo>
                  <a:pt x="158" y="196"/>
                </a:lnTo>
                <a:lnTo>
                  <a:pt x="158" y="194"/>
                </a:lnTo>
                <a:lnTo>
                  <a:pt x="159" y="194"/>
                </a:lnTo>
                <a:lnTo>
                  <a:pt x="159" y="185"/>
                </a:lnTo>
                <a:lnTo>
                  <a:pt x="159" y="187"/>
                </a:lnTo>
                <a:lnTo>
                  <a:pt x="160" y="187"/>
                </a:lnTo>
                <a:lnTo>
                  <a:pt x="160" y="191"/>
                </a:lnTo>
                <a:lnTo>
                  <a:pt x="160" y="190"/>
                </a:lnTo>
                <a:lnTo>
                  <a:pt x="161" y="190"/>
                </a:lnTo>
                <a:lnTo>
                  <a:pt x="161" y="197"/>
                </a:lnTo>
                <a:lnTo>
                  <a:pt x="161" y="196"/>
                </a:lnTo>
                <a:lnTo>
                  <a:pt x="162" y="196"/>
                </a:lnTo>
                <a:lnTo>
                  <a:pt x="162" y="186"/>
                </a:lnTo>
                <a:lnTo>
                  <a:pt x="162" y="188"/>
                </a:lnTo>
                <a:lnTo>
                  <a:pt x="163" y="188"/>
                </a:lnTo>
                <a:lnTo>
                  <a:pt x="163" y="194"/>
                </a:lnTo>
                <a:lnTo>
                  <a:pt x="163" y="192"/>
                </a:lnTo>
                <a:lnTo>
                  <a:pt x="164" y="192"/>
                </a:lnTo>
                <a:lnTo>
                  <a:pt x="164" y="187"/>
                </a:lnTo>
                <a:lnTo>
                  <a:pt x="164" y="192"/>
                </a:lnTo>
                <a:lnTo>
                  <a:pt x="165" y="192"/>
                </a:lnTo>
                <a:lnTo>
                  <a:pt x="165" y="185"/>
                </a:lnTo>
                <a:lnTo>
                  <a:pt x="165" y="195"/>
                </a:lnTo>
                <a:lnTo>
                  <a:pt x="165" y="190"/>
                </a:lnTo>
                <a:lnTo>
                  <a:pt x="166" y="190"/>
                </a:lnTo>
                <a:lnTo>
                  <a:pt x="166" y="197"/>
                </a:lnTo>
                <a:lnTo>
                  <a:pt x="166" y="190"/>
                </a:lnTo>
                <a:lnTo>
                  <a:pt x="167" y="190"/>
                </a:lnTo>
                <a:lnTo>
                  <a:pt x="167" y="195"/>
                </a:lnTo>
                <a:lnTo>
                  <a:pt x="167" y="194"/>
                </a:lnTo>
                <a:lnTo>
                  <a:pt x="168" y="194"/>
                </a:lnTo>
                <a:lnTo>
                  <a:pt x="168" y="184"/>
                </a:lnTo>
                <a:lnTo>
                  <a:pt x="169" y="184"/>
                </a:lnTo>
                <a:lnTo>
                  <a:pt x="169" y="196"/>
                </a:lnTo>
                <a:lnTo>
                  <a:pt x="169" y="189"/>
                </a:lnTo>
                <a:lnTo>
                  <a:pt x="170" y="189"/>
                </a:lnTo>
                <a:lnTo>
                  <a:pt x="170" y="197"/>
                </a:lnTo>
                <a:lnTo>
                  <a:pt x="170" y="195"/>
                </a:lnTo>
                <a:lnTo>
                  <a:pt x="171" y="195"/>
                </a:lnTo>
                <a:lnTo>
                  <a:pt x="171" y="188"/>
                </a:lnTo>
                <a:lnTo>
                  <a:pt x="171" y="189"/>
                </a:lnTo>
                <a:lnTo>
                  <a:pt x="172" y="189"/>
                </a:lnTo>
                <a:lnTo>
                  <a:pt x="172" y="196"/>
                </a:lnTo>
                <a:lnTo>
                  <a:pt x="172" y="191"/>
                </a:lnTo>
                <a:lnTo>
                  <a:pt x="173" y="191"/>
                </a:lnTo>
                <a:lnTo>
                  <a:pt x="173" y="195"/>
                </a:lnTo>
                <a:lnTo>
                  <a:pt x="173" y="193"/>
                </a:lnTo>
                <a:lnTo>
                  <a:pt x="174" y="193"/>
                </a:lnTo>
                <a:lnTo>
                  <a:pt x="174" y="187"/>
                </a:lnTo>
                <a:lnTo>
                  <a:pt x="174" y="189"/>
                </a:lnTo>
                <a:lnTo>
                  <a:pt x="175" y="189"/>
                </a:lnTo>
                <a:lnTo>
                  <a:pt x="175" y="194"/>
                </a:lnTo>
                <a:lnTo>
                  <a:pt x="176" y="194"/>
                </a:lnTo>
                <a:lnTo>
                  <a:pt x="176" y="187"/>
                </a:lnTo>
                <a:lnTo>
                  <a:pt x="176" y="195"/>
                </a:lnTo>
                <a:lnTo>
                  <a:pt x="177" y="195"/>
                </a:lnTo>
                <a:lnTo>
                  <a:pt x="177" y="184"/>
                </a:lnTo>
                <a:lnTo>
                  <a:pt x="177" y="196"/>
                </a:lnTo>
                <a:lnTo>
                  <a:pt x="177" y="187"/>
                </a:lnTo>
                <a:lnTo>
                  <a:pt x="178" y="187"/>
                </a:lnTo>
                <a:lnTo>
                  <a:pt x="178" y="193"/>
                </a:lnTo>
                <a:lnTo>
                  <a:pt x="178" y="188"/>
                </a:lnTo>
                <a:lnTo>
                  <a:pt x="179" y="188"/>
                </a:lnTo>
                <a:lnTo>
                  <a:pt x="179" y="195"/>
                </a:lnTo>
                <a:lnTo>
                  <a:pt x="179" y="192"/>
                </a:lnTo>
                <a:lnTo>
                  <a:pt x="180" y="192"/>
                </a:lnTo>
                <a:lnTo>
                  <a:pt x="180" y="187"/>
                </a:lnTo>
                <a:lnTo>
                  <a:pt x="180" y="192"/>
                </a:lnTo>
                <a:lnTo>
                  <a:pt x="181" y="192"/>
                </a:lnTo>
                <a:lnTo>
                  <a:pt x="181" y="186"/>
                </a:lnTo>
                <a:lnTo>
                  <a:pt x="181" y="193"/>
                </a:lnTo>
                <a:lnTo>
                  <a:pt x="181" y="189"/>
                </a:lnTo>
                <a:lnTo>
                  <a:pt x="182" y="189"/>
                </a:lnTo>
                <a:lnTo>
                  <a:pt x="182" y="192"/>
                </a:lnTo>
                <a:lnTo>
                  <a:pt x="182" y="189"/>
                </a:lnTo>
                <a:lnTo>
                  <a:pt x="183" y="189"/>
                </a:lnTo>
                <a:lnTo>
                  <a:pt x="183" y="196"/>
                </a:lnTo>
                <a:lnTo>
                  <a:pt x="183" y="189"/>
                </a:lnTo>
                <a:lnTo>
                  <a:pt x="184" y="189"/>
                </a:lnTo>
                <a:lnTo>
                  <a:pt x="184" y="193"/>
                </a:lnTo>
                <a:lnTo>
                  <a:pt x="185" y="193"/>
                </a:lnTo>
                <a:lnTo>
                  <a:pt x="185" y="187"/>
                </a:lnTo>
                <a:lnTo>
                  <a:pt x="185" y="194"/>
                </a:lnTo>
                <a:lnTo>
                  <a:pt x="185" y="187"/>
                </a:lnTo>
                <a:lnTo>
                  <a:pt x="186" y="187"/>
                </a:lnTo>
                <a:lnTo>
                  <a:pt x="186" y="198"/>
                </a:lnTo>
                <a:lnTo>
                  <a:pt x="186" y="188"/>
                </a:lnTo>
                <a:lnTo>
                  <a:pt x="187" y="188"/>
                </a:lnTo>
                <a:lnTo>
                  <a:pt x="187" y="196"/>
                </a:lnTo>
                <a:lnTo>
                  <a:pt x="188" y="196"/>
                </a:lnTo>
                <a:lnTo>
                  <a:pt x="188" y="186"/>
                </a:lnTo>
                <a:lnTo>
                  <a:pt x="188" y="188"/>
                </a:lnTo>
                <a:lnTo>
                  <a:pt x="189" y="188"/>
                </a:lnTo>
                <a:lnTo>
                  <a:pt x="189" y="193"/>
                </a:lnTo>
                <a:lnTo>
                  <a:pt x="189" y="189"/>
                </a:lnTo>
                <a:lnTo>
                  <a:pt x="190" y="189"/>
                </a:lnTo>
                <a:lnTo>
                  <a:pt x="190" y="195"/>
                </a:lnTo>
                <a:lnTo>
                  <a:pt x="191" y="195"/>
                </a:lnTo>
                <a:lnTo>
                  <a:pt x="191" y="187"/>
                </a:lnTo>
                <a:lnTo>
                  <a:pt x="191" y="189"/>
                </a:lnTo>
                <a:lnTo>
                  <a:pt x="192" y="189"/>
                </a:lnTo>
                <a:lnTo>
                  <a:pt x="192" y="197"/>
                </a:lnTo>
                <a:lnTo>
                  <a:pt x="192" y="194"/>
                </a:lnTo>
                <a:lnTo>
                  <a:pt x="193" y="194"/>
                </a:lnTo>
                <a:lnTo>
                  <a:pt x="193" y="187"/>
                </a:lnTo>
                <a:lnTo>
                  <a:pt x="194" y="187"/>
                </a:lnTo>
                <a:lnTo>
                  <a:pt x="194" y="193"/>
                </a:lnTo>
                <a:lnTo>
                  <a:pt x="194" y="191"/>
                </a:lnTo>
                <a:lnTo>
                  <a:pt x="195" y="191"/>
                </a:lnTo>
                <a:lnTo>
                  <a:pt x="195" y="193"/>
                </a:lnTo>
                <a:lnTo>
                  <a:pt x="196" y="193"/>
                </a:lnTo>
                <a:lnTo>
                  <a:pt x="196" y="188"/>
                </a:lnTo>
                <a:lnTo>
                  <a:pt x="196" y="189"/>
                </a:lnTo>
                <a:lnTo>
                  <a:pt x="197" y="189"/>
                </a:lnTo>
                <a:lnTo>
                  <a:pt x="197" y="194"/>
                </a:lnTo>
                <a:lnTo>
                  <a:pt x="197" y="190"/>
                </a:lnTo>
                <a:lnTo>
                  <a:pt x="198" y="190"/>
                </a:lnTo>
                <a:lnTo>
                  <a:pt x="198" y="195"/>
                </a:lnTo>
                <a:lnTo>
                  <a:pt x="199" y="195"/>
                </a:lnTo>
                <a:lnTo>
                  <a:pt x="199" y="189"/>
                </a:lnTo>
                <a:lnTo>
                  <a:pt x="199" y="190"/>
                </a:lnTo>
                <a:lnTo>
                  <a:pt x="200" y="190"/>
                </a:lnTo>
                <a:lnTo>
                  <a:pt x="200" y="196"/>
                </a:lnTo>
                <a:lnTo>
                  <a:pt x="200" y="190"/>
                </a:lnTo>
                <a:lnTo>
                  <a:pt x="201" y="190"/>
                </a:lnTo>
                <a:lnTo>
                  <a:pt x="201" y="195"/>
                </a:lnTo>
                <a:lnTo>
                  <a:pt x="201" y="193"/>
                </a:lnTo>
                <a:lnTo>
                  <a:pt x="202" y="193"/>
                </a:lnTo>
                <a:lnTo>
                  <a:pt x="202" y="189"/>
                </a:lnTo>
                <a:lnTo>
                  <a:pt x="202" y="190"/>
                </a:lnTo>
                <a:lnTo>
                  <a:pt x="203" y="190"/>
                </a:lnTo>
                <a:lnTo>
                  <a:pt x="203" y="195"/>
                </a:lnTo>
                <a:lnTo>
                  <a:pt x="203" y="190"/>
                </a:lnTo>
                <a:lnTo>
                  <a:pt x="204" y="190"/>
                </a:lnTo>
                <a:lnTo>
                  <a:pt x="204" y="196"/>
                </a:lnTo>
                <a:lnTo>
                  <a:pt x="205" y="196"/>
                </a:lnTo>
                <a:lnTo>
                  <a:pt x="205" y="189"/>
                </a:lnTo>
                <a:lnTo>
                  <a:pt x="205" y="195"/>
                </a:lnTo>
                <a:lnTo>
                  <a:pt x="206" y="195"/>
                </a:lnTo>
                <a:lnTo>
                  <a:pt x="206" y="188"/>
                </a:lnTo>
                <a:lnTo>
                  <a:pt x="207" y="188"/>
                </a:lnTo>
                <a:lnTo>
                  <a:pt x="207" y="193"/>
                </a:lnTo>
                <a:lnTo>
                  <a:pt x="207" y="189"/>
                </a:lnTo>
                <a:lnTo>
                  <a:pt x="208" y="189"/>
                </a:lnTo>
                <a:lnTo>
                  <a:pt x="208" y="193"/>
                </a:lnTo>
                <a:lnTo>
                  <a:pt x="208" y="192"/>
                </a:lnTo>
                <a:lnTo>
                  <a:pt x="209" y="192"/>
                </a:lnTo>
                <a:lnTo>
                  <a:pt x="209" y="197"/>
                </a:lnTo>
                <a:lnTo>
                  <a:pt x="209" y="193"/>
                </a:lnTo>
                <a:lnTo>
                  <a:pt x="210" y="193"/>
                </a:lnTo>
                <a:lnTo>
                  <a:pt x="210" y="188"/>
                </a:lnTo>
                <a:lnTo>
                  <a:pt x="210" y="192"/>
                </a:lnTo>
                <a:lnTo>
                  <a:pt x="211" y="192"/>
                </a:lnTo>
                <a:lnTo>
                  <a:pt x="211" y="187"/>
                </a:lnTo>
                <a:lnTo>
                  <a:pt x="211" y="188"/>
                </a:lnTo>
                <a:lnTo>
                  <a:pt x="212" y="188"/>
                </a:lnTo>
                <a:lnTo>
                  <a:pt x="212" y="194"/>
                </a:lnTo>
                <a:lnTo>
                  <a:pt x="212" y="189"/>
                </a:lnTo>
                <a:lnTo>
                  <a:pt x="213" y="189"/>
                </a:lnTo>
                <a:lnTo>
                  <a:pt x="213" y="195"/>
                </a:lnTo>
                <a:lnTo>
                  <a:pt x="213" y="190"/>
                </a:lnTo>
                <a:lnTo>
                  <a:pt x="214" y="190"/>
                </a:lnTo>
                <a:lnTo>
                  <a:pt x="214" y="194"/>
                </a:lnTo>
                <a:lnTo>
                  <a:pt x="214" y="190"/>
                </a:lnTo>
                <a:lnTo>
                  <a:pt x="215" y="190"/>
                </a:lnTo>
                <a:lnTo>
                  <a:pt x="215" y="195"/>
                </a:lnTo>
                <a:lnTo>
                  <a:pt x="215" y="194"/>
                </a:lnTo>
                <a:lnTo>
                  <a:pt x="216" y="194"/>
                </a:lnTo>
                <a:lnTo>
                  <a:pt x="216" y="189"/>
                </a:lnTo>
                <a:lnTo>
                  <a:pt x="217" y="189"/>
                </a:lnTo>
                <a:lnTo>
                  <a:pt x="217" y="195"/>
                </a:lnTo>
                <a:lnTo>
                  <a:pt x="217" y="189"/>
                </a:lnTo>
                <a:lnTo>
                  <a:pt x="218" y="189"/>
                </a:lnTo>
                <a:lnTo>
                  <a:pt x="218" y="194"/>
                </a:lnTo>
                <a:lnTo>
                  <a:pt x="218" y="190"/>
                </a:lnTo>
                <a:lnTo>
                  <a:pt x="219" y="190"/>
                </a:lnTo>
                <a:lnTo>
                  <a:pt x="219" y="195"/>
                </a:lnTo>
                <a:lnTo>
                  <a:pt x="219" y="191"/>
                </a:lnTo>
                <a:lnTo>
                  <a:pt x="220" y="191"/>
                </a:lnTo>
                <a:lnTo>
                  <a:pt x="220" y="196"/>
                </a:lnTo>
                <a:lnTo>
                  <a:pt x="220" y="195"/>
                </a:lnTo>
                <a:lnTo>
                  <a:pt x="221" y="195"/>
                </a:lnTo>
                <a:lnTo>
                  <a:pt x="221" y="188"/>
                </a:lnTo>
                <a:lnTo>
                  <a:pt x="221" y="190"/>
                </a:lnTo>
                <a:lnTo>
                  <a:pt x="222" y="190"/>
                </a:lnTo>
                <a:lnTo>
                  <a:pt x="222" y="195"/>
                </a:lnTo>
                <a:lnTo>
                  <a:pt x="223" y="195"/>
                </a:lnTo>
                <a:lnTo>
                  <a:pt x="223" y="189"/>
                </a:lnTo>
                <a:lnTo>
                  <a:pt x="223" y="193"/>
                </a:lnTo>
                <a:lnTo>
                  <a:pt x="224" y="193"/>
                </a:lnTo>
                <a:lnTo>
                  <a:pt x="224" y="188"/>
                </a:lnTo>
                <a:lnTo>
                  <a:pt x="225" y="188"/>
                </a:lnTo>
                <a:lnTo>
                  <a:pt x="225" y="193"/>
                </a:lnTo>
                <a:lnTo>
                  <a:pt x="225" y="189"/>
                </a:lnTo>
                <a:lnTo>
                  <a:pt x="226" y="189"/>
                </a:lnTo>
                <a:lnTo>
                  <a:pt x="226" y="196"/>
                </a:lnTo>
                <a:lnTo>
                  <a:pt x="226" y="191"/>
                </a:lnTo>
                <a:lnTo>
                  <a:pt x="227" y="191"/>
                </a:lnTo>
                <a:lnTo>
                  <a:pt x="227" y="193"/>
                </a:lnTo>
                <a:lnTo>
                  <a:pt x="228" y="193"/>
                </a:lnTo>
                <a:lnTo>
                  <a:pt x="228" y="190"/>
                </a:lnTo>
                <a:lnTo>
                  <a:pt x="228" y="194"/>
                </a:lnTo>
                <a:lnTo>
                  <a:pt x="228" y="191"/>
                </a:lnTo>
                <a:lnTo>
                  <a:pt x="229" y="191"/>
                </a:lnTo>
                <a:lnTo>
                  <a:pt x="229" y="195"/>
                </a:lnTo>
                <a:lnTo>
                  <a:pt x="230" y="195"/>
                </a:lnTo>
                <a:lnTo>
                  <a:pt x="230" y="190"/>
                </a:lnTo>
                <a:lnTo>
                  <a:pt x="230" y="194"/>
                </a:lnTo>
                <a:lnTo>
                  <a:pt x="231" y="194"/>
                </a:lnTo>
                <a:lnTo>
                  <a:pt x="231" y="189"/>
                </a:lnTo>
                <a:lnTo>
                  <a:pt x="231" y="190"/>
                </a:lnTo>
                <a:lnTo>
                  <a:pt x="232" y="190"/>
                </a:lnTo>
                <a:lnTo>
                  <a:pt x="232" y="195"/>
                </a:lnTo>
                <a:lnTo>
                  <a:pt x="232" y="193"/>
                </a:lnTo>
                <a:lnTo>
                  <a:pt x="233" y="193"/>
                </a:lnTo>
                <a:lnTo>
                  <a:pt x="233" y="189"/>
                </a:lnTo>
                <a:lnTo>
                  <a:pt x="233" y="190"/>
                </a:lnTo>
                <a:lnTo>
                  <a:pt x="234" y="190"/>
                </a:lnTo>
                <a:lnTo>
                  <a:pt x="234" y="195"/>
                </a:lnTo>
                <a:lnTo>
                  <a:pt x="235" y="195"/>
                </a:lnTo>
                <a:lnTo>
                  <a:pt x="235" y="188"/>
                </a:lnTo>
                <a:lnTo>
                  <a:pt x="235" y="190"/>
                </a:lnTo>
                <a:lnTo>
                  <a:pt x="236" y="190"/>
                </a:lnTo>
                <a:lnTo>
                  <a:pt x="236" y="195"/>
                </a:lnTo>
                <a:lnTo>
                  <a:pt x="236" y="193"/>
                </a:lnTo>
                <a:lnTo>
                  <a:pt x="237" y="193"/>
                </a:lnTo>
                <a:lnTo>
                  <a:pt x="237" y="189"/>
                </a:lnTo>
                <a:lnTo>
                  <a:pt x="237" y="191"/>
                </a:lnTo>
                <a:lnTo>
                  <a:pt x="238" y="191"/>
                </a:lnTo>
                <a:lnTo>
                  <a:pt x="238" y="194"/>
                </a:lnTo>
                <a:lnTo>
                  <a:pt x="238" y="193"/>
                </a:lnTo>
                <a:lnTo>
                  <a:pt x="239" y="193"/>
                </a:lnTo>
                <a:lnTo>
                  <a:pt x="239" y="190"/>
                </a:lnTo>
                <a:lnTo>
                  <a:pt x="239" y="192"/>
                </a:lnTo>
                <a:lnTo>
                  <a:pt x="240" y="192"/>
                </a:lnTo>
                <a:lnTo>
                  <a:pt x="240" y="188"/>
                </a:lnTo>
                <a:lnTo>
                  <a:pt x="240" y="190"/>
                </a:lnTo>
                <a:lnTo>
                  <a:pt x="241" y="190"/>
                </a:lnTo>
                <a:lnTo>
                  <a:pt x="241" y="184"/>
                </a:lnTo>
                <a:lnTo>
                  <a:pt x="241" y="186"/>
                </a:lnTo>
                <a:lnTo>
                  <a:pt x="242" y="186"/>
                </a:lnTo>
                <a:lnTo>
                  <a:pt x="242" y="179"/>
                </a:lnTo>
                <a:lnTo>
                  <a:pt x="243" y="179"/>
                </a:lnTo>
                <a:lnTo>
                  <a:pt x="243" y="169"/>
                </a:lnTo>
                <a:lnTo>
                  <a:pt x="244" y="169"/>
                </a:lnTo>
                <a:lnTo>
                  <a:pt x="244" y="129"/>
                </a:lnTo>
                <a:lnTo>
                  <a:pt x="244" y="130"/>
                </a:lnTo>
                <a:lnTo>
                  <a:pt x="245" y="130"/>
                </a:lnTo>
                <a:lnTo>
                  <a:pt x="245" y="56"/>
                </a:lnTo>
                <a:lnTo>
                  <a:pt x="245" y="123"/>
                </a:lnTo>
                <a:lnTo>
                  <a:pt x="246" y="123"/>
                </a:lnTo>
                <a:lnTo>
                  <a:pt x="246" y="140"/>
                </a:lnTo>
                <a:lnTo>
                  <a:pt x="246" y="135"/>
                </a:lnTo>
                <a:lnTo>
                  <a:pt x="247" y="135"/>
                </a:lnTo>
                <a:lnTo>
                  <a:pt x="247" y="154"/>
                </a:lnTo>
                <a:lnTo>
                  <a:pt x="247" y="151"/>
                </a:lnTo>
                <a:lnTo>
                  <a:pt x="248" y="151"/>
                </a:lnTo>
                <a:lnTo>
                  <a:pt x="248" y="168"/>
                </a:lnTo>
                <a:lnTo>
                  <a:pt x="248" y="166"/>
                </a:lnTo>
                <a:lnTo>
                  <a:pt x="249" y="166"/>
                </a:lnTo>
                <a:lnTo>
                  <a:pt x="249" y="178"/>
                </a:lnTo>
                <a:lnTo>
                  <a:pt x="249" y="176"/>
                </a:lnTo>
                <a:lnTo>
                  <a:pt x="250" y="176"/>
                </a:lnTo>
                <a:lnTo>
                  <a:pt x="250" y="184"/>
                </a:lnTo>
                <a:lnTo>
                  <a:pt x="250" y="178"/>
                </a:lnTo>
                <a:lnTo>
                  <a:pt x="251" y="178"/>
                </a:lnTo>
                <a:lnTo>
                  <a:pt x="251" y="185"/>
                </a:lnTo>
                <a:lnTo>
                  <a:pt x="251" y="182"/>
                </a:lnTo>
                <a:lnTo>
                  <a:pt x="252" y="182"/>
                </a:lnTo>
                <a:lnTo>
                  <a:pt x="252" y="189"/>
                </a:lnTo>
                <a:lnTo>
                  <a:pt x="252" y="188"/>
                </a:lnTo>
                <a:lnTo>
                  <a:pt x="253" y="188"/>
                </a:lnTo>
                <a:lnTo>
                  <a:pt x="253" y="193"/>
                </a:lnTo>
                <a:lnTo>
                  <a:pt x="253" y="188"/>
                </a:lnTo>
                <a:lnTo>
                  <a:pt x="254" y="188"/>
                </a:lnTo>
                <a:lnTo>
                  <a:pt x="254" y="194"/>
                </a:lnTo>
                <a:lnTo>
                  <a:pt x="254" y="192"/>
                </a:lnTo>
                <a:lnTo>
                  <a:pt x="255" y="192"/>
                </a:lnTo>
                <a:lnTo>
                  <a:pt x="255" y="187"/>
                </a:lnTo>
                <a:lnTo>
                  <a:pt x="255" y="192"/>
                </a:lnTo>
                <a:lnTo>
                  <a:pt x="256" y="192"/>
                </a:lnTo>
                <a:lnTo>
                  <a:pt x="256" y="195"/>
                </a:lnTo>
                <a:lnTo>
                  <a:pt x="256" y="193"/>
                </a:lnTo>
                <a:lnTo>
                  <a:pt x="257" y="193"/>
                </a:lnTo>
                <a:lnTo>
                  <a:pt x="257" y="187"/>
                </a:lnTo>
                <a:lnTo>
                  <a:pt x="257" y="190"/>
                </a:lnTo>
                <a:lnTo>
                  <a:pt x="258" y="190"/>
                </a:lnTo>
                <a:lnTo>
                  <a:pt x="258" y="194"/>
                </a:lnTo>
                <a:lnTo>
                  <a:pt x="258" y="190"/>
                </a:lnTo>
                <a:lnTo>
                  <a:pt x="259" y="190"/>
                </a:lnTo>
                <a:lnTo>
                  <a:pt x="259" y="195"/>
                </a:lnTo>
                <a:lnTo>
                  <a:pt x="259" y="191"/>
                </a:lnTo>
                <a:lnTo>
                  <a:pt x="260" y="191"/>
                </a:lnTo>
                <a:lnTo>
                  <a:pt x="260" y="194"/>
                </a:lnTo>
                <a:lnTo>
                  <a:pt x="261" y="194"/>
                </a:lnTo>
                <a:lnTo>
                  <a:pt x="261" y="189"/>
                </a:lnTo>
                <a:lnTo>
                  <a:pt x="261" y="194"/>
                </a:lnTo>
                <a:lnTo>
                  <a:pt x="262" y="194"/>
                </a:lnTo>
                <a:lnTo>
                  <a:pt x="262" y="188"/>
                </a:lnTo>
                <a:lnTo>
                  <a:pt x="262" y="195"/>
                </a:lnTo>
                <a:lnTo>
                  <a:pt x="262" y="190"/>
                </a:lnTo>
                <a:lnTo>
                  <a:pt x="263" y="190"/>
                </a:lnTo>
                <a:lnTo>
                  <a:pt x="263" y="195"/>
                </a:lnTo>
                <a:lnTo>
                  <a:pt x="263" y="190"/>
                </a:lnTo>
                <a:lnTo>
                  <a:pt x="264" y="190"/>
                </a:lnTo>
                <a:lnTo>
                  <a:pt x="264" y="194"/>
                </a:lnTo>
                <a:lnTo>
                  <a:pt x="264" y="191"/>
                </a:lnTo>
                <a:lnTo>
                  <a:pt x="265" y="191"/>
                </a:lnTo>
                <a:lnTo>
                  <a:pt x="265" y="195"/>
                </a:lnTo>
                <a:lnTo>
                  <a:pt x="266" y="195"/>
                </a:lnTo>
                <a:lnTo>
                  <a:pt x="266" y="189"/>
                </a:lnTo>
                <a:lnTo>
                  <a:pt x="266" y="191"/>
                </a:lnTo>
                <a:lnTo>
                  <a:pt x="267" y="191"/>
                </a:lnTo>
                <a:lnTo>
                  <a:pt x="267" y="194"/>
                </a:lnTo>
                <a:lnTo>
                  <a:pt x="267" y="191"/>
                </a:lnTo>
                <a:lnTo>
                  <a:pt x="268" y="191"/>
                </a:lnTo>
                <a:lnTo>
                  <a:pt x="268" y="194"/>
                </a:lnTo>
                <a:lnTo>
                  <a:pt x="268" y="193"/>
                </a:lnTo>
                <a:lnTo>
                  <a:pt x="269" y="193"/>
                </a:lnTo>
                <a:lnTo>
                  <a:pt x="269" y="189"/>
                </a:lnTo>
                <a:lnTo>
                  <a:pt x="269" y="190"/>
                </a:lnTo>
                <a:lnTo>
                  <a:pt x="270" y="190"/>
                </a:lnTo>
                <a:lnTo>
                  <a:pt x="270" y="195"/>
                </a:lnTo>
                <a:lnTo>
                  <a:pt x="271" y="195"/>
                </a:lnTo>
                <a:lnTo>
                  <a:pt x="271" y="189"/>
                </a:lnTo>
                <a:lnTo>
                  <a:pt x="271" y="190"/>
                </a:lnTo>
                <a:lnTo>
                  <a:pt x="272" y="190"/>
                </a:lnTo>
                <a:lnTo>
                  <a:pt x="272" y="194"/>
                </a:lnTo>
                <a:lnTo>
                  <a:pt x="272" y="193"/>
                </a:lnTo>
                <a:lnTo>
                  <a:pt x="273" y="193"/>
                </a:lnTo>
                <a:lnTo>
                  <a:pt x="273" y="188"/>
                </a:lnTo>
                <a:lnTo>
                  <a:pt x="273" y="189"/>
                </a:lnTo>
                <a:lnTo>
                  <a:pt x="274" y="189"/>
                </a:lnTo>
                <a:lnTo>
                  <a:pt x="274" y="192"/>
                </a:lnTo>
                <a:lnTo>
                  <a:pt x="274" y="189"/>
                </a:lnTo>
                <a:lnTo>
                  <a:pt x="275" y="189"/>
                </a:lnTo>
                <a:lnTo>
                  <a:pt x="275" y="194"/>
                </a:lnTo>
                <a:lnTo>
                  <a:pt x="275" y="192"/>
                </a:lnTo>
                <a:lnTo>
                  <a:pt x="276" y="192"/>
                </a:lnTo>
                <a:lnTo>
                  <a:pt x="276" y="194"/>
                </a:lnTo>
                <a:lnTo>
                  <a:pt x="277" y="194"/>
                </a:lnTo>
                <a:lnTo>
                  <a:pt x="277" y="190"/>
                </a:lnTo>
                <a:lnTo>
                  <a:pt x="278" y="190"/>
                </a:lnTo>
                <a:lnTo>
                  <a:pt x="278" y="194"/>
                </a:lnTo>
                <a:lnTo>
                  <a:pt x="278" y="190"/>
                </a:lnTo>
                <a:lnTo>
                  <a:pt x="279" y="190"/>
                </a:lnTo>
                <a:lnTo>
                  <a:pt x="279" y="193"/>
                </a:lnTo>
                <a:lnTo>
                  <a:pt x="279" y="190"/>
                </a:lnTo>
                <a:lnTo>
                  <a:pt x="280" y="190"/>
                </a:lnTo>
                <a:lnTo>
                  <a:pt x="280" y="193"/>
                </a:lnTo>
                <a:lnTo>
                  <a:pt x="280" y="191"/>
                </a:lnTo>
                <a:lnTo>
                  <a:pt x="281" y="191"/>
                </a:lnTo>
                <a:lnTo>
                  <a:pt x="281" y="193"/>
                </a:lnTo>
                <a:lnTo>
                  <a:pt x="282" y="193"/>
                </a:lnTo>
                <a:lnTo>
                  <a:pt x="282" y="189"/>
                </a:lnTo>
                <a:lnTo>
                  <a:pt x="282" y="194"/>
                </a:lnTo>
                <a:lnTo>
                  <a:pt x="282" y="189"/>
                </a:lnTo>
                <a:lnTo>
                  <a:pt x="283" y="189"/>
                </a:lnTo>
                <a:lnTo>
                  <a:pt x="283" y="194"/>
                </a:lnTo>
                <a:lnTo>
                  <a:pt x="283" y="191"/>
                </a:lnTo>
                <a:lnTo>
                  <a:pt x="284" y="191"/>
                </a:lnTo>
                <a:lnTo>
                  <a:pt x="284" y="194"/>
                </a:lnTo>
                <a:lnTo>
                  <a:pt x="284" y="193"/>
                </a:lnTo>
                <a:lnTo>
                  <a:pt x="285" y="193"/>
                </a:lnTo>
                <a:lnTo>
                  <a:pt x="285" y="187"/>
                </a:lnTo>
                <a:lnTo>
                  <a:pt x="285" y="189"/>
                </a:lnTo>
                <a:lnTo>
                  <a:pt x="286" y="189"/>
                </a:lnTo>
                <a:lnTo>
                  <a:pt x="286" y="195"/>
                </a:lnTo>
                <a:lnTo>
                  <a:pt x="286" y="189"/>
                </a:lnTo>
                <a:lnTo>
                  <a:pt x="287" y="189"/>
                </a:lnTo>
                <a:lnTo>
                  <a:pt x="287" y="193"/>
                </a:lnTo>
                <a:lnTo>
                  <a:pt x="287" y="191"/>
                </a:lnTo>
                <a:lnTo>
                  <a:pt x="288" y="191"/>
                </a:lnTo>
                <a:lnTo>
                  <a:pt x="288" y="193"/>
                </a:lnTo>
                <a:lnTo>
                  <a:pt x="289" y="193"/>
                </a:lnTo>
                <a:lnTo>
                  <a:pt x="289" y="189"/>
                </a:lnTo>
                <a:lnTo>
                  <a:pt x="289" y="194"/>
                </a:lnTo>
                <a:lnTo>
                  <a:pt x="289" y="192"/>
                </a:lnTo>
                <a:lnTo>
                  <a:pt x="290" y="192"/>
                </a:lnTo>
                <a:lnTo>
                  <a:pt x="290" y="188"/>
                </a:lnTo>
                <a:lnTo>
                  <a:pt x="290" y="191"/>
                </a:lnTo>
                <a:lnTo>
                  <a:pt x="291" y="191"/>
                </a:lnTo>
                <a:lnTo>
                  <a:pt x="291" y="195"/>
                </a:lnTo>
                <a:lnTo>
                  <a:pt x="291" y="191"/>
                </a:lnTo>
                <a:lnTo>
                  <a:pt x="292" y="191"/>
                </a:lnTo>
                <a:lnTo>
                  <a:pt x="292" y="196"/>
                </a:lnTo>
                <a:lnTo>
                  <a:pt x="292" y="194"/>
                </a:lnTo>
                <a:lnTo>
                  <a:pt x="293" y="194"/>
                </a:lnTo>
                <a:lnTo>
                  <a:pt x="293" y="190"/>
                </a:lnTo>
                <a:lnTo>
                  <a:pt x="293" y="192"/>
                </a:lnTo>
                <a:lnTo>
                  <a:pt x="294" y="192"/>
                </a:lnTo>
                <a:lnTo>
                  <a:pt x="294" y="195"/>
                </a:lnTo>
                <a:lnTo>
                  <a:pt x="295" y="195"/>
                </a:lnTo>
                <a:lnTo>
                  <a:pt x="295" y="191"/>
                </a:lnTo>
                <a:lnTo>
                  <a:pt x="295" y="193"/>
                </a:lnTo>
                <a:lnTo>
                  <a:pt x="296" y="193"/>
                </a:lnTo>
                <a:lnTo>
                  <a:pt x="296" y="189"/>
                </a:lnTo>
                <a:lnTo>
                  <a:pt x="296" y="190"/>
                </a:lnTo>
                <a:lnTo>
                  <a:pt x="297" y="190"/>
                </a:lnTo>
                <a:lnTo>
                  <a:pt x="297" y="193"/>
                </a:lnTo>
                <a:lnTo>
                  <a:pt x="297" y="190"/>
                </a:lnTo>
                <a:lnTo>
                  <a:pt x="298" y="190"/>
                </a:lnTo>
                <a:lnTo>
                  <a:pt x="298" y="194"/>
                </a:lnTo>
                <a:lnTo>
                  <a:pt x="298" y="193"/>
                </a:lnTo>
                <a:lnTo>
                  <a:pt x="299" y="193"/>
                </a:lnTo>
                <a:lnTo>
                  <a:pt x="299" y="189"/>
                </a:lnTo>
                <a:lnTo>
                  <a:pt x="299" y="190"/>
                </a:lnTo>
                <a:lnTo>
                  <a:pt x="300" y="190"/>
                </a:lnTo>
                <a:lnTo>
                  <a:pt x="300" y="192"/>
                </a:lnTo>
                <a:lnTo>
                  <a:pt x="300" y="191"/>
                </a:lnTo>
                <a:lnTo>
                  <a:pt x="301" y="191"/>
                </a:lnTo>
                <a:lnTo>
                  <a:pt x="301" y="194"/>
                </a:lnTo>
                <a:lnTo>
                  <a:pt x="301" y="191"/>
                </a:lnTo>
                <a:lnTo>
                  <a:pt x="302" y="191"/>
                </a:lnTo>
                <a:lnTo>
                  <a:pt x="302" y="194"/>
                </a:lnTo>
                <a:lnTo>
                  <a:pt x="303" y="194"/>
                </a:lnTo>
                <a:lnTo>
                  <a:pt x="303" y="190"/>
                </a:lnTo>
                <a:lnTo>
                  <a:pt x="303" y="193"/>
                </a:lnTo>
                <a:lnTo>
                  <a:pt x="304" y="193"/>
                </a:lnTo>
                <a:lnTo>
                  <a:pt x="304" y="188"/>
                </a:lnTo>
                <a:lnTo>
                  <a:pt x="304" y="191"/>
                </a:lnTo>
                <a:lnTo>
                  <a:pt x="305" y="191"/>
                </a:lnTo>
                <a:lnTo>
                  <a:pt x="305" y="194"/>
                </a:lnTo>
                <a:lnTo>
                  <a:pt x="305" y="191"/>
                </a:lnTo>
                <a:lnTo>
                  <a:pt x="306" y="191"/>
                </a:lnTo>
                <a:lnTo>
                  <a:pt x="306" y="194"/>
                </a:lnTo>
                <a:lnTo>
                  <a:pt x="306" y="193"/>
                </a:lnTo>
                <a:lnTo>
                  <a:pt x="307" y="193"/>
                </a:lnTo>
                <a:lnTo>
                  <a:pt x="307" y="189"/>
                </a:lnTo>
                <a:lnTo>
                  <a:pt x="307" y="190"/>
                </a:lnTo>
                <a:lnTo>
                  <a:pt x="308" y="190"/>
                </a:lnTo>
                <a:lnTo>
                  <a:pt x="308" y="194"/>
                </a:lnTo>
                <a:lnTo>
                  <a:pt x="309" y="194"/>
                </a:lnTo>
                <a:lnTo>
                  <a:pt x="309" y="188"/>
                </a:lnTo>
                <a:lnTo>
                  <a:pt x="309" y="190"/>
                </a:lnTo>
                <a:lnTo>
                  <a:pt x="310" y="190"/>
                </a:lnTo>
                <a:lnTo>
                  <a:pt x="310" y="192"/>
                </a:lnTo>
                <a:lnTo>
                  <a:pt x="310" y="190"/>
                </a:lnTo>
                <a:lnTo>
                  <a:pt x="311" y="190"/>
                </a:lnTo>
                <a:lnTo>
                  <a:pt x="311" y="194"/>
                </a:lnTo>
                <a:lnTo>
                  <a:pt x="311" y="193"/>
                </a:lnTo>
                <a:lnTo>
                  <a:pt x="312" y="193"/>
                </a:lnTo>
                <a:lnTo>
                  <a:pt x="312" y="195"/>
                </a:lnTo>
                <a:lnTo>
                  <a:pt x="313" y="193"/>
                </a:lnTo>
                <a:lnTo>
                  <a:pt x="313" y="189"/>
                </a:lnTo>
                <a:lnTo>
                  <a:pt x="313" y="191"/>
                </a:lnTo>
                <a:lnTo>
                  <a:pt x="314" y="191"/>
                </a:lnTo>
                <a:lnTo>
                  <a:pt x="314" y="193"/>
                </a:lnTo>
                <a:lnTo>
                  <a:pt x="314" y="192"/>
                </a:lnTo>
                <a:lnTo>
                  <a:pt x="315" y="192"/>
                </a:lnTo>
                <a:lnTo>
                  <a:pt x="315" y="195"/>
                </a:lnTo>
                <a:lnTo>
                  <a:pt x="316" y="195"/>
                </a:lnTo>
                <a:lnTo>
                  <a:pt x="316" y="191"/>
                </a:lnTo>
                <a:lnTo>
                  <a:pt x="316" y="194"/>
                </a:lnTo>
                <a:lnTo>
                  <a:pt x="317" y="194"/>
                </a:lnTo>
                <a:lnTo>
                  <a:pt x="317" y="190"/>
                </a:lnTo>
                <a:lnTo>
                  <a:pt x="317" y="191"/>
                </a:lnTo>
                <a:lnTo>
                  <a:pt x="318" y="191"/>
                </a:lnTo>
                <a:lnTo>
                  <a:pt x="318" y="195"/>
                </a:lnTo>
                <a:lnTo>
                  <a:pt x="318" y="191"/>
                </a:lnTo>
                <a:lnTo>
                  <a:pt x="319" y="191"/>
                </a:lnTo>
                <a:lnTo>
                  <a:pt x="319" y="193"/>
                </a:lnTo>
                <a:lnTo>
                  <a:pt x="320" y="193"/>
                </a:lnTo>
                <a:lnTo>
                  <a:pt x="320" y="190"/>
                </a:lnTo>
                <a:lnTo>
                  <a:pt x="320" y="194"/>
                </a:lnTo>
                <a:lnTo>
                  <a:pt x="320" y="192"/>
                </a:lnTo>
                <a:lnTo>
                  <a:pt x="321" y="192"/>
                </a:lnTo>
                <a:lnTo>
                  <a:pt x="321" y="193"/>
                </a:lnTo>
                <a:lnTo>
                  <a:pt x="321" y="192"/>
                </a:lnTo>
                <a:lnTo>
                  <a:pt x="322" y="192"/>
                </a:lnTo>
                <a:lnTo>
                  <a:pt x="322" y="194"/>
                </a:lnTo>
                <a:lnTo>
                  <a:pt x="322" y="193"/>
                </a:lnTo>
                <a:lnTo>
                  <a:pt x="323" y="193"/>
                </a:lnTo>
                <a:lnTo>
                  <a:pt x="323" y="189"/>
                </a:lnTo>
                <a:lnTo>
                  <a:pt x="323" y="190"/>
                </a:lnTo>
                <a:lnTo>
                  <a:pt x="324" y="190"/>
                </a:lnTo>
                <a:lnTo>
                  <a:pt x="324" y="194"/>
                </a:lnTo>
                <a:lnTo>
                  <a:pt x="324" y="190"/>
                </a:lnTo>
                <a:lnTo>
                  <a:pt x="325" y="190"/>
                </a:lnTo>
                <a:lnTo>
                  <a:pt x="325" y="194"/>
                </a:lnTo>
                <a:lnTo>
                  <a:pt x="325" y="190"/>
                </a:lnTo>
                <a:lnTo>
                  <a:pt x="326" y="190"/>
                </a:lnTo>
                <a:lnTo>
                  <a:pt x="326" y="194"/>
                </a:lnTo>
                <a:lnTo>
                  <a:pt x="326" y="190"/>
                </a:lnTo>
                <a:lnTo>
                  <a:pt x="327" y="190"/>
                </a:lnTo>
                <a:lnTo>
                  <a:pt x="327" y="193"/>
                </a:lnTo>
                <a:lnTo>
                  <a:pt x="328" y="193"/>
                </a:lnTo>
                <a:lnTo>
                  <a:pt x="328" y="189"/>
                </a:lnTo>
                <a:lnTo>
                  <a:pt x="328" y="194"/>
                </a:lnTo>
                <a:lnTo>
                  <a:pt x="328" y="190"/>
                </a:lnTo>
                <a:lnTo>
                  <a:pt x="329" y="190"/>
                </a:lnTo>
                <a:lnTo>
                  <a:pt x="329" y="194"/>
                </a:lnTo>
                <a:lnTo>
                  <a:pt x="329" y="190"/>
                </a:lnTo>
                <a:lnTo>
                  <a:pt x="330" y="190"/>
                </a:lnTo>
                <a:lnTo>
                  <a:pt x="330" y="194"/>
                </a:lnTo>
                <a:lnTo>
                  <a:pt x="331" y="194"/>
                </a:lnTo>
                <a:lnTo>
                  <a:pt x="331" y="189"/>
                </a:lnTo>
                <a:lnTo>
                  <a:pt x="331" y="195"/>
                </a:lnTo>
                <a:lnTo>
                  <a:pt x="331" y="190"/>
                </a:lnTo>
                <a:lnTo>
                  <a:pt x="332" y="190"/>
                </a:lnTo>
                <a:lnTo>
                  <a:pt x="332" y="194"/>
                </a:lnTo>
                <a:lnTo>
                  <a:pt x="332" y="191"/>
                </a:lnTo>
                <a:lnTo>
                  <a:pt x="333" y="191"/>
                </a:lnTo>
                <a:lnTo>
                  <a:pt x="333" y="196"/>
                </a:lnTo>
                <a:lnTo>
                  <a:pt x="333" y="191"/>
                </a:lnTo>
                <a:lnTo>
                  <a:pt x="334" y="191"/>
                </a:lnTo>
                <a:lnTo>
                  <a:pt x="334" y="195"/>
                </a:lnTo>
                <a:lnTo>
                  <a:pt x="334" y="193"/>
                </a:lnTo>
                <a:lnTo>
                  <a:pt x="335" y="193"/>
                </a:lnTo>
                <a:lnTo>
                  <a:pt x="335" y="190"/>
                </a:lnTo>
                <a:lnTo>
                  <a:pt x="335" y="192"/>
                </a:lnTo>
                <a:lnTo>
                  <a:pt x="336" y="192"/>
                </a:lnTo>
                <a:lnTo>
                  <a:pt x="336" y="194"/>
                </a:lnTo>
                <a:lnTo>
                  <a:pt x="336" y="192"/>
                </a:lnTo>
                <a:lnTo>
                  <a:pt x="337" y="192"/>
                </a:lnTo>
                <a:lnTo>
                  <a:pt x="337" y="193"/>
                </a:lnTo>
                <a:lnTo>
                  <a:pt x="338" y="192"/>
                </a:lnTo>
                <a:lnTo>
                  <a:pt x="338" y="190"/>
                </a:lnTo>
                <a:lnTo>
                  <a:pt x="339" y="190"/>
                </a:lnTo>
                <a:lnTo>
                  <a:pt x="339" y="193"/>
                </a:lnTo>
                <a:lnTo>
                  <a:pt x="339" y="191"/>
                </a:lnTo>
                <a:lnTo>
                  <a:pt x="340" y="191"/>
                </a:lnTo>
                <a:lnTo>
                  <a:pt x="340" y="194"/>
                </a:lnTo>
                <a:lnTo>
                  <a:pt x="340" y="191"/>
                </a:lnTo>
                <a:lnTo>
                  <a:pt x="341" y="191"/>
                </a:lnTo>
                <a:lnTo>
                  <a:pt x="341" y="194"/>
                </a:lnTo>
                <a:lnTo>
                  <a:pt x="341" y="192"/>
                </a:lnTo>
                <a:lnTo>
                  <a:pt x="342" y="192"/>
                </a:lnTo>
                <a:lnTo>
                  <a:pt x="342" y="194"/>
                </a:lnTo>
                <a:lnTo>
                  <a:pt x="343" y="194"/>
                </a:lnTo>
                <a:lnTo>
                  <a:pt x="343" y="191"/>
                </a:lnTo>
                <a:lnTo>
                  <a:pt x="344" y="191"/>
                </a:lnTo>
                <a:lnTo>
                  <a:pt x="344" y="193"/>
                </a:lnTo>
                <a:lnTo>
                  <a:pt x="344" y="192"/>
                </a:lnTo>
                <a:lnTo>
                  <a:pt x="345" y="192"/>
                </a:lnTo>
                <a:lnTo>
                  <a:pt x="345" y="195"/>
                </a:lnTo>
                <a:lnTo>
                  <a:pt x="346" y="192"/>
                </a:lnTo>
                <a:lnTo>
                  <a:pt x="346" y="188"/>
                </a:lnTo>
                <a:lnTo>
                  <a:pt x="346" y="189"/>
                </a:lnTo>
                <a:lnTo>
                  <a:pt x="347" y="189"/>
                </a:lnTo>
                <a:lnTo>
                  <a:pt x="347" y="193"/>
                </a:lnTo>
                <a:lnTo>
                  <a:pt x="347" y="190"/>
                </a:lnTo>
                <a:lnTo>
                  <a:pt x="348" y="190"/>
                </a:lnTo>
                <a:lnTo>
                  <a:pt x="348" y="194"/>
                </a:lnTo>
                <a:lnTo>
                  <a:pt x="348" y="190"/>
                </a:lnTo>
                <a:lnTo>
                  <a:pt x="349" y="190"/>
                </a:lnTo>
                <a:lnTo>
                  <a:pt x="349" y="193"/>
                </a:lnTo>
                <a:lnTo>
                  <a:pt x="350" y="193"/>
                </a:lnTo>
                <a:lnTo>
                  <a:pt x="350" y="189"/>
                </a:lnTo>
                <a:lnTo>
                  <a:pt x="350" y="194"/>
                </a:lnTo>
                <a:lnTo>
                  <a:pt x="350" y="190"/>
                </a:lnTo>
                <a:lnTo>
                  <a:pt x="351" y="190"/>
                </a:lnTo>
                <a:lnTo>
                  <a:pt x="351" y="193"/>
                </a:lnTo>
                <a:lnTo>
                  <a:pt x="351" y="190"/>
                </a:lnTo>
                <a:lnTo>
                  <a:pt x="352" y="190"/>
                </a:lnTo>
                <a:lnTo>
                  <a:pt x="352" y="195"/>
                </a:lnTo>
                <a:lnTo>
                  <a:pt x="352" y="190"/>
                </a:lnTo>
                <a:lnTo>
                  <a:pt x="353" y="190"/>
                </a:lnTo>
                <a:lnTo>
                  <a:pt x="353" y="193"/>
                </a:lnTo>
                <a:lnTo>
                  <a:pt x="353" y="191"/>
                </a:lnTo>
                <a:lnTo>
                  <a:pt x="354" y="191"/>
                </a:lnTo>
                <a:lnTo>
                  <a:pt x="354" y="194"/>
                </a:lnTo>
                <a:lnTo>
                  <a:pt x="354" y="191"/>
                </a:lnTo>
                <a:lnTo>
                  <a:pt x="355" y="191"/>
                </a:lnTo>
                <a:lnTo>
                  <a:pt x="355" y="193"/>
                </a:lnTo>
                <a:lnTo>
                  <a:pt x="355" y="192"/>
                </a:lnTo>
                <a:lnTo>
                  <a:pt x="356" y="192"/>
                </a:lnTo>
                <a:lnTo>
                  <a:pt x="356" y="194"/>
                </a:lnTo>
                <a:lnTo>
                  <a:pt x="356" y="193"/>
                </a:lnTo>
                <a:lnTo>
                  <a:pt x="357" y="193"/>
                </a:lnTo>
                <a:lnTo>
                  <a:pt x="357" y="190"/>
                </a:lnTo>
                <a:lnTo>
                  <a:pt x="357" y="191"/>
                </a:lnTo>
                <a:lnTo>
                  <a:pt x="358" y="191"/>
                </a:lnTo>
                <a:lnTo>
                  <a:pt x="358" y="195"/>
                </a:lnTo>
                <a:lnTo>
                  <a:pt x="358" y="194"/>
                </a:lnTo>
                <a:lnTo>
                  <a:pt x="359" y="194"/>
                </a:lnTo>
                <a:lnTo>
                  <a:pt x="359" y="189"/>
                </a:lnTo>
                <a:lnTo>
                  <a:pt x="359" y="191"/>
                </a:lnTo>
                <a:lnTo>
                  <a:pt x="360" y="191"/>
                </a:lnTo>
                <a:lnTo>
                  <a:pt x="360" y="194"/>
                </a:lnTo>
                <a:lnTo>
                  <a:pt x="360" y="191"/>
                </a:lnTo>
                <a:lnTo>
                  <a:pt x="361" y="191"/>
                </a:lnTo>
                <a:lnTo>
                  <a:pt x="361" y="194"/>
                </a:lnTo>
                <a:lnTo>
                  <a:pt x="361" y="192"/>
                </a:lnTo>
                <a:lnTo>
                  <a:pt x="362" y="192"/>
                </a:lnTo>
                <a:lnTo>
                  <a:pt x="362" y="194"/>
                </a:lnTo>
                <a:lnTo>
                  <a:pt x="363" y="194"/>
                </a:lnTo>
                <a:lnTo>
                  <a:pt x="363" y="191"/>
                </a:lnTo>
                <a:lnTo>
                  <a:pt x="364" y="191"/>
                </a:lnTo>
                <a:lnTo>
                  <a:pt x="364" y="194"/>
                </a:lnTo>
                <a:lnTo>
                  <a:pt x="364" y="192"/>
                </a:lnTo>
                <a:lnTo>
                  <a:pt x="365" y="192"/>
                </a:lnTo>
                <a:lnTo>
                  <a:pt x="365" y="194"/>
                </a:lnTo>
                <a:lnTo>
                  <a:pt x="366" y="194"/>
                </a:lnTo>
                <a:lnTo>
                  <a:pt x="366" y="189"/>
                </a:lnTo>
                <a:lnTo>
                  <a:pt x="366" y="191"/>
                </a:lnTo>
                <a:lnTo>
                  <a:pt x="367" y="191"/>
                </a:lnTo>
                <a:lnTo>
                  <a:pt x="367" y="193"/>
                </a:lnTo>
                <a:lnTo>
                  <a:pt x="368" y="193"/>
                </a:lnTo>
                <a:lnTo>
                  <a:pt x="368" y="190"/>
                </a:lnTo>
                <a:lnTo>
                  <a:pt x="368" y="194"/>
                </a:lnTo>
                <a:lnTo>
                  <a:pt x="368" y="192"/>
                </a:lnTo>
                <a:lnTo>
                  <a:pt x="369" y="192"/>
                </a:lnTo>
                <a:lnTo>
                  <a:pt x="369" y="193"/>
                </a:lnTo>
                <a:lnTo>
                  <a:pt x="370" y="193"/>
                </a:lnTo>
                <a:lnTo>
                  <a:pt x="370" y="190"/>
                </a:lnTo>
                <a:lnTo>
                  <a:pt x="370" y="191"/>
                </a:lnTo>
                <a:lnTo>
                  <a:pt x="371" y="191"/>
                </a:lnTo>
                <a:lnTo>
                  <a:pt x="371" y="194"/>
                </a:lnTo>
                <a:lnTo>
                  <a:pt x="371" y="192"/>
                </a:lnTo>
                <a:lnTo>
                  <a:pt x="372" y="192"/>
                </a:lnTo>
                <a:lnTo>
                  <a:pt x="372" y="194"/>
                </a:lnTo>
                <a:lnTo>
                  <a:pt x="372" y="193"/>
                </a:lnTo>
                <a:lnTo>
                  <a:pt x="373" y="193"/>
                </a:lnTo>
                <a:lnTo>
                  <a:pt x="373" y="190"/>
                </a:lnTo>
                <a:lnTo>
                  <a:pt x="373" y="192"/>
                </a:lnTo>
                <a:lnTo>
                  <a:pt x="374" y="192"/>
                </a:lnTo>
                <a:lnTo>
                  <a:pt x="374" y="189"/>
                </a:lnTo>
                <a:lnTo>
                  <a:pt x="375" y="189"/>
                </a:lnTo>
                <a:lnTo>
                  <a:pt x="375" y="195"/>
                </a:lnTo>
                <a:lnTo>
                  <a:pt x="375" y="191"/>
                </a:lnTo>
                <a:lnTo>
                  <a:pt x="376" y="191"/>
                </a:lnTo>
                <a:lnTo>
                  <a:pt x="376" y="195"/>
                </a:lnTo>
                <a:lnTo>
                  <a:pt x="376" y="191"/>
                </a:lnTo>
                <a:lnTo>
                  <a:pt x="377" y="191"/>
                </a:lnTo>
                <a:lnTo>
                  <a:pt x="377" y="195"/>
                </a:lnTo>
                <a:lnTo>
                  <a:pt x="377" y="191"/>
                </a:lnTo>
                <a:lnTo>
                  <a:pt x="378" y="191"/>
                </a:lnTo>
                <a:lnTo>
                  <a:pt x="378" y="194"/>
                </a:lnTo>
                <a:lnTo>
                  <a:pt x="378" y="193"/>
                </a:lnTo>
                <a:lnTo>
                  <a:pt x="379" y="193"/>
                </a:lnTo>
                <a:lnTo>
                  <a:pt x="379" y="190"/>
                </a:lnTo>
                <a:lnTo>
                  <a:pt x="380" y="190"/>
                </a:lnTo>
                <a:lnTo>
                  <a:pt x="380" y="191"/>
                </a:lnTo>
                <a:lnTo>
                  <a:pt x="381" y="191"/>
                </a:lnTo>
                <a:lnTo>
                  <a:pt x="381" y="192"/>
                </a:lnTo>
                <a:lnTo>
                  <a:pt x="382" y="192"/>
                </a:lnTo>
                <a:lnTo>
                  <a:pt x="382" y="189"/>
                </a:lnTo>
                <a:lnTo>
                  <a:pt x="382" y="195"/>
                </a:lnTo>
                <a:lnTo>
                  <a:pt x="382" y="191"/>
                </a:lnTo>
                <a:lnTo>
                  <a:pt x="383" y="191"/>
                </a:lnTo>
                <a:lnTo>
                  <a:pt x="383" y="194"/>
                </a:lnTo>
                <a:lnTo>
                  <a:pt x="383" y="191"/>
                </a:lnTo>
                <a:lnTo>
                  <a:pt x="384" y="191"/>
                </a:lnTo>
                <a:lnTo>
                  <a:pt x="384" y="194"/>
                </a:lnTo>
                <a:lnTo>
                  <a:pt x="384" y="192"/>
                </a:lnTo>
                <a:lnTo>
                  <a:pt x="385" y="192"/>
                </a:lnTo>
                <a:lnTo>
                  <a:pt x="385" y="193"/>
                </a:lnTo>
                <a:lnTo>
                  <a:pt x="386" y="193"/>
                </a:lnTo>
                <a:lnTo>
                  <a:pt x="386" y="191"/>
                </a:lnTo>
                <a:lnTo>
                  <a:pt x="386" y="194"/>
                </a:lnTo>
                <a:lnTo>
                  <a:pt x="386" y="193"/>
                </a:lnTo>
                <a:lnTo>
                  <a:pt x="387" y="193"/>
                </a:lnTo>
                <a:lnTo>
                  <a:pt x="387" y="189"/>
                </a:lnTo>
                <a:lnTo>
                  <a:pt x="387" y="192"/>
                </a:lnTo>
                <a:lnTo>
                  <a:pt x="388" y="192"/>
                </a:lnTo>
                <a:lnTo>
                  <a:pt x="388" y="194"/>
                </a:lnTo>
                <a:lnTo>
                  <a:pt x="389" y="194"/>
                </a:lnTo>
                <a:lnTo>
                  <a:pt x="389" y="191"/>
                </a:lnTo>
                <a:lnTo>
                  <a:pt x="390" y="191"/>
                </a:lnTo>
                <a:lnTo>
                  <a:pt x="390" y="192"/>
                </a:lnTo>
                <a:lnTo>
                  <a:pt x="391" y="192"/>
                </a:lnTo>
                <a:lnTo>
                  <a:pt x="391" y="190"/>
                </a:lnTo>
                <a:lnTo>
                  <a:pt x="391" y="193"/>
                </a:lnTo>
                <a:lnTo>
                  <a:pt x="391" y="191"/>
                </a:lnTo>
                <a:lnTo>
                  <a:pt x="392" y="191"/>
                </a:lnTo>
                <a:lnTo>
                  <a:pt x="392" y="193"/>
                </a:lnTo>
                <a:lnTo>
                  <a:pt x="392" y="192"/>
                </a:lnTo>
                <a:lnTo>
                  <a:pt x="393" y="192"/>
                </a:lnTo>
                <a:lnTo>
                  <a:pt x="393" y="193"/>
                </a:lnTo>
                <a:lnTo>
                  <a:pt x="394" y="193"/>
                </a:lnTo>
                <a:lnTo>
                  <a:pt x="394" y="190"/>
                </a:lnTo>
                <a:lnTo>
                  <a:pt x="394" y="192"/>
                </a:lnTo>
                <a:lnTo>
                  <a:pt x="395" y="192"/>
                </a:lnTo>
                <a:lnTo>
                  <a:pt x="395" y="194"/>
                </a:lnTo>
                <a:lnTo>
                  <a:pt x="395" y="193"/>
                </a:lnTo>
                <a:lnTo>
                  <a:pt x="396" y="193"/>
                </a:lnTo>
                <a:lnTo>
                  <a:pt x="396" y="191"/>
                </a:lnTo>
                <a:lnTo>
                  <a:pt x="396" y="193"/>
                </a:lnTo>
                <a:lnTo>
                  <a:pt x="397" y="193"/>
                </a:lnTo>
                <a:lnTo>
                  <a:pt x="397" y="190"/>
                </a:lnTo>
                <a:lnTo>
                  <a:pt x="397" y="192"/>
                </a:lnTo>
                <a:lnTo>
                  <a:pt x="398" y="192"/>
                </a:lnTo>
                <a:lnTo>
                  <a:pt x="398" y="194"/>
                </a:lnTo>
                <a:lnTo>
                  <a:pt x="398" y="193"/>
                </a:lnTo>
                <a:lnTo>
                  <a:pt x="399" y="193"/>
                </a:lnTo>
                <a:lnTo>
                  <a:pt x="399" y="189"/>
                </a:lnTo>
                <a:lnTo>
                  <a:pt x="399" y="191"/>
                </a:lnTo>
                <a:lnTo>
                  <a:pt x="400" y="191"/>
                </a:lnTo>
                <a:lnTo>
                  <a:pt x="400" y="193"/>
                </a:lnTo>
                <a:lnTo>
                  <a:pt x="401" y="193"/>
                </a:lnTo>
                <a:lnTo>
                  <a:pt x="401" y="190"/>
                </a:lnTo>
                <a:lnTo>
                  <a:pt x="402" y="190"/>
                </a:lnTo>
                <a:lnTo>
                  <a:pt x="402" y="192"/>
                </a:lnTo>
                <a:lnTo>
                  <a:pt x="402" y="191"/>
                </a:lnTo>
                <a:lnTo>
                  <a:pt x="403" y="191"/>
                </a:lnTo>
                <a:lnTo>
                  <a:pt x="403" y="193"/>
                </a:lnTo>
                <a:lnTo>
                  <a:pt x="403" y="192"/>
                </a:lnTo>
                <a:lnTo>
                  <a:pt x="404" y="192"/>
                </a:lnTo>
                <a:lnTo>
                  <a:pt x="404" y="195"/>
                </a:lnTo>
                <a:lnTo>
                  <a:pt x="404" y="193"/>
                </a:lnTo>
                <a:lnTo>
                  <a:pt x="405" y="193"/>
                </a:lnTo>
                <a:lnTo>
                  <a:pt x="405" y="191"/>
                </a:lnTo>
                <a:lnTo>
                  <a:pt x="405" y="193"/>
                </a:lnTo>
                <a:lnTo>
                  <a:pt x="406" y="193"/>
                </a:lnTo>
                <a:lnTo>
                  <a:pt x="406" y="189"/>
                </a:lnTo>
                <a:lnTo>
                  <a:pt x="406" y="194"/>
                </a:lnTo>
                <a:lnTo>
                  <a:pt x="406" y="190"/>
                </a:lnTo>
                <a:lnTo>
                  <a:pt x="407" y="190"/>
                </a:lnTo>
                <a:lnTo>
                  <a:pt x="407" y="193"/>
                </a:lnTo>
                <a:lnTo>
                  <a:pt x="408" y="193"/>
                </a:lnTo>
                <a:lnTo>
                  <a:pt x="408" y="188"/>
                </a:lnTo>
                <a:lnTo>
                  <a:pt x="408" y="194"/>
                </a:lnTo>
                <a:lnTo>
                  <a:pt x="408" y="191"/>
                </a:lnTo>
                <a:lnTo>
                  <a:pt x="409" y="191"/>
                </a:lnTo>
                <a:lnTo>
                  <a:pt x="409" y="193"/>
                </a:lnTo>
                <a:lnTo>
                  <a:pt x="409" y="191"/>
                </a:lnTo>
                <a:lnTo>
                  <a:pt x="410" y="191"/>
                </a:lnTo>
                <a:lnTo>
                  <a:pt x="410" y="194"/>
                </a:lnTo>
                <a:lnTo>
                  <a:pt x="410" y="192"/>
                </a:lnTo>
                <a:lnTo>
                  <a:pt x="411" y="192"/>
                </a:lnTo>
                <a:lnTo>
                  <a:pt x="411" y="189"/>
                </a:lnTo>
                <a:lnTo>
                  <a:pt x="411" y="191"/>
                </a:lnTo>
                <a:lnTo>
                  <a:pt x="412" y="191"/>
                </a:lnTo>
                <a:lnTo>
                  <a:pt x="412" y="193"/>
                </a:lnTo>
                <a:lnTo>
                  <a:pt x="413" y="193"/>
                </a:lnTo>
                <a:lnTo>
                  <a:pt x="413" y="188"/>
                </a:lnTo>
                <a:lnTo>
                  <a:pt x="413" y="192"/>
                </a:lnTo>
                <a:lnTo>
                  <a:pt x="414" y="192"/>
                </a:lnTo>
                <a:lnTo>
                  <a:pt x="414" y="195"/>
                </a:lnTo>
                <a:lnTo>
                  <a:pt x="414" y="194"/>
                </a:lnTo>
                <a:lnTo>
                  <a:pt x="415" y="194"/>
                </a:lnTo>
                <a:lnTo>
                  <a:pt x="415" y="191"/>
                </a:lnTo>
                <a:lnTo>
                  <a:pt x="416" y="191"/>
                </a:lnTo>
                <a:lnTo>
                  <a:pt x="416" y="194"/>
                </a:lnTo>
                <a:lnTo>
                  <a:pt x="417" y="194"/>
                </a:lnTo>
                <a:lnTo>
                  <a:pt x="417" y="190"/>
                </a:lnTo>
                <a:lnTo>
                  <a:pt x="417" y="192"/>
                </a:lnTo>
                <a:lnTo>
                  <a:pt x="418" y="192"/>
                </a:lnTo>
                <a:lnTo>
                  <a:pt x="418" y="193"/>
                </a:lnTo>
                <a:lnTo>
                  <a:pt x="418" y="192"/>
                </a:lnTo>
                <a:lnTo>
                  <a:pt x="419" y="192"/>
                </a:lnTo>
                <a:lnTo>
                  <a:pt x="419" y="194"/>
                </a:lnTo>
                <a:lnTo>
                  <a:pt x="419" y="193"/>
                </a:lnTo>
                <a:lnTo>
                  <a:pt x="420" y="193"/>
                </a:lnTo>
                <a:lnTo>
                  <a:pt x="420" y="191"/>
                </a:lnTo>
                <a:lnTo>
                  <a:pt x="421" y="191"/>
                </a:lnTo>
                <a:lnTo>
                  <a:pt x="421" y="193"/>
                </a:lnTo>
                <a:lnTo>
                  <a:pt x="421" y="192"/>
                </a:lnTo>
                <a:lnTo>
                  <a:pt x="422" y="192"/>
                </a:lnTo>
                <a:lnTo>
                  <a:pt x="422" y="194"/>
                </a:lnTo>
                <a:lnTo>
                  <a:pt x="423" y="194"/>
                </a:lnTo>
                <a:lnTo>
                  <a:pt x="423" y="190"/>
                </a:lnTo>
                <a:lnTo>
                  <a:pt x="423" y="195"/>
                </a:lnTo>
                <a:lnTo>
                  <a:pt x="423" y="192"/>
                </a:lnTo>
                <a:lnTo>
                  <a:pt x="424" y="192"/>
                </a:lnTo>
                <a:lnTo>
                  <a:pt x="424" y="194"/>
                </a:lnTo>
                <a:lnTo>
                  <a:pt x="425" y="194"/>
                </a:lnTo>
                <a:lnTo>
                  <a:pt x="425" y="191"/>
                </a:lnTo>
                <a:lnTo>
                  <a:pt x="426" y="191"/>
                </a:lnTo>
                <a:lnTo>
                  <a:pt x="426" y="193"/>
                </a:lnTo>
                <a:lnTo>
                  <a:pt x="427" y="193"/>
                </a:lnTo>
                <a:lnTo>
                  <a:pt x="427" y="190"/>
                </a:lnTo>
                <a:lnTo>
                  <a:pt x="427" y="191"/>
                </a:lnTo>
                <a:lnTo>
                  <a:pt x="428" y="191"/>
                </a:lnTo>
                <a:lnTo>
                  <a:pt x="428" y="193"/>
                </a:lnTo>
                <a:lnTo>
                  <a:pt x="428" y="192"/>
                </a:lnTo>
                <a:lnTo>
                  <a:pt x="429" y="192"/>
                </a:lnTo>
                <a:lnTo>
                  <a:pt x="429" y="194"/>
                </a:lnTo>
                <a:lnTo>
                  <a:pt x="429" y="192"/>
                </a:lnTo>
                <a:lnTo>
                  <a:pt x="430" y="192"/>
                </a:lnTo>
                <a:lnTo>
                  <a:pt x="430" y="193"/>
                </a:lnTo>
                <a:lnTo>
                  <a:pt x="430" y="192"/>
                </a:lnTo>
                <a:lnTo>
                  <a:pt x="431" y="192"/>
                </a:lnTo>
                <a:lnTo>
                  <a:pt x="431" y="193"/>
                </a:lnTo>
                <a:lnTo>
                  <a:pt x="431" y="192"/>
                </a:lnTo>
                <a:lnTo>
                  <a:pt x="432" y="192"/>
                </a:lnTo>
                <a:lnTo>
                  <a:pt x="432" y="193"/>
                </a:lnTo>
                <a:lnTo>
                  <a:pt x="433" y="193"/>
                </a:lnTo>
                <a:lnTo>
                  <a:pt x="433" y="191"/>
                </a:lnTo>
                <a:lnTo>
                  <a:pt x="433" y="194"/>
                </a:lnTo>
                <a:lnTo>
                  <a:pt x="433" y="193"/>
                </a:lnTo>
                <a:lnTo>
                  <a:pt x="434" y="193"/>
                </a:lnTo>
                <a:lnTo>
                  <a:pt x="434" y="189"/>
                </a:lnTo>
                <a:lnTo>
                  <a:pt x="434" y="190"/>
                </a:lnTo>
                <a:lnTo>
                  <a:pt x="435" y="190"/>
                </a:lnTo>
                <a:lnTo>
                  <a:pt x="435" y="194"/>
                </a:lnTo>
                <a:lnTo>
                  <a:pt x="435" y="190"/>
                </a:lnTo>
                <a:lnTo>
                  <a:pt x="436" y="190"/>
                </a:lnTo>
                <a:lnTo>
                  <a:pt x="436" y="193"/>
                </a:lnTo>
                <a:lnTo>
                  <a:pt x="436" y="191"/>
                </a:lnTo>
                <a:lnTo>
                  <a:pt x="437" y="191"/>
                </a:lnTo>
                <a:lnTo>
                  <a:pt x="437" y="194"/>
                </a:lnTo>
                <a:lnTo>
                  <a:pt x="438" y="194"/>
                </a:lnTo>
                <a:lnTo>
                  <a:pt x="438" y="190"/>
                </a:lnTo>
                <a:lnTo>
                  <a:pt x="438" y="195"/>
                </a:lnTo>
                <a:lnTo>
                  <a:pt x="438" y="190"/>
                </a:lnTo>
                <a:lnTo>
                  <a:pt x="439" y="190"/>
                </a:lnTo>
                <a:lnTo>
                  <a:pt x="439" y="195"/>
                </a:lnTo>
                <a:lnTo>
                  <a:pt x="439" y="190"/>
                </a:lnTo>
                <a:lnTo>
                  <a:pt x="440" y="190"/>
                </a:lnTo>
                <a:lnTo>
                  <a:pt x="440" y="193"/>
                </a:lnTo>
                <a:lnTo>
                  <a:pt x="440" y="190"/>
                </a:lnTo>
                <a:lnTo>
                  <a:pt x="441" y="190"/>
                </a:lnTo>
                <a:lnTo>
                  <a:pt x="441" y="194"/>
                </a:lnTo>
                <a:lnTo>
                  <a:pt x="442" y="194"/>
                </a:lnTo>
                <a:lnTo>
                  <a:pt x="442" y="189"/>
                </a:lnTo>
                <a:lnTo>
                  <a:pt x="442" y="191"/>
                </a:lnTo>
                <a:lnTo>
                  <a:pt x="443" y="191"/>
                </a:lnTo>
                <a:lnTo>
                  <a:pt x="443" y="193"/>
                </a:lnTo>
                <a:lnTo>
                  <a:pt x="443" y="192"/>
                </a:lnTo>
                <a:lnTo>
                  <a:pt x="444" y="192"/>
                </a:lnTo>
                <a:lnTo>
                  <a:pt x="444" y="195"/>
                </a:lnTo>
                <a:lnTo>
                  <a:pt x="444" y="193"/>
                </a:lnTo>
                <a:lnTo>
                  <a:pt x="445" y="193"/>
                </a:lnTo>
                <a:lnTo>
                  <a:pt x="445" y="191"/>
                </a:lnTo>
                <a:lnTo>
                  <a:pt x="445" y="193"/>
                </a:lnTo>
                <a:lnTo>
                  <a:pt x="446" y="193"/>
                </a:lnTo>
                <a:lnTo>
                  <a:pt x="446" y="190"/>
                </a:lnTo>
                <a:lnTo>
                  <a:pt x="446" y="195"/>
                </a:lnTo>
                <a:lnTo>
                  <a:pt x="446" y="191"/>
                </a:lnTo>
                <a:lnTo>
                  <a:pt x="447" y="191"/>
                </a:lnTo>
                <a:lnTo>
                  <a:pt x="447" y="194"/>
                </a:lnTo>
                <a:lnTo>
                  <a:pt x="447" y="192"/>
                </a:lnTo>
                <a:lnTo>
                  <a:pt x="448" y="192"/>
                </a:lnTo>
                <a:lnTo>
                  <a:pt x="448" y="193"/>
                </a:lnTo>
                <a:lnTo>
                  <a:pt x="449" y="193"/>
                </a:lnTo>
                <a:lnTo>
                  <a:pt x="449" y="190"/>
                </a:lnTo>
                <a:lnTo>
                  <a:pt x="449" y="194"/>
                </a:lnTo>
                <a:lnTo>
                  <a:pt x="449" y="190"/>
                </a:lnTo>
                <a:lnTo>
                  <a:pt x="450" y="190"/>
                </a:lnTo>
                <a:lnTo>
                  <a:pt x="450" y="193"/>
                </a:lnTo>
                <a:lnTo>
                  <a:pt x="450" y="191"/>
                </a:lnTo>
                <a:lnTo>
                  <a:pt x="451" y="191"/>
                </a:lnTo>
                <a:lnTo>
                  <a:pt x="451" y="193"/>
                </a:lnTo>
                <a:lnTo>
                  <a:pt x="452" y="193"/>
                </a:lnTo>
                <a:lnTo>
                  <a:pt x="452" y="190"/>
                </a:lnTo>
                <a:lnTo>
                  <a:pt x="452" y="191"/>
                </a:lnTo>
                <a:lnTo>
                  <a:pt x="453" y="191"/>
                </a:lnTo>
                <a:lnTo>
                  <a:pt x="453" y="193"/>
                </a:lnTo>
                <a:lnTo>
                  <a:pt x="453" y="192"/>
                </a:lnTo>
                <a:lnTo>
                  <a:pt x="454" y="192"/>
                </a:lnTo>
                <a:lnTo>
                  <a:pt x="454" y="194"/>
                </a:lnTo>
                <a:lnTo>
                  <a:pt x="454" y="193"/>
                </a:lnTo>
                <a:lnTo>
                  <a:pt x="455" y="193"/>
                </a:lnTo>
                <a:lnTo>
                  <a:pt x="455" y="191"/>
                </a:lnTo>
                <a:lnTo>
                  <a:pt x="456" y="191"/>
                </a:lnTo>
                <a:lnTo>
                  <a:pt x="456" y="193"/>
                </a:lnTo>
                <a:lnTo>
                  <a:pt x="456" y="191"/>
                </a:lnTo>
                <a:lnTo>
                  <a:pt x="457" y="191"/>
                </a:lnTo>
                <a:lnTo>
                  <a:pt x="457" y="194"/>
                </a:lnTo>
                <a:lnTo>
                  <a:pt x="457" y="192"/>
                </a:lnTo>
                <a:lnTo>
                  <a:pt x="458" y="192"/>
                </a:lnTo>
                <a:lnTo>
                  <a:pt x="458" y="190"/>
                </a:lnTo>
                <a:lnTo>
                  <a:pt x="458" y="192"/>
                </a:lnTo>
                <a:lnTo>
                  <a:pt x="459" y="192"/>
                </a:lnTo>
                <a:lnTo>
                  <a:pt x="459" y="194"/>
                </a:lnTo>
                <a:lnTo>
                  <a:pt x="460" y="194"/>
                </a:lnTo>
                <a:lnTo>
                  <a:pt x="460" y="190"/>
                </a:lnTo>
                <a:lnTo>
                  <a:pt x="460" y="194"/>
                </a:lnTo>
                <a:lnTo>
                  <a:pt x="461" y="194"/>
                </a:lnTo>
                <a:lnTo>
                  <a:pt x="461" y="189"/>
                </a:lnTo>
                <a:lnTo>
                  <a:pt x="461" y="190"/>
                </a:lnTo>
                <a:lnTo>
                  <a:pt x="462" y="190"/>
                </a:lnTo>
                <a:lnTo>
                  <a:pt x="462" y="193"/>
                </a:lnTo>
                <a:lnTo>
                  <a:pt x="462" y="192"/>
                </a:lnTo>
                <a:lnTo>
                  <a:pt x="463" y="192"/>
                </a:lnTo>
                <a:lnTo>
                  <a:pt x="463" y="194"/>
                </a:lnTo>
                <a:lnTo>
                  <a:pt x="464" y="192"/>
                </a:lnTo>
                <a:lnTo>
                  <a:pt x="464" y="191"/>
                </a:lnTo>
                <a:lnTo>
                  <a:pt x="465" y="191"/>
                </a:lnTo>
                <a:lnTo>
                  <a:pt x="465" y="194"/>
                </a:lnTo>
                <a:lnTo>
                  <a:pt x="465" y="193"/>
                </a:lnTo>
                <a:lnTo>
                  <a:pt x="466" y="193"/>
                </a:lnTo>
                <a:lnTo>
                  <a:pt x="466" y="189"/>
                </a:lnTo>
                <a:lnTo>
                  <a:pt x="466" y="190"/>
                </a:lnTo>
                <a:lnTo>
                  <a:pt x="467" y="190"/>
                </a:lnTo>
                <a:lnTo>
                  <a:pt x="467" y="194"/>
                </a:lnTo>
                <a:lnTo>
                  <a:pt x="467" y="192"/>
                </a:lnTo>
                <a:lnTo>
                  <a:pt x="468" y="192"/>
                </a:lnTo>
                <a:lnTo>
                  <a:pt x="468" y="194"/>
                </a:lnTo>
                <a:lnTo>
                  <a:pt x="468" y="193"/>
                </a:lnTo>
                <a:lnTo>
                  <a:pt x="469" y="193"/>
                </a:lnTo>
                <a:lnTo>
                  <a:pt x="469" y="191"/>
                </a:lnTo>
                <a:lnTo>
                  <a:pt x="469" y="192"/>
                </a:lnTo>
                <a:lnTo>
                  <a:pt x="470" y="192"/>
                </a:lnTo>
                <a:lnTo>
                  <a:pt x="470" y="194"/>
                </a:lnTo>
                <a:lnTo>
                  <a:pt x="471" y="194"/>
                </a:lnTo>
                <a:lnTo>
                  <a:pt x="471" y="191"/>
                </a:lnTo>
                <a:lnTo>
                  <a:pt x="472" y="191"/>
                </a:lnTo>
                <a:lnTo>
                  <a:pt x="472" y="193"/>
                </a:lnTo>
                <a:lnTo>
                  <a:pt x="472" y="192"/>
                </a:lnTo>
                <a:lnTo>
                  <a:pt x="473" y="192"/>
                </a:lnTo>
                <a:lnTo>
                  <a:pt x="473" y="194"/>
                </a:lnTo>
                <a:lnTo>
                  <a:pt x="473" y="192"/>
                </a:lnTo>
                <a:lnTo>
                  <a:pt x="474" y="192"/>
                </a:lnTo>
                <a:lnTo>
                  <a:pt x="474" y="195"/>
                </a:lnTo>
                <a:lnTo>
                  <a:pt x="474" y="193"/>
                </a:lnTo>
                <a:lnTo>
                  <a:pt x="475" y="193"/>
                </a:lnTo>
                <a:lnTo>
                  <a:pt x="475" y="190"/>
                </a:lnTo>
                <a:lnTo>
                  <a:pt x="476" y="190"/>
                </a:lnTo>
                <a:lnTo>
                  <a:pt x="476" y="193"/>
                </a:lnTo>
                <a:lnTo>
                  <a:pt x="476" y="191"/>
                </a:lnTo>
                <a:lnTo>
                  <a:pt x="477" y="191"/>
                </a:lnTo>
                <a:lnTo>
                  <a:pt x="477" y="194"/>
                </a:lnTo>
                <a:lnTo>
                  <a:pt x="477" y="191"/>
                </a:lnTo>
                <a:lnTo>
                  <a:pt x="478" y="191"/>
                </a:lnTo>
                <a:lnTo>
                  <a:pt x="478" y="194"/>
                </a:lnTo>
                <a:lnTo>
                  <a:pt x="478" y="192"/>
                </a:lnTo>
                <a:lnTo>
                  <a:pt x="479" y="192"/>
                </a:lnTo>
                <a:lnTo>
                  <a:pt x="479" y="190"/>
                </a:lnTo>
                <a:lnTo>
                  <a:pt x="479" y="191"/>
                </a:lnTo>
                <a:lnTo>
                  <a:pt x="480" y="191"/>
                </a:lnTo>
                <a:lnTo>
                  <a:pt x="480" y="193"/>
                </a:lnTo>
                <a:lnTo>
                  <a:pt x="481" y="193"/>
                </a:lnTo>
                <a:lnTo>
                  <a:pt x="481" y="190"/>
                </a:lnTo>
                <a:lnTo>
                  <a:pt x="481" y="194"/>
                </a:lnTo>
                <a:lnTo>
                  <a:pt x="481" y="192"/>
                </a:lnTo>
                <a:lnTo>
                  <a:pt x="482" y="192"/>
                </a:lnTo>
                <a:lnTo>
                  <a:pt x="482" y="194"/>
                </a:lnTo>
                <a:lnTo>
                  <a:pt x="482" y="193"/>
                </a:lnTo>
                <a:lnTo>
                  <a:pt x="483" y="193"/>
                </a:lnTo>
                <a:lnTo>
                  <a:pt x="483" y="189"/>
                </a:lnTo>
                <a:lnTo>
                  <a:pt x="484" y="189"/>
                </a:lnTo>
                <a:lnTo>
                  <a:pt x="484" y="193"/>
                </a:lnTo>
                <a:lnTo>
                  <a:pt x="484" y="191"/>
                </a:lnTo>
                <a:lnTo>
                  <a:pt x="485" y="191"/>
                </a:lnTo>
                <a:lnTo>
                  <a:pt x="485" y="193"/>
                </a:lnTo>
                <a:lnTo>
                  <a:pt x="486" y="193"/>
                </a:lnTo>
                <a:lnTo>
                  <a:pt x="486" y="189"/>
                </a:lnTo>
                <a:lnTo>
                  <a:pt x="486" y="191"/>
                </a:lnTo>
                <a:lnTo>
                  <a:pt x="487" y="191"/>
                </a:lnTo>
                <a:lnTo>
                  <a:pt x="487" y="193"/>
                </a:lnTo>
                <a:lnTo>
                  <a:pt x="487" y="192"/>
                </a:lnTo>
                <a:lnTo>
                  <a:pt x="488" y="192"/>
                </a:lnTo>
                <a:lnTo>
                  <a:pt x="488" y="194"/>
                </a:lnTo>
                <a:lnTo>
                  <a:pt x="488" y="192"/>
                </a:lnTo>
                <a:lnTo>
                  <a:pt x="489" y="192"/>
                </a:lnTo>
                <a:lnTo>
                  <a:pt x="489" y="194"/>
                </a:lnTo>
                <a:lnTo>
                  <a:pt x="490" y="194"/>
                </a:lnTo>
                <a:lnTo>
                  <a:pt x="490" y="191"/>
                </a:lnTo>
                <a:lnTo>
                  <a:pt x="490" y="192"/>
                </a:lnTo>
                <a:lnTo>
                  <a:pt x="491" y="192"/>
                </a:lnTo>
                <a:lnTo>
                  <a:pt x="491" y="195"/>
                </a:lnTo>
                <a:lnTo>
                  <a:pt x="492" y="195"/>
                </a:lnTo>
                <a:lnTo>
                  <a:pt x="492" y="190"/>
                </a:lnTo>
                <a:lnTo>
                  <a:pt x="492" y="191"/>
                </a:lnTo>
                <a:lnTo>
                  <a:pt x="493" y="191"/>
                </a:lnTo>
                <a:lnTo>
                  <a:pt x="493" y="193"/>
                </a:lnTo>
                <a:lnTo>
                  <a:pt x="493" y="192"/>
                </a:lnTo>
                <a:lnTo>
                  <a:pt x="494" y="192"/>
                </a:lnTo>
                <a:lnTo>
                  <a:pt x="494" y="194"/>
                </a:lnTo>
                <a:lnTo>
                  <a:pt x="494" y="193"/>
                </a:lnTo>
                <a:lnTo>
                  <a:pt x="495" y="193"/>
                </a:lnTo>
                <a:lnTo>
                  <a:pt x="495" y="191"/>
                </a:lnTo>
                <a:lnTo>
                  <a:pt x="495" y="192"/>
                </a:lnTo>
                <a:lnTo>
                  <a:pt x="496" y="192"/>
                </a:lnTo>
                <a:lnTo>
                  <a:pt x="496" y="194"/>
                </a:lnTo>
                <a:lnTo>
                  <a:pt x="497" y="194"/>
                </a:lnTo>
                <a:lnTo>
                  <a:pt x="497" y="191"/>
                </a:lnTo>
                <a:lnTo>
                  <a:pt x="497" y="192"/>
                </a:lnTo>
                <a:lnTo>
                  <a:pt x="498" y="192"/>
                </a:lnTo>
                <a:lnTo>
                  <a:pt x="498" y="194"/>
                </a:lnTo>
                <a:lnTo>
                  <a:pt x="498" y="193"/>
                </a:lnTo>
                <a:lnTo>
                  <a:pt x="499" y="193"/>
                </a:lnTo>
                <a:lnTo>
                  <a:pt x="499" y="191"/>
                </a:lnTo>
                <a:lnTo>
                  <a:pt x="500" y="191"/>
                </a:lnTo>
                <a:lnTo>
                  <a:pt x="500" y="193"/>
                </a:lnTo>
                <a:lnTo>
                  <a:pt x="500" y="192"/>
                </a:lnTo>
                <a:lnTo>
                  <a:pt x="501" y="192"/>
                </a:lnTo>
                <a:lnTo>
                  <a:pt x="501" y="193"/>
                </a:lnTo>
                <a:lnTo>
                  <a:pt x="502" y="193"/>
                </a:lnTo>
                <a:lnTo>
                  <a:pt x="502" y="191"/>
                </a:lnTo>
                <a:lnTo>
                  <a:pt x="502" y="193"/>
                </a:lnTo>
                <a:lnTo>
                  <a:pt x="503" y="193"/>
                </a:lnTo>
                <a:lnTo>
                  <a:pt x="503" y="189"/>
                </a:lnTo>
                <a:lnTo>
                  <a:pt x="503" y="194"/>
                </a:lnTo>
                <a:lnTo>
                  <a:pt x="503" y="190"/>
                </a:lnTo>
                <a:lnTo>
                  <a:pt x="504" y="190"/>
                </a:lnTo>
                <a:lnTo>
                  <a:pt x="504" y="192"/>
                </a:lnTo>
                <a:lnTo>
                  <a:pt x="505" y="192"/>
                </a:lnTo>
                <a:lnTo>
                  <a:pt x="505" y="194"/>
                </a:lnTo>
                <a:lnTo>
                  <a:pt x="505" y="192"/>
                </a:lnTo>
                <a:lnTo>
                  <a:pt x="506" y="192"/>
                </a:lnTo>
                <a:lnTo>
                  <a:pt x="506" y="193"/>
                </a:lnTo>
                <a:lnTo>
                  <a:pt x="507" y="193"/>
                </a:lnTo>
                <a:lnTo>
                  <a:pt x="507" y="191"/>
                </a:lnTo>
                <a:lnTo>
                  <a:pt x="508" y="191"/>
                </a:lnTo>
                <a:lnTo>
                  <a:pt x="508" y="195"/>
                </a:lnTo>
                <a:lnTo>
                  <a:pt x="508" y="191"/>
                </a:lnTo>
                <a:lnTo>
                  <a:pt x="509" y="191"/>
                </a:lnTo>
                <a:lnTo>
                  <a:pt x="509" y="194"/>
                </a:lnTo>
                <a:lnTo>
                  <a:pt x="509" y="193"/>
                </a:lnTo>
                <a:lnTo>
                  <a:pt x="510" y="193"/>
                </a:lnTo>
                <a:lnTo>
                  <a:pt x="510" y="190"/>
                </a:lnTo>
                <a:lnTo>
                  <a:pt x="510" y="191"/>
                </a:lnTo>
                <a:lnTo>
                  <a:pt x="511" y="191"/>
                </a:lnTo>
                <a:lnTo>
                  <a:pt x="511" y="192"/>
                </a:lnTo>
                <a:lnTo>
                  <a:pt x="512" y="192"/>
                </a:lnTo>
                <a:lnTo>
                  <a:pt x="512" y="190"/>
                </a:lnTo>
                <a:lnTo>
                  <a:pt x="512" y="193"/>
                </a:lnTo>
                <a:lnTo>
                  <a:pt x="512" y="192"/>
                </a:lnTo>
                <a:lnTo>
                  <a:pt x="513" y="192"/>
                </a:lnTo>
                <a:lnTo>
                  <a:pt x="513" y="195"/>
                </a:lnTo>
                <a:lnTo>
                  <a:pt x="513" y="193"/>
                </a:lnTo>
                <a:lnTo>
                  <a:pt x="514" y="193"/>
                </a:lnTo>
                <a:lnTo>
                  <a:pt x="514" y="191"/>
                </a:lnTo>
                <a:lnTo>
                  <a:pt x="514" y="192"/>
                </a:lnTo>
                <a:lnTo>
                  <a:pt x="515" y="192"/>
                </a:lnTo>
                <a:lnTo>
                  <a:pt x="515" y="194"/>
                </a:lnTo>
                <a:lnTo>
                  <a:pt x="515" y="192"/>
                </a:lnTo>
                <a:lnTo>
                  <a:pt x="516" y="192"/>
                </a:lnTo>
                <a:lnTo>
                  <a:pt x="516" y="195"/>
                </a:lnTo>
                <a:lnTo>
                  <a:pt x="516" y="192"/>
                </a:lnTo>
                <a:lnTo>
                  <a:pt x="517" y="192"/>
                </a:lnTo>
                <a:lnTo>
                  <a:pt x="517" y="195"/>
                </a:lnTo>
                <a:lnTo>
                  <a:pt x="517" y="194"/>
                </a:lnTo>
                <a:lnTo>
                  <a:pt x="518" y="194"/>
                </a:lnTo>
                <a:lnTo>
                  <a:pt x="518" y="189"/>
                </a:lnTo>
                <a:lnTo>
                  <a:pt x="518" y="192"/>
                </a:lnTo>
                <a:lnTo>
                  <a:pt x="519" y="192"/>
                </a:lnTo>
                <a:lnTo>
                  <a:pt x="519" y="193"/>
                </a:lnTo>
                <a:lnTo>
                  <a:pt x="520" y="193"/>
                </a:lnTo>
                <a:lnTo>
                  <a:pt x="520" y="191"/>
                </a:lnTo>
                <a:lnTo>
                  <a:pt x="520" y="194"/>
                </a:lnTo>
                <a:lnTo>
                  <a:pt x="520" y="191"/>
                </a:lnTo>
                <a:lnTo>
                  <a:pt x="521" y="191"/>
                </a:lnTo>
                <a:lnTo>
                  <a:pt x="521" y="193"/>
                </a:lnTo>
                <a:lnTo>
                  <a:pt x="522" y="193"/>
                </a:lnTo>
                <a:lnTo>
                  <a:pt x="522" y="190"/>
                </a:lnTo>
                <a:lnTo>
                  <a:pt x="523" y="190"/>
                </a:lnTo>
                <a:lnTo>
                  <a:pt x="523" y="193"/>
                </a:lnTo>
                <a:lnTo>
                  <a:pt x="523" y="191"/>
                </a:lnTo>
                <a:lnTo>
                  <a:pt x="524" y="191"/>
                </a:lnTo>
                <a:lnTo>
                  <a:pt x="524" y="193"/>
                </a:lnTo>
                <a:lnTo>
                  <a:pt x="524" y="192"/>
                </a:lnTo>
                <a:lnTo>
                  <a:pt x="525" y="192"/>
                </a:lnTo>
                <a:lnTo>
                  <a:pt x="525" y="190"/>
                </a:lnTo>
                <a:lnTo>
                  <a:pt x="525" y="192"/>
                </a:lnTo>
                <a:lnTo>
                  <a:pt x="526" y="192"/>
                </a:lnTo>
                <a:lnTo>
                  <a:pt x="526" y="188"/>
                </a:lnTo>
                <a:lnTo>
                  <a:pt x="526" y="194"/>
                </a:lnTo>
                <a:lnTo>
                  <a:pt x="526" y="189"/>
                </a:lnTo>
                <a:lnTo>
                  <a:pt x="527" y="189"/>
                </a:lnTo>
                <a:lnTo>
                  <a:pt x="527" y="193"/>
                </a:lnTo>
                <a:lnTo>
                  <a:pt x="527" y="190"/>
                </a:lnTo>
                <a:lnTo>
                  <a:pt x="528" y="190"/>
                </a:lnTo>
                <a:lnTo>
                  <a:pt x="528" y="193"/>
                </a:lnTo>
                <a:lnTo>
                  <a:pt x="529" y="190"/>
                </a:lnTo>
                <a:lnTo>
                  <a:pt x="529" y="189"/>
                </a:lnTo>
                <a:lnTo>
                  <a:pt x="529" y="190"/>
                </a:lnTo>
                <a:lnTo>
                  <a:pt x="530" y="190"/>
                </a:lnTo>
                <a:lnTo>
                  <a:pt x="530" y="187"/>
                </a:lnTo>
                <a:lnTo>
                  <a:pt x="530" y="191"/>
                </a:lnTo>
                <a:lnTo>
                  <a:pt x="530" y="187"/>
                </a:lnTo>
                <a:lnTo>
                  <a:pt x="531" y="187"/>
                </a:lnTo>
                <a:lnTo>
                  <a:pt x="531" y="189"/>
                </a:lnTo>
                <a:lnTo>
                  <a:pt x="531" y="188"/>
                </a:lnTo>
                <a:lnTo>
                  <a:pt x="532" y="188"/>
                </a:lnTo>
                <a:lnTo>
                  <a:pt x="532" y="186"/>
                </a:lnTo>
                <a:lnTo>
                  <a:pt x="532" y="187"/>
                </a:lnTo>
                <a:lnTo>
                  <a:pt x="533" y="187"/>
                </a:lnTo>
                <a:lnTo>
                  <a:pt x="533" y="180"/>
                </a:lnTo>
                <a:lnTo>
                  <a:pt x="533" y="182"/>
                </a:lnTo>
                <a:lnTo>
                  <a:pt x="534" y="182"/>
                </a:lnTo>
                <a:lnTo>
                  <a:pt x="534" y="185"/>
                </a:lnTo>
                <a:lnTo>
                  <a:pt x="535" y="182"/>
                </a:lnTo>
                <a:lnTo>
                  <a:pt x="535" y="174"/>
                </a:lnTo>
                <a:lnTo>
                  <a:pt x="536" y="174"/>
                </a:lnTo>
                <a:lnTo>
                  <a:pt x="536" y="168"/>
                </a:lnTo>
                <a:lnTo>
                  <a:pt x="537" y="168"/>
                </a:lnTo>
                <a:lnTo>
                  <a:pt x="537" y="164"/>
                </a:lnTo>
                <a:lnTo>
                  <a:pt x="538" y="164"/>
                </a:lnTo>
                <a:lnTo>
                  <a:pt x="538" y="154"/>
                </a:lnTo>
                <a:lnTo>
                  <a:pt x="539" y="154"/>
                </a:lnTo>
                <a:lnTo>
                  <a:pt x="539" y="135"/>
                </a:lnTo>
                <a:lnTo>
                  <a:pt x="540" y="135"/>
                </a:lnTo>
                <a:lnTo>
                  <a:pt x="540" y="98"/>
                </a:lnTo>
                <a:lnTo>
                  <a:pt x="541" y="98"/>
                </a:lnTo>
                <a:lnTo>
                  <a:pt x="541" y="64"/>
                </a:lnTo>
                <a:lnTo>
                  <a:pt x="542" y="64"/>
                </a:lnTo>
                <a:lnTo>
                  <a:pt x="542" y="0"/>
                </a:lnTo>
                <a:lnTo>
                  <a:pt x="542" y="39"/>
                </a:lnTo>
                <a:lnTo>
                  <a:pt x="543" y="39"/>
                </a:lnTo>
                <a:lnTo>
                  <a:pt x="543" y="91"/>
                </a:lnTo>
                <a:lnTo>
                  <a:pt x="543" y="92"/>
                </a:lnTo>
                <a:lnTo>
                  <a:pt x="544" y="92"/>
                </a:lnTo>
                <a:lnTo>
                  <a:pt x="544" y="113"/>
                </a:lnTo>
                <a:lnTo>
                  <a:pt x="544" y="106"/>
                </a:lnTo>
                <a:lnTo>
                  <a:pt x="545" y="106"/>
                </a:lnTo>
                <a:lnTo>
                  <a:pt x="545" y="114"/>
                </a:lnTo>
                <a:lnTo>
                  <a:pt x="545" y="110"/>
                </a:lnTo>
                <a:lnTo>
                  <a:pt x="546" y="110"/>
                </a:lnTo>
                <a:lnTo>
                  <a:pt x="546" y="127"/>
                </a:lnTo>
                <a:lnTo>
                  <a:pt x="546" y="128"/>
                </a:lnTo>
                <a:lnTo>
                  <a:pt x="547" y="128"/>
                </a:lnTo>
                <a:lnTo>
                  <a:pt x="547" y="146"/>
                </a:lnTo>
                <a:lnTo>
                  <a:pt x="547" y="148"/>
                </a:lnTo>
                <a:lnTo>
                  <a:pt x="548" y="148"/>
                </a:lnTo>
                <a:lnTo>
                  <a:pt x="548" y="153"/>
                </a:lnTo>
                <a:lnTo>
                  <a:pt x="549" y="153"/>
                </a:lnTo>
                <a:lnTo>
                  <a:pt x="549" y="164"/>
                </a:lnTo>
                <a:lnTo>
                  <a:pt x="549" y="157"/>
                </a:lnTo>
                <a:lnTo>
                  <a:pt x="550" y="157"/>
                </a:lnTo>
                <a:lnTo>
                  <a:pt x="550" y="169"/>
                </a:lnTo>
                <a:lnTo>
                  <a:pt x="550" y="165"/>
                </a:lnTo>
                <a:lnTo>
                  <a:pt x="551" y="165"/>
                </a:lnTo>
                <a:lnTo>
                  <a:pt x="551" y="175"/>
                </a:lnTo>
                <a:lnTo>
                  <a:pt x="551" y="176"/>
                </a:lnTo>
                <a:lnTo>
                  <a:pt x="552" y="176"/>
                </a:lnTo>
                <a:lnTo>
                  <a:pt x="552" y="181"/>
                </a:lnTo>
                <a:lnTo>
                  <a:pt x="552" y="180"/>
                </a:lnTo>
                <a:lnTo>
                  <a:pt x="553" y="180"/>
                </a:lnTo>
                <a:lnTo>
                  <a:pt x="553" y="182"/>
                </a:lnTo>
                <a:lnTo>
                  <a:pt x="553" y="181"/>
                </a:lnTo>
                <a:lnTo>
                  <a:pt x="554" y="181"/>
                </a:lnTo>
                <a:lnTo>
                  <a:pt x="554" y="185"/>
                </a:lnTo>
                <a:lnTo>
                  <a:pt x="554" y="181"/>
                </a:lnTo>
                <a:lnTo>
                  <a:pt x="555" y="181"/>
                </a:lnTo>
                <a:lnTo>
                  <a:pt x="555" y="190"/>
                </a:lnTo>
                <a:lnTo>
                  <a:pt x="555" y="184"/>
                </a:lnTo>
                <a:lnTo>
                  <a:pt x="556" y="184"/>
                </a:lnTo>
                <a:lnTo>
                  <a:pt x="556" y="191"/>
                </a:lnTo>
                <a:lnTo>
                  <a:pt x="556" y="188"/>
                </a:lnTo>
                <a:lnTo>
                  <a:pt x="557" y="188"/>
                </a:lnTo>
                <a:lnTo>
                  <a:pt x="557" y="191"/>
                </a:lnTo>
                <a:lnTo>
                  <a:pt x="557" y="189"/>
                </a:lnTo>
                <a:lnTo>
                  <a:pt x="558" y="189"/>
                </a:lnTo>
                <a:lnTo>
                  <a:pt x="558" y="192"/>
                </a:lnTo>
                <a:lnTo>
                  <a:pt x="558" y="191"/>
                </a:lnTo>
                <a:lnTo>
                  <a:pt x="559" y="191"/>
                </a:lnTo>
                <a:lnTo>
                  <a:pt x="559" y="188"/>
                </a:lnTo>
                <a:lnTo>
                  <a:pt x="559" y="189"/>
                </a:lnTo>
                <a:lnTo>
                  <a:pt x="560" y="189"/>
                </a:lnTo>
                <a:lnTo>
                  <a:pt x="560" y="192"/>
                </a:lnTo>
                <a:lnTo>
                  <a:pt x="560" y="190"/>
                </a:lnTo>
                <a:lnTo>
                  <a:pt x="561" y="190"/>
                </a:lnTo>
                <a:lnTo>
                  <a:pt x="561" y="195"/>
                </a:lnTo>
                <a:lnTo>
                  <a:pt x="561" y="191"/>
                </a:lnTo>
                <a:lnTo>
                  <a:pt x="562" y="191"/>
                </a:lnTo>
                <a:lnTo>
                  <a:pt x="562" y="195"/>
                </a:lnTo>
                <a:lnTo>
                  <a:pt x="562" y="194"/>
                </a:lnTo>
                <a:lnTo>
                  <a:pt x="563" y="194"/>
                </a:lnTo>
                <a:lnTo>
                  <a:pt x="563" y="187"/>
                </a:lnTo>
                <a:lnTo>
                  <a:pt x="564" y="187"/>
                </a:lnTo>
                <a:lnTo>
                  <a:pt x="564" y="193"/>
                </a:lnTo>
                <a:lnTo>
                  <a:pt x="564" y="188"/>
                </a:lnTo>
                <a:lnTo>
                  <a:pt x="565" y="188"/>
                </a:lnTo>
                <a:lnTo>
                  <a:pt x="565" y="186"/>
                </a:lnTo>
                <a:lnTo>
                  <a:pt x="565" y="187"/>
                </a:lnTo>
                <a:lnTo>
                  <a:pt x="566" y="187"/>
                </a:lnTo>
                <a:lnTo>
                  <a:pt x="566" y="192"/>
                </a:lnTo>
                <a:lnTo>
                  <a:pt x="566" y="187"/>
                </a:lnTo>
                <a:lnTo>
                  <a:pt x="567" y="187"/>
                </a:lnTo>
                <a:lnTo>
                  <a:pt x="567" y="190"/>
                </a:lnTo>
                <a:lnTo>
                  <a:pt x="567" y="187"/>
                </a:lnTo>
                <a:lnTo>
                  <a:pt x="568" y="187"/>
                </a:lnTo>
                <a:lnTo>
                  <a:pt x="568" y="191"/>
                </a:lnTo>
                <a:lnTo>
                  <a:pt x="568" y="190"/>
                </a:lnTo>
                <a:lnTo>
                  <a:pt x="569" y="190"/>
                </a:lnTo>
                <a:lnTo>
                  <a:pt x="569" y="193"/>
                </a:lnTo>
                <a:lnTo>
                  <a:pt x="570" y="190"/>
                </a:lnTo>
                <a:lnTo>
                  <a:pt x="570" y="187"/>
                </a:lnTo>
                <a:lnTo>
                  <a:pt x="570" y="189"/>
                </a:lnTo>
                <a:lnTo>
                  <a:pt x="571" y="189"/>
                </a:lnTo>
                <a:lnTo>
                  <a:pt x="571" y="192"/>
                </a:lnTo>
                <a:lnTo>
                  <a:pt x="572" y="192"/>
                </a:lnTo>
                <a:lnTo>
                  <a:pt x="572" y="188"/>
                </a:lnTo>
                <a:lnTo>
                  <a:pt x="572" y="195"/>
                </a:lnTo>
                <a:lnTo>
                  <a:pt x="572" y="188"/>
                </a:lnTo>
                <a:lnTo>
                  <a:pt x="573" y="188"/>
                </a:lnTo>
                <a:lnTo>
                  <a:pt x="573" y="193"/>
                </a:lnTo>
                <a:lnTo>
                  <a:pt x="573" y="192"/>
                </a:lnTo>
                <a:lnTo>
                  <a:pt x="574" y="192"/>
                </a:lnTo>
                <a:lnTo>
                  <a:pt x="574" y="195"/>
                </a:lnTo>
                <a:lnTo>
                  <a:pt x="574" y="194"/>
                </a:lnTo>
                <a:lnTo>
                  <a:pt x="575" y="194"/>
                </a:lnTo>
                <a:lnTo>
                  <a:pt x="575" y="191"/>
                </a:lnTo>
                <a:lnTo>
                  <a:pt x="575" y="192"/>
                </a:lnTo>
                <a:lnTo>
                  <a:pt x="576" y="192"/>
                </a:lnTo>
                <a:lnTo>
                  <a:pt x="576" y="189"/>
                </a:lnTo>
                <a:lnTo>
                  <a:pt x="577" y="189"/>
                </a:lnTo>
                <a:lnTo>
                  <a:pt x="577" y="193"/>
                </a:lnTo>
                <a:lnTo>
                  <a:pt x="577" y="191"/>
                </a:lnTo>
                <a:lnTo>
                  <a:pt x="578" y="191"/>
                </a:lnTo>
                <a:lnTo>
                  <a:pt x="578" y="194"/>
                </a:lnTo>
                <a:lnTo>
                  <a:pt x="578" y="192"/>
                </a:lnTo>
                <a:lnTo>
                  <a:pt x="579" y="192"/>
                </a:lnTo>
                <a:lnTo>
                  <a:pt x="579" y="190"/>
                </a:lnTo>
                <a:lnTo>
                  <a:pt x="579" y="192"/>
                </a:lnTo>
                <a:lnTo>
                  <a:pt x="580" y="192"/>
                </a:lnTo>
                <a:lnTo>
                  <a:pt x="580" y="189"/>
                </a:lnTo>
                <a:lnTo>
                  <a:pt x="580" y="195"/>
                </a:lnTo>
                <a:lnTo>
                  <a:pt x="580" y="190"/>
                </a:lnTo>
                <a:lnTo>
                  <a:pt x="581" y="190"/>
                </a:lnTo>
                <a:lnTo>
                  <a:pt x="581" y="195"/>
                </a:lnTo>
                <a:lnTo>
                  <a:pt x="581" y="190"/>
                </a:lnTo>
                <a:lnTo>
                  <a:pt x="582" y="190"/>
                </a:lnTo>
                <a:lnTo>
                  <a:pt x="582" y="194"/>
                </a:lnTo>
                <a:lnTo>
                  <a:pt x="582" y="192"/>
                </a:lnTo>
                <a:lnTo>
                  <a:pt x="583" y="192"/>
                </a:lnTo>
                <a:lnTo>
                  <a:pt x="583" y="189"/>
                </a:lnTo>
                <a:lnTo>
                  <a:pt x="584" y="189"/>
                </a:lnTo>
                <a:lnTo>
                  <a:pt x="584" y="194"/>
                </a:lnTo>
                <a:lnTo>
                  <a:pt x="584" y="190"/>
                </a:lnTo>
                <a:lnTo>
                  <a:pt x="585" y="190"/>
                </a:lnTo>
                <a:lnTo>
                  <a:pt x="585" y="193"/>
                </a:lnTo>
                <a:lnTo>
                  <a:pt x="585" y="191"/>
                </a:lnTo>
                <a:lnTo>
                  <a:pt x="586" y="191"/>
                </a:lnTo>
                <a:lnTo>
                  <a:pt x="586" y="188"/>
                </a:lnTo>
                <a:lnTo>
                  <a:pt x="586" y="190"/>
                </a:lnTo>
                <a:lnTo>
                  <a:pt x="587" y="190"/>
                </a:lnTo>
                <a:lnTo>
                  <a:pt x="587" y="193"/>
                </a:lnTo>
                <a:lnTo>
                  <a:pt x="587" y="191"/>
                </a:lnTo>
                <a:lnTo>
                  <a:pt x="588" y="191"/>
                </a:lnTo>
                <a:lnTo>
                  <a:pt x="588" y="194"/>
                </a:lnTo>
                <a:lnTo>
                  <a:pt x="589" y="194"/>
                </a:lnTo>
                <a:lnTo>
                  <a:pt x="589" y="190"/>
                </a:lnTo>
                <a:lnTo>
                  <a:pt x="590" y="190"/>
                </a:lnTo>
                <a:lnTo>
                  <a:pt x="590" y="193"/>
                </a:lnTo>
                <a:lnTo>
                  <a:pt x="590" y="190"/>
                </a:lnTo>
                <a:lnTo>
                  <a:pt x="591" y="190"/>
                </a:lnTo>
                <a:lnTo>
                  <a:pt x="591" y="193"/>
                </a:lnTo>
                <a:lnTo>
                  <a:pt x="591" y="190"/>
                </a:lnTo>
                <a:lnTo>
                  <a:pt x="592" y="190"/>
                </a:lnTo>
                <a:lnTo>
                  <a:pt x="592" y="192"/>
                </a:lnTo>
                <a:lnTo>
                  <a:pt x="593" y="192"/>
                </a:lnTo>
                <a:lnTo>
                  <a:pt x="593" y="196"/>
                </a:lnTo>
                <a:lnTo>
                  <a:pt x="593" y="195"/>
                </a:lnTo>
                <a:lnTo>
                  <a:pt x="594" y="195"/>
                </a:lnTo>
                <a:lnTo>
                  <a:pt x="594" y="191"/>
                </a:lnTo>
                <a:lnTo>
                  <a:pt x="595" y="191"/>
                </a:lnTo>
                <a:lnTo>
                  <a:pt x="595" y="193"/>
                </a:lnTo>
                <a:lnTo>
                  <a:pt x="595" y="191"/>
                </a:lnTo>
                <a:lnTo>
                  <a:pt x="596" y="191"/>
                </a:lnTo>
                <a:lnTo>
                  <a:pt x="596" y="192"/>
                </a:lnTo>
                <a:lnTo>
                  <a:pt x="597" y="192"/>
                </a:lnTo>
                <a:lnTo>
                  <a:pt x="597" y="189"/>
                </a:lnTo>
                <a:lnTo>
                  <a:pt x="597" y="195"/>
                </a:lnTo>
                <a:lnTo>
                  <a:pt x="597" y="189"/>
                </a:lnTo>
                <a:lnTo>
                  <a:pt x="598" y="189"/>
                </a:lnTo>
                <a:lnTo>
                  <a:pt x="598" y="192"/>
                </a:lnTo>
                <a:lnTo>
                  <a:pt x="598" y="189"/>
                </a:lnTo>
                <a:lnTo>
                  <a:pt x="599" y="189"/>
                </a:lnTo>
                <a:lnTo>
                  <a:pt x="599" y="195"/>
                </a:lnTo>
                <a:lnTo>
                  <a:pt x="599" y="191"/>
                </a:lnTo>
                <a:lnTo>
                  <a:pt x="600" y="191"/>
                </a:lnTo>
                <a:lnTo>
                  <a:pt x="600" y="195"/>
                </a:lnTo>
                <a:lnTo>
                  <a:pt x="600" y="193"/>
                </a:lnTo>
                <a:lnTo>
                  <a:pt x="601" y="193"/>
                </a:lnTo>
                <a:lnTo>
                  <a:pt x="601" y="190"/>
                </a:lnTo>
                <a:lnTo>
                  <a:pt x="601" y="191"/>
                </a:lnTo>
                <a:lnTo>
                  <a:pt x="602" y="191"/>
                </a:lnTo>
                <a:lnTo>
                  <a:pt x="602" y="194"/>
                </a:lnTo>
                <a:lnTo>
                  <a:pt x="603" y="194"/>
                </a:lnTo>
                <a:lnTo>
                  <a:pt x="603" y="190"/>
                </a:lnTo>
                <a:lnTo>
                  <a:pt x="603" y="192"/>
                </a:lnTo>
                <a:lnTo>
                  <a:pt x="604" y="192"/>
                </a:lnTo>
                <a:lnTo>
                  <a:pt x="604" y="193"/>
                </a:lnTo>
                <a:lnTo>
                  <a:pt x="605" y="193"/>
                </a:lnTo>
                <a:lnTo>
                  <a:pt x="605" y="190"/>
                </a:lnTo>
                <a:lnTo>
                  <a:pt x="605" y="192"/>
                </a:lnTo>
                <a:lnTo>
                  <a:pt x="606" y="192"/>
                </a:lnTo>
                <a:lnTo>
                  <a:pt x="606" y="189"/>
                </a:lnTo>
                <a:lnTo>
                  <a:pt x="606" y="191"/>
                </a:lnTo>
                <a:lnTo>
                  <a:pt x="607" y="191"/>
                </a:lnTo>
                <a:lnTo>
                  <a:pt x="607" y="187"/>
                </a:lnTo>
                <a:lnTo>
                  <a:pt x="607" y="190"/>
                </a:lnTo>
                <a:lnTo>
                  <a:pt x="608" y="190"/>
                </a:lnTo>
                <a:lnTo>
                  <a:pt x="608" y="194"/>
                </a:lnTo>
                <a:lnTo>
                  <a:pt x="608" y="191"/>
                </a:lnTo>
                <a:lnTo>
                  <a:pt x="609" y="191"/>
                </a:lnTo>
                <a:lnTo>
                  <a:pt x="609" y="196"/>
                </a:lnTo>
                <a:lnTo>
                  <a:pt x="609" y="193"/>
                </a:lnTo>
                <a:lnTo>
                  <a:pt x="610" y="193"/>
                </a:lnTo>
                <a:lnTo>
                  <a:pt x="610" y="189"/>
                </a:lnTo>
                <a:lnTo>
                  <a:pt x="610" y="190"/>
                </a:lnTo>
                <a:lnTo>
                  <a:pt x="611" y="190"/>
                </a:lnTo>
                <a:lnTo>
                  <a:pt x="611" y="196"/>
                </a:lnTo>
                <a:lnTo>
                  <a:pt x="611" y="191"/>
                </a:lnTo>
                <a:lnTo>
                  <a:pt x="612" y="191"/>
                </a:lnTo>
                <a:lnTo>
                  <a:pt x="612" y="194"/>
                </a:lnTo>
                <a:lnTo>
                  <a:pt x="612" y="191"/>
                </a:lnTo>
                <a:lnTo>
                  <a:pt x="613" y="191"/>
                </a:lnTo>
                <a:lnTo>
                  <a:pt x="613" y="192"/>
                </a:lnTo>
                <a:lnTo>
                  <a:pt x="613" y="191"/>
                </a:lnTo>
                <a:lnTo>
                  <a:pt x="614" y="191"/>
                </a:lnTo>
                <a:lnTo>
                  <a:pt x="614" y="193"/>
                </a:lnTo>
                <a:lnTo>
                  <a:pt x="614" y="192"/>
                </a:lnTo>
                <a:lnTo>
                  <a:pt x="615" y="192"/>
                </a:lnTo>
                <a:lnTo>
                  <a:pt x="615" y="193"/>
                </a:lnTo>
                <a:lnTo>
                  <a:pt x="615" y="192"/>
                </a:lnTo>
                <a:lnTo>
                  <a:pt x="616" y="192"/>
                </a:lnTo>
                <a:lnTo>
                  <a:pt x="616" y="194"/>
                </a:lnTo>
                <a:lnTo>
                  <a:pt x="616" y="193"/>
                </a:lnTo>
                <a:lnTo>
                  <a:pt x="617" y="193"/>
                </a:lnTo>
                <a:lnTo>
                  <a:pt x="617" y="191"/>
                </a:lnTo>
                <a:lnTo>
                  <a:pt x="617" y="193"/>
                </a:lnTo>
                <a:lnTo>
                  <a:pt x="618" y="193"/>
                </a:lnTo>
                <a:lnTo>
                  <a:pt x="618" y="190"/>
                </a:lnTo>
                <a:lnTo>
                  <a:pt x="618" y="194"/>
                </a:lnTo>
                <a:lnTo>
                  <a:pt x="618" y="192"/>
                </a:lnTo>
                <a:lnTo>
                  <a:pt x="619" y="192"/>
                </a:lnTo>
                <a:lnTo>
                  <a:pt x="619" y="194"/>
                </a:lnTo>
                <a:lnTo>
                  <a:pt x="619" y="192"/>
                </a:lnTo>
                <a:lnTo>
                  <a:pt x="620" y="192"/>
                </a:lnTo>
                <a:lnTo>
                  <a:pt x="620" y="195"/>
                </a:lnTo>
                <a:lnTo>
                  <a:pt x="620" y="194"/>
                </a:lnTo>
                <a:lnTo>
                  <a:pt x="621" y="194"/>
                </a:lnTo>
                <a:lnTo>
                  <a:pt x="621" y="190"/>
                </a:lnTo>
                <a:lnTo>
                  <a:pt x="622" y="190"/>
                </a:lnTo>
                <a:lnTo>
                  <a:pt x="622" y="193"/>
                </a:lnTo>
                <a:lnTo>
                  <a:pt x="622" y="190"/>
                </a:lnTo>
                <a:lnTo>
                  <a:pt x="623" y="190"/>
                </a:lnTo>
                <a:lnTo>
                  <a:pt x="623" y="194"/>
                </a:lnTo>
                <a:lnTo>
                  <a:pt x="623" y="190"/>
                </a:lnTo>
                <a:lnTo>
                  <a:pt x="624" y="190"/>
                </a:lnTo>
                <a:lnTo>
                  <a:pt x="624" y="192"/>
                </a:lnTo>
                <a:lnTo>
                  <a:pt x="624" y="190"/>
                </a:lnTo>
                <a:lnTo>
                  <a:pt x="625" y="190"/>
                </a:lnTo>
                <a:lnTo>
                  <a:pt x="625" y="193"/>
                </a:lnTo>
                <a:lnTo>
                  <a:pt x="626" y="193"/>
                </a:lnTo>
                <a:lnTo>
                  <a:pt x="626" y="189"/>
                </a:lnTo>
                <a:lnTo>
                  <a:pt x="626" y="194"/>
                </a:lnTo>
                <a:lnTo>
                  <a:pt x="626" y="192"/>
                </a:lnTo>
                <a:lnTo>
                  <a:pt x="627" y="192"/>
                </a:lnTo>
                <a:lnTo>
                  <a:pt x="627" y="193"/>
                </a:lnTo>
                <a:lnTo>
                  <a:pt x="628" y="193"/>
                </a:lnTo>
                <a:lnTo>
                  <a:pt x="628" y="190"/>
                </a:lnTo>
                <a:lnTo>
                  <a:pt x="629" y="190"/>
                </a:lnTo>
                <a:lnTo>
                  <a:pt x="629" y="193"/>
                </a:lnTo>
                <a:lnTo>
                  <a:pt x="629" y="190"/>
                </a:lnTo>
                <a:lnTo>
                  <a:pt x="630" y="190"/>
                </a:lnTo>
                <a:lnTo>
                  <a:pt x="630" y="192"/>
                </a:lnTo>
                <a:lnTo>
                  <a:pt x="630" y="191"/>
                </a:lnTo>
                <a:lnTo>
                  <a:pt x="631" y="191"/>
                </a:lnTo>
                <a:lnTo>
                  <a:pt x="631" y="195"/>
                </a:lnTo>
                <a:lnTo>
                  <a:pt x="632" y="195"/>
                </a:lnTo>
                <a:lnTo>
                  <a:pt x="632" y="190"/>
                </a:lnTo>
                <a:lnTo>
                  <a:pt x="633" y="190"/>
                </a:lnTo>
                <a:lnTo>
                  <a:pt x="633" y="192"/>
                </a:lnTo>
                <a:lnTo>
                  <a:pt x="634" y="192"/>
                </a:lnTo>
                <a:lnTo>
                  <a:pt x="634" y="194"/>
                </a:lnTo>
                <a:lnTo>
                  <a:pt x="635" y="194"/>
                </a:lnTo>
                <a:lnTo>
                  <a:pt x="635" y="191"/>
                </a:lnTo>
                <a:lnTo>
                  <a:pt x="636" y="191"/>
                </a:lnTo>
                <a:lnTo>
                  <a:pt x="636" y="194"/>
                </a:lnTo>
                <a:lnTo>
                  <a:pt x="636" y="193"/>
                </a:lnTo>
                <a:lnTo>
                  <a:pt x="637" y="193"/>
                </a:lnTo>
                <a:lnTo>
                  <a:pt x="637" y="194"/>
                </a:lnTo>
                <a:lnTo>
                  <a:pt x="638" y="193"/>
                </a:lnTo>
                <a:lnTo>
                  <a:pt x="638" y="191"/>
                </a:lnTo>
                <a:lnTo>
                  <a:pt x="639" y="191"/>
                </a:lnTo>
                <a:lnTo>
                  <a:pt x="639" y="194"/>
                </a:lnTo>
                <a:lnTo>
                  <a:pt x="639" y="191"/>
                </a:lnTo>
                <a:lnTo>
                  <a:pt x="640" y="191"/>
                </a:lnTo>
                <a:lnTo>
                  <a:pt x="640" y="195"/>
                </a:lnTo>
                <a:lnTo>
                  <a:pt x="640" y="193"/>
                </a:lnTo>
                <a:lnTo>
                  <a:pt x="641" y="193"/>
                </a:lnTo>
                <a:lnTo>
                  <a:pt x="641" y="190"/>
                </a:lnTo>
                <a:lnTo>
                  <a:pt x="641" y="193"/>
                </a:lnTo>
                <a:lnTo>
                  <a:pt x="642" y="193"/>
                </a:lnTo>
                <a:lnTo>
                  <a:pt x="642" y="195"/>
                </a:lnTo>
                <a:lnTo>
                  <a:pt x="642" y="194"/>
                </a:lnTo>
                <a:lnTo>
                  <a:pt x="643" y="194"/>
                </a:lnTo>
                <a:lnTo>
                  <a:pt x="643" y="191"/>
                </a:lnTo>
                <a:lnTo>
                  <a:pt x="643" y="194"/>
                </a:lnTo>
                <a:lnTo>
                  <a:pt x="644" y="194"/>
                </a:lnTo>
                <a:lnTo>
                  <a:pt x="644" y="190"/>
                </a:lnTo>
                <a:lnTo>
                  <a:pt x="644" y="195"/>
                </a:lnTo>
                <a:lnTo>
                  <a:pt x="644" y="191"/>
                </a:lnTo>
                <a:lnTo>
                  <a:pt x="645" y="191"/>
                </a:lnTo>
                <a:lnTo>
                  <a:pt x="645" y="195"/>
                </a:lnTo>
                <a:lnTo>
                  <a:pt x="645" y="191"/>
                </a:lnTo>
                <a:lnTo>
                  <a:pt x="646" y="191"/>
                </a:lnTo>
                <a:lnTo>
                  <a:pt x="646" y="195"/>
                </a:lnTo>
                <a:lnTo>
                  <a:pt x="646" y="191"/>
                </a:lnTo>
                <a:lnTo>
                  <a:pt x="647" y="191"/>
                </a:lnTo>
                <a:lnTo>
                  <a:pt x="647" y="192"/>
                </a:lnTo>
                <a:lnTo>
                  <a:pt x="647" y="191"/>
                </a:lnTo>
                <a:lnTo>
                  <a:pt x="648" y="191"/>
                </a:lnTo>
                <a:lnTo>
                  <a:pt x="648" y="192"/>
                </a:lnTo>
                <a:lnTo>
                  <a:pt x="648" y="191"/>
                </a:lnTo>
                <a:lnTo>
                  <a:pt x="649" y="191"/>
                </a:lnTo>
                <a:lnTo>
                  <a:pt x="649" y="193"/>
                </a:lnTo>
                <a:lnTo>
                  <a:pt x="650" y="191"/>
                </a:lnTo>
                <a:lnTo>
                  <a:pt x="650" y="189"/>
                </a:lnTo>
                <a:lnTo>
                  <a:pt x="651" y="189"/>
                </a:lnTo>
                <a:lnTo>
                  <a:pt x="651" y="194"/>
                </a:lnTo>
                <a:lnTo>
                  <a:pt x="652" y="194"/>
                </a:lnTo>
                <a:lnTo>
                  <a:pt x="652" y="188"/>
                </a:lnTo>
                <a:lnTo>
                  <a:pt x="653" y="188"/>
                </a:lnTo>
                <a:lnTo>
                  <a:pt x="653" y="194"/>
                </a:lnTo>
                <a:lnTo>
                  <a:pt x="653" y="189"/>
                </a:lnTo>
                <a:lnTo>
                  <a:pt x="654" y="189"/>
                </a:lnTo>
                <a:lnTo>
                  <a:pt x="654" y="194"/>
                </a:lnTo>
                <a:lnTo>
                  <a:pt x="654" y="192"/>
                </a:lnTo>
                <a:lnTo>
                  <a:pt x="655" y="192"/>
                </a:lnTo>
                <a:lnTo>
                  <a:pt x="655" y="193"/>
                </a:lnTo>
                <a:lnTo>
                  <a:pt x="656" y="193"/>
                </a:lnTo>
                <a:lnTo>
                  <a:pt x="656" y="191"/>
                </a:lnTo>
                <a:lnTo>
                  <a:pt x="656" y="193"/>
                </a:lnTo>
                <a:lnTo>
                  <a:pt x="657" y="193"/>
                </a:lnTo>
                <a:lnTo>
                  <a:pt x="657" y="189"/>
                </a:lnTo>
                <a:lnTo>
                  <a:pt x="657" y="194"/>
                </a:lnTo>
                <a:lnTo>
                  <a:pt x="657" y="191"/>
                </a:lnTo>
                <a:lnTo>
                  <a:pt x="658" y="191"/>
                </a:lnTo>
                <a:lnTo>
                  <a:pt x="658" y="194"/>
                </a:lnTo>
                <a:lnTo>
                  <a:pt x="658" y="191"/>
                </a:lnTo>
                <a:lnTo>
                  <a:pt x="659" y="191"/>
                </a:lnTo>
                <a:lnTo>
                  <a:pt x="659" y="194"/>
                </a:lnTo>
                <a:lnTo>
                  <a:pt x="659" y="191"/>
                </a:lnTo>
                <a:lnTo>
                  <a:pt x="660" y="191"/>
                </a:lnTo>
                <a:lnTo>
                  <a:pt x="660" y="194"/>
                </a:lnTo>
                <a:lnTo>
                  <a:pt x="660" y="192"/>
                </a:lnTo>
                <a:lnTo>
                  <a:pt x="661" y="192"/>
                </a:lnTo>
                <a:lnTo>
                  <a:pt x="661" y="195"/>
                </a:lnTo>
                <a:lnTo>
                  <a:pt x="661" y="194"/>
                </a:lnTo>
                <a:lnTo>
                  <a:pt x="662" y="194"/>
                </a:lnTo>
                <a:lnTo>
                  <a:pt x="662" y="191"/>
                </a:lnTo>
                <a:lnTo>
                  <a:pt x="663" y="191"/>
                </a:lnTo>
                <a:lnTo>
                  <a:pt x="663" y="194"/>
                </a:lnTo>
                <a:lnTo>
                  <a:pt x="663" y="191"/>
                </a:lnTo>
                <a:lnTo>
                  <a:pt x="664" y="191"/>
                </a:lnTo>
                <a:lnTo>
                  <a:pt x="664" y="194"/>
                </a:lnTo>
                <a:lnTo>
                  <a:pt x="664" y="192"/>
                </a:lnTo>
                <a:lnTo>
                  <a:pt x="665" y="192"/>
                </a:lnTo>
                <a:lnTo>
                  <a:pt x="665" y="194"/>
                </a:lnTo>
                <a:lnTo>
                  <a:pt x="666" y="194"/>
                </a:lnTo>
                <a:lnTo>
                  <a:pt x="666" y="190"/>
                </a:lnTo>
                <a:lnTo>
                  <a:pt x="666" y="191"/>
                </a:lnTo>
                <a:lnTo>
                  <a:pt x="667" y="191"/>
                </a:lnTo>
                <a:lnTo>
                  <a:pt x="667" y="193"/>
                </a:lnTo>
                <a:lnTo>
                  <a:pt x="667" y="191"/>
                </a:lnTo>
                <a:lnTo>
                  <a:pt x="668" y="191"/>
                </a:lnTo>
                <a:lnTo>
                  <a:pt x="668" y="193"/>
                </a:lnTo>
                <a:lnTo>
                  <a:pt x="668" y="192"/>
                </a:lnTo>
                <a:lnTo>
                  <a:pt x="669" y="192"/>
                </a:lnTo>
                <a:lnTo>
                  <a:pt x="669" y="193"/>
                </a:lnTo>
                <a:lnTo>
                  <a:pt x="669" y="192"/>
                </a:lnTo>
                <a:lnTo>
                  <a:pt x="670" y="192"/>
                </a:lnTo>
                <a:lnTo>
                  <a:pt x="670" y="194"/>
                </a:lnTo>
                <a:lnTo>
                  <a:pt x="670" y="192"/>
                </a:lnTo>
                <a:lnTo>
                  <a:pt x="671" y="192"/>
                </a:lnTo>
                <a:lnTo>
                  <a:pt x="671" y="193"/>
                </a:lnTo>
                <a:lnTo>
                  <a:pt x="671" y="192"/>
                </a:lnTo>
                <a:lnTo>
                  <a:pt x="672" y="192"/>
                </a:lnTo>
                <a:lnTo>
                  <a:pt x="672" y="194"/>
                </a:lnTo>
                <a:lnTo>
                  <a:pt x="673" y="194"/>
                </a:lnTo>
                <a:lnTo>
                  <a:pt x="673" y="188"/>
                </a:lnTo>
                <a:lnTo>
                  <a:pt x="673" y="189"/>
                </a:lnTo>
                <a:lnTo>
                  <a:pt x="674" y="189"/>
                </a:lnTo>
                <a:lnTo>
                  <a:pt x="674" y="194"/>
                </a:lnTo>
                <a:lnTo>
                  <a:pt x="674" y="191"/>
                </a:lnTo>
                <a:lnTo>
                  <a:pt x="675" y="191"/>
                </a:lnTo>
                <a:lnTo>
                  <a:pt x="675" y="193"/>
                </a:lnTo>
                <a:lnTo>
                  <a:pt x="675" y="191"/>
                </a:lnTo>
                <a:lnTo>
                  <a:pt x="676" y="191"/>
                </a:lnTo>
                <a:lnTo>
                  <a:pt x="676" y="194"/>
                </a:lnTo>
                <a:lnTo>
                  <a:pt x="677" y="194"/>
                </a:lnTo>
                <a:lnTo>
                  <a:pt x="677" y="190"/>
                </a:lnTo>
                <a:lnTo>
                  <a:pt x="678" y="190"/>
                </a:lnTo>
                <a:lnTo>
                  <a:pt x="678" y="192"/>
                </a:lnTo>
                <a:lnTo>
                  <a:pt x="679" y="192"/>
                </a:lnTo>
                <a:lnTo>
                  <a:pt x="679" y="194"/>
                </a:lnTo>
                <a:lnTo>
                  <a:pt x="679" y="193"/>
                </a:lnTo>
                <a:lnTo>
                  <a:pt x="680" y="193"/>
                </a:lnTo>
                <a:lnTo>
                  <a:pt x="680" y="194"/>
                </a:lnTo>
                <a:lnTo>
                  <a:pt x="681" y="194"/>
                </a:lnTo>
                <a:lnTo>
                  <a:pt x="681" y="191"/>
                </a:lnTo>
                <a:lnTo>
                  <a:pt x="681" y="192"/>
                </a:lnTo>
                <a:lnTo>
                  <a:pt x="682" y="192"/>
                </a:lnTo>
                <a:lnTo>
                  <a:pt x="682" y="190"/>
                </a:lnTo>
                <a:lnTo>
                  <a:pt x="682" y="192"/>
                </a:lnTo>
                <a:lnTo>
                  <a:pt x="683" y="192"/>
                </a:lnTo>
                <a:lnTo>
                  <a:pt x="683" y="193"/>
                </a:lnTo>
                <a:lnTo>
                  <a:pt x="684" y="193"/>
                </a:lnTo>
                <a:lnTo>
                  <a:pt x="684" y="189"/>
                </a:lnTo>
                <a:lnTo>
                  <a:pt x="684" y="190"/>
                </a:lnTo>
                <a:lnTo>
                  <a:pt x="685" y="190"/>
                </a:lnTo>
                <a:lnTo>
                  <a:pt x="685" y="193"/>
                </a:lnTo>
                <a:lnTo>
                  <a:pt x="685" y="190"/>
                </a:lnTo>
                <a:lnTo>
                  <a:pt x="686" y="190"/>
                </a:lnTo>
                <a:lnTo>
                  <a:pt x="686" y="193"/>
                </a:lnTo>
                <a:lnTo>
                  <a:pt x="686" y="192"/>
                </a:lnTo>
                <a:lnTo>
                  <a:pt x="687" y="192"/>
                </a:lnTo>
                <a:lnTo>
                  <a:pt x="687" y="194"/>
                </a:lnTo>
                <a:lnTo>
                  <a:pt x="688" y="194"/>
                </a:lnTo>
                <a:lnTo>
                  <a:pt x="688" y="190"/>
                </a:lnTo>
                <a:lnTo>
                  <a:pt x="688" y="192"/>
                </a:lnTo>
                <a:lnTo>
                  <a:pt x="689" y="192"/>
                </a:lnTo>
                <a:lnTo>
                  <a:pt x="689" y="194"/>
                </a:lnTo>
                <a:lnTo>
                  <a:pt x="689" y="193"/>
                </a:lnTo>
                <a:lnTo>
                  <a:pt x="690" y="193"/>
                </a:lnTo>
                <a:lnTo>
                  <a:pt x="690" y="191"/>
                </a:lnTo>
                <a:lnTo>
                  <a:pt x="690" y="192"/>
                </a:lnTo>
                <a:lnTo>
                  <a:pt x="691" y="192"/>
                </a:lnTo>
                <a:lnTo>
                  <a:pt x="691" y="193"/>
                </a:lnTo>
                <a:lnTo>
                  <a:pt x="691" y="192"/>
                </a:lnTo>
                <a:lnTo>
                  <a:pt x="692" y="192"/>
                </a:lnTo>
                <a:lnTo>
                  <a:pt x="692" y="194"/>
                </a:lnTo>
                <a:lnTo>
                  <a:pt x="692" y="193"/>
                </a:lnTo>
                <a:lnTo>
                  <a:pt x="693" y="193"/>
                </a:lnTo>
                <a:lnTo>
                  <a:pt x="693" y="191"/>
                </a:lnTo>
                <a:lnTo>
                  <a:pt x="693" y="192"/>
                </a:lnTo>
                <a:lnTo>
                  <a:pt x="694" y="192"/>
                </a:lnTo>
                <a:lnTo>
                  <a:pt x="694" y="194"/>
                </a:lnTo>
                <a:lnTo>
                  <a:pt x="695" y="194"/>
                </a:lnTo>
                <a:lnTo>
                  <a:pt x="695" y="191"/>
                </a:lnTo>
                <a:lnTo>
                  <a:pt x="695" y="192"/>
                </a:lnTo>
                <a:lnTo>
                  <a:pt x="696" y="192"/>
                </a:lnTo>
                <a:lnTo>
                  <a:pt x="696" y="194"/>
                </a:lnTo>
                <a:lnTo>
                  <a:pt x="696" y="192"/>
                </a:lnTo>
                <a:lnTo>
                  <a:pt x="697" y="192"/>
                </a:lnTo>
                <a:lnTo>
                  <a:pt x="697" y="193"/>
                </a:lnTo>
                <a:lnTo>
                  <a:pt x="698" y="193"/>
                </a:lnTo>
                <a:lnTo>
                  <a:pt x="698" y="191"/>
                </a:lnTo>
                <a:lnTo>
                  <a:pt x="698" y="193"/>
                </a:lnTo>
                <a:lnTo>
                  <a:pt x="699" y="193"/>
                </a:lnTo>
                <a:lnTo>
                  <a:pt x="699" y="194"/>
                </a:lnTo>
                <a:lnTo>
                  <a:pt x="700" y="194"/>
                </a:lnTo>
                <a:lnTo>
                  <a:pt x="700" y="192"/>
                </a:lnTo>
                <a:lnTo>
                  <a:pt x="700" y="193"/>
                </a:lnTo>
                <a:lnTo>
                  <a:pt x="701" y="193"/>
                </a:lnTo>
                <a:lnTo>
                  <a:pt x="701" y="191"/>
                </a:lnTo>
                <a:lnTo>
                  <a:pt x="702" y="191"/>
                </a:lnTo>
                <a:lnTo>
                  <a:pt x="702" y="192"/>
                </a:lnTo>
                <a:lnTo>
                  <a:pt x="702" y="191"/>
                </a:lnTo>
                <a:lnTo>
                  <a:pt x="703" y="191"/>
                </a:lnTo>
                <a:lnTo>
                  <a:pt x="703" y="193"/>
                </a:lnTo>
                <a:lnTo>
                  <a:pt x="703" y="191"/>
                </a:lnTo>
                <a:lnTo>
                  <a:pt x="704" y="191"/>
                </a:lnTo>
                <a:lnTo>
                  <a:pt x="704" y="194"/>
                </a:lnTo>
                <a:lnTo>
                  <a:pt x="704" y="191"/>
                </a:lnTo>
                <a:lnTo>
                  <a:pt x="705" y="191"/>
                </a:lnTo>
                <a:lnTo>
                  <a:pt x="705" y="194"/>
                </a:lnTo>
                <a:lnTo>
                  <a:pt x="705" y="191"/>
                </a:lnTo>
                <a:lnTo>
                  <a:pt x="706" y="191"/>
                </a:lnTo>
                <a:lnTo>
                  <a:pt x="706" y="192"/>
                </a:lnTo>
                <a:lnTo>
                  <a:pt x="707" y="192"/>
                </a:lnTo>
                <a:lnTo>
                  <a:pt x="707" y="194"/>
                </a:lnTo>
                <a:lnTo>
                  <a:pt x="707" y="192"/>
                </a:lnTo>
                <a:lnTo>
                  <a:pt x="708" y="192"/>
                </a:lnTo>
                <a:lnTo>
                  <a:pt x="708" y="193"/>
                </a:lnTo>
                <a:lnTo>
                  <a:pt x="708" y="192"/>
                </a:lnTo>
                <a:lnTo>
                  <a:pt x="709" y="192"/>
                </a:lnTo>
                <a:lnTo>
                  <a:pt x="709" y="194"/>
                </a:lnTo>
                <a:lnTo>
                  <a:pt x="709" y="193"/>
                </a:lnTo>
                <a:lnTo>
                  <a:pt x="710" y="193"/>
                </a:lnTo>
                <a:lnTo>
                  <a:pt x="710" y="191"/>
                </a:lnTo>
                <a:lnTo>
                  <a:pt x="711" y="191"/>
                </a:lnTo>
                <a:lnTo>
                  <a:pt x="711" y="193"/>
                </a:lnTo>
                <a:lnTo>
                  <a:pt x="711" y="191"/>
                </a:lnTo>
                <a:lnTo>
                  <a:pt x="712" y="191"/>
                </a:lnTo>
                <a:lnTo>
                  <a:pt x="712" y="195"/>
                </a:lnTo>
                <a:lnTo>
                  <a:pt x="712" y="191"/>
                </a:lnTo>
                <a:lnTo>
                  <a:pt x="713" y="191"/>
                </a:lnTo>
                <a:lnTo>
                  <a:pt x="713" y="195"/>
                </a:lnTo>
                <a:lnTo>
                  <a:pt x="713" y="192"/>
                </a:lnTo>
                <a:lnTo>
                  <a:pt x="714" y="192"/>
                </a:lnTo>
                <a:lnTo>
                  <a:pt x="714" y="195"/>
                </a:lnTo>
                <a:lnTo>
                  <a:pt x="714" y="192"/>
                </a:lnTo>
                <a:lnTo>
                  <a:pt x="715" y="192"/>
                </a:lnTo>
                <a:lnTo>
                  <a:pt x="715" y="195"/>
                </a:lnTo>
                <a:lnTo>
                  <a:pt x="715" y="194"/>
                </a:lnTo>
                <a:lnTo>
                  <a:pt x="716" y="194"/>
                </a:lnTo>
                <a:lnTo>
                  <a:pt x="716" y="191"/>
                </a:lnTo>
                <a:lnTo>
                  <a:pt x="716" y="194"/>
                </a:lnTo>
                <a:lnTo>
                  <a:pt x="717" y="194"/>
                </a:lnTo>
                <a:lnTo>
                  <a:pt x="717" y="189"/>
                </a:lnTo>
                <a:lnTo>
                  <a:pt x="717" y="192"/>
                </a:lnTo>
                <a:lnTo>
                  <a:pt x="718" y="192"/>
                </a:lnTo>
                <a:lnTo>
                  <a:pt x="718" y="193"/>
                </a:lnTo>
                <a:lnTo>
                  <a:pt x="719" y="193"/>
                </a:lnTo>
                <a:lnTo>
                  <a:pt x="720" y="193"/>
                </a:lnTo>
                <a:lnTo>
                  <a:pt x="720" y="192"/>
                </a:lnTo>
                <a:lnTo>
                  <a:pt x="720" y="193"/>
                </a:lnTo>
                <a:lnTo>
                  <a:pt x="721" y="193"/>
                </a:lnTo>
                <a:lnTo>
                  <a:pt x="721" y="190"/>
                </a:lnTo>
                <a:lnTo>
                  <a:pt x="721" y="192"/>
                </a:lnTo>
                <a:lnTo>
                  <a:pt x="722" y="192"/>
                </a:lnTo>
                <a:lnTo>
                  <a:pt x="722" y="193"/>
                </a:lnTo>
                <a:lnTo>
                  <a:pt x="723" y="193"/>
                </a:lnTo>
                <a:lnTo>
                  <a:pt x="723" y="191"/>
                </a:lnTo>
                <a:lnTo>
                  <a:pt x="723" y="193"/>
                </a:lnTo>
                <a:lnTo>
                  <a:pt x="724" y="193"/>
                </a:lnTo>
                <a:lnTo>
                  <a:pt x="724" y="190"/>
                </a:lnTo>
                <a:lnTo>
                  <a:pt x="724" y="192"/>
                </a:lnTo>
                <a:lnTo>
                  <a:pt x="725" y="192"/>
                </a:lnTo>
                <a:lnTo>
                  <a:pt x="725" y="194"/>
                </a:lnTo>
                <a:lnTo>
                  <a:pt x="725" y="192"/>
                </a:lnTo>
                <a:lnTo>
                  <a:pt x="726" y="192"/>
                </a:lnTo>
                <a:lnTo>
                  <a:pt x="726" y="193"/>
                </a:lnTo>
                <a:lnTo>
                  <a:pt x="726" y="192"/>
                </a:lnTo>
                <a:lnTo>
                  <a:pt x="727" y="192"/>
                </a:lnTo>
                <a:lnTo>
                  <a:pt x="727" y="193"/>
                </a:lnTo>
                <a:lnTo>
                  <a:pt x="728" y="193"/>
                </a:lnTo>
                <a:lnTo>
                  <a:pt x="728" y="191"/>
                </a:lnTo>
                <a:lnTo>
                  <a:pt x="729" y="191"/>
                </a:lnTo>
                <a:lnTo>
                  <a:pt x="729" y="193"/>
                </a:lnTo>
                <a:lnTo>
                  <a:pt x="729" y="192"/>
                </a:lnTo>
                <a:lnTo>
                  <a:pt x="730" y="192"/>
                </a:lnTo>
                <a:lnTo>
                  <a:pt x="730" y="193"/>
                </a:lnTo>
                <a:lnTo>
                  <a:pt x="731" y="193"/>
                </a:lnTo>
                <a:lnTo>
                  <a:pt x="731" y="191"/>
                </a:lnTo>
                <a:lnTo>
                  <a:pt x="731" y="194"/>
                </a:lnTo>
                <a:lnTo>
                  <a:pt x="731" y="192"/>
                </a:lnTo>
                <a:lnTo>
                  <a:pt x="732" y="192"/>
                </a:lnTo>
                <a:lnTo>
                  <a:pt x="732" y="194"/>
                </a:lnTo>
                <a:lnTo>
                  <a:pt x="732" y="193"/>
                </a:lnTo>
                <a:lnTo>
                  <a:pt x="733" y="193"/>
                </a:lnTo>
                <a:lnTo>
                  <a:pt x="733" y="191"/>
                </a:lnTo>
                <a:lnTo>
                  <a:pt x="733" y="192"/>
                </a:lnTo>
                <a:lnTo>
                  <a:pt x="734" y="192"/>
                </a:lnTo>
                <a:lnTo>
                  <a:pt x="734" y="194"/>
                </a:lnTo>
                <a:lnTo>
                  <a:pt x="734" y="192"/>
                </a:lnTo>
                <a:lnTo>
                  <a:pt x="735" y="192"/>
                </a:lnTo>
                <a:lnTo>
                  <a:pt x="735" y="193"/>
                </a:lnTo>
                <a:lnTo>
                  <a:pt x="736" y="193"/>
                </a:lnTo>
                <a:lnTo>
                  <a:pt x="736" y="191"/>
                </a:lnTo>
                <a:lnTo>
                  <a:pt x="736" y="194"/>
                </a:lnTo>
                <a:lnTo>
                  <a:pt x="737" y="194"/>
                </a:lnTo>
                <a:lnTo>
                  <a:pt x="737" y="190"/>
                </a:lnTo>
                <a:lnTo>
                  <a:pt x="738" y="190"/>
                </a:lnTo>
                <a:lnTo>
                  <a:pt x="738" y="193"/>
                </a:lnTo>
                <a:lnTo>
                  <a:pt x="738" y="191"/>
                </a:lnTo>
                <a:lnTo>
                  <a:pt x="739" y="191"/>
                </a:lnTo>
                <a:lnTo>
                  <a:pt x="739" y="193"/>
                </a:lnTo>
                <a:lnTo>
                  <a:pt x="739" y="192"/>
                </a:lnTo>
                <a:lnTo>
                  <a:pt x="740" y="192"/>
                </a:lnTo>
                <a:lnTo>
                  <a:pt x="740" y="194"/>
                </a:lnTo>
                <a:lnTo>
                  <a:pt x="740" y="192"/>
                </a:lnTo>
                <a:lnTo>
                  <a:pt x="741" y="192"/>
                </a:lnTo>
                <a:lnTo>
                  <a:pt x="741" y="194"/>
                </a:lnTo>
                <a:lnTo>
                  <a:pt x="741" y="192"/>
                </a:lnTo>
                <a:lnTo>
                  <a:pt x="742" y="192"/>
                </a:lnTo>
                <a:lnTo>
                  <a:pt x="742" y="194"/>
                </a:lnTo>
                <a:lnTo>
                  <a:pt x="743" y="194"/>
                </a:lnTo>
                <a:lnTo>
                  <a:pt x="743" y="191"/>
                </a:lnTo>
                <a:lnTo>
                  <a:pt x="743" y="193"/>
                </a:lnTo>
                <a:lnTo>
                  <a:pt x="744" y="193"/>
                </a:lnTo>
                <a:lnTo>
                  <a:pt x="744" y="189"/>
                </a:lnTo>
                <a:lnTo>
                  <a:pt x="744" y="190"/>
                </a:lnTo>
                <a:lnTo>
                  <a:pt x="745" y="190"/>
                </a:lnTo>
                <a:lnTo>
                  <a:pt x="745" y="194"/>
                </a:lnTo>
                <a:lnTo>
                  <a:pt x="745" y="191"/>
                </a:lnTo>
                <a:lnTo>
                  <a:pt x="746" y="191"/>
                </a:lnTo>
                <a:lnTo>
                  <a:pt x="746" y="194"/>
                </a:lnTo>
                <a:lnTo>
                  <a:pt x="747" y="194"/>
                </a:lnTo>
                <a:lnTo>
                  <a:pt x="747" y="190"/>
                </a:lnTo>
                <a:lnTo>
                  <a:pt x="747" y="191"/>
                </a:lnTo>
                <a:lnTo>
                  <a:pt x="748" y="191"/>
                </a:lnTo>
                <a:lnTo>
                  <a:pt x="748" y="194"/>
                </a:lnTo>
                <a:lnTo>
                  <a:pt x="748" y="193"/>
                </a:lnTo>
                <a:lnTo>
                  <a:pt x="749" y="193"/>
                </a:lnTo>
                <a:lnTo>
                  <a:pt x="750" y="193"/>
                </a:lnTo>
                <a:lnTo>
                  <a:pt x="750" y="191"/>
                </a:lnTo>
                <a:lnTo>
                  <a:pt x="751" y="191"/>
                </a:lnTo>
                <a:lnTo>
                  <a:pt x="751" y="193"/>
                </a:lnTo>
                <a:lnTo>
                  <a:pt x="751" y="192"/>
                </a:lnTo>
                <a:lnTo>
                  <a:pt x="752" y="192"/>
                </a:lnTo>
                <a:lnTo>
                  <a:pt x="752" y="195"/>
                </a:lnTo>
                <a:lnTo>
                  <a:pt x="752" y="194"/>
                </a:lnTo>
                <a:lnTo>
                  <a:pt x="753" y="194"/>
                </a:lnTo>
                <a:lnTo>
                  <a:pt x="753" y="191"/>
                </a:lnTo>
                <a:lnTo>
                  <a:pt x="753" y="192"/>
                </a:lnTo>
                <a:lnTo>
                  <a:pt x="754" y="192"/>
                </a:lnTo>
                <a:lnTo>
                  <a:pt x="754" y="193"/>
                </a:lnTo>
                <a:lnTo>
                  <a:pt x="755" y="193"/>
                </a:lnTo>
                <a:lnTo>
                  <a:pt x="755" y="191"/>
                </a:lnTo>
                <a:lnTo>
                  <a:pt x="755" y="194"/>
                </a:lnTo>
                <a:lnTo>
                  <a:pt x="755" y="192"/>
                </a:lnTo>
                <a:lnTo>
                  <a:pt x="756" y="192"/>
                </a:lnTo>
                <a:lnTo>
                  <a:pt x="756" y="190"/>
                </a:lnTo>
                <a:lnTo>
                  <a:pt x="756" y="192"/>
                </a:lnTo>
                <a:lnTo>
                  <a:pt x="757" y="192"/>
                </a:lnTo>
                <a:lnTo>
                  <a:pt x="757" y="193"/>
                </a:lnTo>
                <a:lnTo>
                  <a:pt x="758" y="193"/>
                </a:lnTo>
                <a:lnTo>
                  <a:pt x="758" y="191"/>
                </a:lnTo>
                <a:lnTo>
                  <a:pt x="759" y="191"/>
                </a:lnTo>
                <a:lnTo>
                  <a:pt x="759" y="194"/>
                </a:lnTo>
                <a:lnTo>
                  <a:pt x="759" y="191"/>
                </a:lnTo>
                <a:lnTo>
                  <a:pt x="760" y="191"/>
                </a:lnTo>
                <a:lnTo>
                  <a:pt x="760" y="193"/>
                </a:lnTo>
                <a:lnTo>
                  <a:pt x="760" y="191"/>
                </a:lnTo>
                <a:lnTo>
                  <a:pt x="761" y="191"/>
                </a:lnTo>
                <a:lnTo>
                  <a:pt x="761" y="194"/>
                </a:lnTo>
                <a:lnTo>
                  <a:pt x="761" y="191"/>
                </a:lnTo>
                <a:lnTo>
                  <a:pt x="762" y="191"/>
                </a:lnTo>
                <a:lnTo>
                  <a:pt x="762" y="192"/>
                </a:lnTo>
                <a:lnTo>
                  <a:pt x="762" y="191"/>
                </a:lnTo>
                <a:lnTo>
                  <a:pt x="763" y="191"/>
                </a:lnTo>
                <a:lnTo>
                  <a:pt x="763" y="193"/>
                </a:lnTo>
                <a:lnTo>
                  <a:pt x="763" y="191"/>
                </a:lnTo>
                <a:lnTo>
                  <a:pt x="764" y="191"/>
                </a:lnTo>
                <a:lnTo>
                  <a:pt x="764" y="193"/>
                </a:lnTo>
                <a:lnTo>
                  <a:pt x="764" y="192"/>
                </a:lnTo>
                <a:lnTo>
                  <a:pt x="765" y="192"/>
                </a:lnTo>
                <a:lnTo>
                  <a:pt x="765" y="193"/>
                </a:lnTo>
                <a:lnTo>
                  <a:pt x="766" y="193"/>
                </a:lnTo>
                <a:lnTo>
                  <a:pt x="766" y="194"/>
                </a:lnTo>
                <a:lnTo>
                  <a:pt x="767" y="194"/>
                </a:lnTo>
                <a:lnTo>
                  <a:pt x="767" y="192"/>
                </a:lnTo>
                <a:lnTo>
                  <a:pt x="768" y="192"/>
                </a:lnTo>
                <a:lnTo>
                  <a:pt x="768" y="194"/>
                </a:lnTo>
                <a:lnTo>
                  <a:pt x="769" y="194"/>
                </a:lnTo>
                <a:lnTo>
                  <a:pt x="769" y="190"/>
                </a:lnTo>
                <a:lnTo>
                  <a:pt x="769" y="191"/>
                </a:lnTo>
                <a:lnTo>
                  <a:pt x="770" y="191"/>
                </a:lnTo>
                <a:lnTo>
                  <a:pt x="770" y="193"/>
                </a:lnTo>
                <a:lnTo>
                  <a:pt x="771" y="193"/>
                </a:lnTo>
                <a:lnTo>
                  <a:pt x="771" y="190"/>
                </a:lnTo>
                <a:lnTo>
                  <a:pt x="771" y="191"/>
                </a:lnTo>
                <a:lnTo>
                  <a:pt x="772" y="191"/>
                </a:lnTo>
                <a:lnTo>
                  <a:pt x="772" y="193"/>
                </a:lnTo>
                <a:lnTo>
                  <a:pt x="772" y="192"/>
                </a:lnTo>
                <a:lnTo>
                  <a:pt x="773" y="192"/>
                </a:lnTo>
                <a:lnTo>
                  <a:pt x="773" y="194"/>
                </a:lnTo>
                <a:lnTo>
                  <a:pt x="773" y="192"/>
                </a:lnTo>
                <a:lnTo>
                  <a:pt x="774" y="192"/>
                </a:lnTo>
                <a:lnTo>
                  <a:pt x="774" y="193"/>
                </a:lnTo>
                <a:lnTo>
                  <a:pt x="775" y="193"/>
                </a:lnTo>
                <a:lnTo>
                  <a:pt x="775" y="191"/>
                </a:lnTo>
                <a:lnTo>
                  <a:pt x="775" y="193"/>
                </a:lnTo>
                <a:lnTo>
                  <a:pt x="776" y="193"/>
                </a:lnTo>
                <a:lnTo>
                  <a:pt x="776" y="194"/>
                </a:lnTo>
                <a:lnTo>
                  <a:pt x="777" y="194"/>
                </a:lnTo>
                <a:lnTo>
                  <a:pt x="777" y="190"/>
                </a:lnTo>
                <a:lnTo>
                  <a:pt x="777" y="192"/>
                </a:lnTo>
                <a:lnTo>
                  <a:pt x="778" y="192"/>
                </a:lnTo>
                <a:lnTo>
                  <a:pt x="778" y="193"/>
                </a:lnTo>
                <a:lnTo>
                  <a:pt x="778" y="192"/>
                </a:lnTo>
                <a:lnTo>
                  <a:pt x="779" y="192"/>
                </a:lnTo>
                <a:lnTo>
                  <a:pt x="779" y="193"/>
                </a:lnTo>
                <a:lnTo>
                  <a:pt x="779" y="192"/>
                </a:lnTo>
                <a:lnTo>
                  <a:pt x="780" y="192"/>
                </a:lnTo>
                <a:lnTo>
                  <a:pt x="780" y="193"/>
                </a:lnTo>
                <a:lnTo>
                  <a:pt x="781" y="193"/>
                </a:lnTo>
                <a:lnTo>
                  <a:pt x="781" y="194"/>
                </a:lnTo>
                <a:lnTo>
                  <a:pt x="782" y="194"/>
                </a:lnTo>
                <a:lnTo>
                  <a:pt x="782" y="191"/>
                </a:lnTo>
                <a:lnTo>
                  <a:pt x="783" y="191"/>
                </a:lnTo>
                <a:lnTo>
                  <a:pt x="783" y="193"/>
                </a:lnTo>
                <a:lnTo>
                  <a:pt x="783" y="192"/>
                </a:lnTo>
                <a:lnTo>
                  <a:pt x="784" y="192"/>
                </a:lnTo>
                <a:lnTo>
                  <a:pt x="784" y="193"/>
                </a:lnTo>
                <a:lnTo>
                  <a:pt x="785" y="193"/>
                </a:lnTo>
                <a:lnTo>
                  <a:pt x="785" y="191"/>
                </a:lnTo>
                <a:lnTo>
                  <a:pt x="785" y="194"/>
                </a:lnTo>
                <a:lnTo>
                  <a:pt x="785" y="191"/>
                </a:lnTo>
                <a:lnTo>
                  <a:pt x="786" y="191"/>
                </a:lnTo>
                <a:lnTo>
                  <a:pt x="786" y="194"/>
                </a:lnTo>
                <a:lnTo>
                  <a:pt x="786" y="191"/>
                </a:lnTo>
                <a:lnTo>
                  <a:pt x="787" y="191"/>
                </a:lnTo>
                <a:lnTo>
                  <a:pt x="787" y="193"/>
                </a:lnTo>
                <a:lnTo>
                  <a:pt x="788" y="193"/>
                </a:lnTo>
                <a:lnTo>
                  <a:pt x="788" y="190"/>
                </a:lnTo>
                <a:lnTo>
                  <a:pt x="788" y="194"/>
                </a:lnTo>
                <a:lnTo>
                  <a:pt x="788" y="192"/>
                </a:lnTo>
                <a:lnTo>
                  <a:pt x="789" y="192"/>
                </a:lnTo>
                <a:lnTo>
                  <a:pt x="789" y="194"/>
                </a:lnTo>
                <a:lnTo>
                  <a:pt x="789" y="192"/>
                </a:lnTo>
                <a:lnTo>
                  <a:pt x="790" y="192"/>
                </a:lnTo>
                <a:lnTo>
                  <a:pt x="790" y="193"/>
                </a:lnTo>
                <a:lnTo>
                  <a:pt x="790" y="192"/>
                </a:lnTo>
                <a:lnTo>
                  <a:pt x="791" y="192"/>
                </a:lnTo>
                <a:lnTo>
                  <a:pt x="791" y="194"/>
                </a:lnTo>
                <a:lnTo>
                  <a:pt x="791" y="192"/>
                </a:lnTo>
                <a:lnTo>
                  <a:pt x="792" y="192"/>
                </a:lnTo>
                <a:lnTo>
                  <a:pt x="792" y="193"/>
                </a:lnTo>
                <a:lnTo>
                  <a:pt x="793" y="193"/>
                </a:lnTo>
                <a:lnTo>
                  <a:pt x="793" y="191"/>
                </a:lnTo>
                <a:lnTo>
                  <a:pt x="793" y="194"/>
                </a:lnTo>
                <a:lnTo>
                  <a:pt x="793" y="192"/>
                </a:lnTo>
                <a:lnTo>
                  <a:pt x="794" y="192"/>
                </a:lnTo>
                <a:lnTo>
                  <a:pt x="794" y="193"/>
                </a:lnTo>
                <a:lnTo>
                  <a:pt x="794" y="192"/>
                </a:lnTo>
                <a:lnTo>
                  <a:pt x="795" y="192"/>
                </a:lnTo>
                <a:lnTo>
                  <a:pt x="795" y="193"/>
                </a:lnTo>
                <a:lnTo>
                  <a:pt x="795" y="192"/>
                </a:lnTo>
                <a:lnTo>
                  <a:pt x="796" y="192"/>
                </a:lnTo>
                <a:lnTo>
                  <a:pt x="796" y="193"/>
                </a:lnTo>
                <a:lnTo>
                  <a:pt x="797" y="193"/>
                </a:lnTo>
                <a:lnTo>
                  <a:pt x="798" y="193"/>
                </a:lnTo>
                <a:lnTo>
                  <a:pt x="799" y="193"/>
                </a:lnTo>
                <a:lnTo>
                  <a:pt x="799" y="192"/>
                </a:lnTo>
                <a:lnTo>
                  <a:pt x="800" y="192"/>
                </a:lnTo>
                <a:lnTo>
                  <a:pt x="800" y="194"/>
                </a:lnTo>
                <a:lnTo>
                  <a:pt x="800" y="192"/>
                </a:lnTo>
                <a:lnTo>
                  <a:pt x="801" y="192"/>
                </a:lnTo>
                <a:lnTo>
                  <a:pt x="801" y="193"/>
                </a:lnTo>
                <a:lnTo>
                  <a:pt x="801" y="192"/>
                </a:lnTo>
                <a:lnTo>
                  <a:pt x="802" y="192"/>
                </a:lnTo>
                <a:lnTo>
                  <a:pt x="802" y="193"/>
                </a:lnTo>
                <a:lnTo>
                  <a:pt x="802" y="192"/>
                </a:lnTo>
                <a:lnTo>
                  <a:pt x="803" y="192"/>
                </a:lnTo>
                <a:lnTo>
                  <a:pt x="803" y="193"/>
                </a:lnTo>
                <a:lnTo>
                  <a:pt x="803" y="192"/>
                </a:lnTo>
                <a:lnTo>
                  <a:pt x="804" y="192"/>
                </a:lnTo>
                <a:lnTo>
                  <a:pt x="804" y="194"/>
                </a:lnTo>
                <a:lnTo>
                  <a:pt x="804" y="192"/>
                </a:lnTo>
                <a:lnTo>
                  <a:pt x="805" y="192"/>
                </a:lnTo>
                <a:lnTo>
                  <a:pt x="805" y="193"/>
                </a:lnTo>
                <a:lnTo>
                  <a:pt x="805" y="192"/>
                </a:lnTo>
                <a:lnTo>
                  <a:pt x="806" y="192"/>
                </a:lnTo>
                <a:lnTo>
                  <a:pt x="806" y="193"/>
                </a:lnTo>
                <a:lnTo>
                  <a:pt x="807" y="192"/>
                </a:lnTo>
                <a:lnTo>
                  <a:pt x="807" y="191"/>
                </a:lnTo>
                <a:lnTo>
                  <a:pt x="808" y="191"/>
                </a:lnTo>
                <a:lnTo>
                  <a:pt x="808" y="193"/>
                </a:lnTo>
                <a:lnTo>
                  <a:pt x="808" y="192"/>
                </a:lnTo>
                <a:lnTo>
                  <a:pt x="809" y="192"/>
                </a:lnTo>
                <a:lnTo>
                  <a:pt x="809" y="194"/>
                </a:lnTo>
                <a:lnTo>
                  <a:pt x="809" y="193"/>
                </a:lnTo>
                <a:lnTo>
                  <a:pt x="810" y="193"/>
                </a:lnTo>
                <a:lnTo>
                  <a:pt x="810" y="194"/>
                </a:lnTo>
                <a:lnTo>
                  <a:pt x="811" y="193"/>
                </a:lnTo>
                <a:lnTo>
                  <a:pt x="811" y="192"/>
                </a:lnTo>
                <a:lnTo>
                  <a:pt x="812" y="192"/>
                </a:lnTo>
                <a:lnTo>
                  <a:pt x="812" y="193"/>
                </a:lnTo>
                <a:lnTo>
                  <a:pt x="813" y="193"/>
                </a:lnTo>
                <a:lnTo>
                  <a:pt x="813" y="191"/>
                </a:lnTo>
                <a:lnTo>
                  <a:pt x="814" y="191"/>
                </a:lnTo>
                <a:lnTo>
                  <a:pt x="814" y="193"/>
                </a:lnTo>
                <a:lnTo>
                  <a:pt x="814" y="191"/>
                </a:lnTo>
                <a:lnTo>
                  <a:pt x="815" y="191"/>
                </a:lnTo>
                <a:lnTo>
                  <a:pt x="815" y="193"/>
                </a:lnTo>
                <a:lnTo>
                  <a:pt x="815" y="192"/>
                </a:lnTo>
                <a:lnTo>
                  <a:pt x="816" y="192"/>
                </a:lnTo>
                <a:lnTo>
                  <a:pt x="816" y="193"/>
                </a:lnTo>
                <a:lnTo>
                  <a:pt x="817" y="193"/>
                </a:lnTo>
                <a:lnTo>
                  <a:pt x="817" y="191"/>
                </a:lnTo>
                <a:lnTo>
                  <a:pt x="818" y="191"/>
                </a:lnTo>
                <a:lnTo>
                  <a:pt x="818" y="194"/>
                </a:lnTo>
                <a:lnTo>
                  <a:pt x="818" y="191"/>
                </a:lnTo>
                <a:lnTo>
                  <a:pt x="819" y="191"/>
                </a:lnTo>
                <a:lnTo>
                  <a:pt x="819" y="193"/>
                </a:lnTo>
                <a:lnTo>
                  <a:pt x="819" y="192"/>
                </a:lnTo>
                <a:lnTo>
                  <a:pt x="820" y="192"/>
                </a:lnTo>
                <a:lnTo>
                  <a:pt x="820" y="193"/>
                </a:lnTo>
                <a:lnTo>
                  <a:pt x="821" y="193"/>
                </a:lnTo>
                <a:lnTo>
                  <a:pt x="821" y="191"/>
                </a:lnTo>
                <a:lnTo>
                  <a:pt x="821" y="193"/>
                </a:lnTo>
                <a:lnTo>
                  <a:pt x="822" y="193"/>
                </a:lnTo>
                <a:lnTo>
                  <a:pt x="822" y="194"/>
                </a:lnTo>
                <a:lnTo>
                  <a:pt x="823" y="194"/>
                </a:lnTo>
                <a:lnTo>
                  <a:pt x="823" y="191"/>
                </a:lnTo>
                <a:lnTo>
                  <a:pt x="823" y="192"/>
                </a:lnTo>
                <a:lnTo>
                  <a:pt x="824" y="192"/>
                </a:lnTo>
                <a:lnTo>
                  <a:pt x="824" y="194"/>
                </a:lnTo>
                <a:lnTo>
                  <a:pt x="824" y="193"/>
                </a:lnTo>
                <a:lnTo>
                  <a:pt x="825" y="193"/>
                </a:lnTo>
                <a:lnTo>
                  <a:pt x="825" y="191"/>
                </a:lnTo>
                <a:lnTo>
                  <a:pt x="825" y="192"/>
                </a:lnTo>
                <a:lnTo>
                  <a:pt x="826" y="192"/>
                </a:lnTo>
                <a:lnTo>
                  <a:pt x="826" y="193"/>
                </a:lnTo>
                <a:lnTo>
                  <a:pt x="827" y="193"/>
                </a:lnTo>
                <a:lnTo>
                  <a:pt x="827" y="194"/>
                </a:lnTo>
                <a:lnTo>
                  <a:pt x="827" y="193"/>
                </a:lnTo>
                <a:lnTo>
                  <a:pt x="828" y="193"/>
                </a:lnTo>
                <a:lnTo>
                  <a:pt x="828" y="194"/>
                </a:lnTo>
                <a:lnTo>
                  <a:pt x="829" y="194"/>
                </a:lnTo>
                <a:lnTo>
                  <a:pt x="829" y="192"/>
                </a:lnTo>
                <a:lnTo>
                  <a:pt x="830" y="192"/>
                </a:lnTo>
                <a:lnTo>
                  <a:pt x="830" y="193"/>
                </a:lnTo>
                <a:lnTo>
                  <a:pt x="830" y="192"/>
                </a:lnTo>
                <a:lnTo>
                  <a:pt x="831" y="192"/>
                </a:lnTo>
                <a:lnTo>
                  <a:pt x="831" y="193"/>
                </a:lnTo>
                <a:lnTo>
                  <a:pt x="831" y="192"/>
                </a:lnTo>
                <a:lnTo>
                  <a:pt x="832" y="192"/>
                </a:lnTo>
                <a:lnTo>
                  <a:pt x="832" y="194"/>
                </a:lnTo>
                <a:lnTo>
                  <a:pt x="833" y="194"/>
                </a:lnTo>
                <a:lnTo>
                  <a:pt x="833" y="191"/>
                </a:lnTo>
                <a:lnTo>
                  <a:pt x="834" y="191"/>
                </a:lnTo>
                <a:lnTo>
                  <a:pt x="834" y="194"/>
                </a:lnTo>
                <a:lnTo>
                  <a:pt x="834" y="192"/>
                </a:lnTo>
                <a:lnTo>
                  <a:pt x="835" y="192"/>
                </a:lnTo>
                <a:lnTo>
                  <a:pt x="835" y="194"/>
                </a:lnTo>
              </a:path>
            </a:pathLst>
          </a:custGeom>
          <a:noFill/>
          <a:ln w="9360">
            <a:solidFill>
              <a:srgbClr val="000000"/>
            </a:solidFill>
            <a:round/>
          </a:ln>
        </p:spPr>
        <p:style>
          <a:lnRef idx="0"/>
          <a:fillRef idx="0"/>
          <a:effectRef idx="0"/>
          <a:fontRef idx="minor"/>
        </p:style>
      </p:sp>
      <p:sp>
        <p:nvSpPr>
          <p:cNvPr id="218" name="CustomShape 3"/>
          <p:cNvSpPr/>
          <p:nvPr/>
        </p:nvSpPr>
        <p:spPr>
          <a:xfrm>
            <a:off x="5726160" y="1401840"/>
            <a:ext cx="317160" cy="136080"/>
          </a:xfrm>
          <a:prstGeom prst="rect">
            <a:avLst/>
          </a:prstGeom>
          <a:solidFill>
            <a:srgbClr val="ffffff"/>
          </a:solid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Open Sans"/>
                <a:ea typeface="Open Sans"/>
              </a:rPr>
              <a:t>23178</a:t>
            </a:r>
            <a:endParaRPr b="0" lang="cs-CZ" sz="900" spc="-1" strike="noStrike">
              <a:latin typeface="Arial"/>
            </a:endParaRPr>
          </a:p>
        </p:txBody>
      </p:sp>
      <p:sp>
        <p:nvSpPr>
          <p:cNvPr id="219" name="CustomShape 4"/>
          <p:cNvSpPr/>
          <p:nvPr/>
        </p:nvSpPr>
        <p:spPr>
          <a:xfrm flipH="1" rot="10800000">
            <a:off x="5887800" y="156996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20" name="CustomShape 5"/>
          <p:cNvSpPr/>
          <p:nvPr/>
        </p:nvSpPr>
        <p:spPr>
          <a:xfrm>
            <a:off x="5718240" y="1541520"/>
            <a:ext cx="3394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21" name="CustomShape 6"/>
          <p:cNvSpPr/>
          <p:nvPr/>
        </p:nvSpPr>
        <p:spPr>
          <a:xfrm>
            <a:off x="2922480" y="1928880"/>
            <a:ext cx="317160" cy="136080"/>
          </a:xfrm>
          <a:prstGeom prst="rect">
            <a:avLst/>
          </a:prstGeom>
          <a:solidFill>
            <a:srgbClr val="ffffff"/>
          </a:solid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Open Sans"/>
                <a:ea typeface="Open Sans"/>
              </a:rPr>
              <a:t>11584</a:t>
            </a:r>
            <a:endParaRPr b="0" lang="cs-CZ" sz="900" spc="-1" strike="noStrike">
              <a:latin typeface="Arial"/>
            </a:endParaRPr>
          </a:p>
        </p:txBody>
      </p:sp>
      <p:sp>
        <p:nvSpPr>
          <p:cNvPr id="222" name="CustomShape 7"/>
          <p:cNvSpPr/>
          <p:nvPr/>
        </p:nvSpPr>
        <p:spPr>
          <a:xfrm flipH="1" rot="10800000">
            <a:off x="3081240" y="2098800"/>
            <a:ext cx="1080" cy="2664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23" name="CustomShape 8"/>
          <p:cNvSpPr/>
          <p:nvPr/>
        </p:nvSpPr>
        <p:spPr>
          <a:xfrm>
            <a:off x="2911320" y="2071800"/>
            <a:ext cx="3394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24" name="CustomShape 9"/>
          <p:cNvSpPr/>
          <p:nvPr/>
        </p:nvSpPr>
        <p:spPr>
          <a:xfrm>
            <a:off x="992160" y="2523960"/>
            <a:ext cx="253800" cy="136080"/>
          </a:xfrm>
          <a:prstGeom prst="rect">
            <a:avLst/>
          </a:prstGeom>
          <a:solidFill>
            <a:srgbClr val="ffffff"/>
          </a:solid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Open Sans"/>
                <a:ea typeface="Open Sans"/>
              </a:rPr>
              <a:t>3458</a:t>
            </a:r>
            <a:endParaRPr b="0" lang="cs-CZ" sz="900" spc="-1" strike="noStrike">
              <a:latin typeface="Arial"/>
            </a:endParaRPr>
          </a:p>
        </p:txBody>
      </p:sp>
      <p:sp>
        <p:nvSpPr>
          <p:cNvPr id="225" name="CustomShape 10"/>
          <p:cNvSpPr/>
          <p:nvPr/>
        </p:nvSpPr>
        <p:spPr>
          <a:xfrm flipH="1" rot="10800000">
            <a:off x="1114200" y="269568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26" name="CustomShape 11"/>
          <p:cNvSpPr/>
          <p:nvPr/>
        </p:nvSpPr>
        <p:spPr>
          <a:xfrm>
            <a:off x="982800" y="2666880"/>
            <a:ext cx="26460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27" name="CustomShape 12"/>
          <p:cNvSpPr/>
          <p:nvPr/>
        </p:nvSpPr>
        <p:spPr>
          <a:xfrm>
            <a:off x="1406520" y="3005280"/>
            <a:ext cx="253800" cy="136080"/>
          </a:xfrm>
          <a:prstGeom prst="rect">
            <a:avLst/>
          </a:prstGeom>
          <a:solidFill>
            <a:srgbClr val="ffffff"/>
          </a:solid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Open Sans"/>
                <a:ea typeface="Open Sans"/>
              </a:rPr>
              <a:t>5181</a:t>
            </a:r>
            <a:endParaRPr b="0" lang="cs-CZ" sz="900" spc="-1" strike="noStrike">
              <a:latin typeface="Arial"/>
            </a:endParaRPr>
          </a:p>
        </p:txBody>
      </p:sp>
      <p:sp>
        <p:nvSpPr>
          <p:cNvPr id="228" name="CustomShape 13"/>
          <p:cNvSpPr/>
          <p:nvPr/>
        </p:nvSpPr>
        <p:spPr>
          <a:xfrm flipH="1" rot="10800000">
            <a:off x="1530000" y="31766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29" name="CustomShape 14"/>
          <p:cNvSpPr/>
          <p:nvPr/>
        </p:nvSpPr>
        <p:spPr>
          <a:xfrm>
            <a:off x="1398600" y="3147840"/>
            <a:ext cx="26460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30" name="CustomShape 15"/>
          <p:cNvSpPr/>
          <p:nvPr/>
        </p:nvSpPr>
        <p:spPr>
          <a:xfrm>
            <a:off x="806400" y="355608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31" name="CustomShape 16"/>
          <p:cNvSpPr/>
          <p:nvPr/>
        </p:nvSpPr>
        <p:spPr>
          <a:xfrm>
            <a:off x="789120" y="3470400"/>
            <a:ext cx="4572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32" name="CustomShape 17"/>
          <p:cNvSpPr/>
          <p:nvPr/>
        </p:nvSpPr>
        <p:spPr>
          <a:xfrm>
            <a:off x="590400" y="3375000"/>
            <a:ext cx="630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0</a:t>
            </a:r>
            <a:endParaRPr b="0" lang="cs-CZ" sz="900" spc="-1" strike="noStrike">
              <a:latin typeface="Arial"/>
            </a:endParaRPr>
          </a:p>
        </p:txBody>
      </p:sp>
      <p:sp>
        <p:nvSpPr>
          <p:cNvPr id="233" name="CustomShape 18"/>
          <p:cNvSpPr/>
          <p:nvPr/>
        </p:nvSpPr>
        <p:spPr>
          <a:xfrm>
            <a:off x="961920" y="338472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34" name="CustomShape 19"/>
          <p:cNvSpPr/>
          <p:nvPr/>
        </p:nvSpPr>
        <p:spPr>
          <a:xfrm>
            <a:off x="961920" y="330048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35" name="CustomShape 20"/>
          <p:cNvSpPr/>
          <p:nvPr/>
        </p:nvSpPr>
        <p:spPr>
          <a:xfrm>
            <a:off x="961920" y="321480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36" name="CustomShape 21"/>
          <p:cNvSpPr/>
          <p:nvPr/>
        </p:nvSpPr>
        <p:spPr>
          <a:xfrm>
            <a:off x="961920" y="313056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37" name="CustomShape 22"/>
          <p:cNvSpPr/>
          <p:nvPr/>
        </p:nvSpPr>
        <p:spPr>
          <a:xfrm>
            <a:off x="944640" y="3044880"/>
            <a:ext cx="4572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38" name="CustomShape 23"/>
          <p:cNvSpPr/>
          <p:nvPr/>
        </p:nvSpPr>
        <p:spPr>
          <a:xfrm>
            <a:off x="442800" y="2951280"/>
            <a:ext cx="2538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1000</a:t>
            </a:r>
            <a:endParaRPr b="0" lang="cs-CZ" sz="900" spc="-1" strike="noStrike">
              <a:latin typeface="Arial"/>
            </a:endParaRPr>
          </a:p>
        </p:txBody>
      </p:sp>
      <p:sp>
        <p:nvSpPr>
          <p:cNvPr id="239" name="CustomShape 24"/>
          <p:cNvSpPr/>
          <p:nvPr/>
        </p:nvSpPr>
        <p:spPr>
          <a:xfrm>
            <a:off x="961920" y="295920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40" name="CustomShape 25"/>
          <p:cNvSpPr/>
          <p:nvPr/>
        </p:nvSpPr>
        <p:spPr>
          <a:xfrm>
            <a:off x="961920" y="287496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41" name="CustomShape 26"/>
          <p:cNvSpPr/>
          <p:nvPr/>
        </p:nvSpPr>
        <p:spPr>
          <a:xfrm>
            <a:off x="961920" y="278928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42" name="CustomShape 27"/>
          <p:cNvSpPr/>
          <p:nvPr/>
        </p:nvSpPr>
        <p:spPr>
          <a:xfrm>
            <a:off x="961920" y="269568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43" name="CustomShape 28"/>
          <p:cNvSpPr/>
          <p:nvPr/>
        </p:nvSpPr>
        <p:spPr>
          <a:xfrm>
            <a:off x="944640" y="2610000"/>
            <a:ext cx="4572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44" name="CustomShape 29"/>
          <p:cNvSpPr/>
          <p:nvPr/>
        </p:nvSpPr>
        <p:spPr>
          <a:xfrm>
            <a:off x="442800" y="2514600"/>
            <a:ext cx="2538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2000</a:t>
            </a:r>
            <a:endParaRPr b="0" lang="cs-CZ" sz="900" spc="-1" strike="noStrike">
              <a:latin typeface="Arial"/>
            </a:endParaRPr>
          </a:p>
        </p:txBody>
      </p:sp>
      <p:sp>
        <p:nvSpPr>
          <p:cNvPr id="245" name="CustomShape 30"/>
          <p:cNvSpPr/>
          <p:nvPr/>
        </p:nvSpPr>
        <p:spPr>
          <a:xfrm>
            <a:off x="961920" y="252396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46" name="CustomShape 31"/>
          <p:cNvSpPr/>
          <p:nvPr/>
        </p:nvSpPr>
        <p:spPr>
          <a:xfrm>
            <a:off x="961920" y="244008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47" name="CustomShape 32"/>
          <p:cNvSpPr/>
          <p:nvPr/>
        </p:nvSpPr>
        <p:spPr>
          <a:xfrm>
            <a:off x="961920" y="235440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48" name="CustomShape 33"/>
          <p:cNvSpPr/>
          <p:nvPr/>
        </p:nvSpPr>
        <p:spPr>
          <a:xfrm>
            <a:off x="961920" y="227016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49" name="CustomShape 34"/>
          <p:cNvSpPr/>
          <p:nvPr/>
        </p:nvSpPr>
        <p:spPr>
          <a:xfrm>
            <a:off x="944640" y="2184480"/>
            <a:ext cx="4572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50" name="CustomShape 35"/>
          <p:cNvSpPr/>
          <p:nvPr/>
        </p:nvSpPr>
        <p:spPr>
          <a:xfrm>
            <a:off x="442800" y="2087640"/>
            <a:ext cx="2538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3000</a:t>
            </a:r>
            <a:endParaRPr b="0" lang="cs-CZ" sz="900" spc="-1" strike="noStrike">
              <a:latin typeface="Arial"/>
            </a:endParaRPr>
          </a:p>
        </p:txBody>
      </p:sp>
      <p:sp>
        <p:nvSpPr>
          <p:cNvPr id="251" name="CustomShape 36"/>
          <p:cNvSpPr/>
          <p:nvPr/>
        </p:nvSpPr>
        <p:spPr>
          <a:xfrm>
            <a:off x="961920" y="209880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52" name="CustomShape 37"/>
          <p:cNvSpPr/>
          <p:nvPr/>
        </p:nvSpPr>
        <p:spPr>
          <a:xfrm>
            <a:off x="961920" y="201456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53" name="CustomShape 38"/>
          <p:cNvSpPr/>
          <p:nvPr/>
        </p:nvSpPr>
        <p:spPr>
          <a:xfrm>
            <a:off x="961920" y="192888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54" name="CustomShape 39"/>
          <p:cNvSpPr/>
          <p:nvPr/>
        </p:nvSpPr>
        <p:spPr>
          <a:xfrm>
            <a:off x="961920" y="184464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55" name="CustomShape 40"/>
          <p:cNvSpPr/>
          <p:nvPr/>
        </p:nvSpPr>
        <p:spPr>
          <a:xfrm>
            <a:off x="944640" y="1758960"/>
            <a:ext cx="4572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56" name="CustomShape 41"/>
          <p:cNvSpPr/>
          <p:nvPr/>
        </p:nvSpPr>
        <p:spPr>
          <a:xfrm>
            <a:off x="442800" y="1663560"/>
            <a:ext cx="2538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4000</a:t>
            </a:r>
            <a:endParaRPr b="0" lang="cs-CZ" sz="900" spc="-1" strike="noStrike">
              <a:latin typeface="Arial"/>
            </a:endParaRPr>
          </a:p>
        </p:txBody>
      </p:sp>
      <p:sp>
        <p:nvSpPr>
          <p:cNvPr id="257" name="CustomShape 42"/>
          <p:cNvSpPr/>
          <p:nvPr/>
        </p:nvSpPr>
        <p:spPr>
          <a:xfrm>
            <a:off x="961920" y="167328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58" name="CustomShape 43"/>
          <p:cNvSpPr/>
          <p:nvPr/>
        </p:nvSpPr>
        <p:spPr>
          <a:xfrm>
            <a:off x="961920" y="158904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59" name="CustomShape 44"/>
          <p:cNvSpPr/>
          <p:nvPr/>
        </p:nvSpPr>
        <p:spPr>
          <a:xfrm>
            <a:off x="961920" y="150336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60" name="CustomShape 45"/>
          <p:cNvSpPr/>
          <p:nvPr/>
        </p:nvSpPr>
        <p:spPr>
          <a:xfrm>
            <a:off x="961920" y="140976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61" name="CustomShape 46"/>
          <p:cNvSpPr/>
          <p:nvPr/>
        </p:nvSpPr>
        <p:spPr>
          <a:xfrm>
            <a:off x="944640" y="1324080"/>
            <a:ext cx="4572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62" name="CustomShape 47"/>
          <p:cNvSpPr/>
          <p:nvPr/>
        </p:nvSpPr>
        <p:spPr>
          <a:xfrm>
            <a:off x="442800" y="1228680"/>
            <a:ext cx="2538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5000</a:t>
            </a:r>
            <a:endParaRPr b="0" lang="cs-CZ" sz="900" spc="-1" strike="noStrike">
              <a:latin typeface="Arial"/>
            </a:endParaRPr>
          </a:p>
        </p:txBody>
      </p:sp>
      <p:sp>
        <p:nvSpPr>
          <p:cNvPr id="263" name="CustomShape 48"/>
          <p:cNvSpPr/>
          <p:nvPr/>
        </p:nvSpPr>
        <p:spPr>
          <a:xfrm>
            <a:off x="961920" y="123840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64" name="CustomShape 49"/>
          <p:cNvSpPr/>
          <p:nvPr/>
        </p:nvSpPr>
        <p:spPr>
          <a:xfrm>
            <a:off x="961920" y="115416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65" name="CustomShape 50"/>
          <p:cNvSpPr/>
          <p:nvPr/>
        </p:nvSpPr>
        <p:spPr>
          <a:xfrm rot="16200000">
            <a:off x="-90360" y="2090880"/>
            <a:ext cx="6282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Open Sans"/>
                <a:ea typeface="Open Sans"/>
              </a:rPr>
              <a:t>Intens. [a.u.]</a:t>
            </a:r>
            <a:endParaRPr b="0" lang="cs-CZ" sz="900" spc="-1" strike="noStrike">
              <a:latin typeface="Arial"/>
            </a:endParaRPr>
          </a:p>
        </p:txBody>
      </p:sp>
      <p:sp>
        <p:nvSpPr>
          <p:cNvPr id="266" name="CustomShape 51"/>
          <p:cNvSpPr/>
          <p:nvPr/>
        </p:nvSpPr>
        <p:spPr>
          <a:xfrm>
            <a:off x="746280" y="1144440"/>
            <a:ext cx="7929360" cy="2466720"/>
          </a:xfrm>
          <a:prstGeom prst="rect">
            <a:avLst/>
          </a:prstGeom>
          <a:noFill/>
          <a:ln w="9360">
            <a:solidFill>
              <a:srgbClr val="000000"/>
            </a:solidFill>
            <a:miter/>
          </a:ln>
        </p:spPr>
        <p:style>
          <a:lnRef idx="0"/>
          <a:fillRef idx="0"/>
          <a:effectRef idx="0"/>
          <a:fontRef idx="minor"/>
        </p:style>
      </p:sp>
      <p:sp>
        <p:nvSpPr>
          <p:cNvPr id="267" name="CustomShape 52"/>
          <p:cNvSpPr/>
          <p:nvPr/>
        </p:nvSpPr>
        <p:spPr>
          <a:xfrm>
            <a:off x="755640" y="3905280"/>
            <a:ext cx="7900560" cy="2155320"/>
          </a:xfrm>
          <a:custGeom>
            <a:avLst/>
            <a:gdLst/>
            <a:ahLst/>
            <a:rect l="l" t="t" r="r" b="b"/>
            <a:pathLst>
              <a:path w="836" h="228">
                <a:moveTo>
                  <a:pt x="0" y="225"/>
                </a:moveTo>
                <a:lnTo>
                  <a:pt x="0" y="225"/>
                </a:lnTo>
                <a:lnTo>
                  <a:pt x="1" y="225"/>
                </a:lnTo>
                <a:lnTo>
                  <a:pt x="2" y="225"/>
                </a:lnTo>
                <a:lnTo>
                  <a:pt x="3" y="225"/>
                </a:lnTo>
                <a:lnTo>
                  <a:pt x="4" y="225"/>
                </a:lnTo>
                <a:lnTo>
                  <a:pt x="5" y="225"/>
                </a:lnTo>
                <a:lnTo>
                  <a:pt x="6" y="225"/>
                </a:lnTo>
                <a:lnTo>
                  <a:pt x="7" y="225"/>
                </a:lnTo>
                <a:lnTo>
                  <a:pt x="8" y="225"/>
                </a:lnTo>
                <a:lnTo>
                  <a:pt x="9" y="225"/>
                </a:lnTo>
                <a:lnTo>
                  <a:pt x="10" y="225"/>
                </a:lnTo>
                <a:lnTo>
                  <a:pt x="10" y="224"/>
                </a:lnTo>
                <a:lnTo>
                  <a:pt x="11" y="224"/>
                </a:lnTo>
                <a:lnTo>
                  <a:pt x="11" y="225"/>
                </a:lnTo>
                <a:lnTo>
                  <a:pt x="12" y="224"/>
                </a:lnTo>
                <a:lnTo>
                  <a:pt x="12" y="223"/>
                </a:lnTo>
                <a:lnTo>
                  <a:pt x="12" y="224"/>
                </a:lnTo>
                <a:lnTo>
                  <a:pt x="13" y="224"/>
                </a:lnTo>
                <a:lnTo>
                  <a:pt x="13" y="220"/>
                </a:lnTo>
                <a:lnTo>
                  <a:pt x="13" y="221"/>
                </a:lnTo>
                <a:lnTo>
                  <a:pt x="14" y="221"/>
                </a:lnTo>
                <a:lnTo>
                  <a:pt x="14" y="222"/>
                </a:lnTo>
                <a:lnTo>
                  <a:pt x="14" y="221"/>
                </a:lnTo>
                <a:lnTo>
                  <a:pt x="15" y="221"/>
                </a:lnTo>
                <a:lnTo>
                  <a:pt x="15" y="222"/>
                </a:lnTo>
                <a:lnTo>
                  <a:pt x="16" y="222"/>
                </a:lnTo>
                <a:lnTo>
                  <a:pt x="16" y="220"/>
                </a:lnTo>
                <a:lnTo>
                  <a:pt x="16" y="223"/>
                </a:lnTo>
                <a:lnTo>
                  <a:pt x="16" y="220"/>
                </a:lnTo>
                <a:lnTo>
                  <a:pt x="17" y="220"/>
                </a:lnTo>
                <a:lnTo>
                  <a:pt x="17" y="222"/>
                </a:lnTo>
                <a:lnTo>
                  <a:pt x="17" y="221"/>
                </a:lnTo>
                <a:lnTo>
                  <a:pt x="18" y="221"/>
                </a:lnTo>
                <a:lnTo>
                  <a:pt x="18" y="223"/>
                </a:lnTo>
                <a:lnTo>
                  <a:pt x="19" y="223"/>
                </a:lnTo>
                <a:lnTo>
                  <a:pt x="19" y="219"/>
                </a:lnTo>
                <a:lnTo>
                  <a:pt x="20" y="219"/>
                </a:lnTo>
                <a:lnTo>
                  <a:pt x="20" y="222"/>
                </a:lnTo>
                <a:lnTo>
                  <a:pt x="21" y="222"/>
                </a:lnTo>
                <a:lnTo>
                  <a:pt x="21" y="218"/>
                </a:lnTo>
                <a:lnTo>
                  <a:pt x="21" y="223"/>
                </a:lnTo>
                <a:lnTo>
                  <a:pt x="21" y="220"/>
                </a:lnTo>
                <a:lnTo>
                  <a:pt x="22" y="220"/>
                </a:lnTo>
                <a:lnTo>
                  <a:pt x="22" y="222"/>
                </a:lnTo>
                <a:lnTo>
                  <a:pt x="23" y="222"/>
                </a:lnTo>
                <a:lnTo>
                  <a:pt x="23" y="225"/>
                </a:lnTo>
                <a:lnTo>
                  <a:pt x="24" y="225"/>
                </a:lnTo>
                <a:lnTo>
                  <a:pt x="24" y="221"/>
                </a:lnTo>
                <a:lnTo>
                  <a:pt x="25" y="221"/>
                </a:lnTo>
                <a:lnTo>
                  <a:pt x="25" y="225"/>
                </a:lnTo>
                <a:lnTo>
                  <a:pt x="25" y="224"/>
                </a:lnTo>
                <a:lnTo>
                  <a:pt x="26" y="224"/>
                </a:lnTo>
                <a:lnTo>
                  <a:pt x="26" y="219"/>
                </a:lnTo>
                <a:lnTo>
                  <a:pt x="26" y="222"/>
                </a:lnTo>
                <a:lnTo>
                  <a:pt x="27" y="222"/>
                </a:lnTo>
                <a:lnTo>
                  <a:pt x="27" y="214"/>
                </a:lnTo>
                <a:lnTo>
                  <a:pt x="27" y="219"/>
                </a:lnTo>
                <a:lnTo>
                  <a:pt x="28" y="219"/>
                </a:lnTo>
                <a:lnTo>
                  <a:pt x="28" y="226"/>
                </a:lnTo>
                <a:lnTo>
                  <a:pt x="29" y="226"/>
                </a:lnTo>
                <a:lnTo>
                  <a:pt x="29" y="216"/>
                </a:lnTo>
                <a:lnTo>
                  <a:pt x="29" y="223"/>
                </a:lnTo>
                <a:lnTo>
                  <a:pt x="30" y="223"/>
                </a:lnTo>
                <a:lnTo>
                  <a:pt x="30" y="214"/>
                </a:lnTo>
                <a:lnTo>
                  <a:pt x="30" y="219"/>
                </a:lnTo>
                <a:lnTo>
                  <a:pt x="31" y="219"/>
                </a:lnTo>
                <a:lnTo>
                  <a:pt x="31" y="72"/>
                </a:lnTo>
                <a:lnTo>
                  <a:pt x="31" y="188"/>
                </a:lnTo>
                <a:lnTo>
                  <a:pt x="32" y="188"/>
                </a:lnTo>
                <a:lnTo>
                  <a:pt x="32" y="223"/>
                </a:lnTo>
                <a:lnTo>
                  <a:pt x="32" y="216"/>
                </a:lnTo>
                <a:lnTo>
                  <a:pt x="33" y="216"/>
                </a:lnTo>
                <a:lnTo>
                  <a:pt x="33" y="225"/>
                </a:lnTo>
                <a:lnTo>
                  <a:pt x="33" y="223"/>
                </a:lnTo>
                <a:lnTo>
                  <a:pt x="34" y="223"/>
                </a:lnTo>
                <a:lnTo>
                  <a:pt x="34" y="228"/>
                </a:lnTo>
                <a:lnTo>
                  <a:pt x="35" y="228"/>
                </a:lnTo>
                <a:lnTo>
                  <a:pt x="35" y="220"/>
                </a:lnTo>
                <a:lnTo>
                  <a:pt x="35" y="222"/>
                </a:lnTo>
                <a:lnTo>
                  <a:pt x="36" y="222"/>
                </a:lnTo>
                <a:lnTo>
                  <a:pt x="36" y="185"/>
                </a:lnTo>
                <a:lnTo>
                  <a:pt x="36" y="196"/>
                </a:lnTo>
                <a:lnTo>
                  <a:pt x="37" y="196"/>
                </a:lnTo>
                <a:lnTo>
                  <a:pt x="37" y="14"/>
                </a:lnTo>
                <a:lnTo>
                  <a:pt x="37" y="130"/>
                </a:lnTo>
                <a:lnTo>
                  <a:pt x="38" y="130"/>
                </a:lnTo>
                <a:lnTo>
                  <a:pt x="38" y="218"/>
                </a:lnTo>
                <a:lnTo>
                  <a:pt x="38" y="213"/>
                </a:lnTo>
                <a:lnTo>
                  <a:pt x="39" y="213"/>
                </a:lnTo>
                <a:lnTo>
                  <a:pt x="39" y="227"/>
                </a:lnTo>
                <a:lnTo>
                  <a:pt x="40" y="227"/>
                </a:lnTo>
                <a:lnTo>
                  <a:pt x="40" y="206"/>
                </a:lnTo>
                <a:lnTo>
                  <a:pt x="40" y="209"/>
                </a:lnTo>
                <a:lnTo>
                  <a:pt x="41" y="209"/>
                </a:lnTo>
                <a:lnTo>
                  <a:pt x="41" y="226"/>
                </a:lnTo>
                <a:lnTo>
                  <a:pt x="41" y="214"/>
                </a:lnTo>
                <a:lnTo>
                  <a:pt x="42" y="214"/>
                </a:lnTo>
                <a:lnTo>
                  <a:pt x="42" y="226"/>
                </a:lnTo>
                <a:lnTo>
                  <a:pt x="42" y="224"/>
                </a:lnTo>
                <a:lnTo>
                  <a:pt x="43" y="224"/>
                </a:lnTo>
                <a:lnTo>
                  <a:pt x="43" y="228"/>
                </a:lnTo>
                <a:lnTo>
                  <a:pt x="43" y="226"/>
                </a:lnTo>
                <a:lnTo>
                  <a:pt x="44" y="226"/>
                </a:lnTo>
                <a:lnTo>
                  <a:pt x="44" y="212"/>
                </a:lnTo>
                <a:lnTo>
                  <a:pt x="44" y="216"/>
                </a:lnTo>
                <a:lnTo>
                  <a:pt x="45" y="216"/>
                </a:lnTo>
                <a:lnTo>
                  <a:pt x="45" y="165"/>
                </a:lnTo>
                <a:lnTo>
                  <a:pt x="45" y="171"/>
                </a:lnTo>
                <a:lnTo>
                  <a:pt x="46" y="171"/>
                </a:lnTo>
                <a:lnTo>
                  <a:pt x="46" y="0"/>
                </a:lnTo>
                <a:lnTo>
                  <a:pt x="46" y="167"/>
                </a:lnTo>
                <a:lnTo>
                  <a:pt x="47" y="167"/>
                </a:lnTo>
                <a:lnTo>
                  <a:pt x="47" y="219"/>
                </a:lnTo>
                <a:lnTo>
                  <a:pt x="47" y="211"/>
                </a:lnTo>
                <a:lnTo>
                  <a:pt x="48" y="211"/>
                </a:lnTo>
                <a:lnTo>
                  <a:pt x="48" y="222"/>
                </a:lnTo>
                <a:lnTo>
                  <a:pt x="49" y="222"/>
                </a:lnTo>
                <a:lnTo>
                  <a:pt x="49" y="200"/>
                </a:lnTo>
                <a:lnTo>
                  <a:pt x="49" y="226"/>
                </a:lnTo>
                <a:lnTo>
                  <a:pt x="49" y="217"/>
                </a:lnTo>
                <a:lnTo>
                  <a:pt x="50" y="217"/>
                </a:lnTo>
                <a:lnTo>
                  <a:pt x="50" y="225"/>
                </a:lnTo>
                <a:lnTo>
                  <a:pt x="50" y="224"/>
                </a:lnTo>
                <a:lnTo>
                  <a:pt x="51" y="224"/>
                </a:lnTo>
                <a:lnTo>
                  <a:pt x="51" y="228"/>
                </a:lnTo>
                <a:lnTo>
                  <a:pt x="52" y="228"/>
                </a:lnTo>
                <a:lnTo>
                  <a:pt x="52" y="221"/>
                </a:lnTo>
                <a:lnTo>
                  <a:pt x="52" y="225"/>
                </a:lnTo>
                <a:lnTo>
                  <a:pt x="53" y="225"/>
                </a:lnTo>
                <a:lnTo>
                  <a:pt x="53" y="207"/>
                </a:lnTo>
                <a:lnTo>
                  <a:pt x="54" y="207"/>
                </a:lnTo>
                <a:lnTo>
                  <a:pt x="54" y="73"/>
                </a:lnTo>
                <a:lnTo>
                  <a:pt x="54" y="204"/>
                </a:lnTo>
                <a:lnTo>
                  <a:pt x="55" y="204"/>
                </a:lnTo>
                <a:lnTo>
                  <a:pt x="55" y="221"/>
                </a:lnTo>
                <a:lnTo>
                  <a:pt x="55" y="216"/>
                </a:lnTo>
                <a:lnTo>
                  <a:pt x="56" y="216"/>
                </a:lnTo>
                <a:lnTo>
                  <a:pt x="56" y="225"/>
                </a:lnTo>
                <a:lnTo>
                  <a:pt x="56" y="217"/>
                </a:lnTo>
                <a:lnTo>
                  <a:pt x="57" y="217"/>
                </a:lnTo>
                <a:lnTo>
                  <a:pt x="57" y="225"/>
                </a:lnTo>
                <a:lnTo>
                  <a:pt x="57" y="221"/>
                </a:lnTo>
                <a:lnTo>
                  <a:pt x="58" y="221"/>
                </a:lnTo>
                <a:lnTo>
                  <a:pt x="58" y="226"/>
                </a:lnTo>
                <a:lnTo>
                  <a:pt x="58" y="221"/>
                </a:lnTo>
                <a:lnTo>
                  <a:pt x="59" y="221"/>
                </a:lnTo>
                <a:lnTo>
                  <a:pt x="59" y="226"/>
                </a:lnTo>
                <a:lnTo>
                  <a:pt x="59" y="223"/>
                </a:lnTo>
                <a:lnTo>
                  <a:pt x="60" y="223"/>
                </a:lnTo>
                <a:lnTo>
                  <a:pt x="60" y="226"/>
                </a:lnTo>
                <a:lnTo>
                  <a:pt x="60" y="223"/>
                </a:lnTo>
                <a:lnTo>
                  <a:pt x="61" y="223"/>
                </a:lnTo>
                <a:lnTo>
                  <a:pt x="61" y="225"/>
                </a:lnTo>
                <a:lnTo>
                  <a:pt x="62" y="225"/>
                </a:lnTo>
                <a:lnTo>
                  <a:pt x="62" y="217"/>
                </a:lnTo>
                <a:lnTo>
                  <a:pt x="62" y="227"/>
                </a:lnTo>
                <a:lnTo>
                  <a:pt x="62" y="220"/>
                </a:lnTo>
                <a:lnTo>
                  <a:pt x="63" y="220"/>
                </a:lnTo>
                <a:lnTo>
                  <a:pt x="63" y="227"/>
                </a:lnTo>
                <a:lnTo>
                  <a:pt x="63" y="223"/>
                </a:lnTo>
                <a:lnTo>
                  <a:pt x="64" y="223"/>
                </a:lnTo>
                <a:lnTo>
                  <a:pt x="64" y="226"/>
                </a:lnTo>
                <a:lnTo>
                  <a:pt x="64" y="225"/>
                </a:lnTo>
                <a:lnTo>
                  <a:pt x="65" y="225"/>
                </a:lnTo>
                <a:lnTo>
                  <a:pt x="65" y="222"/>
                </a:lnTo>
                <a:lnTo>
                  <a:pt x="65" y="225"/>
                </a:lnTo>
                <a:lnTo>
                  <a:pt x="66" y="225"/>
                </a:lnTo>
                <a:lnTo>
                  <a:pt x="66" y="220"/>
                </a:lnTo>
                <a:lnTo>
                  <a:pt x="66" y="223"/>
                </a:lnTo>
                <a:lnTo>
                  <a:pt x="67" y="223"/>
                </a:lnTo>
                <a:lnTo>
                  <a:pt x="67" y="215"/>
                </a:lnTo>
                <a:lnTo>
                  <a:pt x="67" y="222"/>
                </a:lnTo>
                <a:lnTo>
                  <a:pt x="68" y="222"/>
                </a:lnTo>
                <a:lnTo>
                  <a:pt x="68" y="227"/>
                </a:lnTo>
                <a:lnTo>
                  <a:pt x="68" y="223"/>
                </a:lnTo>
                <a:lnTo>
                  <a:pt x="69" y="223"/>
                </a:lnTo>
                <a:lnTo>
                  <a:pt x="69" y="225"/>
                </a:lnTo>
                <a:lnTo>
                  <a:pt x="69" y="223"/>
                </a:lnTo>
                <a:lnTo>
                  <a:pt x="70" y="223"/>
                </a:lnTo>
                <a:lnTo>
                  <a:pt x="70" y="226"/>
                </a:lnTo>
                <a:lnTo>
                  <a:pt x="70" y="225"/>
                </a:lnTo>
                <a:lnTo>
                  <a:pt x="71" y="225"/>
                </a:lnTo>
                <a:lnTo>
                  <a:pt x="71" y="221"/>
                </a:lnTo>
                <a:lnTo>
                  <a:pt x="71" y="223"/>
                </a:lnTo>
                <a:lnTo>
                  <a:pt x="72" y="223"/>
                </a:lnTo>
                <a:lnTo>
                  <a:pt x="72" y="227"/>
                </a:lnTo>
                <a:lnTo>
                  <a:pt x="72" y="225"/>
                </a:lnTo>
                <a:lnTo>
                  <a:pt x="73" y="225"/>
                </a:lnTo>
                <a:lnTo>
                  <a:pt x="73" y="222"/>
                </a:lnTo>
                <a:lnTo>
                  <a:pt x="73" y="223"/>
                </a:lnTo>
                <a:lnTo>
                  <a:pt x="74" y="223"/>
                </a:lnTo>
                <a:lnTo>
                  <a:pt x="74" y="227"/>
                </a:lnTo>
                <a:lnTo>
                  <a:pt x="74" y="226"/>
                </a:lnTo>
                <a:lnTo>
                  <a:pt x="75" y="226"/>
                </a:lnTo>
                <a:lnTo>
                  <a:pt x="75" y="222"/>
                </a:lnTo>
                <a:lnTo>
                  <a:pt x="75" y="223"/>
                </a:lnTo>
                <a:lnTo>
                  <a:pt x="76" y="223"/>
                </a:lnTo>
                <a:lnTo>
                  <a:pt x="76" y="227"/>
                </a:lnTo>
                <a:lnTo>
                  <a:pt x="76" y="223"/>
                </a:lnTo>
                <a:lnTo>
                  <a:pt x="77" y="223"/>
                </a:lnTo>
                <a:lnTo>
                  <a:pt x="77" y="226"/>
                </a:lnTo>
                <a:lnTo>
                  <a:pt x="77" y="223"/>
                </a:lnTo>
                <a:lnTo>
                  <a:pt x="78" y="223"/>
                </a:lnTo>
                <a:lnTo>
                  <a:pt x="78" y="226"/>
                </a:lnTo>
                <a:lnTo>
                  <a:pt x="78" y="223"/>
                </a:lnTo>
                <a:lnTo>
                  <a:pt x="79" y="223"/>
                </a:lnTo>
                <a:lnTo>
                  <a:pt x="79" y="225"/>
                </a:lnTo>
                <a:lnTo>
                  <a:pt x="79" y="224"/>
                </a:lnTo>
                <a:lnTo>
                  <a:pt x="80" y="224"/>
                </a:lnTo>
                <a:lnTo>
                  <a:pt x="80" y="226"/>
                </a:lnTo>
                <a:lnTo>
                  <a:pt x="80" y="224"/>
                </a:lnTo>
                <a:lnTo>
                  <a:pt x="81" y="224"/>
                </a:lnTo>
                <a:lnTo>
                  <a:pt x="81" y="227"/>
                </a:lnTo>
                <a:lnTo>
                  <a:pt x="81" y="225"/>
                </a:lnTo>
                <a:lnTo>
                  <a:pt x="82" y="225"/>
                </a:lnTo>
                <a:lnTo>
                  <a:pt x="82" y="223"/>
                </a:lnTo>
                <a:lnTo>
                  <a:pt x="82" y="225"/>
                </a:lnTo>
                <a:lnTo>
                  <a:pt x="83" y="225"/>
                </a:lnTo>
                <a:lnTo>
                  <a:pt x="83" y="221"/>
                </a:lnTo>
                <a:lnTo>
                  <a:pt x="83" y="222"/>
                </a:lnTo>
                <a:lnTo>
                  <a:pt x="84" y="222"/>
                </a:lnTo>
                <a:lnTo>
                  <a:pt x="84" y="225"/>
                </a:lnTo>
                <a:lnTo>
                  <a:pt x="84" y="223"/>
                </a:lnTo>
                <a:lnTo>
                  <a:pt x="85" y="223"/>
                </a:lnTo>
                <a:lnTo>
                  <a:pt x="85" y="226"/>
                </a:lnTo>
                <a:lnTo>
                  <a:pt x="85" y="224"/>
                </a:lnTo>
                <a:lnTo>
                  <a:pt x="86" y="224"/>
                </a:lnTo>
                <a:lnTo>
                  <a:pt x="86" y="226"/>
                </a:lnTo>
                <a:lnTo>
                  <a:pt x="86" y="224"/>
                </a:lnTo>
                <a:lnTo>
                  <a:pt x="87" y="224"/>
                </a:lnTo>
                <a:lnTo>
                  <a:pt x="87" y="226"/>
                </a:lnTo>
                <a:lnTo>
                  <a:pt x="88" y="226"/>
                </a:lnTo>
                <a:lnTo>
                  <a:pt x="88" y="222"/>
                </a:lnTo>
                <a:lnTo>
                  <a:pt x="88" y="224"/>
                </a:lnTo>
                <a:lnTo>
                  <a:pt x="89" y="224"/>
                </a:lnTo>
                <a:lnTo>
                  <a:pt x="89" y="227"/>
                </a:lnTo>
                <a:lnTo>
                  <a:pt x="90" y="224"/>
                </a:lnTo>
                <a:lnTo>
                  <a:pt x="90" y="221"/>
                </a:lnTo>
                <a:lnTo>
                  <a:pt x="90" y="223"/>
                </a:lnTo>
                <a:lnTo>
                  <a:pt x="91" y="223"/>
                </a:lnTo>
                <a:lnTo>
                  <a:pt x="91" y="225"/>
                </a:lnTo>
                <a:lnTo>
                  <a:pt x="91" y="223"/>
                </a:lnTo>
                <a:lnTo>
                  <a:pt x="92" y="223"/>
                </a:lnTo>
                <a:lnTo>
                  <a:pt x="92" y="226"/>
                </a:lnTo>
                <a:lnTo>
                  <a:pt x="92" y="224"/>
                </a:lnTo>
                <a:lnTo>
                  <a:pt x="93" y="224"/>
                </a:lnTo>
                <a:lnTo>
                  <a:pt x="93" y="226"/>
                </a:lnTo>
                <a:lnTo>
                  <a:pt x="94" y="226"/>
                </a:lnTo>
                <a:lnTo>
                  <a:pt x="94" y="223"/>
                </a:lnTo>
                <a:lnTo>
                  <a:pt x="95" y="223"/>
                </a:lnTo>
                <a:lnTo>
                  <a:pt x="95" y="225"/>
                </a:lnTo>
                <a:lnTo>
                  <a:pt x="96" y="225"/>
                </a:lnTo>
                <a:lnTo>
                  <a:pt x="96" y="222"/>
                </a:lnTo>
                <a:lnTo>
                  <a:pt x="96" y="226"/>
                </a:lnTo>
                <a:lnTo>
                  <a:pt x="96" y="224"/>
                </a:lnTo>
                <a:lnTo>
                  <a:pt x="97" y="224"/>
                </a:lnTo>
                <a:lnTo>
                  <a:pt x="97" y="226"/>
                </a:lnTo>
                <a:lnTo>
                  <a:pt x="98" y="226"/>
                </a:lnTo>
                <a:lnTo>
                  <a:pt x="98" y="222"/>
                </a:lnTo>
                <a:lnTo>
                  <a:pt x="99" y="222"/>
                </a:lnTo>
                <a:lnTo>
                  <a:pt x="99" y="225"/>
                </a:lnTo>
                <a:lnTo>
                  <a:pt x="99" y="224"/>
                </a:lnTo>
                <a:lnTo>
                  <a:pt x="100" y="224"/>
                </a:lnTo>
                <a:lnTo>
                  <a:pt x="100" y="226"/>
                </a:lnTo>
                <a:lnTo>
                  <a:pt x="100" y="224"/>
                </a:lnTo>
                <a:lnTo>
                  <a:pt x="101" y="224"/>
                </a:lnTo>
                <a:lnTo>
                  <a:pt x="101" y="226"/>
                </a:lnTo>
                <a:lnTo>
                  <a:pt x="102" y="226"/>
                </a:lnTo>
                <a:lnTo>
                  <a:pt x="102" y="223"/>
                </a:lnTo>
                <a:lnTo>
                  <a:pt x="103" y="223"/>
                </a:lnTo>
                <a:lnTo>
                  <a:pt x="103" y="225"/>
                </a:lnTo>
                <a:lnTo>
                  <a:pt x="103" y="224"/>
                </a:lnTo>
                <a:lnTo>
                  <a:pt x="104" y="224"/>
                </a:lnTo>
                <a:lnTo>
                  <a:pt x="104" y="225"/>
                </a:lnTo>
                <a:lnTo>
                  <a:pt x="105" y="225"/>
                </a:lnTo>
                <a:lnTo>
                  <a:pt x="105" y="223"/>
                </a:lnTo>
                <a:lnTo>
                  <a:pt x="105" y="226"/>
                </a:lnTo>
                <a:lnTo>
                  <a:pt x="105" y="224"/>
                </a:lnTo>
                <a:lnTo>
                  <a:pt x="106" y="224"/>
                </a:lnTo>
                <a:lnTo>
                  <a:pt x="106" y="226"/>
                </a:lnTo>
                <a:lnTo>
                  <a:pt x="106" y="225"/>
                </a:lnTo>
                <a:lnTo>
                  <a:pt x="107" y="225"/>
                </a:lnTo>
                <a:lnTo>
                  <a:pt x="107" y="216"/>
                </a:lnTo>
                <a:lnTo>
                  <a:pt x="107" y="223"/>
                </a:lnTo>
                <a:lnTo>
                  <a:pt x="108" y="223"/>
                </a:lnTo>
                <a:lnTo>
                  <a:pt x="108" y="225"/>
                </a:lnTo>
                <a:lnTo>
                  <a:pt x="108" y="224"/>
                </a:lnTo>
                <a:lnTo>
                  <a:pt x="109" y="224"/>
                </a:lnTo>
                <a:lnTo>
                  <a:pt x="109" y="226"/>
                </a:lnTo>
                <a:lnTo>
                  <a:pt x="109" y="224"/>
                </a:lnTo>
                <a:lnTo>
                  <a:pt x="110" y="224"/>
                </a:lnTo>
                <a:lnTo>
                  <a:pt x="110" y="225"/>
                </a:lnTo>
                <a:lnTo>
                  <a:pt x="111" y="225"/>
                </a:lnTo>
                <a:lnTo>
                  <a:pt x="111" y="223"/>
                </a:lnTo>
                <a:lnTo>
                  <a:pt x="111" y="225"/>
                </a:lnTo>
                <a:lnTo>
                  <a:pt x="112" y="225"/>
                </a:lnTo>
                <a:lnTo>
                  <a:pt x="112" y="226"/>
                </a:lnTo>
                <a:lnTo>
                  <a:pt x="113" y="226"/>
                </a:lnTo>
                <a:lnTo>
                  <a:pt x="113" y="224"/>
                </a:lnTo>
                <a:lnTo>
                  <a:pt x="113" y="225"/>
                </a:lnTo>
                <a:lnTo>
                  <a:pt x="114" y="225"/>
                </a:lnTo>
                <a:lnTo>
                  <a:pt x="114" y="223"/>
                </a:lnTo>
                <a:lnTo>
                  <a:pt x="114" y="224"/>
                </a:lnTo>
                <a:lnTo>
                  <a:pt x="115" y="224"/>
                </a:lnTo>
                <a:lnTo>
                  <a:pt x="115" y="226"/>
                </a:lnTo>
                <a:lnTo>
                  <a:pt x="115" y="224"/>
                </a:lnTo>
                <a:lnTo>
                  <a:pt x="116" y="224"/>
                </a:lnTo>
                <a:lnTo>
                  <a:pt x="116" y="226"/>
                </a:lnTo>
                <a:lnTo>
                  <a:pt x="116" y="224"/>
                </a:lnTo>
                <a:lnTo>
                  <a:pt x="117" y="224"/>
                </a:lnTo>
                <a:lnTo>
                  <a:pt x="117" y="226"/>
                </a:lnTo>
                <a:lnTo>
                  <a:pt x="118" y="226"/>
                </a:lnTo>
                <a:lnTo>
                  <a:pt x="118" y="221"/>
                </a:lnTo>
                <a:lnTo>
                  <a:pt x="118" y="223"/>
                </a:lnTo>
                <a:lnTo>
                  <a:pt x="119" y="223"/>
                </a:lnTo>
                <a:lnTo>
                  <a:pt x="119" y="226"/>
                </a:lnTo>
                <a:lnTo>
                  <a:pt x="119" y="224"/>
                </a:lnTo>
                <a:lnTo>
                  <a:pt x="120" y="224"/>
                </a:lnTo>
                <a:lnTo>
                  <a:pt x="120" y="226"/>
                </a:lnTo>
                <a:lnTo>
                  <a:pt x="120" y="224"/>
                </a:lnTo>
                <a:lnTo>
                  <a:pt x="121" y="224"/>
                </a:lnTo>
                <a:lnTo>
                  <a:pt x="121" y="226"/>
                </a:lnTo>
                <a:lnTo>
                  <a:pt x="121" y="224"/>
                </a:lnTo>
                <a:lnTo>
                  <a:pt x="122" y="224"/>
                </a:lnTo>
                <a:lnTo>
                  <a:pt x="122" y="225"/>
                </a:lnTo>
                <a:lnTo>
                  <a:pt x="123" y="225"/>
                </a:lnTo>
                <a:lnTo>
                  <a:pt x="123" y="222"/>
                </a:lnTo>
                <a:lnTo>
                  <a:pt x="123" y="224"/>
                </a:lnTo>
                <a:lnTo>
                  <a:pt x="124" y="224"/>
                </a:lnTo>
                <a:lnTo>
                  <a:pt x="124" y="226"/>
                </a:lnTo>
                <a:lnTo>
                  <a:pt x="124" y="224"/>
                </a:lnTo>
                <a:lnTo>
                  <a:pt x="125" y="224"/>
                </a:lnTo>
                <a:lnTo>
                  <a:pt x="125" y="226"/>
                </a:lnTo>
                <a:lnTo>
                  <a:pt x="125" y="225"/>
                </a:lnTo>
                <a:lnTo>
                  <a:pt x="126" y="225"/>
                </a:lnTo>
                <a:lnTo>
                  <a:pt x="126" y="222"/>
                </a:lnTo>
                <a:lnTo>
                  <a:pt x="127" y="222"/>
                </a:lnTo>
                <a:lnTo>
                  <a:pt x="127" y="203"/>
                </a:lnTo>
                <a:lnTo>
                  <a:pt x="127" y="217"/>
                </a:lnTo>
                <a:lnTo>
                  <a:pt x="128" y="217"/>
                </a:lnTo>
                <a:lnTo>
                  <a:pt x="128" y="224"/>
                </a:lnTo>
                <a:lnTo>
                  <a:pt x="128" y="223"/>
                </a:lnTo>
                <a:lnTo>
                  <a:pt x="129" y="223"/>
                </a:lnTo>
                <a:lnTo>
                  <a:pt x="129" y="225"/>
                </a:lnTo>
                <a:lnTo>
                  <a:pt x="129" y="223"/>
                </a:lnTo>
                <a:lnTo>
                  <a:pt x="130" y="223"/>
                </a:lnTo>
                <a:lnTo>
                  <a:pt x="130" y="225"/>
                </a:lnTo>
                <a:lnTo>
                  <a:pt x="130" y="224"/>
                </a:lnTo>
                <a:lnTo>
                  <a:pt x="131" y="224"/>
                </a:lnTo>
                <a:lnTo>
                  <a:pt x="131" y="225"/>
                </a:lnTo>
                <a:lnTo>
                  <a:pt x="132" y="225"/>
                </a:lnTo>
                <a:lnTo>
                  <a:pt x="132" y="223"/>
                </a:lnTo>
                <a:lnTo>
                  <a:pt x="133" y="223"/>
                </a:lnTo>
                <a:lnTo>
                  <a:pt x="133" y="225"/>
                </a:lnTo>
                <a:lnTo>
                  <a:pt x="133" y="223"/>
                </a:lnTo>
                <a:lnTo>
                  <a:pt x="134" y="223"/>
                </a:lnTo>
                <a:lnTo>
                  <a:pt x="134" y="225"/>
                </a:lnTo>
                <a:lnTo>
                  <a:pt x="134" y="223"/>
                </a:lnTo>
                <a:lnTo>
                  <a:pt x="135" y="223"/>
                </a:lnTo>
                <a:lnTo>
                  <a:pt x="135" y="225"/>
                </a:lnTo>
                <a:lnTo>
                  <a:pt x="135" y="223"/>
                </a:lnTo>
                <a:lnTo>
                  <a:pt x="136" y="223"/>
                </a:lnTo>
                <a:lnTo>
                  <a:pt x="136" y="225"/>
                </a:lnTo>
                <a:lnTo>
                  <a:pt x="136" y="224"/>
                </a:lnTo>
                <a:lnTo>
                  <a:pt x="137" y="224"/>
                </a:lnTo>
                <a:lnTo>
                  <a:pt x="137" y="226"/>
                </a:lnTo>
                <a:lnTo>
                  <a:pt x="137" y="224"/>
                </a:lnTo>
                <a:lnTo>
                  <a:pt x="138" y="224"/>
                </a:lnTo>
                <a:lnTo>
                  <a:pt x="138" y="225"/>
                </a:lnTo>
                <a:lnTo>
                  <a:pt x="138" y="224"/>
                </a:lnTo>
                <a:lnTo>
                  <a:pt x="139" y="224"/>
                </a:lnTo>
                <a:lnTo>
                  <a:pt x="139" y="226"/>
                </a:lnTo>
                <a:lnTo>
                  <a:pt x="139" y="224"/>
                </a:lnTo>
                <a:lnTo>
                  <a:pt x="140" y="224"/>
                </a:lnTo>
                <a:lnTo>
                  <a:pt x="140" y="226"/>
                </a:lnTo>
                <a:lnTo>
                  <a:pt x="140" y="224"/>
                </a:lnTo>
                <a:lnTo>
                  <a:pt x="141" y="224"/>
                </a:lnTo>
                <a:lnTo>
                  <a:pt x="141" y="225"/>
                </a:lnTo>
                <a:lnTo>
                  <a:pt x="142" y="225"/>
                </a:lnTo>
                <a:lnTo>
                  <a:pt x="142" y="226"/>
                </a:lnTo>
                <a:lnTo>
                  <a:pt x="143" y="226"/>
                </a:lnTo>
                <a:lnTo>
                  <a:pt x="143" y="224"/>
                </a:lnTo>
                <a:lnTo>
                  <a:pt x="143" y="225"/>
                </a:lnTo>
                <a:lnTo>
                  <a:pt x="144" y="225"/>
                </a:lnTo>
                <a:lnTo>
                  <a:pt x="144" y="223"/>
                </a:lnTo>
                <a:lnTo>
                  <a:pt x="144" y="224"/>
                </a:lnTo>
                <a:lnTo>
                  <a:pt x="145" y="224"/>
                </a:lnTo>
                <a:lnTo>
                  <a:pt x="145" y="226"/>
                </a:lnTo>
                <a:lnTo>
                  <a:pt x="145" y="225"/>
                </a:lnTo>
                <a:lnTo>
                  <a:pt x="146" y="225"/>
                </a:lnTo>
                <a:lnTo>
                  <a:pt x="146" y="221"/>
                </a:lnTo>
                <a:lnTo>
                  <a:pt x="146" y="222"/>
                </a:lnTo>
                <a:lnTo>
                  <a:pt x="147" y="222"/>
                </a:lnTo>
                <a:lnTo>
                  <a:pt x="147" y="225"/>
                </a:lnTo>
                <a:lnTo>
                  <a:pt x="147" y="224"/>
                </a:lnTo>
                <a:lnTo>
                  <a:pt x="148" y="224"/>
                </a:lnTo>
                <a:lnTo>
                  <a:pt x="148" y="225"/>
                </a:lnTo>
                <a:lnTo>
                  <a:pt x="148" y="224"/>
                </a:lnTo>
                <a:lnTo>
                  <a:pt x="149" y="224"/>
                </a:lnTo>
                <a:lnTo>
                  <a:pt x="149" y="225"/>
                </a:lnTo>
                <a:lnTo>
                  <a:pt x="149" y="224"/>
                </a:lnTo>
                <a:lnTo>
                  <a:pt x="150" y="224"/>
                </a:lnTo>
                <a:lnTo>
                  <a:pt x="150" y="226"/>
                </a:lnTo>
                <a:lnTo>
                  <a:pt x="150" y="224"/>
                </a:lnTo>
                <a:lnTo>
                  <a:pt x="151" y="224"/>
                </a:lnTo>
                <a:lnTo>
                  <a:pt x="151" y="226"/>
                </a:lnTo>
                <a:lnTo>
                  <a:pt x="152" y="226"/>
                </a:lnTo>
                <a:lnTo>
                  <a:pt x="152" y="223"/>
                </a:lnTo>
                <a:lnTo>
                  <a:pt x="152" y="224"/>
                </a:lnTo>
                <a:lnTo>
                  <a:pt x="153" y="224"/>
                </a:lnTo>
                <a:lnTo>
                  <a:pt x="153" y="225"/>
                </a:lnTo>
                <a:lnTo>
                  <a:pt x="153" y="224"/>
                </a:lnTo>
                <a:lnTo>
                  <a:pt x="154" y="224"/>
                </a:lnTo>
                <a:lnTo>
                  <a:pt x="154" y="226"/>
                </a:lnTo>
                <a:lnTo>
                  <a:pt x="154" y="225"/>
                </a:lnTo>
                <a:lnTo>
                  <a:pt x="155" y="225"/>
                </a:lnTo>
                <a:lnTo>
                  <a:pt x="155" y="226"/>
                </a:lnTo>
                <a:lnTo>
                  <a:pt x="155" y="225"/>
                </a:lnTo>
                <a:lnTo>
                  <a:pt x="156" y="225"/>
                </a:lnTo>
                <a:lnTo>
                  <a:pt x="156" y="226"/>
                </a:lnTo>
                <a:lnTo>
                  <a:pt x="156" y="225"/>
                </a:lnTo>
                <a:lnTo>
                  <a:pt x="157" y="225"/>
                </a:lnTo>
                <a:lnTo>
                  <a:pt x="157" y="226"/>
                </a:lnTo>
                <a:lnTo>
                  <a:pt x="158" y="225"/>
                </a:lnTo>
                <a:lnTo>
                  <a:pt x="158" y="223"/>
                </a:lnTo>
                <a:lnTo>
                  <a:pt x="159" y="223"/>
                </a:lnTo>
                <a:lnTo>
                  <a:pt x="159" y="212"/>
                </a:lnTo>
                <a:lnTo>
                  <a:pt x="159" y="223"/>
                </a:lnTo>
                <a:lnTo>
                  <a:pt x="160" y="223"/>
                </a:lnTo>
                <a:lnTo>
                  <a:pt x="160" y="211"/>
                </a:lnTo>
                <a:lnTo>
                  <a:pt x="160" y="224"/>
                </a:lnTo>
                <a:lnTo>
                  <a:pt x="160" y="223"/>
                </a:lnTo>
                <a:lnTo>
                  <a:pt x="161" y="223"/>
                </a:lnTo>
                <a:lnTo>
                  <a:pt x="161" y="225"/>
                </a:lnTo>
                <a:lnTo>
                  <a:pt x="161" y="224"/>
                </a:lnTo>
                <a:lnTo>
                  <a:pt x="162" y="224"/>
                </a:lnTo>
                <a:lnTo>
                  <a:pt x="162" y="225"/>
                </a:lnTo>
                <a:lnTo>
                  <a:pt x="163" y="225"/>
                </a:lnTo>
                <a:lnTo>
                  <a:pt x="163" y="222"/>
                </a:lnTo>
                <a:lnTo>
                  <a:pt x="163" y="224"/>
                </a:lnTo>
                <a:lnTo>
                  <a:pt x="164" y="224"/>
                </a:lnTo>
                <a:lnTo>
                  <a:pt x="164" y="225"/>
                </a:lnTo>
                <a:lnTo>
                  <a:pt x="164" y="224"/>
                </a:lnTo>
                <a:lnTo>
                  <a:pt x="165" y="224"/>
                </a:lnTo>
                <a:lnTo>
                  <a:pt x="165" y="225"/>
                </a:lnTo>
                <a:lnTo>
                  <a:pt x="165" y="224"/>
                </a:lnTo>
                <a:lnTo>
                  <a:pt x="166" y="224"/>
                </a:lnTo>
                <a:lnTo>
                  <a:pt x="166" y="226"/>
                </a:lnTo>
                <a:lnTo>
                  <a:pt x="166" y="224"/>
                </a:lnTo>
                <a:lnTo>
                  <a:pt x="167" y="224"/>
                </a:lnTo>
                <a:lnTo>
                  <a:pt x="167" y="226"/>
                </a:lnTo>
                <a:lnTo>
                  <a:pt x="167" y="224"/>
                </a:lnTo>
                <a:lnTo>
                  <a:pt x="168" y="224"/>
                </a:lnTo>
                <a:lnTo>
                  <a:pt x="168" y="225"/>
                </a:lnTo>
                <a:lnTo>
                  <a:pt x="168" y="224"/>
                </a:lnTo>
                <a:lnTo>
                  <a:pt x="169" y="224"/>
                </a:lnTo>
                <a:lnTo>
                  <a:pt x="169" y="225"/>
                </a:lnTo>
                <a:lnTo>
                  <a:pt x="169" y="224"/>
                </a:lnTo>
                <a:lnTo>
                  <a:pt x="170" y="224"/>
                </a:lnTo>
                <a:lnTo>
                  <a:pt x="170" y="226"/>
                </a:lnTo>
                <a:lnTo>
                  <a:pt x="170" y="224"/>
                </a:lnTo>
                <a:lnTo>
                  <a:pt x="171" y="224"/>
                </a:lnTo>
                <a:lnTo>
                  <a:pt x="171" y="225"/>
                </a:lnTo>
                <a:lnTo>
                  <a:pt x="171" y="224"/>
                </a:lnTo>
                <a:lnTo>
                  <a:pt x="172" y="224"/>
                </a:lnTo>
                <a:lnTo>
                  <a:pt x="172" y="225"/>
                </a:lnTo>
                <a:lnTo>
                  <a:pt x="173" y="225"/>
                </a:lnTo>
                <a:lnTo>
                  <a:pt x="173" y="221"/>
                </a:lnTo>
                <a:lnTo>
                  <a:pt x="173" y="225"/>
                </a:lnTo>
                <a:lnTo>
                  <a:pt x="174" y="225"/>
                </a:lnTo>
                <a:lnTo>
                  <a:pt x="175" y="225"/>
                </a:lnTo>
                <a:lnTo>
                  <a:pt x="175" y="224"/>
                </a:lnTo>
                <a:lnTo>
                  <a:pt x="176" y="224"/>
                </a:lnTo>
                <a:lnTo>
                  <a:pt x="176" y="225"/>
                </a:lnTo>
                <a:lnTo>
                  <a:pt x="176" y="224"/>
                </a:lnTo>
                <a:lnTo>
                  <a:pt x="177" y="224"/>
                </a:lnTo>
                <a:lnTo>
                  <a:pt x="177" y="226"/>
                </a:lnTo>
                <a:lnTo>
                  <a:pt x="177" y="224"/>
                </a:lnTo>
                <a:lnTo>
                  <a:pt x="178" y="224"/>
                </a:lnTo>
                <a:lnTo>
                  <a:pt x="178" y="225"/>
                </a:lnTo>
                <a:lnTo>
                  <a:pt x="178" y="224"/>
                </a:lnTo>
                <a:lnTo>
                  <a:pt x="179" y="224"/>
                </a:lnTo>
                <a:lnTo>
                  <a:pt x="179" y="225"/>
                </a:lnTo>
                <a:lnTo>
                  <a:pt x="179" y="224"/>
                </a:lnTo>
                <a:lnTo>
                  <a:pt x="180" y="224"/>
                </a:lnTo>
                <a:lnTo>
                  <a:pt x="180" y="225"/>
                </a:lnTo>
                <a:lnTo>
                  <a:pt x="181" y="225"/>
                </a:lnTo>
                <a:lnTo>
                  <a:pt x="181" y="222"/>
                </a:lnTo>
                <a:lnTo>
                  <a:pt x="181" y="224"/>
                </a:lnTo>
                <a:lnTo>
                  <a:pt x="182" y="224"/>
                </a:lnTo>
                <a:lnTo>
                  <a:pt x="182" y="226"/>
                </a:lnTo>
                <a:lnTo>
                  <a:pt x="182" y="225"/>
                </a:lnTo>
                <a:lnTo>
                  <a:pt x="183" y="225"/>
                </a:lnTo>
                <a:lnTo>
                  <a:pt x="183" y="226"/>
                </a:lnTo>
                <a:lnTo>
                  <a:pt x="184" y="225"/>
                </a:lnTo>
                <a:lnTo>
                  <a:pt x="184" y="223"/>
                </a:lnTo>
                <a:lnTo>
                  <a:pt x="184" y="224"/>
                </a:lnTo>
                <a:lnTo>
                  <a:pt x="185" y="224"/>
                </a:lnTo>
                <a:lnTo>
                  <a:pt x="185" y="225"/>
                </a:lnTo>
                <a:lnTo>
                  <a:pt x="185" y="224"/>
                </a:lnTo>
                <a:lnTo>
                  <a:pt x="186" y="224"/>
                </a:lnTo>
                <a:lnTo>
                  <a:pt x="186" y="225"/>
                </a:lnTo>
                <a:lnTo>
                  <a:pt x="186" y="224"/>
                </a:lnTo>
                <a:lnTo>
                  <a:pt x="187" y="224"/>
                </a:lnTo>
                <a:lnTo>
                  <a:pt x="187" y="225"/>
                </a:lnTo>
                <a:lnTo>
                  <a:pt x="187" y="224"/>
                </a:lnTo>
                <a:lnTo>
                  <a:pt x="188" y="224"/>
                </a:lnTo>
                <a:lnTo>
                  <a:pt x="188" y="226"/>
                </a:lnTo>
                <a:lnTo>
                  <a:pt x="188" y="224"/>
                </a:lnTo>
                <a:lnTo>
                  <a:pt x="189" y="224"/>
                </a:lnTo>
                <a:lnTo>
                  <a:pt x="189" y="226"/>
                </a:lnTo>
                <a:lnTo>
                  <a:pt x="189" y="225"/>
                </a:lnTo>
                <a:lnTo>
                  <a:pt x="190" y="225"/>
                </a:lnTo>
                <a:lnTo>
                  <a:pt x="191" y="225"/>
                </a:lnTo>
                <a:lnTo>
                  <a:pt x="191" y="226"/>
                </a:lnTo>
                <a:lnTo>
                  <a:pt x="192" y="225"/>
                </a:lnTo>
                <a:lnTo>
                  <a:pt x="193" y="225"/>
                </a:lnTo>
                <a:lnTo>
                  <a:pt x="193" y="224"/>
                </a:lnTo>
                <a:lnTo>
                  <a:pt x="193" y="226"/>
                </a:lnTo>
                <a:lnTo>
                  <a:pt x="193" y="224"/>
                </a:lnTo>
                <a:lnTo>
                  <a:pt x="194" y="224"/>
                </a:lnTo>
                <a:lnTo>
                  <a:pt x="194" y="225"/>
                </a:lnTo>
                <a:lnTo>
                  <a:pt x="195" y="225"/>
                </a:lnTo>
                <a:lnTo>
                  <a:pt x="195" y="226"/>
                </a:lnTo>
                <a:lnTo>
                  <a:pt x="195" y="225"/>
                </a:lnTo>
                <a:lnTo>
                  <a:pt x="196" y="225"/>
                </a:lnTo>
                <a:lnTo>
                  <a:pt x="196" y="226"/>
                </a:lnTo>
                <a:lnTo>
                  <a:pt x="197" y="225"/>
                </a:lnTo>
                <a:lnTo>
                  <a:pt x="197" y="224"/>
                </a:lnTo>
                <a:lnTo>
                  <a:pt x="198" y="224"/>
                </a:lnTo>
                <a:lnTo>
                  <a:pt x="198" y="226"/>
                </a:lnTo>
                <a:lnTo>
                  <a:pt x="198" y="225"/>
                </a:lnTo>
                <a:lnTo>
                  <a:pt x="199" y="225"/>
                </a:lnTo>
                <a:lnTo>
                  <a:pt x="200" y="225"/>
                </a:lnTo>
                <a:lnTo>
                  <a:pt x="200" y="224"/>
                </a:lnTo>
                <a:lnTo>
                  <a:pt x="201" y="224"/>
                </a:lnTo>
                <a:lnTo>
                  <a:pt x="201" y="225"/>
                </a:lnTo>
                <a:lnTo>
                  <a:pt x="201" y="224"/>
                </a:lnTo>
                <a:lnTo>
                  <a:pt x="202" y="224"/>
                </a:lnTo>
                <a:lnTo>
                  <a:pt x="202" y="225"/>
                </a:lnTo>
                <a:lnTo>
                  <a:pt x="203" y="225"/>
                </a:lnTo>
                <a:lnTo>
                  <a:pt x="204" y="225"/>
                </a:lnTo>
                <a:lnTo>
                  <a:pt x="204" y="224"/>
                </a:lnTo>
                <a:lnTo>
                  <a:pt x="205" y="224"/>
                </a:lnTo>
                <a:lnTo>
                  <a:pt x="205" y="225"/>
                </a:lnTo>
                <a:lnTo>
                  <a:pt x="205" y="224"/>
                </a:lnTo>
                <a:lnTo>
                  <a:pt x="206" y="224"/>
                </a:lnTo>
                <a:lnTo>
                  <a:pt x="206" y="225"/>
                </a:lnTo>
                <a:lnTo>
                  <a:pt x="206" y="224"/>
                </a:lnTo>
                <a:lnTo>
                  <a:pt x="207" y="224"/>
                </a:lnTo>
                <a:lnTo>
                  <a:pt x="207" y="225"/>
                </a:lnTo>
                <a:lnTo>
                  <a:pt x="207" y="224"/>
                </a:lnTo>
                <a:lnTo>
                  <a:pt x="208" y="224"/>
                </a:lnTo>
                <a:lnTo>
                  <a:pt x="208" y="225"/>
                </a:lnTo>
                <a:lnTo>
                  <a:pt x="209" y="225"/>
                </a:lnTo>
                <a:lnTo>
                  <a:pt x="210" y="225"/>
                </a:lnTo>
                <a:lnTo>
                  <a:pt x="211" y="225"/>
                </a:lnTo>
                <a:lnTo>
                  <a:pt x="211" y="226"/>
                </a:lnTo>
                <a:lnTo>
                  <a:pt x="212" y="225"/>
                </a:lnTo>
                <a:lnTo>
                  <a:pt x="212" y="224"/>
                </a:lnTo>
                <a:lnTo>
                  <a:pt x="213" y="224"/>
                </a:lnTo>
                <a:lnTo>
                  <a:pt x="213" y="225"/>
                </a:lnTo>
                <a:lnTo>
                  <a:pt x="214" y="225"/>
                </a:lnTo>
                <a:lnTo>
                  <a:pt x="214" y="226"/>
                </a:lnTo>
                <a:lnTo>
                  <a:pt x="215" y="226"/>
                </a:lnTo>
                <a:lnTo>
                  <a:pt x="215" y="224"/>
                </a:lnTo>
                <a:lnTo>
                  <a:pt x="215" y="225"/>
                </a:lnTo>
                <a:lnTo>
                  <a:pt x="216" y="225"/>
                </a:lnTo>
                <a:lnTo>
                  <a:pt x="216" y="226"/>
                </a:lnTo>
                <a:lnTo>
                  <a:pt x="217" y="225"/>
                </a:lnTo>
                <a:lnTo>
                  <a:pt x="217" y="224"/>
                </a:lnTo>
                <a:lnTo>
                  <a:pt x="218" y="224"/>
                </a:lnTo>
                <a:lnTo>
                  <a:pt x="218" y="225"/>
                </a:lnTo>
                <a:lnTo>
                  <a:pt x="219" y="225"/>
                </a:lnTo>
                <a:lnTo>
                  <a:pt x="220" y="225"/>
                </a:lnTo>
                <a:lnTo>
                  <a:pt x="220" y="226"/>
                </a:lnTo>
                <a:lnTo>
                  <a:pt x="220" y="225"/>
                </a:lnTo>
                <a:lnTo>
                  <a:pt x="221" y="225"/>
                </a:lnTo>
                <a:lnTo>
                  <a:pt x="221" y="226"/>
                </a:lnTo>
                <a:lnTo>
                  <a:pt x="222" y="225"/>
                </a:lnTo>
                <a:lnTo>
                  <a:pt x="222" y="224"/>
                </a:lnTo>
                <a:lnTo>
                  <a:pt x="223" y="224"/>
                </a:lnTo>
                <a:lnTo>
                  <a:pt x="223" y="225"/>
                </a:lnTo>
                <a:lnTo>
                  <a:pt x="223" y="224"/>
                </a:lnTo>
                <a:lnTo>
                  <a:pt x="224" y="224"/>
                </a:lnTo>
                <a:lnTo>
                  <a:pt x="224" y="225"/>
                </a:lnTo>
                <a:lnTo>
                  <a:pt x="224" y="224"/>
                </a:lnTo>
                <a:lnTo>
                  <a:pt x="225" y="224"/>
                </a:lnTo>
                <a:lnTo>
                  <a:pt x="225" y="225"/>
                </a:lnTo>
                <a:lnTo>
                  <a:pt x="226" y="225"/>
                </a:lnTo>
                <a:lnTo>
                  <a:pt x="227" y="225"/>
                </a:lnTo>
                <a:lnTo>
                  <a:pt x="228" y="225"/>
                </a:lnTo>
                <a:lnTo>
                  <a:pt x="229" y="225"/>
                </a:lnTo>
                <a:lnTo>
                  <a:pt x="229" y="226"/>
                </a:lnTo>
                <a:lnTo>
                  <a:pt x="230" y="225"/>
                </a:lnTo>
                <a:lnTo>
                  <a:pt x="231" y="225"/>
                </a:lnTo>
                <a:lnTo>
                  <a:pt x="231" y="224"/>
                </a:lnTo>
                <a:lnTo>
                  <a:pt x="231" y="225"/>
                </a:lnTo>
                <a:lnTo>
                  <a:pt x="232" y="225"/>
                </a:lnTo>
                <a:lnTo>
                  <a:pt x="232" y="226"/>
                </a:lnTo>
                <a:lnTo>
                  <a:pt x="232" y="225"/>
                </a:lnTo>
                <a:lnTo>
                  <a:pt x="233" y="225"/>
                </a:lnTo>
                <a:lnTo>
                  <a:pt x="233" y="226"/>
                </a:lnTo>
                <a:lnTo>
                  <a:pt x="234" y="225"/>
                </a:lnTo>
                <a:lnTo>
                  <a:pt x="235" y="225"/>
                </a:lnTo>
                <a:lnTo>
                  <a:pt x="236" y="225"/>
                </a:lnTo>
                <a:lnTo>
                  <a:pt x="236" y="226"/>
                </a:lnTo>
                <a:lnTo>
                  <a:pt x="237" y="225"/>
                </a:lnTo>
                <a:lnTo>
                  <a:pt x="238" y="225"/>
                </a:lnTo>
                <a:lnTo>
                  <a:pt x="239" y="225"/>
                </a:lnTo>
                <a:lnTo>
                  <a:pt x="239" y="224"/>
                </a:lnTo>
                <a:lnTo>
                  <a:pt x="239" y="226"/>
                </a:lnTo>
                <a:lnTo>
                  <a:pt x="239" y="225"/>
                </a:lnTo>
                <a:lnTo>
                  <a:pt x="240" y="225"/>
                </a:lnTo>
                <a:lnTo>
                  <a:pt x="241" y="225"/>
                </a:lnTo>
                <a:lnTo>
                  <a:pt x="241" y="226"/>
                </a:lnTo>
                <a:lnTo>
                  <a:pt x="242" y="225"/>
                </a:lnTo>
                <a:lnTo>
                  <a:pt x="242" y="224"/>
                </a:lnTo>
                <a:lnTo>
                  <a:pt x="243" y="224"/>
                </a:lnTo>
                <a:lnTo>
                  <a:pt x="243" y="225"/>
                </a:lnTo>
                <a:lnTo>
                  <a:pt x="244" y="225"/>
                </a:lnTo>
                <a:lnTo>
                  <a:pt x="244" y="223"/>
                </a:lnTo>
                <a:lnTo>
                  <a:pt x="245" y="223"/>
                </a:lnTo>
                <a:lnTo>
                  <a:pt x="245" y="212"/>
                </a:lnTo>
                <a:lnTo>
                  <a:pt x="246" y="212"/>
                </a:lnTo>
                <a:lnTo>
                  <a:pt x="246" y="222"/>
                </a:lnTo>
                <a:lnTo>
                  <a:pt x="246" y="221"/>
                </a:lnTo>
                <a:lnTo>
                  <a:pt x="247" y="221"/>
                </a:lnTo>
                <a:lnTo>
                  <a:pt x="247" y="223"/>
                </a:lnTo>
                <a:lnTo>
                  <a:pt x="248" y="223"/>
                </a:lnTo>
                <a:lnTo>
                  <a:pt x="248" y="224"/>
                </a:lnTo>
                <a:lnTo>
                  <a:pt x="248" y="223"/>
                </a:lnTo>
                <a:lnTo>
                  <a:pt x="249" y="223"/>
                </a:lnTo>
                <a:lnTo>
                  <a:pt x="249" y="225"/>
                </a:lnTo>
                <a:lnTo>
                  <a:pt x="249" y="223"/>
                </a:lnTo>
                <a:lnTo>
                  <a:pt x="250" y="223"/>
                </a:lnTo>
                <a:lnTo>
                  <a:pt x="250" y="225"/>
                </a:lnTo>
                <a:lnTo>
                  <a:pt x="250" y="224"/>
                </a:lnTo>
                <a:lnTo>
                  <a:pt x="251" y="224"/>
                </a:lnTo>
                <a:lnTo>
                  <a:pt x="251" y="225"/>
                </a:lnTo>
                <a:lnTo>
                  <a:pt x="251" y="224"/>
                </a:lnTo>
                <a:lnTo>
                  <a:pt x="252" y="224"/>
                </a:lnTo>
                <a:lnTo>
                  <a:pt x="252" y="225"/>
                </a:lnTo>
                <a:lnTo>
                  <a:pt x="252" y="224"/>
                </a:lnTo>
                <a:lnTo>
                  <a:pt x="253" y="224"/>
                </a:lnTo>
                <a:lnTo>
                  <a:pt x="253" y="225"/>
                </a:lnTo>
                <a:lnTo>
                  <a:pt x="253" y="224"/>
                </a:lnTo>
                <a:lnTo>
                  <a:pt x="254" y="224"/>
                </a:lnTo>
                <a:lnTo>
                  <a:pt x="254" y="225"/>
                </a:lnTo>
                <a:lnTo>
                  <a:pt x="254" y="224"/>
                </a:lnTo>
                <a:lnTo>
                  <a:pt x="255" y="224"/>
                </a:lnTo>
                <a:lnTo>
                  <a:pt x="255" y="225"/>
                </a:lnTo>
                <a:lnTo>
                  <a:pt x="256" y="225"/>
                </a:lnTo>
                <a:lnTo>
                  <a:pt x="257" y="225"/>
                </a:lnTo>
                <a:lnTo>
                  <a:pt x="257" y="224"/>
                </a:lnTo>
                <a:lnTo>
                  <a:pt x="257" y="225"/>
                </a:lnTo>
                <a:lnTo>
                  <a:pt x="258" y="225"/>
                </a:lnTo>
                <a:lnTo>
                  <a:pt x="259" y="225"/>
                </a:lnTo>
                <a:lnTo>
                  <a:pt x="260" y="225"/>
                </a:lnTo>
                <a:lnTo>
                  <a:pt x="260" y="224"/>
                </a:lnTo>
                <a:lnTo>
                  <a:pt x="260" y="225"/>
                </a:lnTo>
                <a:lnTo>
                  <a:pt x="261" y="225"/>
                </a:lnTo>
                <a:lnTo>
                  <a:pt x="261" y="226"/>
                </a:lnTo>
                <a:lnTo>
                  <a:pt x="262" y="225"/>
                </a:lnTo>
                <a:lnTo>
                  <a:pt x="263" y="225"/>
                </a:lnTo>
                <a:lnTo>
                  <a:pt x="264" y="225"/>
                </a:lnTo>
                <a:lnTo>
                  <a:pt x="264" y="224"/>
                </a:lnTo>
                <a:lnTo>
                  <a:pt x="264" y="225"/>
                </a:lnTo>
                <a:lnTo>
                  <a:pt x="265" y="225"/>
                </a:lnTo>
                <a:lnTo>
                  <a:pt x="266" y="225"/>
                </a:lnTo>
                <a:lnTo>
                  <a:pt x="267" y="225"/>
                </a:lnTo>
                <a:lnTo>
                  <a:pt x="268" y="225"/>
                </a:lnTo>
                <a:lnTo>
                  <a:pt x="269" y="225"/>
                </a:lnTo>
                <a:lnTo>
                  <a:pt x="270" y="225"/>
                </a:lnTo>
                <a:lnTo>
                  <a:pt x="270" y="226"/>
                </a:lnTo>
                <a:lnTo>
                  <a:pt x="271" y="225"/>
                </a:lnTo>
                <a:lnTo>
                  <a:pt x="272" y="225"/>
                </a:lnTo>
                <a:lnTo>
                  <a:pt x="273" y="225"/>
                </a:lnTo>
                <a:lnTo>
                  <a:pt x="274" y="225"/>
                </a:lnTo>
                <a:lnTo>
                  <a:pt x="275" y="225"/>
                </a:lnTo>
                <a:lnTo>
                  <a:pt x="276" y="225"/>
                </a:lnTo>
                <a:lnTo>
                  <a:pt x="276" y="226"/>
                </a:lnTo>
                <a:lnTo>
                  <a:pt x="276" y="225"/>
                </a:lnTo>
                <a:lnTo>
                  <a:pt x="277" y="225"/>
                </a:lnTo>
                <a:lnTo>
                  <a:pt x="277" y="226"/>
                </a:lnTo>
                <a:lnTo>
                  <a:pt x="278" y="225"/>
                </a:lnTo>
                <a:lnTo>
                  <a:pt x="278" y="224"/>
                </a:lnTo>
                <a:lnTo>
                  <a:pt x="279" y="224"/>
                </a:lnTo>
                <a:lnTo>
                  <a:pt x="279" y="225"/>
                </a:lnTo>
                <a:lnTo>
                  <a:pt x="280" y="225"/>
                </a:lnTo>
                <a:lnTo>
                  <a:pt x="281" y="225"/>
                </a:lnTo>
                <a:lnTo>
                  <a:pt x="282" y="225"/>
                </a:lnTo>
                <a:lnTo>
                  <a:pt x="283" y="225"/>
                </a:lnTo>
                <a:lnTo>
                  <a:pt x="284" y="225"/>
                </a:lnTo>
                <a:lnTo>
                  <a:pt x="285" y="225"/>
                </a:lnTo>
                <a:lnTo>
                  <a:pt x="286" y="225"/>
                </a:lnTo>
                <a:lnTo>
                  <a:pt x="287" y="225"/>
                </a:lnTo>
                <a:lnTo>
                  <a:pt x="288" y="225"/>
                </a:lnTo>
                <a:lnTo>
                  <a:pt x="289" y="225"/>
                </a:lnTo>
                <a:lnTo>
                  <a:pt x="289" y="226"/>
                </a:lnTo>
                <a:lnTo>
                  <a:pt x="290" y="225"/>
                </a:lnTo>
                <a:lnTo>
                  <a:pt x="291" y="225"/>
                </a:lnTo>
                <a:lnTo>
                  <a:pt x="292" y="225"/>
                </a:lnTo>
                <a:lnTo>
                  <a:pt x="293" y="225"/>
                </a:lnTo>
                <a:lnTo>
                  <a:pt x="294" y="225"/>
                </a:lnTo>
                <a:lnTo>
                  <a:pt x="295" y="225"/>
                </a:lnTo>
                <a:lnTo>
                  <a:pt x="296" y="225"/>
                </a:lnTo>
                <a:lnTo>
                  <a:pt x="297" y="225"/>
                </a:lnTo>
                <a:lnTo>
                  <a:pt x="298" y="225"/>
                </a:lnTo>
                <a:lnTo>
                  <a:pt x="299" y="225"/>
                </a:lnTo>
                <a:lnTo>
                  <a:pt x="300" y="225"/>
                </a:lnTo>
                <a:lnTo>
                  <a:pt x="301" y="225"/>
                </a:lnTo>
                <a:lnTo>
                  <a:pt x="302" y="225"/>
                </a:lnTo>
                <a:lnTo>
                  <a:pt x="303" y="225"/>
                </a:lnTo>
                <a:lnTo>
                  <a:pt x="304" y="225"/>
                </a:lnTo>
                <a:lnTo>
                  <a:pt x="305" y="225"/>
                </a:lnTo>
                <a:lnTo>
                  <a:pt x="306" y="225"/>
                </a:lnTo>
                <a:lnTo>
                  <a:pt x="307" y="225"/>
                </a:lnTo>
                <a:lnTo>
                  <a:pt x="308" y="225"/>
                </a:lnTo>
                <a:lnTo>
                  <a:pt x="309" y="225"/>
                </a:lnTo>
                <a:lnTo>
                  <a:pt x="310" y="225"/>
                </a:lnTo>
                <a:lnTo>
                  <a:pt x="311" y="225"/>
                </a:lnTo>
                <a:lnTo>
                  <a:pt x="312" y="225"/>
                </a:lnTo>
                <a:lnTo>
                  <a:pt x="313" y="225"/>
                </a:lnTo>
                <a:lnTo>
                  <a:pt x="314" y="225"/>
                </a:lnTo>
                <a:lnTo>
                  <a:pt x="315" y="225"/>
                </a:lnTo>
                <a:lnTo>
                  <a:pt x="316" y="225"/>
                </a:lnTo>
                <a:lnTo>
                  <a:pt x="317" y="225"/>
                </a:lnTo>
                <a:lnTo>
                  <a:pt x="318" y="225"/>
                </a:lnTo>
                <a:lnTo>
                  <a:pt x="319" y="225"/>
                </a:lnTo>
                <a:lnTo>
                  <a:pt x="320" y="225"/>
                </a:lnTo>
                <a:lnTo>
                  <a:pt x="321" y="225"/>
                </a:lnTo>
                <a:lnTo>
                  <a:pt x="321" y="226"/>
                </a:lnTo>
                <a:lnTo>
                  <a:pt x="322" y="225"/>
                </a:lnTo>
                <a:lnTo>
                  <a:pt x="323" y="225"/>
                </a:lnTo>
                <a:lnTo>
                  <a:pt x="324" y="225"/>
                </a:lnTo>
                <a:lnTo>
                  <a:pt x="325" y="225"/>
                </a:lnTo>
                <a:lnTo>
                  <a:pt x="326" y="225"/>
                </a:lnTo>
                <a:lnTo>
                  <a:pt x="327" y="225"/>
                </a:lnTo>
                <a:lnTo>
                  <a:pt x="328" y="225"/>
                </a:lnTo>
                <a:lnTo>
                  <a:pt x="329" y="225"/>
                </a:lnTo>
                <a:lnTo>
                  <a:pt x="330" y="225"/>
                </a:lnTo>
                <a:lnTo>
                  <a:pt x="331" y="225"/>
                </a:lnTo>
                <a:lnTo>
                  <a:pt x="332" y="225"/>
                </a:lnTo>
                <a:lnTo>
                  <a:pt x="332" y="226"/>
                </a:lnTo>
                <a:lnTo>
                  <a:pt x="333" y="225"/>
                </a:lnTo>
                <a:lnTo>
                  <a:pt x="334" y="225"/>
                </a:lnTo>
                <a:lnTo>
                  <a:pt x="335" y="225"/>
                </a:lnTo>
                <a:lnTo>
                  <a:pt x="336" y="225"/>
                </a:lnTo>
                <a:lnTo>
                  <a:pt x="337" y="225"/>
                </a:lnTo>
                <a:lnTo>
                  <a:pt x="338" y="225"/>
                </a:lnTo>
                <a:lnTo>
                  <a:pt x="338" y="226"/>
                </a:lnTo>
                <a:lnTo>
                  <a:pt x="339" y="225"/>
                </a:lnTo>
                <a:lnTo>
                  <a:pt x="340" y="225"/>
                </a:lnTo>
                <a:lnTo>
                  <a:pt x="341" y="225"/>
                </a:lnTo>
                <a:lnTo>
                  <a:pt x="342" y="225"/>
                </a:lnTo>
                <a:lnTo>
                  <a:pt x="343" y="225"/>
                </a:lnTo>
                <a:lnTo>
                  <a:pt x="344" y="225"/>
                </a:lnTo>
                <a:lnTo>
                  <a:pt x="345" y="225"/>
                </a:lnTo>
                <a:lnTo>
                  <a:pt x="346" y="225"/>
                </a:lnTo>
                <a:lnTo>
                  <a:pt x="347" y="225"/>
                </a:lnTo>
                <a:lnTo>
                  <a:pt x="348" y="225"/>
                </a:lnTo>
                <a:lnTo>
                  <a:pt x="349" y="225"/>
                </a:lnTo>
                <a:lnTo>
                  <a:pt x="350" y="225"/>
                </a:lnTo>
                <a:lnTo>
                  <a:pt x="351" y="225"/>
                </a:lnTo>
                <a:lnTo>
                  <a:pt x="352" y="225"/>
                </a:lnTo>
                <a:lnTo>
                  <a:pt x="353" y="225"/>
                </a:lnTo>
                <a:lnTo>
                  <a:pt x="354" y="225"/>
                </a:lnTo>
                <a:lnTo>
                  <a:pt x="355" y="225"/>
                </a:lnTo>
                <a:lnTo>
                  <a:pt x="356" y="225"/>
                </a:lnTo>
                <a:lnTo>
                  <a:pt x="357" y="225"/>
                </a:lnTo>
                <a:lnTo>
                  <a:pt x="358" y="225"/>
                </a:lnTo>
                <a:lnTo>
                  <a:pt x="359" y="225"/>
                </a:lnTo>
                <a:lnTo>
                  <a:pt x="360" y="225"/>
                </a:lnTo>
                <a:lnTo>
                  <a:pt x="361" y="225"/>
                </a:lnTo>
                <a:lnTo>
                  <a:pt x="362" y="225"/>
                </a:lnTo>
                <a:lnTo>
                  <a:pt x="363" y="225"/>
                </a:lnTo>
                <a:lnTo>
                  <a:pt x="364" y="225"/>
                </a:lnTo>
                <a:lnTo>
                  <a:pt x="365" y="225"/>
                </a:lnTo>
                <a:lnTo>
                  <a:pt x="366" y="225"/>
                </a:lnTo>
                <a:lnTo>
                  <a:pt x="367" y="225"/>
                </a:lnTo>
                <a:lnTo>
                  <a:pt x="368" y="225"/>
                </a:lnTo>
                <a:lnTo>
                  <a:pt x="369" y="225"/>
                </a:lnTo>
                <a:lnTo>
                  <a:pt x="370" y="225"/>
                </a:lnTo>
                <a:lnTo>
                  <a:pt x="371" y="225"/>
                </a:lnTo>
                <a:lnTo>
                  <a:pt x="372" y="225"/>
                </a:lnTo>
                <a:lnTo>
                  <a:pt x="373" y="225"/>
                </a:lnTo>
                <a:lnTo>
                  <a:pt x="374" y="225"/>
                </a:lnTo>
                <a:lnTo>
                  <a:pt x="375" y="225"/>
                </a:lnTo>
                <a:lnTo>
                  <a:pt x="376" y="225"/>
                </a:lnTo>
                <a:lnTo>
                  <a:pt x="377" y="225"/>
                </a:lnTo>
                <a:lnTo>
                  <a:pt x="378" y="225"/>
                </a:lnTo>
                <a:lnTo>
                  <a:pt x="379" y="225"/>
                </a:lnTo>
                <a:lnTo>
                  <a:pt x="380" y="225"/>
                </a:lnTo>
                <a:lnTo>
                  <a:pt x="381" y="225"/>
                </a:lnTo>
                <a:lnTo>
                  <a:pt x="382" y="225"/>
                </a:lnTo>
                <a:lnTo>
                  <a:pt x="383" y="225"/>
                </a:lnTo>
                <a:lnTo>
                  <a:pt x="384" y="225"/>
                </a:lnTo>
                <a:lnTo>
                  <a:pt x="385" y="225"/>
                </a:lnTo>
                <a:lnTo>
                  <a:pt x="386" y="225"/>
                </a:lnTo>
                <a:lnTo>
                  <a:pt x="387" y="225"/>
                </a:lnTo>
                <a:lnTo>
                  <a:pt x="388" y="225"/>
                </a:lnTo>
                <a:lnTo>
                  <a:pt x="389" y="225"/>
                </a:lnTo>
                <a:lnTo>
                  <a:pt x="390" y="225"/>
                </a:lnTo>
                <a:lnTo>
                  <a:pt x="391" y="225"/>
                </a:lnTo>
                <a:lnTo>
                  <a:pt x="392" y="225"/>
                </a:lnTo>
                <a:lnTo>
                  <a:pt x="393" y="225"/>
                </a:lnTo>
                <a:lnTo>
                  <a:pt x="394" y="225"/>
                </a:lnTo>
                <a:lnTo>
                  <a:pt x="395" y="225"/>
                </a:lnTo>
                <a:lnTo>
                  <a:pt x="396" y="225"/>
                </a:lnTo>
                <a:lnTo>
                  <a:pt x="397" y="225"/>
                </a:lnTo>
                <a:lnTo>
                  <a:pt x="398" y="225"/>
                </a:lnTo>
                <a:lnTo>
                  <a:pt x="399" y="225"/>
                </a:lnTo>
                <a:lnTo>
                  <a:pt x="400" y="225"/>
                </a:lnTo>
                <a:lnTo>
                  <a:pt x="401" y="225"/>
                </a:lnTo>
                <a:lnTo>
                  <a:pt x="402" y="225"/>
                </a:lnTo>
                <a:lnTo>
                  <a:pt x="403" y="225"/>
                </a:lnTo>
                <a:lnTo>
                  <a:pt x="404" y="225"/>
                </a:lnTo>
                <a:lnTo>
                  <a:pt x="405" y="225"/>
                </a:lnTo>
                <a:lnTo>
                  <a:pt x="406" y="225"/>
                </a:lnTo>
                <a:lnTo>
                  <a:pt x="407" y="225"/>
                </a:lnTo>
                <a:lnTo>
                  <a:pt x="408" y="225"/>
                </a:lnTo>
                <a:lnTo>
                  <a:pt x="409" y="225"/>
                </a:lnTo>
                <a:lnTo>
                  <a:pt x="410" y="225"/>
                </a:lnTo>
                <a:lnTo>
                  <a:pt x="411" y="225"/>
                </a:lnTo>
                <a:lnTo>
                  <a:pt x="412" y="225"/>
                </a:lnTo>
                <a:lnTo>
                  <a:pt x="413" y="225"/>
                </a:lnTo>
                <a:lnTo>
                  <a:pt x="414" y="225"/>
                </a:lnTo>
                <a:lnTo>
                  <a:pt x="415" y="225"/>
                </a:lnTo>
                <a:lnTo>
                  <a:pt x="416" y="225"/>
                </a:lnTo>
                <a:lnTo>
                  <a:pt x="417" y="225"/>
                </a:lnTo>
                <a:lnTo>
                  <a:pt x="418" y="225"/>
                </a:lnTo>
                <a:lnTo>
                  <a:pt x="419" y="225"/>
                </a:lnTo>
                <a:lnTo>
                  <a:pt x="420" y="225"/>
                </a:lnTo>
                <a:lnTo>
                  <a:pt x="421" y="225"/>
                </a:lnTo>
                <a:lnTo>
                  <a:pt x="422" y="225"/>
                </a:lnTo>
                <a:lnTo>
                  <a:pt x="423" y="225"/>
                </a:lnTo>
                <a:lnTo>
                  <a:pt x="424" y="225"/>
                </a:lnTo>
                <a:lnTo>
                  <a:pt x="425" y="225"/>
                </a:lnTo>
                <a:lnTo>
                  <a:pt x="426" y="225"/>
                </a:lnTo>
                <a:lnTo>
                  <a:pt x="427" y="225"/>
                </a:lnTo>
                <a:lnTo>
                  <a:pt x="428" y="225"/>
                </a:lnTo>
                <a:lnTo>
                  <a:pt x="429" y="225"/>
                </a:lnTo>
                <a:lnTo>
                  <a:pt x="430" y="225"/>
                </a:lnTo>
                <a:lnTo>
                  <a:pt x="431" y="225"/>
                </a:lnTo>
                <a:lnTo>
                  <a:pt x="432" y="225"/>
                </a:lnTo>
                <a:lnTo>
                  <a:pt x="433" y="225"/>
                </a:lnTo>
                <a:lnTo>
                  <a:pt x="434" y="225"/>
                </a:lnTo>
                <a:lnTo>
                  <a:pt x="435" y="225"/>
                </a:lnTo>
                <a:lnTo>
                  <a:pt x="436" y="225"/>
                </a:lnTo>
                <a:lnTo>
                  <a:pt x="437" y="225"/>
                </a:lnTo>
                <a:lnTo>
                  <a:pt x="438" y="225"/>
                </a:lnTo>
                <a:lnTo>
                  <a:pt x="439" y="225"/>
                </a:lnTo>
                <a:lnTo>
                  <a:pt x="440" y="225"/>
                </a:lnTo>
                <a:lnTo>
                  <a:pt x="441" y="225"/>
                </a:lnTo>
                <a:lnTo>
                  <a:pt x="442" y="225"/>
                </a:lnTo>
                <a:lnTo>
                  <a:pt x="443" y="225"/>
                </a:lnTo>
                <a:lnTo>
                  <a:pt x="444" y="225"/>
                </a:lnTo>
                <a:lnTo>
                  <a:pt x="445" y="225"/>
                </a:lnTo>
                <a:lnTo>
                  <a:pt x="446" y="225"/>
                </a:lnTo>
                <a:lnTo>
                  <a:pt x="447" y="225"/>
                </a:lnTo>
                <a:lnTo>
                  <a:pt x="448" y="225"/>
                </a:lnTo>
                <a:lnTo>
                  <a:pt x="449" y="225"/>
                </a:lnTo>
                <a:lnTo>
                  <a:pt x="450" y="225"/>
                </a:lnTo>
                <a:lnTo>
                  <a:pt x="451" y="225"/>
                </a:lnTo>
                <a:lnTo>
                  <a:pt x="452" y="225"/>
                </a:lnTo>
                <a:lnTo>
                  <a:pt x="453" y="225"/>
                </a:lnTo>
                <a:lnTo>
                  <a:pt x="454" y="225"/>
                </a:lnTo>
                <a:lnTo>
                  <a:pt x="455" y="225"/>
                </a:lnTo>
                <a:lnTo>
                  <a:pt x="456" y="225"/>
                </a:lnTo>
                <a:lnTo>
                  <a:pt x="457" y="225"/>
                </a:lnTo>
                <a:lnTo>
                  <a:pt x="458" y="225"/>
                </a:lnTo>
                <a:lnTo>
                  <a:pt x="459" y="225"/>
                </a:lnTo>
                <a:lnTo>
                  <a:pt x="460" y="225"/>
                </a:lnTo>
                <a:lnTo>
                  <a:pt x="461" y="225"/>
                </a:lnTo>
                <a:lnTo>
                  <a:pt x="462" y="225"/>
                </a:lnTo>
                <a:lnTo>
                  <a:pt x="463" y="225"/>
                </a:lnTo>
                <a:lnTo>
                  <a:pt x="464" y="225"/>
                </a:lnTo>
                <a:lnTo>
                  <a:pt x="465" y="225"/>
                </a:lnTo>
                <a:lnTo>
                  <a:pt x="466" y="225"/>
                </a:lnTo>
                <a:lnTo>
                  <a:pt x="467" y="225"/>
                </a:lnTo>
                <a:lnTo>
                  <a:pt x="468" y="225"/>
                </a:lnTo>
                <a:lnTo>
                  <a:pt x="469" y="225"/>
                </a:lnTo>
                <a:lnTo>
                  <a:pt x="470" y="225"/>
                </a:lnTo>
                <a:lnTo>
                  <a:pt x="471" y="225"/>
                </a:lnTo>
                <a:lnTo>
                  <a:pt x="472" y="225"/>
                </a:lnTo>
                <a:lnTo>
                  <a:pt x="473" y="225"/>
                </a:lnTo>
                <a:lnTo>
                  <a:pt x="474" y="225"/>
                </a:lnTo>
                <a:lnTo>
                  <a:pt x="475" y="225"/>
                </a:lnTo>
                <a:lnTo>
                  <a:pt x="476" y="225"/>
                </a:lnTo>
                <a:lnTo>
                  <a:pt x="477" y="225"/>
                </a:lnTo>
                <a:lnTo>
                  <a:pt x="478" y="225"/>
                </a:lnTo>
                <a:lnTo>
                  <a:pt x="479" y="225"/>
                </a:lnTo>
                <a:lnTo>
                  <a:pt x="480" y="225"/>
                </a:lnTo>
                <a:lnTo>
                  <a:pt x="481" y="225"/>
                </a:lnTo>
                <a:lnTo>
                  <a:pt x="482" y="225"/>
                </a:lnTo>
                <a:lnTo>
                  <a:pt x="483" y="225"/>
                </a:lnTo>
                <a:lnTo>
                  <a:pt x="484" y="225"/>
                </a:lnTo>
                <a:lnTo>
                  <a:pt x="485" y="225"/>
                </a:lnTo>
                <a:lnTo>
                  <a:pt x="486" y="225"/>
                </a:lnTo>
                <a:lnTo>
                  <a:pt x="487" y="225"/>
                </a:lnTo>
                <a:lnTo>
                  <a:pt x="488" y="225"/>
                </a:lnTo>
                <a:lnTo>
                  <a:pt x="489" y="225"/>
                </a:lnTo>
                <a:lnTo>
                  <a:pt x="490" y="225"/>
                </a:lnTo>
                <a:lnTo>
                  <a:pt x="491" y="225"/>
                </a:lnTo>
                <a:lnTo>
                  <a:pt x="492" y="225"/>
                </a:lnTo>
                <a:lnTo>
                  <a:pt x="493" y="225"/>
                </a:lnTo>
                <a:lnTo>
                  <a:pt x="494" y="225"/>
                </a:lnTo>
                <a:lnTo>
                  <a:pt x="495" y="225"/>
                </a:lnTo>
                <a:lnTo>
                  <a:pt x="496" y="225"/>
                </a:lnTo>
                <a:lnTo>
                  <a:pt x="497" y="225"/>
                </a:lnTo>
                <a:lnTo>
                  <a:pt x="498" y="225"/>
                </a:lnTo>
                <a:lnTo>
                  <a:pt x="499" y="225"/>
                </a:lnTo>
                <a:lnTo>
                  <a:pt x="500" y="225"/>
                </a:lnTo>
                <a:lnTo>
                  <a:pt x="501" y="225"/>
                </a:lnTo>
                <a:lnTo>
                  <a:pt x="502" y="225"/>
                </a:lnTo>
                <a:lnTo>
                  <a:pt x="503" y="225"/>
                </a:lnTo>
                <a:lnTo>
                  <a:pt x="504" y="225"/>
                </a:lnTo>
                <a:lnTo>
                  <a:pt x="505" y="225"/>
                </a:lnTo>
                <a:lnTo>
                  <a:pt x="506" y="225"/>
                </a:lnTo>
                <a:lnTo>
                  <a:pt x="507" y="225"/>
                </a:lnTo>
                <a:lnTo>
                  <a:pt x="508" y="225"/>
                </a:lnTo>
                <a:lnTo>
                  <a:pt x="509" y="225"/>
                </a:lnTo>
                <a:lnTo>
                  <a:pt x="510" y="225"/>
                </a:lnTo>
                <a:lnTo>
                  <a:pt x="511" y="225"/>
                </a:lnTo>
                <a:lnTo>
                  <a:pt x="512" y="225"/>
                </a:lnTo>
                <a:lnTo>
                  <a:pt x="513" y="225"/>
                </a:lnTo>
                <a:lnTo>
                  <a:pt x="514" y="225"/>
                </a:lnTo>
                <a:lnTo>
                  <a:pt x="515" y="225"/>
                </a:lnTo>
                <a:lnTo>
                  <a:pt x="516" y="225"/>
                </a:lnTo>
                <a:lnTo>
                  <a:pt x="517" y="225"/>
                </a:lnTo>
                <a:lnTo>
                  <a:pt x="518" y="225"/>
                </a:lnTo>
                <a:lnTo>
                  <a:pt x="519" y="225"/>
                </a:lnTo>
                <a:lnTo>
                  <a:pt x="520" y="225"/>
                </a:lnTo>
                <a:lnTo>
                  <a:pt x="521" y="225"/>
                </a:lnTo>
                <a:lnTo>
                  <a:pt x="522" y="225"/>
                </a:lnTo>
                <a:lnTo>
                  <a:pt x="523" y="225"/>
                </a:lnTo>
                <a:lnTo>
                  <a:pt x="524" y="225"/>
                </a:lnTo>
                <a:lnTo>
                  <a:pt x="525" y="225"/>
                </a:lnTo>
                <a:lnTo>
                  <a:pt x="526" y="225"/>
                </a:lnTo>
                <a:lnTo>
                  <a:pt x="527" y="225"/>
                </a:lnTo>
                <a:lnTo>
                  <a:pt x="528" y="225"/>
                </a:lnTo>
                <a:lnTo>
                  <a:pt x="529" y="225"/>
                </a:lnTo>
                <a:lnTo>
                  <a:pt x="530" y="225"/>
                </a:lnTo>
                <a:lnTo>
                  <a:pt x="531" y="225"/>
                </a:lnTo>
                <a:lnTo>
                  <a:pt x="532" y="225"/>
                </a:lnTo>
                <a:lnTo>
                  <a:pt x="533" y="225"/>
                </a:lnTo>
                <a:lnTo>
                  <a:pt x="534" y="225"/>
                </a:lnTo>
                <a:lnTo>
                  <a:pt x="535" y="225"/>
                </a:lnTo>
                <a:lnTo>
                  <a:pt x="536" y="225"/>
                </a:lnTo>
                <a:lnTo>
                  <a:pt x="537" y="225"/>
                </a:lnTo>
                <a:lnTo>
                  <a:pt x="538" y="225"/>
                </a:lnTo>
                <a:lnTo>
                  <a:pt x="539" y="225"/>
                </a:lnTo>
                <a:lnTo>
                  <a:pt x="540" y="225"/>
                </a:lnTo>
                <a:lnTo>
                  <a:pt x="540" y="224"/>
                </a:lnTo>
                <a:lnTo>
                  <a:pt x="541" y="224"/>
                </a:lnTo>
                <a:lnTo>
                  <a:pt x="542" y="224"/>
                </a:lnTo>
                <a:lnTo>
                  <a:pt x="542" y="222"/>
                </a:lnTo>
                <a:lnTo>
                  <a:pt x="543" y="222"/>
                </a:lnTo>
                <a:lnTo>
                  <a:pt x="543" y="218"/>
                </a:lnTo>
                <a:lnTo>
                  <a:pt x="543" y="220"/>
                </a:lnTo>
                <a:lnTo>
                  <a:pt x="544" y="220"/>
                </a:lnTo>
                <a:lnTo>
                  <a:pt x="544" y="223"/>
                </a:lnTo>
                <a:lnTo>
                  <a:pt x="545" y="223"/>
                </a:lnTo>
                <a:lnTo>
                  <a:pt x="545" y="224"/>
                </a:lnTo>
                <a:lnTo>
                  <a:pt x="545" y="223"/>
                </a:lnTo>
                <a:lnTo>
                  <a:pt x="546" y="223"/>
                </a:lnTo>
                <a:lnTo>
                  <a:pt x="546" y="224"/>
                </a:lnTo>
                <a:lnTo>
                  <a:pt x="546" y="223"/>
                </a:lnTo>
                <a:lnTo>
                  <a:pt x="547" y="223"/>
                </a:lnTo>
                <a:lnTo>
                  <a:pt x="547" y="224"/>
                </a:lnTo>
                <a:lnTo>
                  <a:pt x="548" y="224"/>
                </a:lnTo>
                <a:lnTo>
                  <a:pt x="548" y="225"/>
                </a:lnTo>
                <a:lnTo>
                  <a:pt x="548" y="224"/>
                </a:lnTo>
                <a:lnTo>
                  <a:pt x="549" y="224"/>
                </a:lnTo>
                <a:lnTo>
                  <a:pt x="549" y="225"/>
                </a:lnTo>
                <a:lnTo>
                  <a:pt x="549" y="224"/>
                </a:lnTo>
                <a:lnTo>
                  <a:pt x="550" y="224"/>
                </a:lnTo>
                <a:lnTo>
                  <a:pt x="550" y="225"/>
                </a:lnTo>
                <a:lnTo>
                  <a:pt x="550" y="224"/>
                </a:lnTo>
                <a:lnTo>
                  <a:pt x="551" y="224"/>
                </a:lnTo>
                <a:lnTo>
                  <a:pt x="551" y="225"/>
                </a:lnTo>
                <a:lnTo>
                  <a:pt x="551" y="224"/>
                </a:lnTo>
                <a:lnTo>
                  <a:pt x="552" y="224"/>
                </a:lnTo>
                <a:lnTo>
                  <a:pt x="552" y="225"/>
                </a:lnTo>
                <a:lnTo>
                  <a:pt x="553" y="225"/>
                </a:lnTo>
                <a:lnTo>
                  <a:pt x="554" y="225"/>
                </a:lnTo>
                <a:lnTo>
                  <a:pt x="554" y="224"/>
                </a:lnTo>
                <a:lnTo>
                  <a:pt x="554" y="225"/>
                </a:lnTo>
                <a:lnTo>
                  <a:pt x="555" y="225"/>
                </a:lnTo>
                <a:lnTo>
                  <a:pt x="556" y="225"/>
                </a:lnTo>
                <a:lnTo>
                  <a:pt x="557" y="225"/>
                </a:lnTo>
                <a:lnTo>
                  <a:pt x="558" y="225"/>
                </a:lnTo>
                <a:lnTo>
                  <a:pt x="559" y="225"/>
                </a:lnTo>
                <a:lnTo>
                  <a:pt x="560" y="225"/>
                </a:lnTo>
                <a:lnTo>
                  <a:pt x="561" y="225"/>
                </a:lnTo>
                <a:lnTo>
                  <a:pt x="562" y="225"/>
                </a:lnTo>
                <a:lnTo>
                  <a:pt x="563" y="225"/>
                </a:lnTo>
                <a:lnTo>
                  <a:pt x="564" y="225"/>
                </a:lnTo>
                <a:lnTo>
                  <a:pt x="565" y="225"/>
                </a:lnTo>
                <a:lnTo>
                  <a:pt x="566" y="225"/>
                </a:lnTo>
                <a:lnTo>
                  <a:pt x="567" y="225"/>
                </a:lnTo>
                <a:lnTo>
                  <a:pt x="568" y="225"/>
                </a:lnTo>
                <a:lnTo>
                  <a:pt x="569" y="225"/>
                </a:lnTo>
                <a:lnTo>
                  <a:pt x="570" y="225"/>
                </a:lnTo>
                <a:lnTo>
                  <a:pt x="571" y="225"/>
                </a:lnTo>
                <a:lnTo>
                  <a:pt x="572" y="225"/>
                </a:lnTo>
                <a:lnTo>
                  <a:pt x="573" y="225"/>
                </a:lnTo>
                <a:lnTo>
                  <a:pt x="574" y="225"/>
                </a:lnTo>
                <a:lnTo>
                  <a:pt x="575" y="225"/>
                </a:lnTo>
                <a:lnTo>
                  <a:pt x="576" y="225"/>
                </a:lnTo>
                <a:lnTo>
                  <a:pt x="577" y="225"/>
                </a:lnTo>
                <a:lnTo>
                  <a:pt x="578" y="225"/>
                </a:lnTo>
                <a:lnTo>
                  <a:pt x="579" y="225"/>
                </a:lnTo>
                <a:lnTo>
                  <a:pt x="580" y="225"/>
                </a:lnTo>
                <a:lnTo>
                  <a:pt x="581" y="225"/>
                </a:lnTo>
                <a:lnTo>
                  <a:pt x="582" y="225"/>
                </a:lnTo>
                <a:lnTo>
                  <a:pt x="583" y="225"/>
                </a:lnTo>
                <a:lnTo>
                  <a:pt x="584" y="225"/>
                </a:lnTo>
                <a:lnTo>
                  <a:pt x="585" y="225"/>
                </a:lnTo>
                <a:lnTo>
                  <a:pt x="586" y="225"/>
                </a:lnTo>
                <a:lnTo>
                  <a:pt x="587" y="225"/>
                </a:lnTo>
                <a:lnTo>
                  <a:pt x="588" y="225"/>
                </a:lnTo>
                <a:lnTo>
                  <a:pt x="589" y="225"/>
                </a:lnTo>
                <a:lnTo>
                  <a:pt x="590" y="225"/>
                </a:lnTo>
                <a:lnTo>
                  <a:pt x="591" y="225"/>
                </a:lnTo>
                <a:lnTo>
                  <a:pt x="592" y="225"/>
                </a:lnTo>
                <a:lnTo>
                  <a:pt x="593" y="225"/>
                </a:lnTo>
                <a:lnTo>
                  <a:pt x="594" y="225"/>
                </a:lnTo>
                <a:lnTo>
                  <a:pt x="595" y="225"/>
                </a:lnTo>
                <a:lnTo>
                  <a:pt x="596" y="225"/>
                </a:lnTo>
                <a:lnTo>
                  <a:pt x="597" y="225"/>
                </a:lnTo>
                <a:lnTo>
                  <a:pt x="598" y="225"/>
                </a:lnTo>
                <a:lnTo>
                  <a:pt x="599" y="225"/>
                </a:lnTo>
                <a:lnTo>
                  <a:pt x="600" y="225"/>
                </a:lnTo>
                <a:lnTo>
                  <a:pt x="601" y="225"/>
                </a:lnTo>
                <a:lnTo>
                  <a:pt x="602" y="225"/>
                </a:lnTo>
                <a:lnTo>
                  <a:pt x="603" y="225"/>
                </a:lnTo>
                <a:lnTo>
                  <a:pt x="604" y="225"/>
                </a:lnTo>
                <a:lnTo>
                  <a:pt x="605" y="225"/>
                </a:lnTo>
                <a:lnTo>
                  <a:pt x="606" y="225"/>
                </a:lnTo>
                <a:lnTo>
                  <a:pt x="607" y="225"/>
                </a:lnTo>
                <a:lnTo>
                  <a:pt x="608" y="225"/>
                </a:lnTo>
                <a:lnTo>
                  <a:pt x="609" y="225"/>
                </a:lnTo>
                <a:lnTo>
                  <a:pt x="610" y="225"/>
                </a:lnTo>
                <a:lnTo>
                  <a:pt x="611" y="225"/>
                </a:lnTo>
                <a:lnTo>
                  <a:pt x="612" y="225"/>
                </a:lnTo>
                <a:lnTo>
                  <a:pt x="613" y="225"/>
                </a:lnTo>
                <a:lnTo>
                  <a:pt x="614" y="225"/>
                </a:lnTo>
                <a:lnTo>
                  <a:pt x="615" y="225"/>
                </a:lnTo>
                <a:lnTo>
                  <a:pt x="616" y="225"/>
                </a:lnTo>
                <a:lnTo>
                  <a:pt x="617" y="225"/>
                </a:lnTo>
                <a:lnTo>
                  <a:pt x="618" y="225"/>
                </a:lnTo>
                <a:lnTo>
                  <a:pt x="619" y="225"/>
                </a:lnTo>
                <a:lnTo>
                  <a:pt x="620" y="225"/>
                </a:lnTo>
                <a:lnTo>
                  <a:pt x="621" y="225"/>
                </a:lnTo>
                <a:lnTo>
                  <a:pt x="622" y="225"/>
                </a:lnTo>
                <a:lnTo>
                  <a:pt x="623" y="225"/>
                </a:lnTo>
                <a:lnTo>
                  <a:pt x="624" y="225"/>
                </a:lnTo>
                <a:lnTo>
                  <a:pt x="625" y="225"/>
                </a:lnTo>
                <a:lnTo>
                  <a:pt x="626" y="225"/>
                </a:lnTo>
                <a:lnTo>
                  <a:pt x="627" y="225"/>
                </a:lnTo>
                <a:lnTo>
                  <a:pt x="628" y="225"/>
                </a:lnTo>
                <a:lnTo>
                  <a:pt x="629" y="225"/>
                </a:lnTo>
                <a:lnTo>
                  <a:pt x="630" y="225"/>
                </a:lnTo>
                <a:lnTo>
                  <a:pt x="631" y="225"/>
                </a:lnTo>
                <a:lnTo>
                  <a:pt x="632" y="225"/>
                </a:lnTo>
                <a:lnTo>
                  <a:pt x="633" y="225"/>
                </a:lnTo>
                <a:lnTo>
                  <a:pt x="634" y="225"/>
                </a:lnTo>
                <a:lnTo>
                  <a:pt x="635" y="225"/>
                </a:lnTo>
                <a:lnTo>
                  <a:pt x="636" y="225"/>
                </a:lnTo>
                <a:lnTo>
                  <a:pt x="637" y="225"/>
                </a:lnTo>
                <a:lnTo>
                  <a:pt x="638" y="225"/>
                </a:lnTo>
                <a:lnTo>
                  <a:pt x="639" y="225"/>
                </a:lnTo>
                <a:lnTo>
                  <a:pt x="640" y="225"/>
                </a:lnTo>
                <a:lnTo>
                  <a:pt x="641" y="225"/>
                </a:lnTo>
                <a:lnTo>
                  <a:pt x="642" y="225"/>
                </a:lnTo>
                <a:lnTo>
                  <a:pt x="643" y="225"/>
                </a:lnTo>
                <a:lnTo>
                  <a:pt x="644" y="225"/>
                </a:lnTo>
                <a:lnTo>
                  <a:pt x="645" y="225"/>
                </a:lnTo>
                <a:lnTo>
                  <a:pt x="646" y="225"/>
                </a:lnTo>
                <a:lnTo>
                  <a:pt x="647" y="225"/>
                </a:lnTo>
                <a:lnTo>
                  <a:pt x="648" y="225"/>
                </a:lnTo>
                <a:lnTo>
                  <a:pt x="649" y="225"/>
                </a:lnTo>
                <a:lnTo>
                  <a:pt x="650" y="225"/>
                </a:lnTo>
                <a:lnTo>
                  <a:pt x="651" y="225"/>
                </a:lnTo>
                <a:lnTo>
                  <a:pt x="652" y="225"/>
                </a:lnTo>
                <a:lnTo>
                  <a:pt x="653" y="225"/>
                </a:lnTo>
                <a:lnTo>
                  <a:pt x="654" y="225"/>
                </a:lnTo>
                <a:lnTo>
                  <a:pt x="655" y="225"/>
                </a:lnTo>
                <a:lnTo>
                  <a:pt x="656" y="225"/>
                </a:lnTo>
                <a:lnTo>
                  <a:pt x="657" y="225"/>
                </a:lnTo>
                <a:lnTo>
                  <a:pt x="658" y="225"/>
                </a:lnTo>
                <a:lnTo>
                  <a:pt x="659" y="225"/>
                </a:lnTo>
                <a:lnTo>
                  <a:pt x="660" y="225"/>
                </a:lnTo>
                <a:lnTo>
                  <a:pt x="661" y="225"/>
                </a:lnTo>
                <a:lnTo>
                  <a:pt x="662" y="225"/>
                </a:lnTo>
                <a:lnTo>
                  <a:pt x="663" y="225"/>
                </a:lnTo>
                <a:lnTo>
                  <a:pt x="664" y="225"/>
                </a:lnTo>
                <a:lnTo>
                  <a:pt x="665" y="225"/>
                </a:lnTo>
                <a:lnTo>
                  <a:pt x="666" y="225"/>
                </a:lnTo>
                <a:lnTo>
                  <a:pt x="667" y="225"/>
                </a:lnTo>
                <a:lnTo>
                  <a:pt x="668" y="225"/>
                </a:lnTo>
                <a:lnTo>
                  <a:pt x="669" y="225"/>
                </a:lnTo>
                <a:lnTo>
                  <a:pt x="670" y="225"/>
                </a:lnTo>
                <a:lnTo>
                  <a:pt x="671" y="225"/>
                </a:lnTo>
                <a:lnTo>
                  <a:pt x="672" y="225"/>
                </a:lnTo>
                <a:lnTo>
                  <a:pt x="673" y="225"/>
                </a:lnTo>
                <a:lnTo>
                  <a:pt x="674" y="225"/>
                </a:lnTo>
                <a:lnTo>
                  <a:pt x="675" y="225"/>
                </a:lnTo>
                <a:lnTo>
                  <a:pt x="676" y="225"/>
                </a:lnTo>
                <a:lnTo>
                  <a:pt x="677" y="225"/>
                </a:lnTo>
                <a:lnTo>
                  <a:pt x="678" y="225"/>
                </a:lnTo>
                <a:lnTo>
                  <a:pt x="679" y="225"/>
                </a:lnTo>
                <a:lnTo>
                  <a:pt x="680" y="225"/>
                </a:lnTo>
                <a:lnTo>
                  <a:pt x="681" y="225"/>
                </a:lnTo>
                <a:lnTo>
                  <a:pt x="682" y="225"/>
                </a:lnTo>
                <a:lnTo>
                  <a:pt x="683" y="225"/>
                </a:lnTo>
                <a:lnTo>
                  <a:pt x="684" y="225"/>
                </a:lnTo>
                <a:lnTo>
                  <a:pt x="685" y="225"/>
                </a:lnTo>
                <a:lnTo>
                  <a:pt x="686" y="225"/>
                </a:lnTo>
                <a:lnTo>
                  <a:pt x="687" y="225"/>
                </a:lnTo>
                <a:lnTo>
                  <a:pt x="688" y="225"/>
                </a:lnTo>
                <a:lnTo>
                  <a:pt x="689" y="225"/>
                </a:lnTo>
                <a:lnTo>
                  <a:pt x="690" y="225"/>
                </a:lnTo>
                <a:lnTo>
                  <a:pt x="691" y="225"/>
                </a:lnTo>
                <a:lnTo>
                  <a:pt x="692" y="225"/>
                </a:lnTo>
                <a:lnTo>
                  <a:pt x="693" y="225"/>
                </a:lnTo>
                <a:lnTo>
                  <a:pt x="694" y="225"/>
                </a:lnTo>
                <a:lnTo>
                  <a:pt x="695" y="225"/>
                </a:lnTo>
                <a:lnTo>
                  <a:pt x="696" y="225"/>
                </a:lnTo>
                <a:lnTo>
                  <a:pt x="697" y="225"/>
                </a:lnTo>
                <a:lnTo>
                  <a:pt x="698" y="225"/>
                </a:lnTo>
                <a:lnTo>
                  <a:pt x="699" y="225"/>
                </a:lnTo>
                <a:lnTo>
                  <a:pt x="700" y="225"/>
                </a:lnTo>
                <a:lnTo>
                  <a:pt x="701" y="225"/>
                </a:lnTo>
                <a:lnTo>
                  <a:pt x="702" y="225"/>
                </a:lnTo>
                <a:lnTo>
                  <a:pt x="703" y="225"/>
                </a:lnTo>
                <a:lnTo>
                  <a:pt x="704" y="225"/>
                </a:lnTo>
                <a:lnTo>
                  <a:pt x="705" y="225"/>
                </a:lnTo>
                <a:lnTo>
                  <a:pt x="706" y="225"/>
                </a:lnTo>
                <a:lnTo>
                  <a:pt x="707" y="225"/>
                </a:lnTo>
                <a:lnTo>
                  <a:pt x="708" y="225"/>
                </a:lnTo>
                <a:lnTo>
                  <a:pt x="709" y="225"/>
                </a:lnTo>
                <a:lnTo>
                  <a:pt x="710" y="225"/>
                </a:lnTo>
                <a:lnTo>
                  <a:pt x="711" y="225"/>
                </a:lnTo>
                <a:lnTo>
                  <a:pt x="712" y="225"/>
                </a:lnTo>
                <a:lnTo>
                  <a:pt x="713" y="225"/>
                </a:lnTo>
                <a:lnTo>
                  <a:pt x="714" y="225"/>
                </a:lnTo>
                <a:lnTo>
                  <a:pt x="715" y="225"/>
                </a:lnTo>
                <a:lnTo>
                  <a:pt x="716" y="225"/>
                </a:lnTo>
                <a:lnTo>
                  <a:pt x="717" y="225"/>
                </a:lnTo>
                <a:lnTo>
                  <a:pt x="718" y="225"/>
                </a:lnTo>
                <a:lnTo>
                  <a:pt x="719" y="225"/>
                </a:lnTo>
                <a:lnTo>
                  <a:pt x="720" y="225"/>
                </a:lnTo>
                <a:lnTo>
                  <a:pt x="721" y="225"/>
                </a:lnTo>
                <a:lnTo>
                  <a:pt x="722" y="225"/>
                </a:lnTo>
                <a:lnTo>
                  <a:pt x="723" y="225"/>
                </a:lnTo>
                <a:lnTo>
                  <a:pt x="724" y="225"/>
                </a:lnTo>
                <a:lnTo>
                  <a:pt x="725" y="225"/>
                </a:lnTo>
                <a:lnTo>
                  <a:pt x="726" y="225"/>
                </a:lnTo>
                <a:lnTo>
                  <a:pt x="727" y="225"/>
                </a:lnTo>
                <a:lnTo>
                  <a:pt x="728" y="225"/>
                </a:lnTo>
                <a:lnTo>
                  <a:pt x="729" y="225"/>
                </a:lnTo>
                <a:lnTo>
                  <a:pt x="730" y="225"/>
                </a:lnTo>
                <a:lnTo>
                  <a:pt x="731" y="225"/>
                </a:lnTo>
                <a:lnTo>
                  <a:pt x="732" y="225"/>
                </a:lnTo>
                <a:lnTo>
                  <a:pt x="733" y="225"/>
                </a:lnTo>
                <a:lnTo>
                  <a:pt x="734" y="225"/>
                </a:lnTo>
                <a:lnTo>
                  <a:pt x="735" y="225"/>
                </a:lnTo>
                <a:lnTo>
                  <a:pt x="736" y="225"/>
                </a:lnTo>
                <a:lnTo>
                  <a:pt x="737" y="225"/>
                </a:lnTo>
                <a:lnTo>
                  <a:pt x="738" y="225"/>
                </a:lnTo>
                <a:lnTo>
                  <a:pt x="739" y="225"/>
                </a:lnTo>
                <a:lnTo>
                  <a:pt x="740" y="225"/>
                </a:lnTo>
                <a:lnTo>
                  <a:pt x="741" y="225"/>
                </a:lnTo>
                <a:lnTo>
                  <a:pt x="742" y="225"/>
                </a:lnTo>
                <a:lnTo>
                  <a:pt x="743" y="225"/>
                </a:lnTo>
                <a:lnTo>
                  <a:pt x="744" y="225"/>
                </a:lnTo>
                <a:lnTo>
                  <a:pt x="745" y="225"/>
                </a:lnTo>
                <a:lnTo>
                  <a:pt x="746" y="225"/>
                </a:lnTo>
                <a:lnTo>
                  <a:pt x="747" y="225"/>
                </a:lnTo>
                <a:lnTo>
                  <a:pt x="748" y="225"/>
                </a:lnTo>
                <a:lnTo>
                  <a:pt x="749" y="225"/>
                </a:lnTo>
                <a:lnTo>
                  <a:pt x="750" y="225"/>
                </a:lnTo>
                <a:lnTo>
                  <a:pt x="751" y="225"/>
                </a:lnTo>
                <a:lnTo>
                  <a:pt x="752" y="225"/>
                </a:lnTo>
                <a:lnTo>
                  <a:pt x="753" y="225"/>
                </a:lnTo>
                <a:lnTo>
                  <a:pt x="754" y="225"/>
                </a:lnTo>
                <a:lnTo>
                  <a:pt x="755" y="225"/>
                </a:lnTo>
                <a:lnTo>
                  <a:pt x="756" y="225"/>
                </a:lnTo>
                <a:lnTo>
                  <a:pt x="757" y="225"/>
                </a:lnTo>
                <a:lnTo>
                  <a:pt x="758" y="225"/>
                </a:lnTo>
                <a:lnTo>
                  <a:pt x="759" y="225"/>
                </a:lnTo>
                <a:lnTo>
                  <a:pt x="760" y="225"/>
                </a:lnTo>
                <a:lnTo>
                  <a:pt x="761" y="225"/>
                </a:lnTo>
                <a:lnTo>
                  <a:pt x="762" y="225"/>
                </a:lnTo>
                <a:lnTo>
                  <a:pt x="763" y="225"/>
                </a:lnTo>
                <a:lnTo>
                  <a:pt x="764" y="225"/>
                </a:lnTo>
                <a:lnTo>
                  <a:pt x="765" y="225"/>
                </a:lnTo>
                <a:lnTo>
                  <a:pt x="766" y="225"/>
                </a:lnTo>
                <a:lnTo>
                  <a:pt x="767" y="225"/>
                </a:lnTo>
                <a:lnTo>
                  <a:pt x="768" y="225"/>
                </a:lnTo>
                <a:lnTo>
                  <a:pt x="769" y="225"/>
                </a:lnTo>
                <a:lnTo>
                  <a:pt x="770" y="225"/>
                </a:lnTo>
                <a:lnTo>
                  <a:pt x="771" y="225"/>
                </a:lnTo>
                <a:lnTo>
                  <a:pt x="772" y="225"/>
                </a:lnTo>
                <a:lnTo>
                  <a:pt x="773" y="225"/>
                </a:lnTo>
                <a:lnTo>
                  <a:pt x="774" y="225"/>
                </a:lnTo>
                <a:lnTo>
                  <a:pt x="775" y="225"/>
                </a:lnTo>
                <a:lnTo>
                  <a:pt x="776" y="225"/>
                </a:lnTo>
                <a:lnTo>
                  <a:pt x="777" y="225"/>
                </a:lnTo>
                <a:lnTo>
                  <a:pt x="778" y="225"/>
                </a:lnTo>
                <a:lnTo>
                  <a:pt x="779" y="225"/>
                </a:lnTo>
                <a:lnTo>
                  <a:pt x="780" y="225"/>
                </a:lnTo>
                <a:lnTo>
                  <a:pt x="781" y="225"/>
                </a:lnTo>
                <a:lnTo>
                  <a:pt x="782" y="225"/>
                </a:lnTo>
                <a:lnTo>
                  <a:pt x="783" y="225"/>
                </a:lnTo>
                <a:lnTo>
                  <a:pt x="784" y="225"/>
                </a:lnTo>
                <a:lnTo>
                  <a:pt x="785" y="225"/>
                </a:lnTo>
                <a:lnTo>
                  <a:pt x="786" y="225"/>
                </a:lnTo>
                <a:lnTo>
                  <a:pt x="787" y="225"/>
                </a:lnTo>
                <a:lnTo>
                  <a:pt x="788" y="225"/>
                </a:lnTo>
                <a:lnTo>
                  <a:pt x="789" y="225"/>
                </a:lnTo>
                <a:lnTo>
                  <a:pt x="790" y="225"/>
                </a:lnTo>
                <a:lnTo>
                  <a:pt x="791" y="225"/>
                </a:lnTo>
                <a:lnTo>
                  <a:pt x="792" y="225"/>
                </a:lnTo>
                <a:lnTo>
                  <a:pt x="793" y="225"/>
                </a:lnTo>
                <a:lnTo>
                  <a:pt x="794" y="225"/>
                </a:lnTo>
                <a:lnTo>
                  <a:pt x="795" y="225"/>
                </a:lnTo>
                <a:lnTo>
                  <a:pt x="796" y="225"/>
                </a:lnTo>
                <a:lnTo>
                  <a:pt x="797" y="225"/>
                </a:lnTo>
                <a:lnTo>
                  <a:pt x="798" y="225"/>
                </a:lnTo>
                <a:lnTo>
                  <a:pt x="799" y="225"/>
                </a:lnTo>
                <a:lnTo>
                  <a:pt x="800" y="225"/>
                </a:lnTo>
                <a:lnTo>
                  <a:pt x="801" y="225"/>
                </a:lnTo>
                <a:lnTo>
                  <a:pt x="802" y="225"/>
                </a:lnTo>
                <a:lnTo>
                  <a:pt x="803" y="225"/>
                </a:lnTo>
                <a:lnTo>
                  <a:pt x="804" y="225"/>
                </a:lnTo>
                <a:lnTo>
                  <a:pt x="805" y="225"/>
                </a:lnTo>
                <a:lnTo>
                  <a:pt x="806" y="225"/>
                </a:lnTo>
                <a:lnTo>
                  <a:pt x="807" y="225"/>
                </a:lnTo>
                <a:lnTo>
                  <a:pt x="808" y="225"/>
                </a:lnTo>
                <a:lnTo>
                  <a:pt x="809" y="225"/>
                </a:lnTo>
                <a:lnTo>
                  <a:pt x="810" y="225"/>
                </a:lnTo>
                <a:lnTo>
                  <a:pt x="811" y="225"/>
                </a:lnTo>
                <a:lnTo>
                  <a:pt x="812" y="225"/>
                </a:lnTo>
                <a:lnTo>
                  <a:pt x="813" y="225"/>
                </a:lnTo>
                <a:lnTo>
                  <a:pt x="814" y="225"/>
                </a:lnTo>
                <a:lnTo>
                  <a:pt x="815" y="225"/>
                </a:lnTo>
                <a:lnTo>
                  <a:pt x="816" y="225"/>
                </a:lnTo>
                <a:lnTo>
                  <a:pt x="817" y="225"/>
                </a:lnTo>
                <a:lnTo>
                  <a:pt x="818" y="225"/>
                </a:lnTo>
                <a:lnTo>
                  <a:pt x="819" y="225"/>
                </a:lnTo>
                <a:lnTo>
                  <a:pt x="820" y="225"/>
                </a:lnTo>
                <a:lnTo>
                  <a:pt x="821" y="225"/>
                </a:lnTo>
                <a:lnTo>
                  <a:pt x="822" y="225"/>
                </a:lnTo>
                <a:lnTo>
                  <a:pt x="823" y="225"/>
                </a:lnTo>
                <a:lnTo>
                  <a:pt x="824" y="225"/>
                </a:lnTo>
                <a:lnTo>
                  <a:pt x="825" y="225"/>
                </a:lnTo>
                <a:lnTo>
                  <a:pt x="826" y="225"/>
                </a:lnTo>
                <a:lnTo>
                  <a:pt x="827" y="225"/>
                </a:lnTo>
                <a:lnTo>
                  <a:pt x="828" y="225"/>
                </a:lnTo>
                <a:lnTo>
                  <a:pt x="829" y="225"/>
                </a:lnTo>
                <a:lnTo>
                  <a:pt x="830" y="225"/>
                </a:lnTo>
                <a:lnTo>
                  <a:pt x="831" y="225"/>
                </a:lnTo>
                <a:lnTo>
                  <a:pt x="832" y="225"/>
                </a:lnTo>
                <a:lnTo>
                  <a:pt x="833" y="225"/>
                </a:lnTo>
                <a:lnTo>
                  <a:pt x="834" y="225"/>
                </a:lnTo>
                <a:lnTo>
                  <a:pt x="835" y="225"/>
                </a:lnTo>
                <a:lnTo>
                  <a:pt x="836" y="225"/>
                </a:lnTo>
              </a:path>
            </a:pathLst>
          </a:custGeom>
          <a:noFill/>
          <a:ln w="9360">
            <a:solidFill>
              <a:srgbClr val="000000"/>
            </a:solidFill>
            <a:round/>
          </a:ln>
        </p:spPr>
        <p:style>
          <a:lnRef idx="0"/>
          <a:fillRef idx="0"/>
          <a:effectRef idx="0"/>
          <a:fontRef idx="minor"/>
        </p:style>
      </p:sp>
      <p:sp>
        <p:nvSpPr>
          <p:cNvPr id="268" name="CustomShape 53"/>
          <p:cNvSpPr/>
          <p:nvPr/>
        </p:nvSpPr>
        <p:spPr>
          <a:xfrm>
            <a:off x="1068480" y="3659040"/>
            <a:ext cx="253800" cy="136080"/>
          </a:xfrm>
          <a:prstGeom prst="rect">
            <a:avLst/>
          </a:prstGeom>
          <a:solidFill>
            <a:srgbClr val="ffffff"/>
          </a:solid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Open Sans"/>
                <a:ea typeface="Open Sans"/>
              </a:rPr>
              <a:t>3777</a:t>
            </a:r>
            <a:endParaRPr b="0" lang="cs-CZ" sz="900" spc="-1" strike="noStrike">
              <a:latin typeface="Arial"/>
            </a:endParaRPr>
          </a:p>
        </p:txBody>
      </p:sp>
      <p:sp>
        <p:nvSpPr>
          <p:cNvPr id="269" name="CustomShape 54"/>
          <p:cNvSpPr/>
          <p:nvPr/>
        </p:nvSpPr>
        <p:spPr>
          <a:xfrm flipH="1" rot="10800000">
            <a:off x="1190520" y="382896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70" name="CustomShape 55"/>
          <p:cNvSpPr/>
          <p:nvPr/>
        </p:nvSpPr>
        <p:spPr>
          <a:xfrm>
            <a:off x="1058760" y="3800520"/>
            <a:ext cx="26316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71" name="CustomShape 56"/>
          <p:cNvSpPr/>
          <p:nvPr/>
        </p:nvSpPr>
        <p:spPr>
          <a:xfrm>
            <a:off x="1833480" y="5580000"/>
            <a:ext cx="253800" cy="136080"/>
          </a:xfrm>
          <a:prstGeom prst="rect">
            <a:avLst/>
          </a:prstGeom>
          <a:solidFill>
            <a:srgbClr val="ffffff"/>
          </a:solid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Open Sans"/>
                <a:ea typeface="Open Sans"/>
              </a:rPr>
              <a:t>6951</a:t>
            </a:r>
            <a:endParaRPr b="0" lang="cs-CZ" sz="900" spc="-1" strike="noStrike">
              <a:latin typeface="Arial"/>
            </a:endParaRPr>
          </a:p>
        </p:txBody>
      </p:sp>
      <p:sp>
        <p:nvSpPr>
          <p:cNvPr id="272" name="CustomShape 57"/>
          <p:cNvSpPr/>
          <p:nvPr/>
        </p:nvSpPr>
        <p:spPr>
          <a:xfrm flipH="1" rot="10800000">
            <a:off x="1955520" y="574848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73" name="CustomShape 58"/>
          <p:cNvSpPr/>
          <p:nvPr/>
        </p:nvSpPr>
        <p:spPr>
          <a:xfrm>
            <a:off x="1824120" y="5719680"/>
            <a:ext cx="26460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74" name="CustomShape 59"/>
          <p:cNvSpPr/>
          <p:nvPr/>
        </p:nvSpPr>
        <p:spPr>
          <a:xfrm>
            <a:off x="2144880" y="5653080"/>
            <a:ext cx="253800" cy="136080"/>
          </a:xfrm>
          <a:prstGeom prst="rect">
            <a:avLst/>
          </a:prstGeom>
          <a:solidFill>
            <a:srgbClr val="ffffff"/>
          </a:solid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Open Sans"/>
                <a:ea typeface="Open Sans"/>
              </a:rPr>
              <a:t>8214</a:t>
            </a:r>
            <a:endParaRPr b="0" lang="cs-CZ" sz="900" spc="-1" strike="noStrike">
              <a:latin typeface="Arial"/>
            </a:endParaRPr>
          </a:p>
        </p:txBody>
      </p:sp>
      <p:sp>
        <p:nvSpPr>
          <p:cNvPr id="275" name="CustomShape 60"/>
          <p:cNvSpPr/>
          <p:nvPr/>
        </p:nvSpPr>
        <p:spPr>
          <a:xfrm flipH="1" rot="10800000">
            <a:off x="2268360" y="58244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76" name="CustomShape 61"/>
          <p:cNvSpPr/>
          <p:nvPr/>
        </p:nvSpPr>
        <p:spPr>
          <a:xfrm>
            <a:off x="2135160" y="5796000"/>
            <a:ext cx="26460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77" name="CustomShape 62"/>
          <p:cNvSpPr/>
          <p:nvPr/>
        </p:nvSpPr>
        <p:spPr>
          <a:xfrm>
            <a:off x="2922480" y="5664240"/>
            <a:ext cx="317160" cy="136080"/>
          </a:xfrm>
          <a:prstGeom prst="rect">
            <a:avLst/>
          </a:prstGeom>
          <a:solidFill>
            <a:srgbClr val="ffffff"/>
          </a:solid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Open Sans"/>
                <a:ea typeface="Open Sans"/>
              </a:rPr>
              <a:t>11572</a:t>
            </a:r>
            <a:endParaRPr b="0" lang="cs-CZ" sz="900" spc="-1" strike="noStrike">
              <a:latin typeface="Arial"/>
            </a:endParaRPr>
          </a:p>
        </p:txBody>
      </p:sp>
      <p:sp>
        <p:nvSpPr>
          <p:cNvPr id="278" name="CustomShape 63"/>
          <p:cNvSpPr/>
          <p:nvPr/>
        </p:nvSpPr>
        <p:spPr>
          <a:xfrm flipH="1" rot="10800000">
            <a:off x="3081240" y="583416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79" name="CustomShape 64"/>
          <p:cNvSpPr/>
          <p:nvPr/>
        </p:nvSpPr>
        <p:spPr>
          <a:xfrm>
            <a:off x="2911320" y="5805360"/>
            <a:ext cx="3394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80" name="CustomShape 65"/>
          <p:cNvSpPr/>
          <p:nvPr/>
        </p:nvSpPr>
        <p:spPr>
          <a:xfrm>
            <a:off x="1266840" y="4351320"/>
            <a:ext cx="253800" cy="136080"/>
          </a:xfrm>
          <a:prstGeom prst="rect">
            <a:avLst/>
          </a:prstGeom>
          <a:solidFill>
            <a:srgbClr val="ffffff"/>
          </a:solid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Open Sans"/>
                <a:ea typeface="Open Sans"/>
              </a:rPr>
              <a:t>4602</a:t>
            </a:r>
            <a:endParaRPr b="0" lang="cs-CZ" sz="900" spc="-1" strike="noStrike">
              <a:latin typeface="Arial"/>
            </a:endParaRPr>
          </a:p>
        </p:txBody>
      </p:sp>
      <p:sp>
        <p:nvSpPr>
          <p:cNvPr id="281" name="CustomShape 66"/>
          <p:cNvSpPr/>
          <p:nvPr/>
        </p:nvSpPr>
        <p:spPr>
          <a:xfrm flipH="1" rot="10800000">
            <a:off x="1388880" y="5862600"/>
            <a:ext cx="1080" cy="137124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82" name="CustomShape 67"/>
          <p:cNvSpPr/>
          <p:nvPr/>
        </p:nvSpPr>
        <p:spPr>
          <a:xfrm>
            <a:off x="1257480" y="4491000"/>
            <a:ext cx="26316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83" name="CustomShape 68"/>
          <p:cNvSpPr/>
          <p:nvPr/>
        </p:nvSpPr>
        <p:spPr>
          <a:xfrm>
            <a:off x="5726160" y="5721480"/>
            <a:ext cx="317160" cy="136080"/>
          </a:xfrm>
          <a:prstGeom prst="rect">
            <a:avLst/>
          </a:prstGeom>
          <a:solidFill>
            <a:srgbClr val="ffffff"/>
          </a:solid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Open Sans"/>
                <a:ea typeface="Open Sans"/>
              </a:rPr>
              <a:t>23183</a:t>
            </a:r>
            <a:endParaRPr b="0" lang="cs-CZ" sz="900" spc="-1" strike="noStrike">
              <a:latin typeface="Arial"/>
            </a:endParaRPr>
          </a:p>
        </p:txBody>
      </p:sp>
      <p:sp>
        <p:nvSpPr>
          <p:cNvPr id="284" name="CustomShape 69"/>
          <p:cNvSpPr/>
          <p:nvPr/>
        </p:nvSpPr>
        <p:spPr>
          <a:xfrm flipH="1" rot="10800000">
            <a:off x="5887800" y="5891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85" name="CustomShape 70"/>
          <p:cNvSpPr/>
          <p:nvPr/>
        </p:nvSpPr>
        <p:spPr>
          <a:xfrm>
            <a:off x="5718240" y="5862600"/>
            <a:ext cx="3394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86" name="CustomShape 71"/>
          <p:cNvSpPr/>
          <p:nvPr/>
        </p:nvSpPr>
        <p:spPr>
          <a:xfrm>
            <a:off x="831960" y="4340160"/>
            <a:ext cx="253800" cy="136080"/>
          </a:xfrm>
          <a:prstGeom prst="rect">
            <a:avLst/>
          </a:prstGeom>
          <a:solidFill>
            <a:srgbClr val="ffffff"/>
          </a:solid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Open Sans"/>
                <a:ea typeface="Open Sans"/>
              </a:rPr>
              <a:t>2818</a:t>
            </a:r>
            <a:endParaRPr b="0" lang="cs-CZ" sz="900" spc="-1" strike="noStrike">
              <a:latin typeface="Arial"/>
            </a:endParaRPr>
          </a:p>
        </p:txBody>
      </p:sp>
      <p:sp>
        <p:nvSpPr>
          <p:cNvPr id="287" name="CustomShape 72"/>
          <p:cNvSpPr/>
          <p:nvPr/>
        </p:nvSpPr>
        <p:spPr>
          <a:xfrm flipH="1" rot="10800000">
            <a:off x="954000" y="5891040"/>
            <a:ext cx="1080" cy="140940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88" name="CustomShape 73"/>
          <p:cNvSpPr/>
          <p:nvPr/>
        </p:nvSpPr>
        <p:spPr>
          <a:xfrm>
            <a:off x="822240" y="4481640"/>
            <a:ext cx="26460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89" name="CustomShape 74"/>
          <p:cNvSpPr/>
          <p:nvPr/>
        </p:nvSpPr>
        <p:spPr>
          <a:xfrm>
            <a:off x="789120" y="6032520"/>
            <a:ext cx="4572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90" name="CustomShape 75"/>
          <p:cNvSpPr/>
          <p:nvPr/>
        </p:nvSpPr>
        <p:spPr>
          <a:xfrm>
            <a:off x="590400" y="5937120"/>
            <a:ext cx="630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0</a:t>
            </a:r>
            <a:endParaRPr b="0" lang="cs-CZ" sz="900" spc="-1" strike="noStrike">
              <a:latin typeface="Arial"/>
            </a:endParaRPr>
          </a:p>
        </p:txBody>
      </p:sp>
      <p:sp>
        <p:nvSpPr>
          <p:cNvPr id="291" name="CustomShape 76"/>
          <p:cNvSpPr/>
          <p:nvPr/>
        </p:nvSpPr>
        <p:spPr>
          <a:xfrm>
            <a:off x="806400" y="592776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92" name="CustomShape 77"/>
          <p:cNvSpPr/>
          <p:nvPr/>
        </p:nvSpPr>
        <p:spPr>
          <a:xfrm>
            <a:off x="806400" y="582444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93" name="CustomShape 78"/>
          <p:cNvSpPr/>
          <p:nvPr/>
        </p:nvSpPr>
        <p:spPr>
          <a:xfrm>
            <a:off x="806400" y="571968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94" name="CustomShape 79"/>
          <p:cNvSpPr/>
          <p:nvPr/>
        </p:nvSpPr>
        <p:spPr>
          <a:xfrm>
            <a:off x="806400" y="561672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95" name="CustomShape 80"/>
          <p:cNvSpPr/>
          <p:nvPr/>
        </p:nvSpPr>
        <p:spPr>
          <a:xfrm>
            <a:off x="789120" y="5511960"/>
            <a:ext cx="4572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96" name="CustomShape 81"/>
          <p:cNvSpPr/>
          <p:nvPr/>
        </p:nvSpPr>
        <p:spPr>
          <a:xfrm>
            <a:off x="590400" y="5419800"/>
            <a:ext cx="630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1</a:t>
            </a:r>
            <a:endParaRPr b="0" lang="cs-CZ" sz="900" spc="-1" strike="noStrike">
              <a:latin typeface="Arial"/>
            </a:endParaRPr>
          </a:p>
        </p:txBody>
      </p:sp>
      <p:sp>
        <p:nvSpPr>
          <p:cNvPr id="297" name="CustomShape 82"/>
          <p:cNvSpPr/>
          <p:nvPr/>
        </p:nvSpPr>
        <p:spPr>
          <a:xfrm>
            <a:off x="806400" y="540864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98" name="CustomShape 83"/>
          <p:cNvSpPr/>
          <p:nvPr/>
        </p:nvSpPr>
        <p:spPr>
          <a:xfrm>
            <a:off x="806400" y="530388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299" name="CustomShape 84"/>
          <p:cNvSpPr/>
          <p:nvPr/>
        </p:nvSpPr>
        <p:spPr>
          <a:xfrm>
            <a:off x="806400" y="520056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00" name="CustomShape 85"/>
          <p:cNvSpPr/>
          <p:nvPr/>
        </p:nvSpPr>
        <p:spPr>
          <a:xfrm>
            <a:off x="806400" y="509580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01" name="CustomShape 86"/>
          <p:cNvSpPr/>
          <p:nvPr/>
        </p:nvSpPr>
        <p:spPr>
          <a:xfrm>
            <a:off x="789120" y="4983120"/>
            <a:ext cx="4572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02" name="CustomShape 87"/>
          <p:cNvSpPr/>
          <p:nvPr/>
        </p:nvSpPr>
        <p:spPr>
          <a:xfrm>
            <a:off x="590400" y="4888080"/>
            <a:ext cx="630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2</a:t>
            </a:r>
            <a:endParaRPr b="0" lang="cs-CZ" sz="900" spc="-1" strike="noStrike">
              <a:latin typeface="Arial"/>
            </a:endParaRPr>
          </a:p>
        </p:txBody>
      </p:sp>
      <p:sp>
        <p:nvSpPr>
          <p:cNvPr id="303" name="CustomShape 88"/>
          <p:cNvSpPr/>
          <p:nvPr/>
        </p:nvSpPr>
        <p:spPr>
          <a:xfrm>
            <a:off x="806400" y="487836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04" name="CustomShape 89"/>
          <p:cNvSpPr/>
          <p:nvPr/>
        </p:nvSpPr>
        <p:spPr>
          <a:xfrm>
            <a:off x="806400" y="477504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05" name="CustomShape 90"/>
          <p:cNvSpPr/>
          <p:nvPr/>
        </p:nvSpPr>
        <p:spPr>
          <a:xfrm>
            <a:off x="806400" y="467028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06" name="CustomShape 91"/>
          <p:cNvSpPr/>
          <p:nvPr/>
        </p:nvSpPr>
        <p:spPr>
          <a:xfrm>
            <a:off x="806400" y="456732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07" name="CustomShape 92"/>
          <p:cNvSpPr/>
          <p:nvPr/>
        </p:nvSpPr>
        <p:spPr>
          <a:xfrm>
            <a:off x="789120" y="4462560"/>
            <a:ext cx="4572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08" name="CustomShape 93"/>
          <p:cNvSpPr/>
          <p:nvPr/>
        </p:nvSpPr>
        <p:spPr>
          <a:xfrm>
            <a:off x="590400" y="4368960"/>
            <a:ext cx="630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3</a:t>
            </a:r>
            <a:endParaRPr b="0" lang="cs-CZ" sz="900" spc="-1" strike="noStrike">
              <a:latin typeface="Arial"/>
            </a:endParaRPr>
          </a:p>
        </p:txBody>
      </p:sp>
      <p:sp>
        <p:nvSpPr>
          <p:cNvPr id="309" name="CustomShape 94"/>
          <p:cNvSpPr/>
          <p:nvPr/>
        </p:nvSpPr>
        <p:spPr>
          <a:xfrm>
            <a:off x="806400" y="435924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10" name="CustomShape 95"/>
          <p:cNvSpPr/>
          <p:nvPr/>
        </p:nvSpPr>
        <p:spPr>
          <a:xfrm>
            <a:off x="806400" y="425448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11" name="CustomShape 96"/>
          <p:cNvSpPr/>
          <p:nvPr/>
        </p:nvSpPr>
        <p:spPr>
          <a:xfrm>
            <a:off x="806400" y="415116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12" name="CustomShape 97"/>
          <p:cNvSpPr/>
          <p:nvPr/>
        </p:nvSpPr>
        <p:spPr>
          <a:xfrm>
            <a:off x="806400" y="404640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13" name="CustomShape 98"/>
          <p:cNvSpPr/>
          <p:nvPr/>
        </p:nvSpPr>
        <p:spPr>
          <a:xfrm>
            <a:off x="789120" y="3943440"/>
            <a:ext cx="4572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14" name="CustomShape 99"/>
          <p:cNvSpPr/>
          <p:nvPr/>
        </p:nvSpPr>
        <p:spPr>
          <a:xfrm>
            <a:off x="590400" y="3848040"/>
            <a:ext cx="630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4</a:t>
            </a:r>
            <a:endParaRPr b="0" lang="cs-CZ" sz="900" spc="-1" strike="noStrike">
              <a:latin typeface="Arial"/>
            </a:endParaRPr>
          </a:p>
        </p:txBody>
      </p:sp>
      <p:sp>
        <p:nvSpPr>
          <p:cNvPr id="315" name="CustomShape 100"/>
          <p:cNvSpPr/>
          <p:nvPr/>
        </p:nvSpPr>
        <p:spPr>
          <a:xfrm>
            <a:off x="806400" y="383868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16" name="CustomShape 101"/>
          <p:cNvSpPr/>
          <p:nvPr/>
        </p:nvSpPr>
        <p:spPr>
          <a:xfrm>
            <a:off x="806400" y="373536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17" name="CustomShape 102"/>
          <p:cNvSpPr/>
          <p:nvPr/>
        </p:nvSpPr>
        <p:spPr>
          <a:xfrm>
            <a:off x="806400" y="3630600"/>
            <a:ext cx="28080" cy="1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18" name="CustomShape 103"/>
          <p:cNvSpPr/>
          <p:nvPr/>
        </p:nvSpPr>
        <p:spPr>
          <a:xfrm>
            <a:off x="438120" y="3500280"/>
            <a:ext cx="630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4</a:t>
            </a:r>
            <a:endParaRPr b="0" lang="cs-CZ" sz="900" spc="-1" strike="noStrike">
              <a:latin typeface="Arial"/>
            </a:endParaRPr>
          </a:p>
        </p:txBody>
      </p:sp>
      <p:sp>
        <p:nvSpPr>
          <p:cNvPr id="319" name="CustomShape 104"/>
          <p:cNvSpPr/>
          <p:nvPr/>
        </p:nvSpPr>
        <p:spPr>
          <a:xfrm>
            <a:off x="270000" y="3573360"/>
            <a:ext cx="18396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x10</a:t>
            </a:r>
            <a:endParaRPr b="0" lang="cs-CZ" sz="900" spc="-1" strike="noStrike">
              <a:latin typeface="Arial"/>
            </a:endParaRPr>
          </a:p>
        </p:txBody>
      </p:sp>
      <p:sp>
        <p:nvSpPr>
          <p:cNvPr id="320" name="CustomShape 105"/>
          <p:cNvSpPr/>
          <p:nvPr/>
        </p:nvSpPr>
        <p:spPr>
          <a:xfrm rot="16200000">
            <a:off x="31680" y="4631040"/>
            <a:ext cx="6282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Open Sans"/>
                <a:ea typeface="Open Sans"/>
              </a:rPr>
              <a:t>Intens. [a.u.]</a:t>
            </a:r>
            <a:endParaRPr b="0" lang="cs-CZ" sz="900" spc="-1" strike="noStrike">
              <a:latin typeface="Arial"/>
            </a:endParaRPr>
          </a:p>
        </p:txBody>
      </p:sp>
      <p:sp>
        <p:nvSpPr>
          <p:cNvPr id="321" name="CustomShape 106"/>
          <p:cNvSpPr/>
          <p:nvPr/>
        </p:nvSpPr>
        <p:spPr>
          <a:xfrm>
            <a:off x="746280" y="3611520"/>
            <a:ext cx="7929360" cy="2487240"/>
          </a:xfrm>
          <a:prstGeom prst="rect">
            <a:avLst/>
          </a:prstGeom>
          <a:noFill/>
          <a:ln w="9360">
            <a:solidFill>
              <a:srgbClr val="000000"/>
            </a:solidFill>
            <a:miter/>
          </a:ln>
        </p:spPr>
        <p:style>
          <a:lnRef idx="0"/>
          <a:fillRef idx="0"/>
          <a:effectRef idx="0"/>
          <a:fontRef idx="minor"/>
        </p:style>
      </p:sp>
      <p:sp>
        <p:nvSpPr>
          <p:cNvPr id="322" name="CustomShape 107"/>
          <p:cNvSpPr/>
          <p:nvPr/>
        </p:nvSpPr>
        <p:spPr>
          <a:xfrm>
            <a:off x="84456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23" name="CustomShape 108"/>
          <p:cNvSpPr/>
          <p:nvPr/>
        </p:nvSpPr>
        <p:spPr>
          <a:xfrm>
            <a:off x="100188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24" name="CustomShape 109"/>
          <p:cNvSpPr/>
          <p:nvPr/>
        </p:nvSpPr>
        <p:spPr>
          <a:xfrm>
            <a:off x="124776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25" name="CustomShape 110"/>
          <p:cNvSpPr/>
          <p:nvPr/>
        </p:nvSpPr>
        <p:spPr>
          <a:xfrm>
            <a:off x="1484280" y="6107040"/>
            <a:ext cx="1080" cy="4716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26" name="CustomShape 111"/>
          <p:cNvSpPr/>
          <p:nvPr/>
        </p:nvSpPr>
        <p:spPr>
          <a:xfrm>
            <a:off x="1284120" y="6154560"/>
            <a:ext cx="25380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5000</a:t>
            </a:r>
            <a:endParaRPr b="0" lang="cs-CZ" sz="900" spc="-1" strike="noStrike">
              <a:latin typeface="Arial"/>
            </a:endParaRPr>
          </a:p>
        </p:txBody>
      </p:sp>
      <p:sp>
        <p:nvSpPr>
          <p:cNvPr id="327" name="CustomShape 112"/>
          <p:cNvSpPr/>
          <p:nvPr/>
        </p:nvSpPr>
        <p:spPr>
          <a:xfrm>
            <a:off x="172872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28" name="CustomShape 113"/>
          <p:cNvSpPr/>
          <p:nvPr/>
        </p:nvSpPr>
        <p:spPr>
          <a:xfrm>
            <a:off x="196524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29" name="CustomShape 114"/>
          <p:cNvSpPr/>
          <p:nvPr/>
        </p:nvSpPr>
        <p:spPr>
          <a:xfrm>
            <a:off x="221148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30" name="CustomShape 115"/>
          <p:cNvSpPr/>
          <p:nvPr/>
        </p:nvSpPr>
        <p:spPr>
          <a:xfrm>
            <a:off x="245736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31" name="CustomShape 116"/>
          <p:cNvSpPr/>
          <p:nvPr/>
        </p:nvSpPr>
        <p:spPr>
          <a:xfrm>
            <a:off x="2693880" y="6107040"/>
            <a:ext cx="1080" cy="4716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32" name="CustomShape 117"/>
          <p:cNvSpPr/>
          <p:nvPr/>
        </p:nvSpPr>
        <p:spPr>
          <a:xfrm>
            <a:off x="2452680" y="6154560"/>
            <a:ext cx="31716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10000</a:t>
            </a:r>
            <a:endParaRPr b="0" lang="cs-CZ" sz="900" spc="-1" strike="noStrike">
              <a:latin typeface="Arial"/>
            </a:endParaRPr>
          </a:p>
        </p:txBody>
      </p:sp>
      <p:sp>
        <p:nvSpPr>
          <p:cNvPr id="333" name="CustomShape 118"/>
          <p:cNvSpPr/>
          <p:nvPr/>
        </p:nvSpPr>
        <p:spPr>
          <a:xfrm>
            <a:off x="293832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34" name="CustomShape 119"/>
          <p:cNvSpPr/>
          <p:nvPr/>
        </p:nvSpPr>
        <p:spPr>
          <a:xfrm>
            <a:off x="318456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35" name="CustomShape 120"/>
          <p:cNvSpPr/>
          <p:nvPr/>
        </p:nvSpPr>
        <p:spPr>
          <a:xfrm>
            <a:off x="342108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36" name="CustomShape 121"/>
          <p:cNvSpPr/>
          <p:nvPr/>
        </p:nvSpPr>
        <p:spPr>
          <a:xfrm>
            <a:off x="366696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37" name="CustomShape 122"/>
          <p:cNvSpPr/>
          <p:nvPr/>
        </p:nvSpPr>
        <p:spPr>
          <a:xfrm>
            <a:off x="3903840" y="6107040"/>
            <a:ext cx="1080" cy="4716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38" name="CustomShape 123"/>
          <p:cNvSpPr/>
          <p:nvPr/>
        </p:nvSpPr>
        <p:spPr>
          <a:xfrm>
            <a:off x="3664080" y="6154560"/>
            <a:ext cx="31716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15000</a:t>
            </a:r>
            <a:endParaRPr b="0" lang="cs-CZ" sz="900" spc="-1" strike="noStrike">
              <a:latin typeface="Arial"/>
            </a:endParaRPr>
          </a:p>
        </p:txBody>
      </p:sp>
      <p:sp>
        <p:nvSpPr>
          <p:cNvPr id="339" name="CustomShape 124"/>
          <p:cNvSpPr/>
          <p:nvPr/>
        </p:nvSpPr>
        <p:spPr>
          <a:xfrm>
            <a:off x="414828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40" name="CustomShape 125"/>
          <p:cNvSpPr/>
          <p:nvPr/>
        </p:nvSpPr>
        <p:spPr>
          <a:xfrm>
            <a:off x="439416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41" name="CustomShape 126"/>
          <p:cNvSpPr/>
          <p:nvPr/>
        </p:nvSpPr>
        <p:spPr>
          <a:xfrm>
            <a:off x="463068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42" name="CustomShape 127"/>
          <p:cNvSpPr/>
          <p:nvPr/>
        </p:nvSpPr>
        <p:spPr>
          <a:xfrm>
            <a:off x="487692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43" name="CustomShape 128"/>
          <p:cNvSpPr/>
          <p:nvPr/>
        </p:nvSpPr>
        <p:spPr>
          <a:xfrm>
            <a:off x="5122800" y="6107040"/>
            <a:ext cx="1080" cy="4716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44" name="CustomShape 129"/>
          <p:cNvSpPr/>
          <p:nvPr/>
        </p:nvSpPr>
        <p:spPr>
          <a:xfrm>
            <a:off x="4881600" y="6154560"/>
            <a:ext cx="31716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20000</a:t>
            </a:r>
            <a:endParaRPr b="0" lang="cs-CZ" sz="900" spc="-1" strike="noStrike">
              <a:latin typeface="Arial"/>
            </a:endParaRPr>
          </a:p>
        </p:txBody>
      </p:sp>
      <p:sp>
        <p:nvSpPr>
          <p:cNvPr id="345" name="CustomShape 130"/>
          <p:cNvSpPr/>
          <p:nvPr/>
        </p:nvSpPr>
        <p:spPr>
          <a:xfrm>
            <a:off x="535788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46" name="CustomShape 131"/>
          <p:cNvSpPr/>
          <p:nvPr/>
        </p:nvSpPr>
        <p:spPr>
          <a:xfrm>
            <a:off x="560376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47" name="CustomShape 132"/>
          <p:cNvSpPr/>
          <p:nvPr/>
        </p:nvSpPr>
        <p:spPr>
          <a:xfrm>
            <a:off x="585000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48" name="CustomShape 133"/>
          <p:cNvSpPr/>
          <p:nvPr/>
        </p:nvSpPr>
        <p:spPr>
          <a:xfrm>
            <a:off x="608652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49" name="CustomShape 134"/>
          <p:cNvSpPr/>
          <p:nvPr/>
        </p:nvSpPr>
        <p:spPr>
          <a:xfrm>
            <a:off x="6332400" y="6107040"/>
            <a:ext cx="1080" cy="4716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50" name="CustomShape 135"/>
          <p:cNvSpPr/>
          <p:nvPr/>
        </p:nvSpPr>
        <p:spPr>
          <a:xfrm>
            <a:off x="6091200" y="6154560"/>
            <a:ext cx="31716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25000</a:t>
            </a:r>
            <a:endParaRPr b="0" lang="cs-CZ" sz="900" spc="-1" strike="noStrike">
              <a:latin typeface="Arial"/>
            </a:endParaRPr>
          </a:p>
        </p:txBody>
      </p:sp>
      <p:sp>
        <p:nvSpPr>
          <p:cNvPr id="351" name="CustomShape 136"/>
          <p:cNvSpPr/>
          <p:nvPr/>
        </p:nvSpPr>
        <p:spPr>
          <a:xfrm>
            <a:off x="656892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52" name="CustomShape 137"/>
          <p:cNvSpPr/>
          <p:nvPr/>
        </p:nvSpPr>
        <p:spPr>
          <a:xfrm>
            <a:off x="681372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53" name="CustomShape 138"/>
          <p:cNvSpPr/>
          <p:nvPr/>
        </p:nvSpPr>
        <p:spPr>
          <a:xfrm>
            <a:off x="705960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54" name="CustomShape 139"/>
          <p:cNvSpPr/>
          <p:nvPr/>
        </p:nvSpPr>
        <p:spPr>
          <a:xfrm>
            <a:off x="729612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55" name="CustomShape 140"/>
          <p:cNvSpPr/>
          <p:nvPr/>
        </p:nvSpPr>
        <p:spPr>
          <a:xfrm>
            <a:off x="7542360" y="6107040"/>
            <a:ext cx="1080" cy="4716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56" name="CustomShape 141"/>
          <p:cNvSpPr/>
          <p:nvPr/>
        </p:nvSpPr>
        <p:spPr>
          <a:xfrm>
            <a:off x="7300800" y="6154560"/>
            <a:ext cx="31716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Arial"/>
                <a:ea typeface="Arial"/>
              </a:rPr>
              <a:t>30000</a:t>
            </a:r>
            <a:endParaRPr b="0" lang="cs-CZ" sz="900" spc="-1" strike="noStrike">
              <a:latin typeface="Arial"/>
            </a:endParaRPr>
          </a:p>
        </p:txBody>
      </p:sp>
      <p:sp>
        <p:nvSpPr>
          <p:cNvPr id="357" name="CustomShape 142"/>
          <p:cNvSpPr/>
          <p:nvPr/>
        </p:nvSpPr>
        <p:spPr>
          <a:xfrm>
            <a:off x="778680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58" name="CustomShape 143"/>
          <p:cNvSpPr/>
          <p:nvPr/>
        </p:nvSpPr>
        <p:spPr>
          <a:xfrm>
            <a:off x="802332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59" name="CustomShape 144"/>
          <p:cNvSpPr/>
          <p:nvPr/>
        </p:nvSpPr>
        <p:spPr>
          <a:xfrm>
            <a:off x="826920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60" name="CustomShape 145"/>
          <p:cNvSpPr/>
          <p:nvPr/>
        </p:nvSpPr>
        <p:spPr>
          <a:xfrm>
            <a:off x="8505720" y="6107040"/>
            <a:ext cx="1080" cy="28080"/>
          </a:xfrm>
          <a:custGeom>
            <a:avLst/>
            <a:gdLst/>
            <a:ahLst/>
            <a:rect l="l" t="t" r="r" b="b"/>
            <a:pathLst>
              <a:path w="21600" h="21600">
                <a:moveTo>
                  <a:pt x="0" y="0"/>
                </a:moveTo>
                <a:lnTo>
                  <a:pt x="21600" y="21600"/>
                </a:lnTo>
              </a:path>
            </a:pathLst>
          </a:custGeom>
          <a:noFill/>
          <a:ln w="9360">
            <a:solidFill>
              <a:srgbClr val="000000"/>
            </a:solidFill>
            <a:miter/>
          </a:ln>
        </p:spPr>
        <p:style>
          <a:lnRef idx="0"/>
          <a:fillRef idx="0"/>
          <a:effectRef idx="0"/>
          <a:fontRef idx="minor"/>
        </p:style>
      </p:sp>
      <p:sp>
        <p:nvSpPr>
          <p:cNvPr id="361" name="CustomShape 146"/>
          <p:cNvSpPr/>
          <p:nvPr/>
        </p:nvSpPr>
        <p:spPr>
          <a:xfrm>
            <a:off x="8440560" y="6288120"/>
            <a:ext cx="183960" cy="136080"/>
          </a:xfrm>
          <a:prstGeom prst="rect">
            <a:avLst/>
          </a:prstGeom>
          <a:noFill/>
          <a:ln>
            <a:noFill/>
          </a:ln>
        </p:spPr>
        <p:style>
          <a:lnRef idx="0"/>
          <a:fillRef idx="0"/>
          <a:effectRef idx="0"/>
          <a:fontRef idx="minor"/>
        </p:style>
        <p:txBody>
          <a:bodyPr lIns="0" rIns="0" tIns="0" bIns="0"/>
          <a:p>
            <a:pPr>
              <a:lnSpc>
                <a:spcPct val="100000"/>
              </a:lnSpc>
            </a:pPr>
            <a:r>
              <a:rPr b="0" lang="cs-CZ" sz="900" spc="-1" strike="noStrike">
                <a:solidFill>
                  <a:srgbClr val="000000"/>
                </a:solidFill>
                <a:latin typeface="Open Sans"/>
                <a:ea typeface="Open Sans"/>
              </a:rPr>
              <a:t>m/z</a:t>
            </a:r>
            <a:endParaRPr b="0" lang="cs-CZ" sz="900" spc="-1" strike="noStrike">
              <a:latin typeface="Arial"/>
            </a:endParaRPr>
          </a:p>
        </p:txBody>
      </p:sp>
      <p:sp>
        <p:nvSpPr>
          <p:cNvPr id="362" name="CustomShape 147"/>
          <p:cNvSpPr/>
          <p:nvPr/>
        </p:nvSpPr>
        <p:spPr>
          <a:xfrm>
            <a:off x="6391440" y="1413000"/>
            <a:ext cx="1942920" cy="274320"/>
          </a:xfrm>
          <a:prstGeom prst="rect">
            <a:avLst/>
          </a:prstGeom>
          <a:noFill/>
          <a:ln>
            <a:noFill/>
          </a:ln>
        </p:spPr>
        <p:style>
          <a:lnRef idx="0"/>
          <a:fillRef idx="0"/>
          <a:effectRef idx="0"/>
          <a:fontRef idx="minor"/>
        </p:style>
        <p:txBody>
          <a:bodyPr/>
          <a:p>
            <a:pPr algn="r">
              <a:lnSpc>
                <a:spcPct val="100000"/>
              </a:lnSpc>
            </a:pPr>
            <a:r>
              <a:rPr b="1" lang="cs-CZ" sz="1800" spc="-1" strike="noStrike" baseline="-25000">
                <a:solidFill>
                  <a:srgbClr val="000000"/>
                </a:solidFill>
                <a:latin typeface="Arial"/>
                <a:ea typeface="Arial"/>
              </a:rPr>
              <a:t>New sample</a:t>
            </a:r>
            <a:endParaRPr b="0" lang="cs-CZ" sz="1800" spc="-1" strike="noStrike">
              <a:latin typeface="Arial"/>
            </a:endParaRPr>
          </a:p>
        </p:txBody>
      </p:sp>
      <p:sp>
        <p:nvSpPr>
          <p:cNvPr id="363" name="CustomShape 148"/>
          <p:cNvSpPr/>
          <p:nvPr/>
        </p:nvSpPr>
        <p:spPr>
          <a:xfrm>
            <a:off x="6462720" y="3789360"/>
            <a:ext cx="1942920" cy="274320"/>
          </a:xfrm>
          <a:prstGeom prst="rect">
            <a:avLst/>
          </a:prstGeom>
          <a:noFill/>
          <a:ln>
            <a:noFill/>
          </a:ln>
        </p:spPr>
        <p:style>
          <a:lnRef idx="0"/>
          <a:fillRef idx="0"/>
          <a:effectRef idx="0"/>
          <a:fontRef idx="minor"/>
        </p:style>
        <p:txBody>
          <a:bodyPr/>
          <a:p>
            <a:pPr algn="r">
              <a:lnSpc>
                <a:spcPct val="100000"/>
              </a:lnSpc>
            </a:pPr>
            <a:r>
              <a:rPr b="1" lang="cs-CZ" sz="1800" spc="-1" strike="noStrike" baseline="-25000">
                <a:solidFill>
                  <a:srgbClr val="000000"/>
                </a:solidFill>
                <a:latin typeface="Arial"/>
                <a:ea typeface="Arial"/>
              </a:rPr>
              <a:t>Old sample</a:t>
            </a:r>
            <a:endParaRPr b="0" lang="cs-CZ" sz="1800" spc="-1" strike="noStrike">
              <a:latin typeface="Arial"/>
            </a:endParaRPr>
          </a:p>
        </p:txBody>
      </p:sp>
      <p:sp>
        <p:nvSpPr>
          <p:cNvPr id="364" name="CustomShape 149"/>
          <p:cNvSpPr/>
          <p:nvPr/>
        </p:nvSpPr>
        <p:spPr>
          <a:xfrm>
            <a:off x="2556000" y="189000"/>
            <a:ext cx="4476240" cy="36648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66"/>
                </a:solidFill>
                <a:latin typeface="Arial"/>
                <a:ea typeface="Arial"/>
              </a:rPr>
              <a:t>Mass spectrometry (MS)-intact analysis</a:t>
            </a:r>
            <a:endParaRPr b="0" lang="cs-CZ" sz="1800" spc="-1" strike="noStrike">
              <a:latin typeface="Arial"/>
            </a:endParaRPr>
          </a:p>
        </p:txBody>
      </p:sp>
      <p:sp>
        <p:nvSpPr>
          <p:cNvPr id="365" name="CustomShape 150"/>
          <p:cNvSpPr/>
          <p:nvPr/>
        </p:nvSpPr>
        <p:spPr>
          <a:xfrm>
            <a:off x="452520" y="582480"/>
            <a:ext cx="2103120" cy="409320"/>
          </a:xfrm>
          <a:prstGeom prst="rect">
            <a:avLst/>
          </a:prstGeom>
          <a:noFill/>
          <a:ln>
            <a:noFill/>
          </a:ln>
        </p:spPr>
        <p:style>
          <a:lnRef idx="0"/>
          <a:fillRef idx="0"/>
          <a:effectRef idx="0"/>
          <a:fontRef idx="minor"/>
        </p:style>
        <p:txBody>
          <a:bodyPr/>
          <a:p>
            <a:pPr>
              <a:lnSpc>
                <a:spcPct val="130000"/>
              </a:lnSpc>
            </a:pPr>
            <a:r>
              <a:rPr b="1" lang="cs-CZ" sz="2400" spc="-1" strike="noStrike" baseline="-25000">
                <a:solidFill>
                  <a:srgbClr val="000000"/>
                </a:solidFill>
                <a:latin typeface="Arial"/>
                <a:ea typeface="Arial"/>
              </a:rPr>
              <a:t>Protein degradation</a:t>
            </a:r>
            <a:endParaRPr b="0" lang="cs-CZ" sz="2400" spc="-1" strike="noStrike">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6" name="CustomShape 1"/>
          <p:cNvSpPr/>
          <p:nvPr/>
        </p:nvSpPr>
        <p:spPr>
          <a:xfrm>
            <a:off x="611280" y="0"/>
            <a:ext cx="748944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000066"/>
                </a:solidFill>
                <a:latin typeface="Arial"/>
                <a:ea typeface="Arial"/>
              </a:rPr>
              <a:t>Size-exclusion chromatography (Gel filtration)</a:t>
            </a:r>
            <a:endParaRPr b="0" lang="cs-CZ" sz="2000" spc="-1" strike="noStrike">
              <a:latin typeface="Arial"/>
            </a:endParaRPr>
          </a:p>
        </p:txBody>
      </p:sp>
      <p:pic>
        <p:nvPicPr>
          <p:cNvPr id="367" name="Shape 395" descr=""/>
          <p:cNvPicPr/>
          <p:nvPr/>
        </p:nvPicPr>
        <p:blipFill>
          <a:blip r:embed="rId1"/>
          <a:stretch/>
        </p:blipFill>
        <p:spPr>
          <a:xfrm>
            <a:off x="611280" y="3168720"/>
            <a:ext cx="3781080" cy="2790360"/>
          </a:xfrm>
          <a:prstGeom prst="rect">
            <a:avLst/>
          </a:prstGeom>
          <a:ln w="9360">
            <a:solidFill>
              <a:schemeClr val="dk1"/>
            </a:solidFill>
            <a:miter/>
          </a:ln>
        </p:spPr>
      </p:pic>
      <p:pic>
        <p:nvPicPr>
          <p:cNvPr id="368" name="Shape 396" descr=""/>
          <p:cNvPicPr/>
          <p:nvPr/>
        </p:nvPicPr>
        <p:blipFill>
          <a:blip r:embed="rId2"/>
          <a:stretch/>
        </p:blipFill>
        <p:spPr>
          <a:xfrm>
            <a:off x="5580000" y="2781360"/>
            <a:ext cx="2949120" cy="3357360"/>
          </a:xfrm>
          <a:prstGeom prst="rect">
            <a:avLst/>
          </a:prstGeom>
          <a:ln w="9360">
            <a:solidFill>
              <a:schemeClr val="dk1"/>
            </a:solidFill>
            <a:miter/>
          </a:ln>
        </p:spPr>
      </p:pic>
      <p:sp>
        <p:nvSpPr>
          <p:cNvPr id="369" name="CustomShape 2"/>
          <p:cNvSpPr/>
          <p:nvPr/>
        </p:nvSpPr>
        <p:spPr>
          <a:xfrm>
            <a:off x="826920" y="3357720"/>
            <a:ext cx="1294920" cy="703080"/>
          </a:xfrm>
          <a:prstGeom prst="rect">
            <a:avLst/>
          </a:prstGeom>
          <a:noFill/>
          <a:ln>
            <a:noFill/>
          </a:ln>
        </p:spPr>
        <p:style>
          <a:lnRef idx="0"/>
          <a:fillRef idx="0"/>
          <a:effectRef idx="0"/>
          <a:fontRef idx="minor"/>
        </p:style>
        <p:txBody>
          <a:bodyPr/>
          <a:p>
            <a:pPr>
              <a:lnSpc>
                <a:spcPct val="100000"/>
              </a:lnSpc>
            </a:pPr>
            <a:r>
              <a:rPr b="0" lang="cs-CZ" sz="1600" spc="-1" strike="noStrike">
                <a:solidFill>
                  <a:srgbClr val="000000"/>
                </a:solidFill>
                <a:latin typeface="Arial"/>
                <a:ea typeface="Arial"/>
              </a:rPr>
              <a:t>Cki rd</a:t>
            </a:r>
            <a:endParaRPr b="0" lang="cs-CZ" sz="1600" spc="-1" strike="noStrike">
              <a:latin typeface="Arial"/>
            </a:endParaRPr>
          </a:p>
          <a:p>
            <a:pPr>
              <a:lnSpc>
                <a:spcPct val="100000"/>
              </a:lnSpc>
              <a:spcBef>
                <a:spcPts val="799"/>
              </a:spcBef>
            </a:pPr>
            <a:r>
              <a:rPr b="0" lang="cs-CZ" sz="1600" spc="-1" strike="noStrike">
                <a:solidFill>
                  <a:srgbClr val="000000"/>
                </a:solidFill>
                <a:latin typeface="Arial"/>
                <a:ea typeface="Arial"/>
              </a:rPr>
              <a:t>23.5 kDa</a:t>
            </a:r>
            <a:endParaRPr b="0" lang="cs-CZ" sz="1600" spc="-1" strike="noStrike">
              <a:latin typeface="Arial"/>
            </a:endParaRPr>
          </a:p>
        </p:txBody>
      </p:sp>
      <p:sp>
        <p:nvSpPr>
          <p:cNvPr id="370" name="CustomShape 3"/>
          <p:cNvSpPr/>
          <p:nvPr/>
        </p:nvSpPr>
        <p:spPr>
          <a:xfrm>
            <a:off x="6012000" y="3068640"/>
            <a:ext cx="1294920" cy="623520"/>
          </a:xfrm>
          <a:prstGeom prst="rect">
            <a:avLst/>
          </a:prstGeom>
          <a:noFill/>
          <a:ln>
            <a:noFill/>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AHP3</a:t>
            </a:r>
            <a:endParaRPr b="0" lang="cs-CZ" sz="1400" spc="-1" strike="noStrike">
              <a:latin typeface="Arial"/>
            </a:endParaRPr>
          </a:p>
          <a:p>
            <a:pPr>
              <a:lnSpc>
                <a:spcPct val="100000"/>
              </a:lnSpc>
              <a:spcBef>
                <a:spcPts val="700"/>
              </a:spcBef>
            </a:pPr>
            <a:r>
              <a:rPr b="0" lang="cs-CZ" sz="1400" spc="-1" strike="noStrike">
                <a:solidFill>
                  <a:srgbClr val="000000"/>
                </a:solidFill>
                <a:latin typeface="Arial"/>
                <a:ea typeface="Arial"/>
              </a:rPr>
              <a:t>22.3 kDa</a:t>
            </a:r>
            <a:endParaRPr b="0" lang="cs-CZ" sz="1400" spc="-1" strike="noStrike">
              <a:latin typeface="Arial"/>
            </a:endParaRPr>
          </a:p>
        </p:txBody>
      </p:sp>
      <p:sp>
        <p:nvSpPr>
          <p:cNvPr id="371" name="CustomShape 4"/>
          <p:cNvSpPr/>
          <p:nvPr/>
        </p:nvSpPr>
        <p:spPr>
          <a:xfrm>
            <a:off x="71280" y="617400"/>
            <a:ext cx="9072360" cy="1802880"/>
          </a:xfrm>
          <a:prstGeom prst="rect">
            <a:avLst/>
          </a:prstGeom>
          <a:noFill/>
          <a:ln>
            <a:noFill/>
          </a:ln>
        </p:spPr>
        <p:style>
          <a:lnRef idx="0"/>
          <a:fillRef idx="0"/>
          <a:effectRef idx="0"/>
          <a:fontRef idx="minor"/>
        </p:style>
        <p:txBody>
          <a:bodyPr anchor="ctr"/>
          <a:p>
            <a:pPr>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Size-exclusion chromatography separates proteins on the basis of size. </a:t>
            </a:r>
            <a:endParaRPr b="0" lang="cs-CZ" sz="1600" spc="-1" strike="noStrike">
              <a:latin typeface="Arial"/>
            </a:endParaRPr>
          </a:p>
          <a:p>
            <a:pPr>
              <a:lnSpc>
                <a:spcPct val="100000"/>
              </a:lnSpc>
            </a:pPr>
            <a:endParaRPr b="0" lang="cs-CZ" sz="1600" spc="-1" strike="noStrike">
              <a:latin typeface="Arial"/>
            </a:endParaRPr>
          </a:p>
          <a:p>
            <a:pPr>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Molecules move through a bed of porous beads. Smaller molecules diffuse further into the pores of the beads and therefore move through the beads more slowly, while larger molecules enter less or not at all and thus move through the beads more quickly. </a:t>
            </a:r>
            <a:endParaRPr b="0" lang="cs-CZ" sz="1600" spc="-1" strike="noStrike">
              <a:latin typeface="Arial"/>
            </a:endParaRPr>
          </a:p>
          <a:p>
            <a:pPr>
              <a:lnSpc>
                <a:spcPct val="100000"/>
              </a:lnSpc>
            </a:pPr>
            <a:endParaRPr b="0" lang="cs-CZ" sz="1600" spc="-1" strike="noStrike">
              <a:latin typeface="Arial"/>
            </a:endParaRPr>
          </a:p>
          <a:p>
            <a:pPr>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Both molecular weight and three-dimensional shape contribute to the degree of retention. </a:t>
            </a:r>
            <a:endParaRPr b="0" lang="cs-CZ" sz="1600" spc="-1" strike="noStrike">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72" name="Shape 404" descr=""/>
          <p:cNvPicPr/>
          <p:nvPr/>
        </p:nvPicPr>
        <p:blipFill>
          <a:blip r:embed="rId1"/>
          <a:stretch/>
        </p:blipFill>
        <p:spPr>
          <a:xfrm>
            <a:off x="755640" y="3141720"/>
            <a:ext cx="2808000" cy="2358720"/>
          </a:xfrm>
          <a:prstGeom prst="rect">
            <a:avLst/>
          </a:prstGeom>
          <a:ln w="9360">
            <a:solidFill>
              <a:schemeClr val="dk1"/>
            </a:solidFill>
            <a:miter/>
          </a:ln>
        </p:spPr>
      </p:pic>
      <p:sp>
        <p:nvSpPr>
          <p:cNvPr id="373" name="CustomShape 1"/>
          <p:cNvSpPr/>
          <p:nvPr/>
        </p:nvSpPr>
        <p:spPr>
          <a:xfrm>
            <a:off x="0" y="79200"/>
            <a:ext cx="871200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000066"/>
                </a:solidFill>
                <a:latin typeface="Arial"/>
                <a:ea typeface="Arial"/>
              </a:rPr>
              <a:t>Dynamic light scattering (DLS)</a:t>
            </a:r>
            <a:endParaRPr b="0" lang="cs-CZ" sz="2000" spc="-1" strike="noStrike">
              <a:latin typeface="Arial"/>
            </a:endParaRPr>
          </a:p>
        </p:txBody>
      </p:sp>
      <p:sp>
        <p:nvSpPr>
          <p:cNvPr id="374" name="CustomShape 2"/>
          <p:cNvSpPr/>
          <p:nvPr/>
        </p:nvSpPr>
        <p:spPr>
          <a:xfrm>
            <a:off x="108000" y="5734080"/>
            <a:ext cx="9035640" cy="825120"/>
          </a:xfrm>
          <a:prstGeom prst="rect">
            <a:avLst/>
          </a:prstGeom>
          <a:noFill/>
          <a:ln>
            <a:noFill/>
          </a:ln>
        </p:spPr>
        <p:style>
          <a:lnRef idx="0"/>
          <a:fillRef idx="0"/>
          <a:effectRef idx="0"/>
          <a:fontRef idx="minor"/>
        </p:style>
        <p:txBody>
          <a:bodyPr/>
          <a:p>
            <a:pPr>
              <a:lnSpc>
                <a:spcPct val="100000"/>
              </a:lnSpc>
            </a:pPr>
            <a:r>
              <a:rPr b="1" lang="cs-CZ" sz="1600" spc="-1" strike="noStrike">
                <a:solidFill>
                  <a:srgbClr val="000000"/>
                </a:solidFill>
                <a:latin typeface="Arial"/>
                <a:ea typeface="Arial"/>
              </a:rPr>
              <a:t>Applications:</a:t>
            </a:r>
            <a:r>
              <a:rPr b="0" lang="cs-CZ" sz="1600" spc="-1" strike="noStrike">
                <a:solidFill>
                  <a:srgbClr val="000000"/>
                </a:solidFill>
                <a:latin typeface="Arial"/>
                <a:ea typeface="Arial"/>
              </a:rPr>
              <a:t> </a:t>
            </a:r>
            <a:endParaRPr b="0" lang="cs-CZ" sz="1600" spc="-1" strike="noStrike">
              <a:latin typeface="Arial"/>
            </a:endParaRPr>
          </a:p>
          <a:p>
            <a:pPr>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Analysis of size distribution profile of species of widely different sizes (e.g. native protein and various sizes of large aggregates, often cannot distinguish close quarternary structures (monomer from dimer)).</a:t>
            </a:r>
            <a:endParaRPr b="0" lang="cs-CZ" sz="1600" spc="-1" strike="noStrike">
              <a:latin typeface="Arial"/>
            </a:endParaRPr>
          </a:p>
        </p:txBody>
      </p:sp>
      <p:sp>
        <p:nvSpPr>
          <p:cNvPr id="375" name="CustomShape 3"/>
          <p:cNvSpPr/>
          <p:nvPr/>
        </p:nvSpPr>
        <p:spPr>
          <a:xfrm>
            <a:off x="71280" y="476280"/>
            <a:ext cx="9072360" cy="2138040"/>
          </a:xfrm>
          <a:prstGeom prst="rect">
            <a:avLst/>
          </a:prstGeom>
          <a:noFill/>
          <a:ln>
            <a:noFill/>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 </a:t>
            </a:r>
            <a:r>
              <a:rPr b="0" lang="cs-CZ" sz="1400" spc="-1" strike="noStrike">
                <a:solidFill>
                  <a:srgbClr val="000000"/>
                </a:solidFill>
                <a:latin typeface="Arial"/>
                <a:ea typeface="Arial"/>
              </a:rPr>
              <a:t>DLS is a method to determine hydrodynamic size, polydispersities and aggregation effects of protein samples. </a:t>
            </a:r>
            <a:endParaRPr b="0" lang="cs-CZ" sz="1400" spc="-1" strike="noStrike">
              <a:latin typeface="Arial"/>
            </a:endParaRPr>
          </a:p>
          <a:p>
            <a:pPr>
              <a:lnSpc>
                <a:spcPct val="100000"/>
              </a:lnSpc>
              <a:spcBef>
                <a:spcPts val="700"/>
              </a:spcBef>
              <a:buClr>
                <a:srgbClr val="000000"/>
              </a:buClr>
              <a:buFont typeface="Arial"/>
              <a:buChar char="•"/>
            </a:pPr>
            <a:r>
              <a:rPr b="0" lang="cs-CZ" sz="1400" spc="-1" strike="noStrike">
                <a:solidFill>
                  <a:srgbClr val="000000"/>
                </a:solidFill>
                <a:latin typeface="Arial"/>
                <a:ea typeface="Arial"/>
              </a:rPr>
              <a:t> </a:t>
            </a:r>
            <a:r>
              <a:rPr b="0" lang="cs-CZ" sz="1400" spc="-1" strike="noStrike">
                <a:solidFill>
                  <a:srgbClr val="000000"/>
                </a:solidFill>
                <a:latin typeface="Arial"/>
                <a:ea typeface="Arial"/>
              </a:rPr>
              <a:t>The laser is focused in the sample cell and the particles scatter the light in all directions.</a:t>
            </a:r>
            <a:endParaRPr b="0" lang="cs-CZ" sz="1400" spc="-1" strike="noStrike">
              <a:latin typeface="Arial"/>
            </a:endParaRPr>
          </a:p>
          <a:p>
            <a:pPr>
              <a:lnSpc>
                <a:spcPct val="100000"/>
              </a:lnSpc>
              <a:spcBef>
                <a:spcPts val="700"/>
              </a:spcBef>
              <a:buClr>
                <a:srgbClr val="000000"/>
              </a:buClr>
              <a:buFont typeface="Arial"/>
              <a:buChar char="•"/>
            </a:pPr>
            <a:r>
              <a:rPr b="0" lang="cs-CZ" sz="1400" spc="-1" strike="noStrike">
                <a:solidFill>
                  <a:srgbClr val="000000"/>
                </a:solidFill>
                <a:latin typeface="Arial"/>
                <a:ea typeface="Arial"/>
              </a:rPr>
              <a:t> </a:t>
            </a:r>
            <a:r>
              <a:rPr b="0" lang="cs-CZ" sz="1400" spc="-1" strike="noStrike">
                <a:solidFill>
                  <a:srgbClr val="000000"/>
                </a:solidFill>
                <a:latin typeface="Arial"/>
                <a:ea typeface="Arial"/>
              </a:rPr>
              <a:t>DLS measures </a:t>
            </a:r>
            <a:r>
              <a:rPr b="1" lang="cs-CZ" sz="1400" spc="-1" strike="noStrike">
                <a:solidFill>
                  <a:srgbClr val="000000"/>
                </a:solidFill>
                <a:latin typeface="Arial"/>
                <a:ea typeface="Arial"/>
              </a:rPr>
              <a:t> </a:t>
            </a:r>
            <a:r>
              <a:rPr b="0" lang="cs-CZ" sz="1400" spc="-1" strike="noStrike">
                <a:solidFill>
                  <a:srgbClr val="000000"/>
                </a:solidFill>
                <a:latin typeface="Arial"/>
                <a:ea typeface="Arial"/>
              </a:rPr>
              <a:t>time dependent fluctuation in the intensity of the scattered light which occurs because the particles are undergoing random Brownian motion. Analyses of these intensity fluctuation enables the determination of the distribution of  diffusion coefficients of the particles, which are converted into a size distribution using Stokes-Einstein equation.</a:t>
            </a:r>
            <a:endParaRPr b="0" lang="cs-CZ" sz="1400" spc="-1" strike="noStrike">
              <a:latin typeface="Arial"/>
            </a:endParaRPr>
          </a:p>
          <a:p>
            <a:pPr>
              <a:lnSpc>
                <a:spcPct val="100000"/>
              </a:lnSpc>
              <a:spcBef>
                <a:spcPts val="700"/>
              </a:spcBef>
              <a:buClr>
                <a:srgbClr val="000000"/>
              </a:buClr>
              <a:buFont typeface="Arial"/>
              <a:buChar char="•"/>
            </a:pPr>
            <a:r>
              <a:rPr b="0" lang="cs-CZ" sz="1400" spc="-1" strike="noStrike">
                <a:solidFill>
                  <a:srgbClr val="000000"/>
                </a:solidFill>
                <a:latin typeface="Arial"/>
                <a:ea typeface="Arial"/>
              </a:rPr>
              <a:t> </a:t>
            </a:r>
            <a:r>
              <a:rPr b="0" lang="cs-CZ" sz="1400" spc="-1" strike="noStrike">
                <a:solidFill>
                  <a:srgbClr val="000000"/>
                </a:solidFill>
                <a:latin typeface="Arial"/>
                <a:ea typeface="Arial"/>
              </a:rPr>
              <a:t>Larger particles produce a very strong scattering intensity signal (detection of very small amounts of higher mass species). </a:t>
            </a:r>
            <a:endParaRPr b="0" lang="cs-CZ" sz="1400" spc="-1" strike="noStrike">
              <a:latin typeface="Arial"/>
            </a:endParaRPr>
          </a:p>
        </p:txBody>
      </p:sp>
      <p:pic>
        <p:nvPicPr>
          <p:cNvPr id="376" name="Shape 408" descr=""/>
          <p:cNvPicPr/>
          <p:nvPr/>
        </p:nvPicPr>
        <p:blipFill>
          <a:blip r:embed="rId2"/>
          <a:stretch/>
        </p:blipFill>
        <p:spPr>
          <a:xfrm>
            <a:off x="4572000" y="3068640"/>
            <a:ext cx="3239640" cy="257616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7" name="CustomShape 1"/>
          <p:cNvSpPr/>
          <p:nvPr/>
        </p:nvSpPr>
        <p:spPr>
          <a:xfrm>
            <a:off x="431640" y="152280"/>
            <a:ext cx="871200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000066"/>
                </a:solidFill>
                <a:latin typeface="Arial"/>
                <a:ea typeface="Arial"/>
              </a:rPr>
              <a:t>Dynamic light scattering (DLS)</a:t>
            </a:r>
            <a:endParaRPr b="0" lang="cs-CZ" sz="2000" spc="-1" strike="noStrike">
              <a:latin typeface="Arial"/>
            </a:endParaRPr>
          </a:p>
        </p:txBody>
      </p:sp>
      <p:pic>
        <p:nvPicPr>
          <p:cNvPr id="378" name="Shape 414" descr=""/>
          <p:cNvPicPr/>
          <p:nvPr/>
        </p:nvPicPr>
        <p:blipFill>
          <a:blip r:embed="rId1"/>
          <a:srcRect l="0" t="0" r="3452" b="0"/>
          <a:stretch/>
        </p:blipFill>
        <p:spPr>
          <a:xfrm>
            <a:off x="250920" y="601560"/>
            <a:ext cx="2850840" cy="2898360"/>
          </a:xfrm>
          <a:prstGeom prst="rect">
            <a:avLst/>
          </a:prstGeom>
          <a:ln>
            <a:noFill/>
          </a:ln>
        </p:spPr>
      </p:pic>
      <p:pic>
        <p:nvPicPr>
          <p:cNvPr id="379" name="Shape 415" descr=""/>
          <p:cNvPicPr/>
          <p:nvPr/>
        </p:nvPicPr>
        <p:blipFill>
          <a:blip r:embed="rId2"/>
          <a:srcRect l="0" t="0" r="3436" b="0"/>
          <a:stretch/>
        </p:blipFill>
        <p:spPr>
          <a:xfrm>
            <a:off x="179280" y="3716280"/>
            <a:ext cx="2920680" cy="2955600"/>
          </a:xfrm>
          <a:prstGeom prst="rect">
            <a:avLst/>
          </a:prstGeom>
          <a:ln>
            <a:noFill/>
          </a:ln>
        </p:spPr>
      </p:pic>
      <p:sp>
        <p:nvSpPr>
          <p:cNvPr id="380" name="CustomShape 2"/>
          <p:cNvSpPr/>
          <p:nvPr/>
        </p:nvSpPr>
        <p:spPr>
          <a:xfrm>
            <a:off x="3203640" y="1413000"/>
            <a:ext cx="5544720" cy="1258560"/>
          </a:xfrm>
          <a:prstGeom prst="rect">
            <a:avLst/>
          </a:prstGeom>
          <a:noFill/>
          <a:ln>
            <a:noFill/>
          </a:ln>
        </p:spPr>
        <p:style>
          <a:lnRef idx="0"/>
          <a:fillRef idx="0"/>
          <a:effectRef idx="0"/>
          <a:fontRef idx="minor"/>
        </p:style>
        <p:txBody>
          <a:bodyPr anchor="ctr"/>
          <a:p>
            <a:pPr algn="just">
              <a:lnSpc>
                <a:spcPct val="110000"/>
              </a:lnSpc>
            </a:pPr>
            <a:r>
              <a:rPr b="0" lang="cs-CZ" sz="1400" spc="-1" strike="noStrike">
                <a:solidFill>
                  <a:srgbClr val="000000"/>
                </a:solidFill>
                <a:latin typeface="Arial"/>
                <a:ea typeface="Arial"/>
              </a:rPr>
              <a:t>Correlation function (average from 10 measurements) and calculated hydrodynamic radius for a lysozyme sample. Results: Rh = 1,95 nm, Polydispersity = 19,1%. </a:t>
            </a:r>
            <a:endParaRPr b="0" lang="cs-CZ" sz="1400" spc="-1" strike="noStrike">
              <a:latin typeface="Arial"/>
            </a:endParaRPr>
          </a:p>
          <a:p>
            <a:pPr algn="just">
              <a:lnSpc>
                <a:spcPct val="110000"/>
              </a:lnSpc>
            </a:pPr>
            <a:r>
              <a:rPr b="0" lang="cs-CZ" sz="1400" spc="-1" strike="noStrike">
                <a:solidFill>
                  <a:srgbClr val="000000"/>
                </a:solidFill>
                <a:latin typeface="Arial"/>
                <a:ea typeface="Arial"/>
              </a:rPr>
              <a:t>No protein aggregates are present. Such a DLS result indicates a good chance for crystal growth, but it is not a guarantuee.</a:t>
            </a:r>
            <a:endParaRPr b="0" lang="cs-CZ" sz="1400" spc="-1" strike="noStrike">
              <a:latin typeface="Arial"/>
            </a:endParaRPr>
          </a:p>
        </p:txBody>
      </p:sp>
      <p:sp>
        <p:nvSpPr>
          <p:cNvPr id="381" name="CustomShape 3"/>
          <p:cNvSpPr/>
          <p:nvPr/>
        </p:nvSpPr>
        <p:spPr>
          <a:xfrm>
            <a:off x="1619280" y="765000"/>
            <a:ext cx="1439640" cy="456840"/>
          </a:xfrm>
          <a:prstGeom prst="rect">
            <a:avLst/>
          </a:prstGeom>
          <a:noFill/>
          <a:ln>
            <a:noFill/>
          </a:ln>
        </p:spPr>
        <p:style>
          <a:lnRef idx="0"/>
          <a:fillRef idx="0"/>
          <a:effectRef idx="0"/>
          <a:fontRef idx="minor"/>
        </p:style>
        <p:txBody>
          <a:bodyPr/>
          <a:p>
            <a:pPr>
              <a:lnSpc>
                <a:spcPct val="100000"/>
              </a:lnSpc>
            </a:pPr>
            <a:r>
              <a:rPr b="1" lang="cs-CZ" sz="1200" spc="-1" strike="noStrike">
                <a:solidFill>
                  <a:srgbClr val="000000"/>
                </a:solidFill>
                <a:latin typeface="Arial"/>
                <a:ea typeface="Arial"/>
              </a:rPr>
              <a:t>Monodisperse sample</a:t>
            </a:r>
            <a:endParaRPr b="0" lang="cs-CZ" sz="1200" spc="-1" strike="noStrike">
              <a:latin typeface="Arial"/>
            </a:endParaRPr>
          </a:p>
        </p:txBody>
      </p:sp>
      <p:sp>
        <p:nvSpPr>
          <p:cNvPr id="382" name="CustomShape 4"/>
          <p:cNvSpPr/>
          <p:nvPr/>
        </p:nvSpPr>
        <p:spPr>
          <a:xfrm>
            <a:off x="1908000" y="3933720"/>
            <a:ext cx="1439640" cy="456840"/>
          </a:xfrm>
          <a:prstGeom prst="rect">
            <a:avLst/>
          </a:prstGeom>
          <a:noFill/>
          <a:ln>
            <a:noFill/>
          </a:ln>
        </p:spPr>
        <p:style>
          <a:lnRef idx="0"/>
          <a:fillRef idx="0"/>
          <a:effectRef idx="0"/>
          <a:fontRef idx="minor"/>
        </p:style>
        <p:txBody>
          <a:bodyPr/>
          <a:p>
            <a:pPr>
              <a:lnSpc>
                <a:spcPct val="100000"/>
              </a:lnSpc>
            </a:pPr>
            <a:r>
              <a:rPr b="1" lang="cs-CZ" sz="1200" spc="-1" strike="noStrike">
                <a:solidFill>
                  <a:srgbClr val="000000"/>
                </a:solidFill>
                <a:latin typeface="Arial"/>
                <a:ea typeface="Arial"/>
              </a:rPr>
              <a:t>Polydisperse sample</a:t>
            </a:r>
            <a:endParaRPr b="0" lang="cs-CZ" sz="1200" spc="-1" strike="noStrike">
              <a:latin typeface="Arial"/>
            </a:endParaRPr>
          </a:p>
        </p:txBody>
      </p:sp>
      <p:sp>
        <p:nvSpPr>
          <p:cNvPr id="383" name="CustomShape 5"/>
          <p:cNvSpPr/>
          <p:nvPr/>
        </p:nvSpPr>
        <p:spPr>
          <a:xfrm>
            <a:off x="3276720" y="4546440"/>
            <a:ext cx="5543280" cy="1725120"/>
          </a:xfrm>
          <a:prstGeom prst="rect">
            <a:avLst/>
          </a:prstGeom>
          <a:noFill/>
          <a:ln>
            <a:noFill/>
          </a:ln>
        </p:spPr>
        <p:style>
          <a:lnRef idx="0"/>
          <a:fillRef idx="0"/>
          <a:effectRef idx="0"/>
          <a:fontRef idx="minor"/>
        </p:style>
        <p:txBody>
          <a:bodyPr anchor="ctr"/>
          <a:p>
            <a:pPr algn="just">
              <a:lnSpc>
                <a:spcPct val="110000"/>
              </a:lnSpc>
            </a:pPr>
            <a:r>
              <a:rPr b="0" lang="cs-CZ" sz="1400" spc="-1" strike="noStrike">
                <a:solidFill>
                  <a:srgbClr val="000000"/>
                </a:solidFill>
                <a:latin typeface="Arial"/>
                <a:ea typeface="Arial"/>
              </a:rPr>
              <a:t>Results: A small peak is observed with a hydrodynamic radius of 6,21 nm (polydispersity 28,9%). Further broad peaks are visible at 41,4 nm and 212,5 nm and some dust particle in the micrometer range. </a:t>
            </a:r>
            <a:endParaRPr b="0" lang="cs-CZ" sz="1400" spc="-1" strike="noStrike">
              <a:latin typeface="Arial"/>
            </a:endParaRPr>
          </a:p>
          <a:p>
            <a:pPr algn="just">
              <a:lnSpc>
                <a:spcPct val="110000"/>
              </a:lnSpc>
            </a:pPr>
            <a:r>
              <a:rPr b="0" lang="cs-CZ" sz="1400" spc="-1" strike="noStrike">
                <a:solidFill>
                  <a:srgbClr val="000000"/>
                </a:solidFill>
                <a:latin typeface="Arial"/>
                <a:ea typeface="Arial"/>
              </a:rPr>
              <a:t>The chances to get crystals from this protein sample are small. For this sample a filtration step would be necessary to remove the large particles that interfere with the smaller ones. </a:t>
            </a:r>
            <a:endParaRPr b="0" lang="cs-CZ" sz="1400" spc="-1" strike="noStrike">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4" name="CustomShape 1"/>
          <p:cNvSpPr/>
          <p:nvPr/>
        </p:nvSpPr>
        <p:spPr>
          <a:xfrm>
            <a:off x="324000" y="836640"/>
            <a:ext cx="8496000" cy="2426760"/>
          </a:xfrm>
          <a:prstGeom prst="rect">
            <a:avLst/>
          </a:prstGeom>
          <a:noFill/>
          <a:ln>
            <a:noFill/>
          </a:ln>
        </p:spPr>
        <p:style>
          <a:lnRef idx="0"/>
          <a:fillRef idx="0"/>
          <a:effectRef idx="0"/>
          <a:fontRef idx="minor"/>
        </p:style>
        <p:txBody>
          <a:bodyPr/>
          <a:p>
            <a:pPr>
              <a:lnSpc>
                <a:spcPct val="140000"/>
              </a:lnSpc>
            </a:pPr>
            <a:r>
              <a:rPr b="0" lang="cs-CZ" sz="1800" spc="-1" strike="noStrike">
                <a:solidFill>
                  <a:srgbClr val="000000"/>
                </a:solidFill>
                <a:latin typeface="Arial"/>
                <a:ea typeface="Arial"/>
              </a:rPr>
              <a:t>Otázka č. 1: </a:t>
            </a:r>
            <a:endParaRPr b="0" lang="cs-CZ" sz="1800" spc="-1" strike="noStrike">
              <a:latin typeface="Arial"/>
            </a:endParaRPr>
          </a:p>
          <a:p>
            <a:pPr>
              <a:lnSpc>
                <a:spcPct val="140000"/>
              </a:lnSpc>
              <a:spcBef>
                <a:spcPts val="901"/>
              </a:spcBef>
            </a:pPr>
            <a:endParaRPr b="0" lang="cs-CZ" sz="1800" spc="-1" strike="noStrike">
              <a:latin typeface="Arial"/>
            </a:endParaRPr>
          </a:p>
          <a:p>
            <a:pPr>
              <a:lnSpc>
                <a:spcPct val="140000"/>
              </a:lnSpc>
              <a:spcBef>
                <a:spcPts val="901"/>
              </a:spcBef>
            </a:pPr>
            <a:r>
              <a:rPr b="1" lang="cs-CZ" sz="1800" spc="-1" strike="noStrike">
                <a:solidFill>
                  <a:srgbClr val="000000"/>
                </a:solidFill>
                <a:latin typeface="Arial"/>
                <a:ea typeface="Arial"/>
              </a:rPr>
              <a:t>Vyjmenujte 3 metody pro stanovení mikrohomogenity/mikroheterogenity proteinového vzorku.</a:t>
            </a:r>
            <a:endParaRPr b="0" lang="cs-CZ" sz="1800" spc="-1" strike="noStrike">
              <a:latin typeface="Arial"/>
            </a:endParaRPr>
          </a:p>
          <a:p>
            <a:pPr>
              <a:lnSpc>
                <a:spcPct val="100000"/>
              </a:lnSpc>
            </a:pPr>
            <a:endParaRPr b="0" lang="cs-CZ" sz="1800" spc="-1" strike="noStrike">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5" name="CustomShape 1"/>
          <p:cNvSpPr/>
          <p:nvPr/>
        </p:nvSpPr>
        <p:spPr>
          <a:xfrm>
            <a:off x="576360" y="404640"/>
            <a:ext cx="7991280" cy="1004400"/>
          </a:xfrm>
          <a:prstGeom prst="rect">
            <a:avLst/>
          </a:prstGeom>
          <a:noFill/>
          <a:ln>
            <a:noFill/>
          </a:ln>
        </p:spPr>
        <p:style>
          <a:lnRef idx="0"/>
          <a:fillRef idx="0"/>
          <a:effectRef idx="0"/>
          <a:fontRef idx="minor"/>
        </p:style>
        <p:txBody>
          <a:bodyPr/>
          <a:p>
            <a:pPr algn="ctr">
              <a:lnSpc>
                <a:spcPct val="100000"/>
              </a:lnSpc>
            </a:pPr>
            <a:r>
              <a:rPr b="1" lang="cs-CZ" sz="2400" spc="-1" strike="noStrike">
                <a:solidFill>
                  <a:srgbClr val="000066"/>
                </a:solidFill>
                <a:latin typeface="Arial"/>
                <a:ea typeface="Arial"/>
              </a:rPr>
              <a:t>Folding</a:t>
            </a:r>
            <a:endParaRPr b="0" lang="cs-CZ" sz="2400" spc="-1" strike="noStrike">
              <a:latin typeface="Arial"/>
            </a:endParaRPr>
          </a:p>
          <a:p>
            <a:pPr>
              <a:lnSpc>
                <a:spcPct val="100000"/>
              </a:lnSpc>
            </a:pPr>
            <a:endParaRPr b="0" lang="cs-CZ" sz="2400" spc="-1" strike="noStrike">
              <a:latin typeface="Arial"/>
            </a:endParaRPr>
          </a:p>
        </p:txBody>
      </p:sp>
      <p:sp>
        <p:nvSpPr>
          <p:cNvPr id="386" name="CustomShape 2"/>
          <p:cNvSpPr/>
          <p:nvPr/>
        </p:nvSpPr>
        <p:spPr>
          <a:xfrm>
            <a:off x="250920" y="2997360"/>
            <a:ext cx="8214840" cy="366480"/>
          </a:xfrm>
          <a:prstGeom prst="rect">
            <a:avLst/>
          </a:prstGeom>
          <a:noFill/>
          <a:ln>
            <a:noFill/>
          </a:ln>
        </p:spPr>
        <p:style>
          <a:lnRef idx="0"/>
          <a:fillRef idx="0"/>
          <a:effectRef idx="0"/>
          <a:fontRef idx="minor"/>
        </p:style>
        <p:txBody>
          <a:bodyPr/>
          <a:p>
            <a:pPr algn="ctr">
              <a:lnSpc>
                <a:spcPct val="100000"/>
              </a:lnSpc>
            </a:pPr>
            <a:r>
              <a:rPr b="0" lang="cs-CZ" sz="1800" spc="-1" strike="noStrike">
                <a:solidFill>
                  <a:srgbClr val="000000"/>
                </a:solidFill>
                <a:latin typeface="Calibri"/>
                <a:ea typeface="Calibri"/>
              </a:rPr>
              <a:t>Methods to study secondary, tertiary, and quaternary structure</a:t>
            </a:r>
            <a:endParaRPr b="0" lang="cs-CZ" sz="1800" spc="-1" strike="noStrike">
              <a:latin typeface="Arial"/>
            </a:endParaRPr>
          </a:p>
        </p:txBody>
      </p:sp>
      <p:sp>
        <p:nvSpPr>
          <p:cNvPr id="387" name="CustomShape 3"/>
          <p:cNvSpPr/>
          <p:nvPr/>
        </p:nvSpPr>
        <p:spPr>
          <a:xfrm>
            <a:off x="395280" y="5372280"/>
            <a:ext cx="6048000" cy="366480"/>
          </a:xfrm>
          <a:prstGeom prst="rect">
            <a:avLst/>
          </a:prstGeom>
          <a:noFill/>
          <a:ln>
            <a:noFill/>
          </a:ln>
        </p:spPr>
        <p:style>
          <a:lnRef idx="0"/>
          <a:fillRef idx="0"/>
          <a:effectRef idx="0"/>
          <a:fontRef idx="minor"/>
        </p:style>
      </p:sp>
      <p:sp>
        <p:nvSpPr>
          <p:cNvPr id="388" name="CustomShape 4"/>
          <p:cNvSpPr/>
          <p:nvPr/>
        </p:nvSpPr>
        <p:spPr>
          <a:xfrm flipH="1">
            <a:off x="2626560" y="3349800"/>
            <a:ext cx="791640" cy="93456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389" name="CustomShape 5"/>
          <p:cNvSpPr/>
          <p:nvPr/>
        </p:nvSpPr>
        <p:spPr>
          <a:xfrm>
            <a:off x="611280" y="4429080"/>
            <a:ext cx="223164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Circular dichroism</a:t>
            </a:r>
            <a:endParaRPr b="0" lang="cs-CZ" sz="1800" spc="-1" strike="noStrike">
              <a:latin typeface="Arial"/>
            </a:endParaRPr>
          </a:p>
        </p:txBody>
      </p:sp>
      <p:sp>
        <p:nvSpPr>
          <p:cNvPr id="390" name="CustomShape 6"/>
          <p:cNvSpPr/>
          <p:nvPr/>
        </p:nvSpPr>
        <p:spPr>
          <a:xfrm>
            <a:off x="2195640" y="5510160"/>
            <a:ext cx="417636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Fluorescence emission spectroscopy</a:t>
            </a:r>
            <a:endParaRPr b="0" lang="cs-CZ" sz="1800" spc="-1" strike="noStrike">
              <a:latin typeface="Arial"/>
            </a:endParaRPr>
          </a:p>
        </p:txBody>
      </p:sp>
      <p:sp>
        <p:nvSpPr>
          <p:cNvPr id="391" name="CustomShape 7"/>
          <p:cNvSpPr/>
          <p:nvPr/>
        </p:nvSpPr>
        <p:spPr>
          <a:xfrm>
            <a:off x="4356000" y="3421080"/>
            <a:ext cx="360" cy="180000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392" name="CustomShape 8"/>
          <p:cNvSpPr/>
          <p:nvPr/>
        </p:nvSpPr>
        <p:spPr>
          <a:xfrm>
            <a:off x="5867280" y="3349800"/>
            <a:ext cx="1584000" cy="100764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393" name="CustomShape 9"/>
          <p:cNvSpPr/>
          <p:nvPr/>
        </p:nvSpPr>
        <p:spPr>
          <a:xfrm>
            <a:off x="6732720" y="4437000"/>
            <a:ext cx="2410920" cy="105372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Size exclusion chromatography </a:t>
            </a:r>
            <a:endParaRPr b="0" lang="cs-CZ" sz="1800" spc="-1" strike="noStrike">
              <a:latin typeface="Arial"/>
            </a:endParaRPr>
          </a:p>
          <a:p>
            <a:pPr>
              <a:lnSpc>
                <a:spcPct val="100000"/>
              </a:lnSpc>
              <a:spcBef>
                <a:spcPts val="901"/>
              </a:spcBef>
            </a:pPr>
            <a:r>
              <a:rPr b="0" lang="cs-CZ" sz="1800" spc="-1" strike="noStrike">
                <a:solidFill>
                  <a:srgbClr val="000000"/>
                </a:solidFill>
                <a:latin typeface="Arial"/>
                <a:ea typeface="Arial"/>
              </a:rPr>
              <a:t>(gel filtration)</a:t>
            </a:r>
            <a:endParaRPr b="0" lang="cs-CZ" sz="1800" spc="-1" strike="noStrike">
              <a:latin typeface="Arial"/>
            </a:endParaRPr>
          </a:p>
        </p:txBody>
      </p:sp>
      <p:graphicFrame>
        <p:nvGraphicFramePr>
          <p:cNvPr id="394" name="Table 10"/>
          <p:cNvGraphicFramePr/>
          <p:nvPr/>
        </p:nvGraphicFramePr>
        <p:xfrm>
          <a:off x="684360" y="1093680"/>
          <a:ext cx="7919640" cy="1248840"/>
        </p:xfrm>
        <a:graphic>
          <a:graphicData uri="http://schemas.openxmlformats.org/drawingml/2006/table">
            <a:tbl>
              <a:tblPr/>
              <a:tblGrid>
                <a:gridCol w="2950920"/>
                <a:gridCol w="4968720"/>
              </a:tblGrid>
              <a:tr h="517320">
                <a:tc>
                  <a:txBody>
                    <a:bodyPr lIns="0" rIns="0" tIns="45360" bIns="45360"/>
                    <a:p>
                      <a:pPr>
                        <a:lnSpc>
                          <a:spcPct val="100000"/>
                        </a:lnSpc>
                      </a:pPr>
                      <a:r>
                        <a:rPr b="0" lang="cs-CZ" sz="1400" spc="-1" strike="noStrike">
                          <a:solidFill>
                            <a:srgbClr val="000000"/>
                          </a:solidFill>
                          <a:latin typeface="Arial"/>
                          <a:ea typeface="Arial"/>
                        </a:rPr>
                        <a:t>Conformational state</a:t>
                      </a:r>
                      <a:endParaRPr b="0" lang="cs-CZ" sz="1400" spc="-1" strike="noStrike">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nSpc>
                          <a:spcPct val="100000"/>
                        </a:lnSpc>
                      </a:pPr>
                      <a:r>
                        <a:rPr b="0" lang="cs-CZ" sz="1400" spc="-1" strike="noStrike">
                          <a:solidFill>
                            <a:srgbClr val="000000"/>
                          </a:solidFill>
                          <a:latin typeface="Arial"/>
                          <a:ea typeface="Arial"/>
                        </a:rPr>
                        <a:t>Static light scattering, analytical ultracentrifugation, size–exclusion chromatography </a:t>
                      </a:r>
                      <a:endParaRPr b="0" lang="cs-CZ" sz="1400" spc="-1" strike="noStrike">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731520">
                <a:tc>
                  <a:txBody>
                    <a:bodyPr lIns="0" rIns="0" tIns="45360" bIns="45360"/>
                    <a:p>
                      <a:pPr>
                        <a:lnSpc>
                          <a:spcPct val="100000"/>
                        </a:lnSpc>
                      </a:pPr>
                      <a:r>
                        <a:rPr b="0" lang="cs-CZ" sz="1400" spc="-1" strike="noStrike">
                          <a:solidFill>
                            <a:srgbClr val="000000"/>
                          </a:solidFill>
                          <a:latin typeface="Arial"/>
                          <a:ea typeface="Arial"/>
                        </a:rPr>
                        <a:t>Folding state</a:t>
                      </a:r>
                      <a:endParaRPr b="0" lang="cs-CZ" sz="1400" spc="-1" strike="noStrike">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nSpc>
                          <a:spcPct val="100000"/>
                        </a:lnSpc>
                      </a:pPr>
                      <a:r>
                        <a:rPr b="0" lang="cs-CZ" sz="1400" spc="-1" strike="noStrike">
                          <a:solidFill>
                            <a:srgbClr val="000000"/>
                          </a:solidFill>
                          <a:latin typeface="Arial"/>
                          <a:ea typeface="Arial"/>
                        </a:rPr>
                        <a:t>Nuclear magnetic resonance spectroscopy, circular dichroism, Fluorescence emission spectroscopy, Fourier- transformed infrared spectroscopy</a:t>
                      </a:r>
                      <a:endParaRPr b="0" lang="cs-CZ" sz="1400" spc="-1" strike="noStrike">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bl>
          </a:graphicData>
        </a:graphic>
      </p:graphicFrame>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5" name="CustomShape 1"/>
          <p:cNvSpPr/>
          <p:nvPr/>
        </p:nvSpPr>
        <p:spPr>
          <a:xfrm>
            <a:off x="0" y="476280"/>
            <a:ext cx="9143640" cy="2781000"/>
          </a:xfrm>
          <a:prstGeom prst="rect">
            <a:avLst/>
          </a:prstGeom>
          <a:noFill/>
          <a:ln>
            <a:noFill/>
          </a:ln>
        </p:spPr>
        <p:style>
          <a:lnRef idx="0"/>
          <a:fillRef idx="0"/>
          <a:effectRef idx="0"/>
          <a:fontRef idx="minor"/>
        </p:style>
        <p:txBody>
          <a:bodyPr/>
          <a:p>
            <a:pPr>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Amino acids with intrinsic fluorescence properties: phenylalanine, tyrosine, tryptophan; but only tyrosine and tryptophan are used experimentally because their quantum yields (emitted photons/excited photons) are high enough to give a good fluorescence signal. So this technique is limited to proteins having either Trp or Tyr, or both.</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At an excitation wavelength of 280 nm, both Trp and Tyr will become excited. To selectively excite Trp only, a 295 nm wavelength must be used.</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Trp and Tyr residues can be used to follow protein folding because their fluorescence properties (quantum yields) are sensitive to environment, which changes when a protein folds/unfolds. In the native folded state, Trp and Tyr are generally located within the core of the protein, whereas in a partially folded or unfolded state they become exposed to solvent.</a:t>
            </a:r>
            <a:endParaRPr b="0" lang="cs-CZ" sz="1600" spc="-1" strike="noStrike">
              <a:latin typeface="Arial"/>
            </a:endParaRPr>
          </a:p>
        </p:txBody>
      </p:sp>
      <p:pic>
        <p:nvPicPr>
          <p:cNvPr id="396" name="Shape 444" descr=""/>
          <p:cNvPicPr/>
          <p:nvPr/>
        </p:nvPicPr>
        <p:blipFill>
          <a:blip r:embed="rId1"/>
          <a:srcRect l="4724" t="0" r="7874" b="21720"/>
          <a:stretch/>
        </p:blipFill>
        <p:spPr>
          <a:xfrm>
            <a:off x="4176720" y="3789360"/>
            <a:ext cx="4966920" cy="2147400"/>
          </a:xfrm>
          <a:prstGeom prst="rect">
            <a:avLst/>
          </a:prstGeom>
          <a:ln w="9360">
            <a:solidFill>
              <a:schemeClr val="dk1"/>
            </a:solidFill>
            <a:miter/>
          </a:ln>
        </p:spPr>
      </p:pic>
      <p:sp>
        <p:nvSpPr>
          <p:cNvPr id="397" name="CustomShape 2"/>
          <p:cNvSpPr/>
          <p:nvPr/>
        </p:nvSpPr>
        <p:spPr>
          <a:xfrm>
            <a:off x="0" y="3789360"/>
            <a:ext cx="4140000" cy="2750760"/>
          </a:xfrm>
          <a:prstGeom prst="rect">
            <a:avLst/>
          </a:prstGeom>
          <a:noFill/>
          <a:ln>
            <a:noFill/>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1. In a hydrophobic environment (buried within the core of the protein), Tyr and Trp have a high quantum yield and therefore a high fluorescence intensity. In a hydrophilic environment (exposed to solvent), on the other hand, their quantum yields decrease, leading to low fluorescence intensity.</a:t>
            </a:r>
            <a:endParaRPr b="0" lang="cs-CZ" sz="1400" spc="-1" strike="noStrike">
              <a:latin typeface="Arial"/>
            </a:endParaRPr>
          </a:p>
          <a:p>
            <a:pPr algn="just">
              <a:lnSpc>
                <a:spcPct val="100000"/>
              </a:lnSpc>
              <a:spcBef>
                <a:spcPts val="700"/>
              </a:spcBef>
            </a:pPr>
            <a:r>
              <a:rPr b="0" lang="cs-CZ" sz="1400" spc="-1" strike="noStrike">
                <a:solidFill>
                  <a:srgbClr val="000000"/>
                </a:solidFill>
                <a:latin typeface="Arial"/>
                <a:ea typeface="Arial"/>
              </a:rPr>
              <a:t>2. The wavelength of the emission maximum also reflects the hydrophobic (</a:t>
            </a:r>
            <a:r>
              <a:rPr b="0" lang="cs-CZ" sz="1400" spc="-1" strike="noStrike">
                <a:solidFill>
                  <a:srgbClr val="000000"/>
                </a:solidFill>
                <a:latin typeface="Noto Sans Symbols"/>
                <a:ea typeface="Noto Sans Symbols"/>
              </a:rPr>
              <a:t>λ </a:t>
            </a:r>
            <a:r>
              <a:rPr b="0" lang="cs-CZ" sz="1400" spc="-1" strike="noStrike">
                <a:solidFill>
                  <a:srgbClr val="000000"/>
                </a:solidFill>
                <a:latin typeface="Arial"/>
                <a:ea typeface="Arial"/>
              </a:rPr>
              <a:t>em 308 nm for azurin indicating that Trp is deeply buried  within the core of the protein) and hydrophilic (</a:t>
            </a:r>
            <a:r>
              <a:rPr b="0" lang="cs-CZ" sz="1400" spc="-1" strike="noStrike">
                <a:solidFill>
                  <a:srgbClr val="000000"/>
                </a:solidFill>
                <a:latin typeface="Noto Sans Symbols"/>
                <a:ea typeface="Noto Sans Symbols"/>
              </a:rPr>
              <a:t>λ</a:t>
            </a:r>
            <a:r>
              <a:rPr b="0" lang="cs-CZ" sz="1400" spc="-1" strike="noStrike">
                <a:solidFill>
                  <a:srgbClr val="000000"/>
                </a:solidFill>
                <a:latin typeface="Arial"/>
                <a:ea typeface="Arial"/>
              </a:rPr>
              <a:t> em 352 nm for glucagon indicating that Trp is exposed to the solvent) environment.</a:t>
            </a:r>
            <a:endParaRPr b="0" lang="cs-CZ" sz="1400" spc="-1" strike="noStrike">
              <a:latin typeface="Arial"/>
            </a:endParaRPr>
          </a:p>
        </p:txBody>
      </p:sp>
      <p:sp>
        <p:nvSpPr>
          <p:cNvPr id="398" name="CustomShape 3"/>
          <p:cNvSpPr/>
          <p:nvPr/>
        </p:nvSpPr>
        <p:spPr>
          <a:xfrm>
            <a:off x="2124000" y="0"/>
            <a:ext cx="5256000" cy="396360"/>
          </a:xfrm>
          <a:prstGeom prst="rect">
            <a:avLst/>
          </a:prstGeom>
          <a:noFill/>
          <a:ln>
            <a:noFill/>
          </a:ln>
        </p:spPr>
        <p:style>
          <a:lnRef idx="0"/>
          <a:fillRef idx="0"/>
          <a:effectRef idx="0"/>
          <a:fontRef idx="minor"/>
        </p:style>
        <p:txBody>
          <a:bodyPr/>
          <a:p>
            <a:pPr>
              <a:lnSpc>
                <a:spcPct val="100000"/>
              </a:lnSpc>
            </a:pPr>
            <a:r>
              <a:rPr b="1" lang="cs-CZ" sz="2000" spc="-1" strike="noStrike">
                <a:solidFill>
                  <a:srgbClr val="000000"/>
                </a:solidFill>
                <a:latin typeface="Arial"/>
                <a:ea typeface="Arial"/>
              </a:rPr>
              <a:t>Fluorescence emission spectroscopy</a:t>
            </a:r>
            <a:endParaRPr b="0" lang="cs-CZ" sz="2000" spc="-1" strike="noStrike">
              <a:latin typeface="Arial"/>
            </a:endParaRPr>
          </a:p>
        </p:txBody>
      </p:sp>
      <p:sp>
        <p:nvSpPr>
          <p:cNvPr id="399" name="CustomShape 4"/>
          <p:cNvSpPr/>
          <p:nvPr/>
        </p:nvSpPr>
        <p:spPr>
          <a:xfrm>
            <a:off x="108000" y="3429000"/>
            <a:ext cx="4463640" cy="290160"/>
          </a:xfrm>
          <a:prstGeom prst="rect">
            <a:avLst/>
          </a:prstGeom>
          <a:noFill/>
          <a:ln>
            <a:noFill/>
          </a:ln>
        </p:spPr>
        <p:style>
          <a:lnRef idx="0"/>
          <a:fillRef idx="0"/>
          <a:effectRef idx="0"/>
          <a:fontRef idx="minor"/>
        </p:style>
        <p:txBody>
          <a:bodyPr/>
          <a:p>
            <a:pPr>
              <a:lnSpc>
                <a:spcPct val="100000"/>
              </a:lnSpc>
            </a:pPr>
            <a:r>
              <a:rPr b="1" lang="cs-CZ" sz="2000" spc="-1" strike="noStrike" baseline="-25000">
                <a:solidFill>
                  <a:srgbClr val="000000"/>
                </a:solidFill>
                <a:latin typeface="Arial"/>
                <a:ea typeface="Arial"/>
              </a:rPr>
              <a:t>Two modes of measurement</a:t>
            </a:r>
            <a:endParaRPr b="0" lang="cs-CZ" sz="2000" spc="-1" strike="noStrike">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0" name="CustomShape 1"/>
          <p:cNvSpPr/>
          <p:nvPr/>
        </p:nvSpPr>
        <p:spPr>
          <a:xfrm>
            <a:off x="250920" y="1125360"/>
            <a:ext cx="8280000" cy="1025280"/>
          </a:xfrm>
          <a:prstGeom prst="rect">
            <a:avLst/>
          </a:prstGeom>
          <a:noFill/>
          <a:ln>
            <a:noFill/>
          </a:ln>
        </p:spPr>
        <p:style>
          <a:lnRef idx="0"/>
          <a:fillRef idx="0"/>
          <a:effectRef idx="0"/>
          <a:fontRef idx="minor"/>
        </p:style>
        <p:txBody>
          <a:bodyPr anchor="ctr"/>
          <a:p>
            <a:pPr>
              <a:lnSpc>
                <a:spcPct val="110000"/>
              </a:lnSpc>
              <a:buClr>
                <a:srgbClr val="000000"/>
              </a:buClr>
              <a:buFont typeface="Noto Sans Symbols"/>
              <a:buChar char="➢"/>
            </a:pPr>
            <a:r>
              <a:rPr b="0" lang="cs-CZ" sz="1400" spc="-1" strike="noStrike">
                <a:solidFill>
                  <a:srgbClr val="000000"/>
                </a:solidFill>
                <a:latin typeface="Arial"/>
                <a:ea typeface="Arial"/>
              </a:rPr>
              <a:t> </a:t>
            </a:r>
            <a:r>
              <a:rPr b="0" lang="cs-CZ" sz="1400" spc="-1" strike="noStrike">
                <a:solidFill>
                  <a:srgbClr val="000000"/>
                </a:solidFill>
                <a:latin typeface="Arial"/>
                <a:ea typeface="Arial"/>
              </a:rPr>
              <a:t>As mentioned, the previous technique is limited to proteins containing Trp or Tyr residues. It is also possible to use probes that bind specifically to hydrophobic protein residues (Sypro Orange, Nie red, dapoxyl  sulfonic acid, bis-ANS, 1,8-ANS ). Those surfaces are hidden in a native protein but exposed in partially or fully unfolded proteins.</a:t>
            </a:r>
            <a:endParaRPr b="0" lang="cs-CZ" sz="1400" spc="-1" strike="noStrike">
              <a:latin typeface="Arial"/>
            </a:endParaRPr>
          </a:p>
        </p:txBody>
      </p:sp>
      <p:sp>
        <p:nvSpPr>
          <p:cNvPr id="401" name="CustomShape 2"/>
          <p:cNvSpPr/>
          <p:nvPr/>
        </p:nvSpPr>
        <p:spPr>
          <a:xfrm>
            <a:off x="900000" y="333360"/>
            <a:ext cx="741636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000066"/>
                </a:solidFill>
                <a:latin typeface="Arial"/>
                <a:ea typeface="Arial"/>
              </a:rPr>
              <a:t>Measurement of fluorescence intensity</a:t>
            </a:r>
            <a:endParaRPr b="0" lang="cs-CZ" sz="2000" spc="-1" strike="noStrike">
              <a:latin typeface="Arial"/>
            </a:endParaRPr>
          </a:p>
        </p:txBody>
      </p:sp>
      <p:sp>
        <p:nvSpPr>
          <p:cNvPr id="402" name="CustomShape 3"/>
          <p:cNvSpPr/>
          <p:nvPr/>
        </p:nvSpPr>
        <p:spPr>
          <a:xfrm>
            <a:off x="4500720" y="4797360"/>
            <a:ext cx="4438440" cy="517320"/>
          </a:xfrm>
          <a:prstGeom prst="rect">
            <a:avLst/>
          </a:prstGeom>
          <a:noFill/>
          <a:ln>
            <a:noFill/>
          </a:ln>
        </p:spPr>
        <p:style>
          <a:lnRef idx="0"/>
          <a:fillRef idx="0"/>
          <a:effectRef idx="0"/>
          <a:fontRef idx="minor"/>
        </p:style>
        <p:txBody>
          <a:bodyPr/>
          <a:p>
            <a:pPr algn="just">
              <a:lnSpc>
                <a:spcPct val="100000"/>
              </a:lnSpc>
            </a:pPr>
            <a:r>
              <a:rPr b="0" lang="cs-CZ" sz="1400" spc="-1" strike="noStrike">
                <a:solidFill>
                  <a:srgbClr val="000000"/>
                </a:solidFill>
                <a:latin typeface="Arial"/>
                <a:ea typeface="Arial"/>
              </a:rPr>
              <a:t>The thermal shift assay result for the screen of reducing agents for AHP2 protein. </a:t>
            </a:r>
            <a:endParaRPr b="0" lang="cs-CZ" sz="1400" spc="-1" strike="noStrike">
              <a:latin typeface="Arial"/>
            </a:endParaRPr>
          </a:p>
        </p:txBody>
      </p:sp>
      <p:sp>
        <p:nvSpPr>
          <p:cNvPr id="403" name="CustomShape 4"/>
          <p:cNvSpPr/>
          <p:nvPr/>
        </p:nvSpPr>
        <p:spPr>
          <a:xfrm>
            <a:off x="4716360" y="5445000"/>
            <a:ext cx="3816000" cy="36648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00"/>
                </a:solidFill>
                <a:latin typeface="Arial"/>
                <a:ea typeface="Arial"/>
              </a:rPr>
              <a:t>More in protein stability part…. </a:t>
            </a:r>
            <a:endParaRPr b="0" lang="cs-CZ" sz="1800" spc="-1" strike="noStrike">
              <a:latin typeface="Arial"/>
            </a:endParaRPr>
          </a:p>
        </p:txBody>
      </p:sp>
      <p:pic>
        <p:nvPicPr>
          <p:cNvPr id="404" name="Shape 456" descr=""/>
          <p:cNvPicPr/>
          <p:nvPr/>
        </p:nvPicPr>
        <p:blipFill>
          <a:blip r:embed="rId1"/>
          <a:srcRect l="4724" t="0" r="7874" b="21720"/>
          <a:stretch/>
        </p:blipFill>
        <p:spPr>
          <a:xfrm>
            <a:off x="179280" y="3436920"/>
            <a:ext cx="3779640" cy="1633320"/>
          </a:xfrm>
          <a:prstGeom prst="rect">
            <a:avLst/>
          </a:prstGeom>
          <a:ln w="9360">
            <a:solidFill>
              <a:schemeClr val="dk1"/>
            </a:solidFill>
            <a:miter/>
          </a:ln>
        </p:spPr>
      </p:pic>
      <p:sp>
        <p:nvSpPr>
          <p:cNvPr id="405" name="CustomShape 5"/>
          <p:cNvSpPr/>
          <p:nvPr/>
        </p:nvSpPr>
        <p:spPr>
          <a:xfrm>
            <a:off x="324000" y="2997360"/>
            <a:ext cx="2734920" cy="304560"/>
          </a:xfrm>
          <a:prstGeom prst="rect">
            <a:avLst/>
          </a:prstGeom>
          <a:noFill/>
          <a:ln>
            <a:noFill/>
          </a:ln>
        </p:spPr>
        <p:style>
          <a:lnRef idx="0"/>
          <a:fillRef idx="0"/>
          <a:effectRef idx="0"/>
          <a:fontRef idx="minor"/>
        </p:style>
        <p:txBody>
          <a:bodyPr/>
          <a:p>
            <a:pPr>
              <a:lnSpc>
                <a:spcPct val="100000"/>
              </a:lnSpc>
            </a:pPr>
            <a:r>
              <a:rPr b="1" lang="cs-CZ" sz="1400" spc="-1" strike="noStrike">
                <a:solidFill>
                  <a:srgbClr val="000000"/>
                </a:solidFill>
                <a:latin typeface="Arial"/>
                <a:ea typeface="Arial"/>
              </a:rPr>
              <a:t>NATIVE FLUORESCENCE</a:t>
            </a:r>
            <a:endParaRPr b="0" lang="cs-CZ" sz="1400" spc="-1" strike="noStrike">
              <a:latin typeface="Arial"/>
            </a:endParaRPr>
          </a:p>
        </p:txBody>
      </p:sp>
      <p:sp>
        <p:nvSpPr>
          <p:cNvPr id="406" name="CustomShape 6"/>
          <p:cNvSpPr/>
          <p:nvPr/>
        </p:nvSpPr>
        <p:spPr>
          <a:xfrm>
            <a:off x="4067280" y="3573360"/>
            <a:ext cx="504360" cy="579240"/>
          </a:xfrm>
          <a:prstGeom prst="rect">
            <a:avLst/>
          </a:prstGeom>
          <a:noFill/>
          <a:ln>
            <a:noFill/>
          </a:ln>
        </p:spPr>
        <p:style>
          <a:lnRef idx="0"/>
          <a:fillRef idx="0"/>
          <a:effectRef idx="0"/>
          <a:fontRef idx="minor"/>
        </p:style>
        <p:txBody>
          <a:bodyPr/>
          <a:p>
            <a:pPr>
              <a:lnSpc>
                <a:spcPct val="100000"/>
              </a:lnSpc>
            </a:pPr>
            <a:r>
              <a:rPr b="1" lang="cs-CZ" sz="3200" spc="-1" strike="noStrike">
                <a:solidFill>
                  <a:srgbClr val="000000"/>
                </a:solidFill>
                <a:latin typeface="Arial"/>
                <a:ea typeface="Arial"/>
              </a:rPr>
              <a:t>X</a:t>
            </a:r>
            <a:endParaRPr b="0" lang="cs-CZ" sz="3200" spc="-1" strike="noStrike">
              <a:latin typeface="Arial"/>
            </a:endParaRPr>
          </a:p>
        </p:txBody>
      </p:sp>
      <p:sp>
        <p:nvSpPr>
          <p:cNvPr id="407" name="CustomShape 7"/>
          <p:cNvSpPr/>
          <p:nvPr/>
        </p:nvSpPr>
        <p:spPr>
          <a:xfrm>
            <a:off x="4572000" y="2349360"/>
            <a:ext cx="4320720" cy="336240"/>
          </a:xfrm>
          <a:prstGeom prst="rect">
            <a:avLst/>
          </a:prstGeom>
          <a:noFill/>
          <a:ln>
            <a:noFill/>
          </a:ln>
        </p:spPr>
        <p:style>
          <a:lnRef idx="0"/>
          <a:fillRef idx="0"/>
          <a:effectRef idx="0"/>
          <a:fontRef idx="minor"/>
        </p:style>
        <p:txBody>
          <a:bodyPr/>
          <a:p>
            <a:pPr>
              <a:lnSpc>
                <a:spcPct val="100000"/>
              </a:lnSpc>
            </a:pPr>
            <a:r>
              <a:rPr b="1" lang="cs-CZ" sz="1600" spc="-1" strike="noStrike">
                <a:solidFill>
                  <a:srgbClr val="000000"/>
                </a:solidFill>
                <a:latin typeface="Arial"/>
                <a:ea typeface="Arial"/>
              </a:rPr>
              <a:t>Fluorescence of probe – Sypro Orange</a:t>
            </a:r>
            <a:endParaRPr b="0" lang="cs-CZ" sz="1600" spc="-1" strike="noStrike">
              <a:latin typeface="Arial"/>
            </a:endParaRPr>
          </a:p>
        </p:txBody>
      </p:sp>
      <p:pic>
        <p:nvPicPr>
          <p:cNvPr id="408" name="Shape 460" descr=""/>
          <p:cNvPicPr/>
          <p:nvPr/>
        </p:nvPicPr>
        <p:blipFill>
          <a:blip r:embed="rId2"/>
          <a:srcRect l="3542" t="6044" r="8266" b="51969"/>
          <a:stretch/>
        </p:blipFill>
        <p:spPr>
          <a:xfrm>
            <a:off x="4500720" y="2997360"/>
            <a:ext cx="4571640" cy="1361880"/>
          </a:xfrm>
          <a:prstGeom prst="rect">
            <a:avLst/>
          </a:prstGeom>
          <a:ln>
            <a:noFill/>
          </a:ln>
        </p:spPr>
      </p:pic>
      <p:sp>
        <p:nvSpPr>
          <p:cNvPr id="409" name="CustomShape 8"/>
          <p:cNvSpPr/>
          <p:nvPr/>
        </p:nvSpPr>
        <p:spPr>
          <a:xfrm>
            <a:off x="6300720" y="4292640"/>
            <a:ext cx="1223640" cy="244080"/>
          </a:xfrm>
          <a:prstGeom prst="rect">
            <a:avLst/>
          </a:prstGeom>
          <a:noFill/>
          <a:ln>
            <a:noFill/>
          </a:ln>
        </p:spPr>
        <p:style>
          <a:lnRef idx="0"/>
          <a:fillRef idx="0"/>
          <a:effectRef idx="0"/>
          <a:fontRef idx="minor"/>
        </p:style>
        <p:txBody>
          <a:bodyPr/>
          <a:p>
            <a:pPr>
              <a:lnSpc>
                <a:spcPct val="100000"/>
              </a:lnSpc>
            </a:pPr>
            <a:r>
              <a:rPr b="0" lang="cs-CZ" sz="1000" spc="-1" strike="noStrike">
                <a:solidFill>
                  <a:srgbClr val="000000"/>
                </a:solidFill>
                <a:latin typeface="Arial"/>
                <a:ea typeface="Arial"/>
              </a:rPr>
              <a:t>T (°C)</a:t>
            </a:r>
            <a:endParaRPr b="0" lang="cs-CZ" sz="1000" spc="-1" strike="noStrike">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CustomShape 1"/>
          <p:cNvSpPr/>
          <p:nvPr/>
        </p:nvSpPr>
        <p:spPr>
          <a:xfrm>
            <a:off x="1258920" y="1197000"/>
            <a:ext cx="6870240" cy="518760"/>
          </a:xfrm>
          <a:prstGeom prst="rect">
            <a:avLst/>
          </a:prstGeom>
          <a:noFill/>
          <a:ln>
            <a:noFill/>
          </a:ln>
        </p:spPr>
        <p:style>
          <a:lnRef idx="0"/>
          <a:fillRef idx="0"/>
          <a:effectRef idx="0"/>
          <a:fontRef idx="minor"/>
        </p:style>
        <p:txBody>
          <a:bodyPr/>
          <a:p>
            <a:pPr>
              <a:lnSpc>
                <a:spcPct val="100000"/>
              </a:lnSpc>
            </a:pPr>
            <a:r>
              <a:rPr b="1" lang="cs-CZ" sz="2800" spc="-1" strike="noStrike">
                <a:solidFill>
                  <a:srgbClr val="000066"/>
                </a:solidFill>
                <a:latin typeface="Arial"/>
                <a:ea typeface="Arial"/>
              </a:rPr>
              <a:t>Quality parameters of produced protein</a:t>
            </a:r>
            <a:endParaRPr b="0" lang="cs-CZ" sz="2800" spc="-1" strike="noStrike">
              <a:latin typeface="Arial"/>
            </a:endParaRPr>
          </a:p>
        </p:txBody>
      </p:sp>
      <p:sp>
        <p:nvSpPr>
          <p:cNvPr id="131" name="CustomShape 2"/>
          <p:cNvSpPr/>
          <p:nvPr/>
        </p:nvSpPr>
        <p:spPr>
          <a:xfrm flipH="1">
            <a:off x="1357200" y="1911240"/>
            <a:ext cx="1499760" cy="785520"/>
          </a:xfrm>
          <a:custGeom>
            <a:avLst/>
            <a:gdLst/>
            <a:ahLst/>
            <a:rect l="l" t="t" r="r" b="b"/>
            <a:pathLst>
              <a:path w="21600" h="21600">
                <a:moveTo>
                  <a:pt x="0" y="0"/>
                </a:moveTo>
                <a:lnTo>
                  <a:pt x="21600" y="21600"/>
                </a:lnTo>
              </a:path>
            </a:pathLst>
          </a:custGeom>
          <a:noFill/>
          <a:ln w="9360">
            <a:solidFill>
              <a:srgbClr val="4a7ebb"/>
            </a:solidFill>
            <a:miter/>
            <a:tailEnd len="med" type="stealth" w="med"/>
          </a:ln>
        </p:spPr>
        <p:style>
          <a:lnRef idx="0"/>
          <a:fillRef idx="0"/>
          <a:effectRef idx="0"/>
          <a:fontRef idx="minor"/>
        </p:style>
      </p:sp>
      <p:sp>
        <p:nvSpPr>
          <p:cNvPr id="132" name="CustomShape 3"/>
          <p:cNvSpPr/>
          <p:nvPr/>
        </p:nvSpPr>
        <p:spPr>
          <a:xfrm>
            <a:off x="395280" y="2852640"/>
            <a:ext cx="2126880" cy="375840"/>
          </a:xfrm>
          <a:prstGeom prst="rect">
            <a:avLst/>
          </a:prstGeom>
          <a:noFill/>
          <a:ln w="9360">
            <a:solidFill>
              <a:schemeClr val="dk1"/>
            </a:solidFill>
            <a:miter/>
          </a:ln>
        </p:spPr>
        <p:style>
          <a:lnRef idx="0"/>
          <a:fillRef idx="0"/>
          <a:effectRef idx="0"/>
          <a:fontRef idx="minor"/>
        </p:style>
        <p:txBody>
          <a:bodyPr/>
          <a:p>
            <a:pPr>
              <a:lnSpc>
                <a:spcPct val="100000"/>
              </a:lnSpc>
            </a:pPr>
            <a:r>
              <a:rPr b="0" lang="cs-CZ" sz="1800" spc="-1" strike="noStrike">
                <a:solidFill>
                  <a:srgbClr val="000000"/>
                </a:solidFill>
                <a:latin typeface="Calibri"/>
                <a:ea typeface="Calibri"/>
              </a:rPr>
              <a:t>purity/homogeniety </a:t>
            </a:r>
            <a:endParaRPr b="0" lang="cs-CZ" sz="1800" spc="-1" strike="noStrike">
              <a:latin typeface="Arial"/>
            </a:endParaRPr>
          </a:p>
        </p:txBody>
      </p:sp>
      <p:sp>
        <p:nvSpPr>
          <p:cNvPr id="133" name="CustomShape 4"/>
          <p:cNvSpPr/>
          <p:nvPr/>
        </p:nvSpPr>
        <p:spPr>
          <a:xfrm>
            <a:off x="3564000" y="3141720"/>
            <a:ext cx="199980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Calibri"/>
                <a:ea typeface="Calibri"/>
              </a:rPr>
              <a:t>folding state</a:t>
            </a:r>
            <a:endParaRPr b="0" lang="cs-CZ" sz="1800" spc="-1" strike="noStrike">
              <a:latin typeface="Arial"/>
            </a:endParaRPr>
          </a:p>
        </p:txBody>
      </p:sp>
      <p:sp>
        <p:nvSpPr>
          <p:cNvPr id="134" name="CustomShape 5"/>
          <p:cNvSpPr/>
          <p:nvPr/>
        </p:nvSpPr>
        <p:spPr>
          <a:xfrm>
            <a:off x="4356000" y="1916280"/>
            <a:ext cx="360" cy="1158480"/>
          </a:xfrm>
          <a:custGeom>
            <a:avLst/>
            <a:gdLst/>
            <a:ahLst/>
            <a:rect l="l" t="t" r="r" b="b"/>
            <a:pathLst>
              <a:path w="21600" h="21600">
                <a:moveTo>
                  <a:pt x="0" y="0"/>
                </a:moveTo>
                <a:lnTo>
                  <a:pt x="21600" y="21600"/>
                </a:lnTo>
              </a:path>
            </a:pathLst>
          </a:custGeom>
          <a:noFill/>
          <a:ln w="9360">
            <a:solidFill>
              <a:srgbClr val="4a7ebb"/>
            </a:solidFill>
            <a:miter/>
            <a:tailEnd len="med" type="stealth" w="med"/>
          </a:ln>
        </p:spPr>
        <p:style>
          <a:lnRef idx="0"/>
          <a:fillRef idx="0"/>
          <a:effectRef idx="0"/>
          <a:fontRef idx="minor"/>
        </p:style>
      </p:sp>
      <p:sp>
        <p:nvSpPr>
          <p:cNvPr id="135" name="CustomShape 6"/>
          <p:cNvSpPr/>
          <p:nvPr/>
        </p:nvSpPr>
        <p:spPr>
          <a:xfrm>
            <a:off x="428760" y="3911760"/>
            <a:ext cx="8143560" cy="428400"/>
          </a:xfrm>
          <a:prstGeom prst="downArrowCallout">
            <a:avLst>
              <a:gd name="adj1" fmla="val 14035"/>
              <a:gd name="adj2" fmla="val 10516"/>
              <a:gd name="adj3" fmla="val 16200"/>
              <a:gd name="adj4" fmla="val 10658"/>
            </a:avLst>
          </a:prstGeom>
          <a:solidFill>
            <a:schemeClr val="accent1"/>
          </a:solidFill>
          <a:ln w="25560">
            <a:solidFill>
              <a:srgbClr val="385d8a"/>
            </a:solidFill>
            <a:miter/>
          </a:ln>
        </p:spPr>
        <p:style>
          <a:lnRef idx="0"/>
          <a:fillRef idx="0"/>
          <a:effectRef idx="0"/>
          <a:fontRef idx="minor"/>
        </p:style>
      </p:sp>
      <p:sp>
        <p:nvSpPr>
          <p:cNvPr id="136" name="CustomShape 7"/>
          <p:cNvSpPr/>
          <p:nvPr/>
        </p:nvSpPr>
        <p:spPr>
          <a:xfrm>
            <a:off x="2987640" y="5445000"/>
            <a:ext cx="3642840" cy="64116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Calibri"/>
                <a:ea typeface="Calibri"/>
              </a:rPr>
              <a:t>3D structure determination </a:t>
            </a:r>
            <a:endParaRPr b="0" lang="cs-CZ" sz="1800" spc="-1" strike="noStrike">
              <a:latin typeface="Arial"/>
            </a:endParaRPr>
          </a:p>
          <a:p>
            <a:pPr>
              <a:lnSpc>
                <a:spcPct val="100000"/>
              </a:lnSpc>
            </a:pPr>
            <a:r>
              <a:rPr b="0" lang="cs-CZ" sz="1800" spc="-1" strike="noStrike">
                <a:solidFill>
                  <a:srgbClr val="000000"/>
                </a:solidFill>
                <a:latin typeface="Calibri"/>
                <a:ea typeface="Calibri"/>
              </a:rPr>
              <a:t>Detail function analysis</a:t>
            </a:r>
            <a:endParaRPr b="0" lang="cs-CZ" sz="1800" spc="-1" strike="noStrike">
              <a:latin typeface="Arial"/>
            </a:endParaRPr>
          </a:p>
        </p:txBody>
      </p:sp>
      <p:sp>
        <p:nvSpPr>
          <p:cNvPr id="137" name="CustomShape 8"/>
          <p:cNvSpPr/>
          <p:nvPr/>
        </p:nvSpPr>
        <p:spPr>
          <a:xfrm>
            <a:off x="2928960" y="4483080"/>
            <a:ext cx="371448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Calibri"/>
                <a:ea typeface="Calibri"/>
              </a:rPr>
              <a:t>High quality of produced protein</a:t>
            </a:r>
            <a:endParaRPr b="0" lang="cs-CZ" sz="1800" spc="-1" strike="noStrike">
              <a:latin typeface="Arial"/>
            </a:endParaRPr>
          </a:p>
        </p:txBody>
      </p:sp>
      <p:sp>
        <p:nvSpPr>
          <p:cNvPr id="138" name="CustomShape 9"/>
          <p:cNvSpPr/>
          <p:nvPr/>
        </p:nvSpPr>
        <p:spPr>
          <a:xfrm rot="5400000">
            <a:off x="4214520" y="5083920"/>
            <a:ext cx="285480" cy="1080"/>
          </a:xfrm>
          <a:custGeom>
            <a:avLst/>
            <a:gdLst/>
            <a:ahLst/>
            <a:rect l="l" t="t" r="r" b="b"/>
            <a:pathLst>
              <a:path w="21600" h="21600">
                <a:moveTo>
                  <a:pt x="0" y="0"/>
                </a:moveTo>
                <a:lnTo>
                  <a:pt x="21600" y="21600"/>
                </a:lnTo>
              </a:path>
            </a:pathLst>
          </a:custGeom>
          <a:noFill/>
          <a:ln w="9360">
            <a:solidFill>
              <a:srgbClr val="4a7ebb"/>
            </a:solidFill>
            <a:miter/>
            <a:tailEnd len="med" type="stealth" w="med"/>
          </a:ln>
        </p:spPr>
        <p:style>
          <a:lnRef idx="0"/>
          <a:fillRef idx="0"/>
          <a:effectRef idx="0"/>
          <a:fontRef idx="minor"/>
        </p:style>
      </p:sp>
      <p:sp>
        <p:nvSpPr>
          <p:cNvPr id="139" name="CustomShape 10"/>
          <p:cNvSpPr/>
          <p:nvPr/>
        </p:nvSpPr>
        <p:spPr>
          <a:xfrm>
            <a:off x="5724360" y="1844640"/>
            <a:ext cx="1007640" cy="1223640"/>
          </a:xfrm>
          <a:custGeom>
            <a:avLst/>
            <a:gdLst/>
            <a:ahLst/>
            <a:rect l="l" t="t" r="r" b="b"/>
            <a:pathLst>
              <a:path w="21600" h="21600">
                <a:moveTo>
                  <a:pt x="0" y="0"/>
                </a:moveTo>
                <a:lnTo>
                  <a:pt x="21600" y="21600"/>
                </a:lnTo>
              </a:path>
            </a:pathLst>
          </a:custGeom>
          <a:noFill/>
          <a:ln w="9360">
            <a:solidFill>
              <a:srgbClr val="4a7ebb"/>
            </a:solidFill>
            <a:miter/>
            <a:tailEnd len="med" type="stealth" w="med"/>
          </a:ln>
        </p:spPr>
        <p:style>
          <a:lnRef idx="0"/>
          <a:fillRef idx="0"/>
          <a:effectRef idx="0"/>
          <a:fontRef idx="minor"/>
        </p:style>
      </p:sp>
      <p:sp>
        <p:nvSpPr>
          <p:cNvPr id="140" name="CustomShape 11"/>
          <p:cNvSpPr/>
          <p:nvPr/>
        </p:nvSpPr>
        <p:spPr>
          <a:xfrm>
            <a:off x="6300720" y="3284640"/>
            <a:ext cx="1079280" cy="375840"/>
          </a:xfrm>
          <a:prstGeom prst="rect">
            <a:avLst/>
          </a:prstGeom>
          <a:noFill/>
          <a:ln w="9360">
            <a:solidFill>
              <a:schemeClr val="dk1"/>
            </a:solidFill>
            <a:miter/>
          </a:ln>
        </p:spPr>
        <p:style>
          <a:lnRef idx="0"/>
          <a:fillRef idx="0"/>
          <a:effectRef idx="0"/>
          <a:fontRef idx="minor"/>
        </p:style>
        <p:txBody>
          <a:bodyPr/>
          <a:p>
            <a:pPr>
              <a:lnSpc>
                <a:spcPct val="100000"/>
              </a:lnSpc>
            </a:pPr>
            <a:r>
              <a:rPr b="0" lang="cs-CZ" sz="1800" spc="-1" strike="noStrike">
                <a:solidFill>
                  <a:srgbClr val="000000"/>
                </a:solidFill>
                <a:latin typeface="Calibri"/>
                <a:ea typeface="Calibri"/>
              </a:rPr>
              <a:t> </a:t>
            </a:r>
            <a:r>
              <a:rPr b="0" lang="cs-CZ" sz="1800" spc="-1" strike="noStrike">
                <a:solidFill>
                  <a:srgbClr val="000000"/>
                </a:solidFill>
                <a:latin typeface="Calibri"/>
                <a:ea typeface="Calibri"/>
              </a:rPr>
              <a:t>stability</a:t>
            </a:r>
            <a:endParaRPr b="0" lang="cs-CZ" sz="1800" spc="-1" strike="noStrike">
              <a:latin typeface="Arial"/>
            </a:endParaRPr>
          </a:p>
        </p:txBody>
      </p:sp>
      <p:sp>
        <p:nvSpPr>
          <p:cNvPr id="141" name="CustomShape 12"/>
          <p:cNvSpPr/>
          <p:nvPr/>
        </p:nvSpPr>
        <p:spPr>
          <a:xfrm>
            <a:off x="611280" y="260280"/>
            <a:ext cx="8353080" cy="382320"/>
          </a:xfrm>
          <a:prstGeom prst="rect">
            <a:avLst/>
          </a:prstGeom>
          <a:noFill/>
          <a:ln w="15840">
            <a:solidFill>
              <a:srgbClr val="000080"/>
            </a:solidFill>
            <a:miter/>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Source of protein           Extraction          Separation             Quality evaluation</a:t>
            </a:r>
            <a:endParaRPr b="0" lang="cs-CZ" sz="1800" spc="-1" strike="noStrike">
              <a:latin typeface="Arial"/>
            </a:endParaRPr>
          </a:p>
        </p:txBody>
      </p:sp>
      <p:sp>
        <p:nvSpPr>
          <p:cNvPr id="142" name="CustomShape 13"/>
          <p:cNvSpPr/>
          <p:nvPr/>
        </p:nvSpPr>
        <p:spPr>
          <a:xfrm>
            <a:off x="2556000" y="476280"/>
            <a:ext cx="502920" cy="36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143" name="CustomShape 14"/>
          <p:cNvSpPr/>
          <p:nvPr/>
        </p:nvSpPr>
        <p:spPr>
          <a:xfrm>
            <a:off x="4213080" y="476280"/>
            <a:ext cx="502920" cy="36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144" name="CustomShape 15"/>
          <p:cNvSpPr/>
          <p:nvPr/>
        </p:nvSpPr>
        <p:spPr>
          <a:xfrm>
            <a:off x="6084720" y="476280"/>
            <a:ext cx="502920" cy="36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145" name="CustomShape 16"/>
          <p:cNvSpPr/>
          <p:nvPr/>
        </p:nvSpPr>
        <p:spPr>
          <a:xfrm>
            <a:off x="3492360" y="3141720"/>
            <a:ext cx="1584000" cy="431280"/>
          </a:xfrm>
          <a:prstGeom prst="rect">
            <a:avLst/>
          </a:prstGeom>
          <a:noFill/>
          <a:ln w="9360">
            <a:solidFill>
              <a:schemeClr val="dk1"/>
            </a:solidFill>
            <a:miter/>
          </a:ln>
        </p:spPr>
        <p:style>
          <a:lnRef idx="0"/>
          <a:fillRef idx="0"/>
          <a:effectRef idx="0"/>
          <a:fontRef idx="minor"/>
        </p:style>
      </p:sp>
      <p:sp>
        <p:nvSpPr>
          <p:cNvPr id="146" name="CustomShape 17"/>
          <p:cNvSpPr/>
          <p:nvPr/>
        </p:nvSpPr>
        <p:spPr>
          <a:xfrm>
            <a:off x="2486160" y="2924280"/>
            <a:ext cx="3814560" cy="549000"/>
          </a:xfrm>
          <a:prstGeom prst="curvedConnector3">
            <a:avLst>
              <a:gd name="adj1" fmla="val 15919"/>
            </a:avLst>
          </a:prstGeom>
          <a:noFill/>
          <a:ln w="9360">
            <a:solidFill>
              <a:schemeClr val="dk1"/>
            </a:solidFill>
            <a:miter/>
            <a:headEnd len="med" type="triangle" w="med"/>
            <a:tailEnd len="med" type="triangle" w="med"/>
          </a:ln>
        </p:spPr>
        <p:style>
          <a:lnRef idx="0"/>
          <a:fillRef idx="0"/>
          <a:effectRef idx="0"/>
          <a:fontRef idx="minor"/>
        </p:style>
      </p:sp>
      <p:sp>
        <p:nvSpPr>
          <p:cNvPr id="147" name="CustomShape 18"/>
          <p:cNvSpPr/>
          <p:nvPr/>
        </p:nvSpPr>
        <p:spPr>
          <a:xfrm>
            <a:off x="5076720" y="3429000"/>
            <a:ext cx="1223640" cy="213840"/>
          </a:xfrm>
          <a:prstGeom prst="curvedConnector3">
            <a:avLst>
              <a:gd name="adj1" fmla="val 10786"/>
            </a:avLst>
          </a:prstGeom>
          <a:noFill/>
          <a:ln w="9360">
            <a:solidFill>
              <a:schemeClr val="dk1"/>
            </a:solidFill>
            <a:miter/>
            <a:headEnd len="med" type="triangle" w="med"/>
            <a:tailEnd len="med" type="triangle" w="med"/>
          </a:ln>
        </p:spPr>
        <p:style>
          <a:lnRef idx="0"/>
          <a:fillRef idx="0"/>
          <a:effectRef idx="0"/>
          <a:fontRef idx="minor"/>
        </p:style>
      </p:sp>
      <p:sp>
        <p:nvSpPr>
          <p:cNvPr id="148" name="CustomShape 19"/>
          <p:cNvSpPr/>
          <p:nvPr/>
        </p:nvSpPr>
        <p:spPr>
          <a:xfrm>
            <a:off x="1459080" y="3228840"/>
            <a:ext cx="2033280" cy="128520"/>
          </a:xfrm>
          <a:prstGeom prst="curvedConnector2">
            <a:avLst/>
          </a:prstGeom>
          <a:noFill/>
          <a:ln w="9360">
            <a:solidFill>
              <a:schemeClr val="dk1"/>
            </a:solidFill>
            <a:miter/>
            <a:headEnd len="med" type="triangle" w="med"/>
            <a:tailEnd len="med" type="triangle" w="med"/>
          </a:ln>
        </p:spPr>
        <p:style>
          <a:lnRef idx="0"/>
          <a:fillRef idx="0"/>
          <a:effectRef idx="0"/>
          <a:fontRef idx="minor"/>
        </p:style>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0" name="CustomShape 1"/>
          <p:cNvSpPr/>
          <p:nvPr/>
        </p:nvSpPr>
        <p:spPr>
          <a:xfrm>
            <a:off x="0" y="189000"/>
            <a:ext cx="8964360" cy="366480"/>
          </a:xfrm>
          <a:prstGeom prst="rect">
            <a:avLst/>
          </a:prstGeom>
          <a:noFill/>
          <a:ln>
            <a:noFill/>
          </a:ln>
        </p:spPr>
        <p:style>
          <a:lnRef idx="0"/>
          <a:fillRef idx="0"/>
          <a:effectRef idx="0"/>
          <a:fontRef idx="minor"/>
        </p:style>
        <p:txBody>
          <a:bodyPr/>
          <a:p>
            <a:pPr algn="ctr">
              <a:lnSpc>
                <a:spcPct val="100000"/>
              </a:lnSpc>
            </a:pPr>
            <a:r>
              <a:rPr b="1" lang="cs-CZ" sz="1800" spc="-1" strike="noStrike">
                <a:solidFill>
                  <a:srgbClr val="000066"/>
                </a:solidFill>
                <a:latin typeface="Arial"/>
                <a:ea typeface="Arial"/>
              </a:rPr>
              <a:t>Circular dichroism spectroscopy</a:t>
            </a:r>
            <a:endParaRPr b="0" lang="cs-CZ" sz="1800" spc="-1" strike="noStrike">
              <a:latin typeface="Arial"/>
            </a:endParaRPr>
          </a:p>
        </p:txBody>
      </p:sp>
      <p:sp>
        <p:nvSpPr>
          <p:cNvPr id="411" name="CustomShape 2"/>
          <p:cNvSpPr/>
          <p:nvPr/>
        </p:nvSpPr>
        <p:spPr>
          <a:xfrm>
            <a:off x="395280" y="4724280"/>
            <a:ext cx="7919640" cy="229032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The technique measures the difference in absorbance between left and right circularly polarized light beams, which arise due to structural asymetry. </a:t>
            </a:r>
            <a:endParaRPr b="0" lang="cs-CZ" sz="1800" spc="-1" strike="noStrike">
              <a:latin typeface="Arial"/>
            </a:endParaRPr>
          </a:p>
          <a:p>
            <a:pPr>
              <a:lnSpc>
                <a:spcPct val="100000"/>
              </a:lnSpc>
              <a:spcBef>
                <a:spcPts val="901"/>
              </a:spcBef>
            </a:pPr>
            <a:r>
              <a:rPr b="0" lang="cs-CZ" sz="1800" spc="-1" strike="noStrike">
                <a:solidFill>
                  <a:srgbClr val="000000"/>
                </a:solidFill>
                <a:latin typeface="Arial"/>
                <a:ea typeface="Arial"/>
              </a:rPr>
              <a:t>The relevant spectral region is in far UV, i.e. from 240 nm down to 180 nm,  where peptide bonds absorb light. In this region, the different types of regular secondary structure, such as alpha-helix and beta-sheet, exhibit a characteristic spectral pattern.</a:t>
            </a:r>
            <a:endParaRPr b="0" lang="cs-CZ" sz="1800" spc="-1" strike="noStrike">
              <a:latin typeface="Arial"/>
            </a:endParaRPr>
          </a:p>
          <a:p>
            <a:pPr>
              <a:lnSpc>
                <a:spcPct val="100000"/>
              </a:lnSpc>
            </a:pPr>
            <a:endParaRPr b="0" lang="cs-CZ" sz="1800" spc="-1" strike="noStrike">
              <a:latin typeface="Arial"/>
            </a:endParaRPr>
          </a:p>
        </p:txBody>
      </p:sp>
      <p:pic>
        <p:nvPicPr>
          <p:cNvPr id="412" name="Shape 468" descr=""/>
          <p:cNvPicPr/>
          <p:nvPr/>
        </p:nvPicPr>
        <p:blipFill>
          <a:blip r:embed="rId1"/>
          <a:stretch/>
        </p:blipFill>
        <p:spPr>
          <a:xfrm>
            <a:off x="2050920" y="1484280"/>
            <a:ext cx="4181040" cy="3112560"/>
          </a:xfrm>
          <a:prstGeom prst="rect">
            <a:avLst/>
          </a:prstGeom>
          <a:ln w="9360">
            <a:solidFill>
              <a:schemeClr val="dk1"/>
            </a:solidFill>
            <a:miter/>
          </a:ln>
        </p:spPr>
      </p:pic>
      <p:sp>
        <p:nvSpPr>
          <p:cNvPr id="413" name="CustomShape 3"/>
          <p:cNvSpPr/>
          <p:nvPr/>
        </p:nvSpPr>
        <p:spPr>
          <a:xfrm>
            <a:off x="468360" y="620640"/>
            <a:ext cx="8351640" cy="64116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00"/>
                </a:solidFill>
                <a:latin typeface="Arial"/>
                <a:ea typeface="Arial"/>
              </a:rPr>
              <a:t>- CD spectroscopy are used to assess the proper folding and characterize secondary (and tertiary) structure of proteins</a:t>
            </a:r>
            <a:endParaRPr b="0" lang="cs-CZ" sz="1800" spc="-1" strike="noStrike">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14" name="Shape 474" descr=""/>
          <p:cNvPicPr/>
          <p:nvPr/>
        </p:nvPicPr>
        <p:blipFill>
          <a:blip r:embed="rId1"/>
          <a:stretch/>
        </p:blipFill>
        <p:spPr>
          <a:xfrm>
            <a:off x="3059280" y="635040"/>
            <a:ext cx="2693520" cy="3657240"/>
          </a:xfrm>
          <a:prstGeom prst="rect">
            <a:avLst/>
          </a:prstGeom>
          <a:ln>
            <a:noFill/>
          </a:ln>
        </p:spPr>
      </p:pic>
      <p:sp>
        <p:nvSpPr>
          <p:cNvPr id="415" name="CustomShape 1"/>
          <p:cNvSpPr/>
          <p:nvPr/>
        </p:nvSpPr>
        <p:spPr>
          <a:xfrm>
            <a:off x="108000" y="4292640"/>
            <a:ext cx="8856360" cy="2428560"/>
          </a:xfrm>
          <a:prstGeom prst="rect">
            <a:avLst/>
          </a:prstGeom>
          <a:noFill/>
          <a:ln>
            <a:noFill/>
          </a:ln>
        </p:spPr>
        <p:style>
          <a:lnRef idx="0"/>
          <a:fillRef idx="0"/>
          <a:effectRef idx="0"/>
          <a:fontRef idx="minor"/>
        </p:style>
        <p:txBody>
          <a:bodyPr/>
          <a:p>
            <a:pPr algn="just">
              <a:lnSpc>
                <a:spcPct val="100000"/>
              </a:lnSpc>
            </a:pPr>
            <a:r>
              <a:rPr b="0" lang="cs-CZ" sz="1800" spc="-1" strike="noStrike">
                <a:solidFill>
                  <a:srgbClr val="000000"/>
                </a:solidFill>
                <a:latin typeface="Noto Sans Symbols"/>
                <a:ea typeface="Noto Sans Symbols"/>
              </a:rPr>
              <a:t>α</a:t>
            </a:r>
            <a:r>
              <a:rPr b="0" lang="cs-CZ" sz="1800" spc="-1" strike="noStrike">
                <a:solidFill>
                  <a:srgbClr val="000000"/>
                </a:solidFill>
                <a:latin typeface="Arial"/>
                <a:ea typeface="Arial"/>
              </a:rPr>
              <a:t>-helix spectrum shows the characteristic two negative minima at 208 and 222 nm and a large-magnitude positive maximum at 193 nm.</a:t>
            </a:r>
            <a:endParaRPr b="0" lang="cs-CZ" sz="1800" spc="-1" strike="noStrike">
              <a:latin typeface="Arial"/>
            </a:endParaRPr>
          </a:p>
          <a:p>
            <a:pPr algn="just">
              <a:lnSpc>
                <a:spcPct val="100000"/>
              </a:lnSpc>
              <a:spcBef>
                <a:spcPts val="901"/>
              </a:spcBef>
            </a:pPr>
            <a:r>
              <a:rPr b="0" lang="cs-CZ" sz="1800" spc="-1" strike="noStrike">
                <a:solidFill>
                  <a:srgbClr val="000000"/>
                </a:solidFill>
                <a:latin typeface="Arial"/>
                <a:ea typeface="Arial"/>
              </a:rPr>
              <a:t> </a:t>
            </a:r>
            <a:r>
              <a:rPr b="0" lang="cs-CZ" sz="1800" spc="-1" strike="noStrike">
                <a:solidFill>
                  <a:srgbClr val="000000"/>
                </a:solidFill>
                <a:latin typeface="Noto Sans Symbols"/>
                <a:ea typeface="Noto Sans Symbols"/>
              </a:rPr>
              <a:t>β−</a:t>
            </a:r>
            <a:r>
              <a:rPr b="0" lang="cs-CZ" sz="1800" spc="-1" strike="noStrike">
                <a:solidFill>
                  <a:srgbClr val="000000"/>
                </a:solidFill>
                <a:latin typeface="Arial"/>
                <a:ea typeface="Arial"/>
              </a:rPr>
              <a:t>sheet spectrum shows a single negative minimum at about 215 nm and a positive maximum at 196 nm (both of these are much smaller than the signal for </a:t>
            </a:r>
            <a:r>
              <a:rPr b="0" lang="cs-CZ" sz="1800" spc="-1" strike="noStrike">
                <a:solidFill>
                  <a:srgbClr val="000000"/>
                </a:solidFill>
                <a:latin typeface="Noto Sans Symbols"/>
                <a:ea typeface="Noto Sans Symbols"/>
              </a:rPr>
              <a:t>α</a:t>
            </a:r>
            <a:r>
              <a:rPr b="0" lang="cs-CZ" sz="1800" spc="-1" strike="noStrike">
                <a:solidFill>
                  <a:srgbClr val="000000"/>
                </a:solidFill>
                <a:latin typeface="Arial"/>
                <a:ea typeface="Arial"/>
              </a:rPr>
              <a:t>-helix). </a:t>
            </a:r>
            <a:endParaRPr b="0" lang="cs-CZ" sz="1800" spc="-1" strike="noStrike">
              <a:latin typeface="Arial"/>
            </a:endParaRPr>
          </a:p>
          <a:p>
            <a:pPr algn="just">
              <a:lnSpc>
                <a:spcPct val="100000"/>
              </a:lnSpc>
              <a:spcBef>
                <a:spcPts val="901"/>
              </a:spcBef>
            </a:pPr>
            <a:r>
              <a:rPr b="0" lang="cs-CZ" sz="1800" spc="-1" strike="noStrike">
                <a:solidFill>
                  <a:srgbClr val="000000"/>
                </a:solidFill>
                <a:latin typeface="Arial"/>
                <a:ea typeface="Arial"/>
              </a:rPr>
              <a:t>The random coil (or disorderly protein) shows only a small negative minimum at about 198 nm. </a:t>
            </a:r>
            <a:endParaRPr b="0" lang="cs-CZ" sz="1800" spc="-1" strike="noStrike">
              <a:latin typeface="Arial"/>
            </a:endParaRPr>
          </a:p>
          <a:p>
            <a:pPr algn="just">
              <a:lnSpc>
                <a:spcPct val="100000"/>
              </a:lnSpc>
              <a:spcBef>
                <a:spcPts val="901"/>
              </a:spcBef>
            </a:pPr>
            <a:r>
              <a:rPr b="0" lang="cs-CZ" sz="1800" spc="-1" strike="noStrike">
                <a:solidFill>
                  <a:srgbClr val="000000"/>
                </a:solidFill>
                <a:latin typeface="Arial"/>
                <a:ea typeface="Arial"/>
              </a:rPr>
              <a:t>The absence of regular structure results in zero CD intensity.</a:t>
            </a:r>
            <a:endParaRPr b="0" lang="cs-CZ" sz="1800" spc="-1" strike="noStrike">
              <a:latin typeface="Arial"/>
            </a:endParaRPr>
          </a:p>
        </p:txBody>
      </p:sp>
      <p:sp>
        <p:nvSpPr>
          <p:cNvPr id="416" name="CustomShape 2"/>
          <p:cNvSpPr/>
          <p:nvPr/>
        </p:nvSpPr>
        <p:spPr>
          <a:xfrm>
            <a:off x="196920" y="115920"/>
            <a:ext cx="8946720" cy="36648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66"/>
                </a:solidFill>
                <a:latin typeface="Arial"/>
                <a:ea typeface="Arial"/>
              </a:rPr>
              <a:t>Circular dichroism spectroscopy – exploring the secondary structure of proteins</a:t>
            </a:r>
            <a:endParaRPr b="0" lang="cs-CZ" sz="1800" spc="-1" strike="noStrike">
              <a:latin typeface="Arial"/>
            </a:endParaRPr>
          </a:p>
        </p:txBody>
      </p:sp>
      <p:sp>
        <p:nvSpPr>
          <p:cNvPr id="417" name="CustomShape 3"/>
          <p:cNvSpPr/>
          <p:nvPr/>
        </p:nvSpPr>
        <p:spPr>
          <a:xfrm rot="10800000">
            <a:off x="5002560" y="3011760"/>
            <a:ext cx="790200" cy="21564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418" name="CustomShape 4"/>
          <p:cNvSpPr/>
          <p:nvPr/>
        </p:nvSpPr>
        <p:spPr>
          <a:xfrm>
            <a:off x="5796000" y="3062160"/>
            <a:ext cx="115200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Noto Sans Symbols"/>
                <a:ea typeface="Noto Sans Symbols"/>
              </a:rPr>
              <a:t>α</a:t>
            </a:r>
            <a:r>
              <a:rPr b="0" lang="cs-CZ" sz="1800" spc="-1" strike="noStrike">
                <a:solidFill>
                  <a:srgbClr val="000000"/>
                </a:solidFill>
                <a:latin typeface="Arial"/>
                <a:ea typeface="Arial"/>
              </a:rPr>
              <a:t>-helix</a:t>
            </a:r>
            <a:endParaRPr b="0" lang="cs-CZ" sz="1800" spc="-1" strike="noStrike">
              <a:latin typeface="Arial"/>
            </a:endParaRPr>
          </a:p>
        </p:txBody>
      </p:sp>
      <p:sp>
        <p:nvSpPr>
          <p:cNvPr id="419" name="CustomShape 5"/>
          <p:cNvSpPr/>
          <p:nvPr/>
        </p:nvSpPr>
        <p:spPr>
          <a:xfrm flipH="1">
            <a:off x="4282200" y="1498680"/>
            <a:ext cx="574200" cy="57600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420" name="CustomShape 6"/>
          <p:cNvSpPr/>
          <p:nvPr/>
        </p:nvSpPr>
        <p:spPr>
          <a:xfrm>
            <a:off x="4788000" y="1341360"/>
            <a:ext cx="180000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Noto Sans Symbols"/>
                <a:ea typeface="Noto Sans Symbols"/>
              </a:rPr>
              <a:t>β</a:t>
            </a:r>
            <a:r>
              <a:rPr b="0" lang="cs-CZ" sz="1800" spc="-1" strike="noStrike">
                <a:solidFill>
                  <a:srgbClr val="000000"/>
                </a:solidFill>
                <a:latin typeface="Arial"/>
                <a:ea typeface="Arial"/>
              </a:rPr>
              <a:t>-sheet</a:t>
            </a:r>
            <a:endParaRPr b="0" lang="cs-CZ" sz="1800" spc="-1" strike="noStrike">
              <a:latin typeface="Arial"/>
            </a:endParaRPr>
          </a:p>
        </p:txBody>
      </p:sp>
      <p:sp>
        <p:nvSpPr>
          <p:cNvPr id="421" name="CustomShape 7"/>
          <p:cNvSpPr/>
          <p:nvPr/>
        </p:nvSpPr>
        <p:spPr>
          <a:xfrm flipH="1">
            <a:off x="4065480" y="2146320"/>
            <a:ext cx="1152000" cy="79164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422" name="CustomShape 8"/>
          <p:cNvSpPr/>
          <p:nvPr/>
        </p:nvSpPr>
        <p:spPr>
          <a:xfrm>
            <a:off x="5219640" y="1989000"/>
            <a:ext cx="151236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random coil</a:t>
            </a:r>
            <a:endParaRPr b="0" lang="cs-CZ" sz="1800" spc="-1" strike="noStrike">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3" name="CustomShape 1"/>
          <p:cNvSpPr/>
          <p:nvPr/>
        </p:nvSpPr>
        <p:spPr>
          <a:xfrm>
            <a:off x="1979640" y="0"/>
            <a:ext cx="5339880" cy="36648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66"/>
                </a:solidFill>
                <a:latin typeface="Arial"/>
                <a:ea typeface="Arial"/>
              </a:rPr>
              <a:t>Circular dichroism spectroscopy – applications</a:t>
            </a:r>
            <a:endParaRPr b="0" lang="cs-CZ" sz="1800" spc="-1" strike="noStrike">
              <a:latin typeface="Arial"/>
            </a:endParaRPr>
          </a:p>
        </p:txBody>
      </p:sp>
      <p:sp>
        <p:nvSpPr>
          <p:cNvPr id="424" name="CustomShape 2"/>
          <p:cNvSpPr/>
          <p:nvPr/>
        </p:nvSpPr>
        <p:spPr>
          <a:xfrm>
            <a:off x="4932360" y="549360"/>
            <a:ext cx="3995280" cy="729720"/>
          </a:xfrm>
          <a:prstGeom prst="rect">
            <a:avLst/>
          </a:prstGeom>
          <a:noFill/>
          <a:ln>
            <a:noFill/>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2. Comparing CD spectras of different mutants of the same protein (maize </a:t>
            </a:r>
            <a:r>
              <a:rPr b="0" lang="cs-CZ" sz="1400" spc="-1" strike="noStrike">
                <a:solidFill>
                  <a:srgbClr val="000000"/>
                </a:solidFill>
                <a:latin typeface="Noto Sans Symbols"/>
                <a:ea typeface="Noto Sans Symbols"/>
              </a:rPr>
              <a:t>β</a:t>
            </a:r>
            <a:r>
              <a:rPr b="0" lang="cs-CZ" sz="1400" spc="-1" strike="noStrike">
                <a:solidFill>
                  <a:srgbClr val="000000"/>
                </a:solidFill>
                <a:latin typeface="Arial"/>
                <a:ea typeface="Arial"/>
              </a:rPr>
              <a:t>-glucosidase and its mutants, structure possesses (</a:t>
            </a:r>
            <a:r>
              <a:rPr b="0" lang="cs-CZ" sz="1400" spc="-1" strike="noStrike">
                <a:solidFill>
                  <a:srgbClr val="000000"/>
                </a:solidFill>
                <a:latin typeface="Noto Sans Symbols"/>
                <a:ea typeface="Noto Sans Symbols"/>
              </a:rPr>
              <a:t>β/α</a:t>
            </a:r>
            <a:r>
              <a:rPr b="0" lang="cs-CZ" sz="1400" spc="-1" strike="noStrike">
                <a:solidFill>
                  <a:srgbClr val="000000"/>
                </a:solidFill>
                <a:latin typeface="Arial"/>
                <a:ea typeface="Arial"/>
              </a:rPr>
              <a:t>) </a:t>
            </a:r>
            <a:r>
              <a:rPr b="0" lang="cs-CZ" sz="1400" spc="-1" strike="noStrike" baseline="-25000">
                <a:solidFill>
                  <a:srgbClr val="000000"/>
                </a:solidFill>
                <a:latin typeface="Arial"/>
                <a:ea typeface="Arial"/>
              </a:rPr>
              <a:t>8</a:t>
            </a:r>
            <a:r>
              <a:rPr b="0" lang="cs-CZ" sz="1400" spc="-1" strike="noStrike">
                <a:solidFill>
                  <a:srgbClr val="000000"/>
                </a:solidFill>
                <a:latin typeface="Arial"/>
                <a:ea typeface="Arial"/>
              </a:rPr>
              <a:t> barrel).</a:t>
            </a:r>
            <a:endParaRPr b="0" lang="cs-CZ" sz="1400" spc="-1" strike="noStrike">
              <a:latin typeface="Arial"/>
            </a:endParaRPr>
          </a:p>
        </p:txBody>
      </p:sp>
      <p:sp>
        <p:nvSpPr>
          <p:cNvPr id="425" name="CustomShape 3"/>
          <p:cNvSpPr/>
          <p:nvPr/>
        </p:nvSpPr>
        <p:spPr>
          <a:xfrm>
            <a:off x="108000" y="549360"/>
            <a:ext cx="4463640" cy="1155240"/>
          </a:xfrm>
          <a:prstGeom prst="rect">
            <a:avLst/>
          </a:prstGeom>
          <a:noFill/>
          <a:ln>
            <a:noFill/>
          </a:ln>
        </p:spPr>
        <p:style>
          <a:lnRef idx="0"/>
          <a:fillRef idx="0"/>
          <a:effectRef idx="0"/>
          <a:fontRef idx="minor"/>
        </p:style>
        <p:txBody>
          <a:bodyPr/>
          <a:p>
            <a:pPr marL="343080" indent="-342720" algn="just">
              <a:lnSpc>
                <a:spcPct val="100000"/>
              </a:lnSpc>
              <a:buClr>
                <a:srgbClr val="000000"/>
              </a:buClr>
              <a:buFont typeface="Arial"/>
              <a:buAutoNum type="arabicPeriod"/>
            </a:pPr>
            <a:r>
              <a:rPr b="0" lang="cs-CZ" sz="1400" spc="-1" strike="noStrike">
                <a:solidFill>
                  <a:srgbClr val="000000"/>
                </a:solidFill>
                <a:latin typeface="Arial"/>
                <a:ea typeface="Arial"/>
              </a:rPr>
              <a:t>Comparison of AHP2 protein purified either  under reducing or non reducing conditions. (AHP2- </a:t>
            </a:r>
            <a:r>
              <a:rPr b="0" i="1" lang="cs-CZ" sz="1400" spc="-1" strike="noStrike">
                <a:solidFill>
                  <a:srgbClr val="000000"/>
                </a:solidFill>
                <a:latin typeface="Arial"/>
                <a:ea typeface="Arial"/>
              </a:rPr>
              <a:t>Arabidopsis thaliana</a:t>
            </a:r>
            <a:r>
              <a:rPr b="0" lang="cs-CZ" sz="1400" spc="-1" strike="noStrike">
                <a:solidFill>
                  <a:srgbClr val="000000"/>
                </a:solidFill>
                <a:latin typeface="Arial"/>
                <a:ea typeface="Arial"/>
              </a:rPr>
              <a:t> histidine phosphotransfer protein 2, structure possesses bundle of 6 </a:t>
            </a:r>
            <a:r>
              <a:rPr b="0" lang="cs-CZ" sz="1400" spc="-1" strike="noStrike">
                <a:solidFill>
                  <a:srgbClr val="000000"/>
                </a:solidFill>
                <a:latin typeface="Noto Sans Symbols"/>
                <a:ea typeface="Noto Sans Symbols"/>
              </a:rPr>
              <a:t>α</a:t>
            </a:r>
            <a:r>
              <a:rPr b="0" lang="cs-CZ" sz="1400" spc="-1" strike="noStrike">
                <a:solidFill>
                  <a:srgbClr val="000000"/>
                </a:solidFill>
                <a:latin typeface="Arial"/>
                <a:ea typeface="Arial"/>
              </a:rPr>
              <a:t>-helices). </a:t>
            </a:r>
            <a:endParaRPr b="0" lang="cs-CZ" sz="1400" spc="-1" strike="noStrike">
              <a:latin typeface="Arial"/>
            </a:endParaRPr>
          </a:p>
        </p:txBody>
      </p:sp>
      <p:pic>
        <p:nvPicPr>
          <p:cNvPr id="426" name="Shape 490" descr=""/>
          <p:cNvPicPr/>
          <p:nvPr/>
        </p:nvPicPr>
        <p:blipFill>
          <a:blip r:embed="rId1"/>
          <a:stretch/>
        </p:blipFill>
        <p:spPr>
          <a:xfrm>
            <a:off x="5219640" y="1628640"/>
            <a:ext cx="3157200" cy="2955600"/>
          </a:xfrm>
          <a:prstGeom prst="rect">
            <a:avLst/>
          </a:prstGeom>
          <a:ln w="9360">
            <a:solidFill>
              <a:schemeClr val="dk1"/>
            </a:solidFill>
            <a:miter/>
          </a:ln>
        </p:spPr>
      </p:pic>
      <p:pic>
        <p:nvPicPr>
          <p:cNvPr id="427" name="Shape 491" descr=""/>
          <p:cNvPicPr/>
          <p:nvPr/>
        </p:nvPicPr>
        <p:blipFill>
          <a:blip r:embed="rId2"/>
          <a:stretch/>
        </p:blipFill>
        <p:spPr>
          <a:xfrm>
            <a:off x="4214880" y="4678200"/>
            <a:ext cx="2901600" cy="2179440"/>
          </a:xfrm>
          <a:prstGeom prst="rect">
            <a:avLst/>
          </a:prstGeom>
          <a:ln w="9360">
            <a:solidFill>
              <a:schemeClr val="dk1"/>
            </a:solidFill>
            <a:miter/>
          </a:ln>
        </p:spPr>
      </p:pic>
      <p:sp>
        <p:nvSpPr>
          <p:cNvPr id="428" name="CustomShape 4"/>
          <p:cNvSpPr/>
          <p:nvPr/>
        </p:nvSpPr>
        <p:spPr>
          <a:xfrm>
            <a:off x="4214880" y="4714920"/>
            <a:ext cx="50292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3.</a:t>
            </a:r>
            <a:endParaRPr b="0" lang="cs-CZ" sz="1800" spc="-1" strike="noStrike">
              <a:latin typeface="Arial"/>
            </a:endParaRPr>
          </a:p>
        </p:txBody>
      </p:sp>
      <p:sp>
        <p:nvSpPr>
          <p:cNvPr id="429" name="CustomShape 5"/>
          <p:cNvSpPr/>
          <p:nvPr/>
        </p:nvSpPr>
        <p:spPr>
          <a:xfrm>
            <a:off x="179280" y="5013360"/>
            <a:ext cx="3744720" cy="1368000"/>
          </a:xfrm>
          <a:prstGeom prst="rect">
            <a:avLst/>
          </a:prstGeom>
          <a:noFill/>
          <a:ln>
            <a:noFill/>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3. Studying  the secondary structure under different conditions. Far-UV spectra of CGRP (calcitonin gene related peptide) in phosphate buffer of pH 7 (dashed line) and in the same buffer + 50% trifluoroethanol (solid line).</a:t>
            </a:r>
            <a:endParaRPr b="0" lang="cs-CZ" sz="1400" spc="-1" strike="noStrike">
              <a:latin typeface="Arial"/>
            </a:endParaRPr>
          </a:p>
        </p:txBody>
      </p:sp>
      <p:pic>
        <p:nvPicPr>
          <p:cNvPr id="430" name="Shape 494" descr=""/>
          <p:cNvPicPr/>
          <p:nvPr/>
        </p:nvPicPr>
        <p:blipFill>
          <a:blip r:embed="rId3"/>
          <a:stretch/>
        </p:blipFill>
        <p:spPr>
          <a:xfrm>
            <a:off x="468360" y="1700280"/>
            <a:ext cx="3076200" cy="3296880"/>
          </a:xfrm>
          <a:prstGeom prst="rect">
            <a:avLst/>
          </a:prstGeom>
          <a:ln>
            <a:noFill/>
          </a:ln>
        </p:spPr>
      </p:pic>
      <p:sp>
        <p:nvSpPr>
          <p:cNvPr id="431" name="CustomShape 6"/>
          <p:cNvSpPr/>
          <p:nvPr/>
        </p:nvSpPr>
        <p:spPr>
          <a:xfrm>
            <a:off x="1846440" y="1909800"/>
            <a:ext cx="1726920" cy="549000"/>
          </a:xfrm>
          <a:prstGeom prst="rect">
            <a:avLst/>
          </a:prstGeom>
          <a:noFill/>
          <a:ln>
            <a:noFill/>
          </a:ln>
        </p:spPr>
        <p:style>
          <a:lnRef idx="0"/>
          <a:fillRef idx="0"/>
          <a:effectRef idx="0"/>
          <a:fontRef idx="minor"/>
        </p:style>
        <p:txBody>
          <a:bodyPr/>
          <a:p>
            <a:pPr>
              <a:lnSpc>
                <a:spcPct val="100000"/>
              </a:lnSpc>
            </a:pPr>
            <a:r>
              <a:rPr b="1" lang="cs-CZ" sz="1000" spc="-1" strike="noStrike">
                <a:solidFill>
                  <a:srgbClr val="008a66"/>
                </a:solidFill>
                <a:latin typeface="Comic Sans MS"/>
                <a:ea typeface="Comic Sans MS"/>
              </a:rPr>
              <a:t>AHP2 purified by AEC under reduction condition  </a:t>
            </a:r>
            <a:endParaRPr b="0" lang="cs-CZ" sz="1000" spc="-1" strike="noStrike">
              <a:latin typeface="Arial"/>
            </a:endParaRPr>
          </a:p>
        </p:txBody>
      </p:sp>
      <p:sp>
        <p:nvSpPr>
          <p:cNvPr id="432" name="CustomShape 7"/>
          <p:cNvSpPr/>
          <p:nvPr/>
        </p:nvSpPr>
        <p:spPr>
          <a:xfrm>
            <a:off x="1990800" y="2844720"/>
            <a:ext cx="1149120" cy="549000"/>
          </a:xfrm>
          <a:prstGeom prst="rect">
            <a:avLst/>
          </a:prstGeom>
          <a:noFill/>
          <a:ln>
            <a:noFill/>
          </a:ln>
        </p:spPr>
        <p:style>
          <a:lnRef idx="0"/>
          <a:fillRef idx="0"/>
          <a:effectRef idx="0"/>
          <a:fontRef idx="minor"/>
        </p:style>
        <p:txBody>
          <a:bodyPr/>
          <a:p>
            <a:pPr>
              <a:lnSpc>
                <a:spcPct val="100000"/>
              </a:lnSpc>
            </a:pPr>
            <a:r>
              <a:rPr b="1" lang="cs-CZ" sz="1000" spc="-1" strike="noStrike">
                <a:solidFill>
                  <a:srgbClr val="0000ff"/>
                </a:solidFill>
                <a:latin typeface="Comic Sans MS"/>
                <a:ea typeface="Comic Sans MS"/>
              </a:rPr>
              <a:t>AHP2 purified by AEC without reduction agent </a:t>
            </a:r>
            <a:endParaRPr b="0" lang="cs-CZ" sz="1000" spc="-1" strike="noStrike">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33" name="Shape 501" descr=""/>
          <p:cNvPicPr/>
          <p:nvPr/>
        </p:nvPicPr>
        <p:blipFill>
          <a:blip r:embed="rId1"/>
          <a:srcRect l="3877" t="0" r="0" b="0"/>
          <a:stretch/>
        </p:blipFill>
        <p:spPr>
          <a:xfrm>
            <a:off x="98280" y="1846440"/>
            <a:ext cx="7786440" cy="5038200"/>
          </a:xfrm>
          <a:prstGeom prst="rect">
            <a:avLst/>
          </a:prstGeom>
          <a:ln>
            <a:noFill/>
          </a:ln>
        </p:spPr>
      </p:pic>
      <p:sp>
        <p:nvSpPr>
          <p:cNvPr id="434" name="CustomShape 1"/>
          <p:cNvSpPr/>
          <p:nvPr/>
        </p:nvSpPr>
        <p:spPr>
          <a:xfrm>
            <a:off x="0" y="0"/>
            <a:ext cx="9432720" cy="366480"/>
          </a:xfrm>
          <a:prstGeom prst="rect">
            <a:avLst/>
          </a:prstGeom>
          <a:noFill/>
          <a:ln>
            <a:noFill/>
          </a:ln>
        </p:spPr>
        <p:style>
          <a:lnRef idx="0"/>
          <a:fillRef idx="0"/>
          <a:effectRef idx="0"/>
          <a:fontRef idx="minor"/>
        </p:style>
        <p:txBody>
          <a:bodyPr/>
          <a:p>
            <a:pPr algn="ctr">
              <a:lnSpc>
                <a:spcPct val="100000"/>
              </a:lnSpc>
            </a:pPr>
            <a:r>
              <a:rPr b="1" lang="cs-CZ" sz="1800" spc="-1" strike="noStrike">
                <a:solidFill>
                  <a:srgbClr val="000066"/>
                </a:solidFill>
                <a:latin typeface="Arial"/>
                <a:ea typeface="Arial"/>
              </a:rPr>
              <a:t>Determination of quaternary structure – size exclusion chromatography (SEC)</a:t>
            </a:r>
            <a:endParaRPr b="0" lang="cs-CZ" sz="1800" spc="-1" strike="noStrike">
              <a:latin typeface="Arial"/>
            </a:endParaRPr>
          </a:p>
        </p:txBody>
      </p:sp>
      <p:sp>
        <p:nvSpPr>
          <p:cNvPr id="435" name="CustomShape 2"/>
          <p:cNvSpPr/>
          <p:nvPr/>
        </p:nvSpPr>
        <p:spPr>
          <a:xfrm>
            <a:off x="0" y="404640"/>
            <a:ext cx="9143640" cy="825120"/>
          </a:xfrm>
          <a:prstGeom prst="rect">
            <a:avLst/>
          </a:prstGeom>
          <a:noFill/>
          <a:ln>
            <a:noFill/>
          </a:ln>
        </p:spPr>
        <p:style>
          <a:lnRef idx="0"/>
          <a:fillRef idx="0"/>
          <a:effectRef idx="0"/>
          <a:fontRef idx="minor"/>
        </p:style>
        <p:txBody>
          <a:bodyPr/>
          <a:p>
            <a:pPr>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Size exclusion chromatography may be used to analyze the molecular size of macromolecules after column calibration.</a:t>
            </a:r>
            <a:endParaRPr b="0" lang="cs-CZ" sz="1600" spc="-1" strike="noStrike">
              <a:latin typeface="Arial"/>
            </a:endParaRPr>
          </a:p>
          <a:p>
            <a:pPr>
              <a:lnSpc>
                <a:spcPct val="100000"/>
              </a:lnSpc>
            </a:pPr>
            <a:endParaRPr b="0" lang="cs-CZ" sz="1600" spc="-1" strike="noStrike">
              <a:latin typeface="Arial"/>
            </a:endParaRPr>
          </a:p>
        </p:txBody>
      </p:sp>
      <p:sp>
        <p:nvSpPr>
          <p:cNvPr id="436" name="CustomShape 3"/>
          <p:cNvSpPr/>
          <p:nvPr/>
        </p:nvSpPr>
        <p:spPr>
          <a:xfrm>
            <a:off x="0" y="981000"/>
            <a:ext cx="8892720" cy="580680"/>
          </a:xfrm>
          <a:prstGeom prst="rect">
            <a:avLst/>
          </a:prstGeom>
          <a:noFill/>
          <a:ln>
            <a:noFill/>
          </a:ln>
        </p:spPr>
        <p:style>
          <a:lnRef idx="0"/>
          <a:fillRef idx="0"/>
          <a:effectRef idx="0"/>
          <a:fontRef idx="minor"/>
        </p:style>
        <p:txBody>
          <a:bodyPr/>
          <a:p>
            <a:pPr>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Both molecular weight and three-dimensional shape of proteins contribute to the degree of their retention. </a:t>
            </a:r>
            <a:endParaRPr b="0" lang="cs-CZ" sz="1600" spc="-1" strike="noStrike">
              <a:latin typeface="Arial"/>
            </a:endParaRPr>
          </a:p>
        </p:txBody>
      </p:sp>
      <p:graphicFrame>
        <p:nvGraphicFramePr>
          <p:cNvPr id="437" name="Table 4"/>
          <p:cNvGraphicFramePr/>
          <p:nvPr/>
        </p:nvGraphicFramePr>
        <p:xfrm>
          <a:off x="6516720" y="2087640"/>
          <a:ext cx="2484000" cy="2622240"/>
        </p:xfrm>
        <a:graphic>
          <a:graphicData uri="http://schemas.openxmlformats.org/drawingml/2006/table">
            <a:tbl>
              <a:tblPr/>
              <a:tblGrid>
                <a:gridCol w="868320"/>
                <a:gridCol w="807840"/>
                <a:gridCol w="807840"/>
              </a:tblGrid>
              <a:tr h="468000">
                <a:tc rowSpan="2">
                  <a:txBody>
                    <a:bodyPr lIns="0" rIns="0" tIns="0" bIns="0"/>
                    <a:p>
                      <a:pPr algn="ctr">
                        <a:lnSpc>
                          <a:spcPct val="100000"/>
                        </a:lnSpc>
                      </a:pPr>
                      <a:r>
                        <a:rPr b="1" i="1" lang="cs-CZ" sz="1200" spc="-1" strike="noStrike">
                          <a:solidFill>
                            <a:srgbClr val="000000"/>
                          </a:solidFill>
                          <a:latin typeface="Times New Roman"/>
                          <a:ea typeface="Times New Roman"/>
                        </a:rPr>
                        <a:t>Enzyme</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gridSpan="2">
                  <a:txBody>
                    <a:bodyPr lIns="0" rIns="0" tIns="0" bIns="0"/>
                    <a:p>
                      <a:pPr algn="ctr">
                        <a:lnSpc>
                          <a:spcPct val="100000"/>
                        </a:lnSpc>
                      </a:pPr>
                      <a:r>
                        <a:rPr b="1" i="1" lang="cs-CZ" sz="1200" spc="-1" strike="noStrike">
                          <a:solidFill>
                            <a:srgbClr val="000000"/>
                          </a:solidFill>
                          <a:latin typeface="Times New Roman"/>
                          <a:ea typeface="Times New Roman"/>
                        </a:rPr>
                        <a:t>Apparent molecular weight</a:t>
                      </a:r>
                      <a:r>
                        <a:rPr b="1" lang="cs-CZ" sz="1200" spc="-1" strike="noStrike">
                          <a:solidFill>
                            <a:srgbClr val="000000"/>
                          </a:solidFill>
                          <a:latin typeface="Times New Roman"/>
                          <a:ea typeface="Times New Roman"/>
                        </a:rPr>
                        <a:t> </a:t>
                      </a:r>
                      <a:r>
                        <a:rPr b="1" i="1" lang="cs-CZ" sz="1200" spc="-1" strike="noStrike">
                          <a:solidFill>
                            <a:srgbClr val="000000"/>
                          </a:solidFill>
                          <a:latin typeface="Times New Roman"/>
                          <a:ea typeface="Times New Roman"/>
                        </a:rPr>
                        <a:t>(kDa)</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r>
              <a:tr h="468000">
                <a:tc vMerge="1">
                  <a:tcPr>
                    <a:solidFill>
                      <a:srgbClr val="729fcf"/>
                    </a:solidFill>
                  </a:tcPr>
                </a:tc>
                <a:tc>
                  <a:txBody>
                    <a:bodyPr lIns="0" rIns="0" tIns="0" bIns="0"/>
                    <a:p>
                      <a:pPr algn="ctr">
                        <a:lnSpc>
                          <a:spcPct val="100000"/>
                        </a:lnSpc>
                      </a:pPr>
                      <a:r>
                        <a:rPr b="1" i="1" lang="cs-CZ" sz="1200" spc="-1" strike="noStrike">
                          <a:solidFill>
                            <a:srgbClr val="000000"/>
                          </a:solidFill>
                          <a:latin typeface="Times New Roman"/>
                          <a:ea typeface="Times New Roman"/>
                        </a:rPr>
                        <a:t>Dimer</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0" bIns="0"/>
                    <a:p>
                      <a:pPr algn="ctr">
                        <a:lnSpc>
                          <a:spcPct val="100000"/>
                        </a:lnSpc>
                      </a:pPr>
                      <a:r>
                        <a:rPr b="1" i="1" lang="cs-CZ" sz="1200" spc="-1" strike="noStrike">
                          <a:solidFill>
                            <a:srgbClr val="000000"/>
                          </a:solidFill>
                          <a:latin typeface="Times New Roman"/>
                          <a:ea typeface="Times New Roman"/>
                        </a:rPr>
                        <a:t>Monomer</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r h="280800">
                <a:tc>
                  <a:txBody>
                    <a:bodyPr lIns="0" rIns="0" tIns="0" bIns="0"/>
                    <a:p>
                      <a:pPr algn="ctr">
                        <a:lnSpc>
                          <a:spcPct val="100000"/>
                        </a:lnSpc>
                      </a:pPr>
                      <a:r>
                        <a:rPr b="1" lang="cs-CZ" sz="1200" spc="-1" strike="noStrike">
                          <a:solidFill>
                            <a:srgbClr val="000000"/>
                          </a:solidFill>
                          <a:latin typeface="Times New Roman"/>
                          <a:ea typeface="Times New Roman"/>
                        </a:rPr>
                        <a:t>WT</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0" bIns="0"/>
                    <a:p>
                      <a:pPr algn="ctr">
                        <a:lnSpc>
                          <a:spcPct val="100000"/>
                        </a:lnSpc>
                      </a:pPr>
                      <a:r>
                        <a:rPr b="1" lang="cs-CZ" sz="1200" spc="-1" strike="noStrike">
                          <a:solidFill>
                            <a:srgbClr val="000000"/>
                          </a:solidFill>
                          <a:latin typeface="Times New Roman"/>
                          <a:ea typeface="Times New Roman"/>
                        </a:rPr>
                        <a:t>107</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0" bIns="0"/>
                    <a:p>
                      <a:pPr algn="ctr">
                        <a:lnSpc>
                          <a:spcPct val="100000"/>
                        </a:lnSpc>
                      </a:pPr>
                      <a:r>
                        <a:rPr b="1" lang="cs-CZ" sz="1200" spc="-1" strike="noStrike">
                          <a:solidFill>
                            <a:srgbClr val="000000"/>
                          </a:solidFill>
                          <a:latin typeface="Times New Roman"/>
                          <a:ea typeface="Times New Roman"/>
                        </a:rPr>
                        <a:t>41</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r h="280800">
                <a:tc>
                  <a:txBody>
                    <a:bodyPr lIns="0" rIns="0" tIns="0" bIns="0"/>
                    <a:p>
                      <a:pPr algn="ctr">
                        <a:lnSpc>
                          <a:spcPct val="100000"/>
                        </a:lnSpc>
                      </a:pPr>
                      <a:r>
                        <a:rPr b="1" lang="cs-CZ" sz="1200" spc="-1" strike="noStrike">
                          <a:solidFill>
                            <a:srgbClr val="000000"/>
                          </a:solidFill>
                          <a:latin typeface="Times New Roman"/>
                          <a:ea typeface="Times New Roman"/>
                        </a:rPr>
                        <a:t>E401D</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0" bIns="0"/>
                    <a:p>
                      <a:pPr algn="ctr">
                        <a:lnSpc>
                          <a:spcPct val="100000"/>
                        </a:lnSpc>
                      </a:pPr>
                      <a:r>
                        <a:rPr b="1" lang="cs-CZ" sz="1200" spc="-1" strike="noStrike">
                          <a:solidFill>
                            <a:srgbClr val="000000"/>
                          </a:solidFill>
                          <a:latin typeface="Times New Roman"/>
                          <a:ea typeface="Times New Roman"/>
                        </a:rPr>
                        <a:t>114</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0" bIns="0"/>
                    <a:p>
                      <a:pPr algn="ctr">
                        <a:lnSpc>
                          <a:spcPct val="100000"/>
                        </a:lnSpc>
                      </a:pPr>
                      <a:r>
                        <a:rPr b="1" lang="cs-CZ" sz="1200" spc="-1" strike="noStrike">
                          <a:solidFill>
                            <a:srgbClr val="000000"/>
                          </a:solidFill>
                          <a:latin typeface="Times New Roman"/>
                          <a:ea typeface="Times New Roman"/>
                        </a:rPr>
                        <a:t>42</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r h="280800">
                <a:tc>
                  <a:txBody>
                    <a:bodyPr lIns="0" rIns="0" tIns="0" bIns="0"/>
                    <a:p>
                      <a:pPr algn="ctr">
                        <a:lnSpc>
                          <a:spcPct val="100000"/>
                        </a:lnSpc>
                      </a:pPr>
                      <a:r>
                        <a:rPr b="1" lang="cs-CZ" sz="1200" spc="-1" strike="noStrike">
                          <a:solidFill>
                            <a:srgbClr val="000000"/>
                          </a:solidFill>
                          <a:latin typeface="Times New Roman"/>
                          <a:ea typeface="Times New Roman"/>
                        </a:rPr>
                        <a:t>F193A</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0" bIns="0"/>
                    <a:p>
                      <a:pPr algn="ctr">
                        <a:lnSpc>
                          <a:spcPct val="100000"/>
                        </a:lnSpc>
                      </a:pPr>
                      <a:r>
                        <a:rPr b="1" lang="cs-CZ" sz="1200" spc="-1" strike="noStrike">
                          <a:solidFill>
                            <a:srgbClr val="000000"/>
                          </a:solidFill>
                          <a:latin typeface="Times New Roman"/>
                          <a:ea typeface="Times New Roman"/>
                        </a:rPr>
                        <a:t>117</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0" bIns="0"/>
                    <a:p>
                      <a:pPr algn="ctr">
                        <a:lnSpc>
                          <a:spcPct val="100000"/>
                        </a:lnSpc>
                      </a:pPr>
                      <a:r>
                        <a:rPr b="1" lang="cs-CZ" sz="1200" spc="-1" strike="noStrike">
                          <a:solidFill>
                            <a:srgbClr val="000000"/>
                          </a:solidFill>
                          <a:latin typeface="Times New Roman"/>
                          <a:ea typeface="Times New Roman"/>
                        </a:rPr>
                        <a:t>43</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r h="280800">
                <a:tc>
                  <a:txBody>
                    <a:bodyPr lIns="0" rIns="0" tIns="0" bIns="0"/>
                    <a:p>
                      <a:pPr algn="ctr">
                        <a:lnSpc>
                          <a:spcPct val="100000"/>
                        </a:lnSpc>
                      </a:pPr>
                      <a:r>
                        <a:rPr b="1" lang="cs-CZ" sz="1200" spc="-1" strike="noStrike">
                          <a:solidFill>
                            <a:srgbClr val="000000"/>
                          </a:solidFill>
                          <a:latin typeface="Times New Roman"/>
                          <a:ea typeface="Times New Roman"/>
                        </a:rPr>
                        <a:t>F200K</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0" bIns="0"/>
                    <a:p>
                      <a:pPr algn="ctr">
                        <a:lnSpc>
                          <a:spcPct val="100000"/>
                        </a:lnSpc>
                      </a:pPr>
                      <a:r>
                        <a:rPr b="1" lang="cs-CZ" sz="1200" spc="-1" strike="noStrike">
                          <a:solidFill>
                            <a:srgbClr val="000000"/>
                          </a:solidFill>
                          <a:latin typeface="Times New Roman"/>
                          <a:ea typeface="Times New Roman"/>
                        </a:rPr>
                        <a:t>109</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0" bIns="0"/>
                    <a:p>
                      <a:pPr algn="ctr">
                        <a:lnSpc>
                          <a:spcPct val="100000"/>
                        </a:lnSpc>
                      </a:pPr>
                      <a:r>
                        <a:rPr b="1" lang="cs-CZ" sz="1200" spc="-1" strike="noStrike">
                          <a:solidFill>
                            <a:srgbClr val="000000"/>
                          </a:solidFill>
                          <a:latin typeface="Times New Roman"/>
                          <a:ea typeface="Times New Roman"/>
                        </a:rPr>
                        <a:t>46</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r h="280800">
                <a:tc>
                  <a:txBody>
                    <a:bodyPr lIns="0" rIns="0" tIns="0" bIns="0"/>
                    <a:p>
                      <a:pPr algn="ctr">
                        <a:lnSpc>
                          <a:spcPct val="100000"/>
                        </a:lnSpc>
                      </a:pPr>
                      <a:r>
                        <a:rPr b="1" lang="cs-CZ" sz="1200" spc="-1" strike="noStrike">
                          <a:solidFill>
                            <a:srgbClr val="000000"/>
                          </a:solidFill>
                          <a:latin typeface="Times New Roman"/>
                          <a:ea typeface="Times New Roman"/>
                        </a:rPr>
                        <a:t>W373K</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0" bIns="0"/>
                    <a:p>
                      <a:pPr algn="ctr">
                        <a:lnSpc>
                          <a:spcPct val="100000"/>
                        </a:lnSpc>
                      </a:pPr>
                      <a:r>
                        <a:rPr b="1" lang="cs-CZ" sz="1200" spc="-1" strike="noStrike">
                          <a:solidFill>
                            <a:srgbClr val="000000"/>
                          </a:solidFill>
                          <a:latin typeface="Times New Roman"/>
                          <a:ea typeface="Times New Roman"/>
                        </a:rPr>
                        <a:t>109</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0" bIns="0"/>
                    <a:p>
                      <a:pPr algn="ctr">
                        <a:lnSpc>
                          <a:spcPct val="100000"/>
                        </a:lnSpc>
                      </a:pPr>
                      <a:r>
                        <a:rPr b="1" lang="cs-CZ" sz="1200" spc="-1" strike="noStrike">
                          <a:solidFill>
                            <a:srgbClr val="000000"/>
                          </a:solidFill>
                          <a:latin typeface="Times New Roman"/>
                          <a:ea typeface="Times New Roman"/>
                        </a:rPr>
                        <a:t>44</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r h="282240">
                <a:tc>
                  <a:txBody>
                    <a:bodyPr lIns="0" rIns="0" tIns="0" bIns="0"/>
                    <a:p>
                      <a:pPr algn="ctr">
                        <a:lnSpc>
                          <a:spcPct val="100000"/>
                        </a:lnSpc>
                      </a:pPr>
                      <a:r>
                        <a:rPr b="1" lang="cs-CZ" sz="1200" spc="-1" strike="noStrike">
                          <a:solidFill>
                            <a:srgbClr val="000000"/>
                          </a:solidFill>
                          <a:latin typeface="Times New Roman"/>
                          <a:ea typeface="Times New Roman"/>
                        </a:rPr>
                        <a:t>F461L</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0" bIns="0"/>
                    <a:p>
                      <a:pPr algn="ctr">
                        <a:lnSpc>
                          <a:spcPct val="100000"/>
                        </a:lnSpc>
                      </a:pPr>
                      <a:r>
                        <a:rPr b="1" lang="cs-CZ" sz="1200" spc="-1" strike="noStrike">
                          <a:solidFill>
                            <a:srgbClr val="000000"/>
                          </a:solidFill>
                          <a:latin typeface="Times New Roman"/>
                          <a:ea typeface="Times New Roman"/>
                        </a:rPr>
                        <a:t>109</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0" bIns="0"/>
                    <a:p>
                      <a:pPr algn="ctr">
                        <a:lnSpc>
                          <a:spcPct val="100000"/>
                        </a:lnSpc>
                      </a:pPr>
                      <a:r>
                        <a:rPr b="1" lang="cs-CZ" sz="1200" spc="-1" strike="noStrike">
                          <a:solidFill>
                            <a:srgbClr val="000000"/>
                          </a:solidFill>
                          <a:latin typeface="Times New Roman"/>
                          <a:ea typeface="Times New Roman"/>
                        </a:rPr>
                        <a:t>40</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38" name="CustomShape 5"/>
          <p:cNvSpPr/>
          <p:nvPr/>
        </p:nvSpPr>
        <p:spPr>
          <a:xfrm>
            <a:off x="1332000" y="1773360"/>
            <a:ext cx="3168360" cy="3671640"/>
          </a:xfrm>
          <a:prstGeom prst="rect">
            <a:avLst/>
          </a:prstGeom>
          <a:noFill/>
          <a:ln w="9360">
            <a:solidFill>
              <a:srgbClr val="ff0000"/>
            </a:solidFill>
            <a:miter/>
          </a:ln>
        </p:spPr>
        <p:style>
          <a:lnRef idx="0"/>
          <a:fillRef idx="0"/>
          <a:effectRef idx="0"/>
          <a:fontRef idx="minor"/>
        </p:style>
      </p:sp>
      <p:sp>
        <p:nvSpPr>
          <p:cNvPr id="439" name="CustomShape 6"/>
          <p:cNvSpPr/>
          <p:nvPr/>
        </p:nvSpPr>
        <p:spPr>
          <a:xfrm>
            <a:off x="1332000" y="1773360"/>
            <a:ext cx="2808000" cy="336240"/>
          </a:xfrm>
          <a:prstGeom prst="rect">
            <a:avLst/>
          </a:prstGeom>
          <a:noFill/>
          <a:ln>
            <a:noFill/>
          </a:ln>
        </p:spPr>
        <p:style>
          <a:lnRef idx="0"/>
          <a:fillRef idx="0"/>
          <a:effectRef idx="0"/>
          <a:fontRef idx="minor"/>
        </p:style>
        <p:txBody>
          <a:bodyPr/>
          <a:p>
            <a:pPr algn="ctr">
              <a:lnSpc>
                <a:spcPct val="100000"/>
              </a:lnSpc>
            </a:pPr>
            <a:r>
              <a:rPr b="1" lang="cs-CZ" sz="1600" spc="-1" strike="noStrike">
                <a:solidFill>
                  <a:srgbClr val="ff3300"/>
                </a:solidFill>
                <a:latin typeface="Arial"/>
                <a:ea typeface="Arial"/>
              </a:rPr>
              <a:t>SEC</a:t>
            </a:r>
            <a:endParaRPr b="0" lang="cs-CZ" sz="1600" spc="-1" strike="noStrike">
              <a:latin typeface="Arial"/>
            </a:endParaRPr>
          </a:p>
        </p:txBody>
      </p:sp>
      <p:sp>
        <p:nvSpPr>
          <p:cNvPr id="440" name="CustomShape 7"/>
          <p:cNvSpPr/>
          <p:nvPr/>
        </p:nvSpPr>
        <p:spPr>
          <a:xfrm>
            <a:off x="4514760" y="3564000"/>
            <a:ext cx="1775880" cy="1871280"/>
          </a:xfrm>
          <a:prstGeom prst="rect">
            <a:avLst/>
          </a:prstGeom>
          <a:noFill/>
          <a:ln w="9360">
            <a:solidFill>
              <a:srgbClr val="0000ff"/>
            </a:solidFill>
            <a:miter/>
          </a:ln>
        </p:spPr>
        <p:style>
          <a:lnRef idx="0"/>
          <a:fillRef idx="0"/>
          <a:effectRef idx="0"/>
          <a:fontRef idx="minor"/>
        </p:style>
      </p:sp>
      <p:sp>
        <p:nvSpPr>
          <p:cNvPr id="441" name="CustomShape 8"/>
          <p:cNvSpPr/>
          <p:nvPr/>
        </p:nvSpPr>
        <p:spPr>
          <a:xfrm>
            <a:off x="5038560" y="3284640"/>
            <a:ext cx="1180800" cy="274320"/>
          </a:xfrm>
          <a:prstGeom prst="rect">
            <a:avLst/>
          </a:prstGeom>
          <a:solidFill>
            <a:schemeClr val="lt1"/>
          </a:solidFill>
          <a:ln>
            <a:noFill/>
          </a:ln>
        </p:spPr>
        <p:style>
          <a:lnRef idx="0"/>
          <a:fillRef idx="0"/>
          <a:effectRef idx="0"/>
          <a:fontRef idx="minor"/>
        </p:style>
        <p:txBody>
          <a:bodyPr/>
          <a:p>
            <a:pPr>
              <a:lnSpc>
                <a:spcPct val="100000"/>
              </a:lnSpc>
            </a:pPr>
            <a:r>
              <a:rPr b="1" lang="cs-CZ" sz="1200" spc="-1" strike="noStrike">
                <a:solidFill>
                  <a:srgbClr val="0000ff"/>
                </a:solidFill>
                <a:latin typeface="Arial"/>
                <a:ea typeface="Arial"/>
              </a:rPr>
              <a:t>Native PAGE</a:t>
            </a:r>
            <a:endParaRPr b="0" lang="cs-CZ" sz="1200" spc="-1" strike="noStrike">
              <a:latin typeface="Arial"/>
            </a:endParaRPr>
          </a:p>
        </p:txBody>
      </p:sp>
      <p:sp>
        <p:nvSpPr>
          <p:cNvPr id="442" name="CustomShape 9"/>
          <p:cNvSpPr/>
          <p:nvPr/>
        </p:nvSpPr>
        <p:spPr>
          <a:xfrm>
            <a:off x="6443640" y="4824360"/>
            <a:ext cx="2700000" cy="549000"/>
          </a:xfrm>
          <a:prstGeom prst="rect">
            <a:avLst/>
          </a:prstGeom>
          <a:noFill/>
          <a:ln>
            <a:noFill/>
          </a:ln>
        </p:spPr>
        <p:style>
          <a:lnRef idx="0"/>
          <a:fillRef idx="0"/>
          <a:effectRef idx="0"/>
          <a:fontRef idx="minor"/>
        </p:style>
        <p:txBody>
          <a:bodyPr/>
          <a:p>
            <a:pPr>
              <a:lnSpc>
                <a:spcPct val="100000"/>
              </a:lnSpc>
            </a:pPr>
            <a:r>
              <a:rPr b="1" lang="cs-CZ" sz="1200" spc="-1" strike="noStrike">
                <a:solidFill>
                  <a:srgbClr val="000000"/>
                </a:solidFill>
                <a:latin typeface="Arial"/>
                <a:ea typeface="Arial"/>
              </a:rPr>
              <a:t>Theoretical Mw:</a:t>
            </a:r>
            <a:endParaRPr b="0" lang="cs-CZ" sz="1200" spc="-1" strike="noStrike">
              <a:latin typeface="Arial"/>
            </a:endParaRPr>
          </a:p>
          <a:p>
            <a:pPr>
              <a:lnSpc>
                <a:spcPct val="100000"/>
              </a:lnSpc>
              <a:spcBef>
                <a:spcPts val="601"/>
              </a:spcBef>
            </a:pPr>
            <a:r>
              <a:rPr b="1" lang="cs-CZ" sz="1200" spc="-1" strike="noStrike">
                <a:solidFill>
                  <a:srgbClr val="000000"/>
                </a:solidFill>
                <a:latin typeface="Arial"/>
                <a:ea typeface="Arial"/>
              </a:rPr>
              <a:t>Dimer/monomer 120 kDa/ 60 kDa</a:t>
            </a:r>
            <a:endParaRPr b="0" lang="cs-CZ" sz="1200" spc="-1" strike="noStrike">
              <a:latin typeface="Arial"/>
            </a:endParaRPr>
          </a:p>
        </p:txBody>
      </p:sp>
      <p:sp>
        <p:nvSpPr>
          <p:cNvPr id="443" name="CustomShape 10"/>
          <p:cNvSpPr/>
          <p:nvPr/>
        </p:nvSpPr>
        <p:spPr>
          <a:xfrm>
            <a:off x="1303200" y="1482840"/>
            <a:ext cx="3258720" cy="274320"/>
          </a:xfrm>
          <a:prstGeom prst="rect">
            <a:avLst/>
          </a:prstGeom>
          <a:noFill/>
          <a:ln>
            <a:noFill/>
          </a:ln>
        </p:spPr>
        <p:style>
          <a:lnRef idx="0"/>
          <a:fillRef idx="0"/>
          <a:effectRef idx="0"/>
          <a:fontRef idx="minor"/>
        </p:style>
        <p:txBody>
          <a:bodyPr/>
          <a:p>
            <a:pPr>
              <a:lnSpc>
                <a:spcPct val="100000"/>
              </a:lnSpc>
            </a:pPr>
            <a:r>
              <a:rPr b="1" lang="cs-CZ" sz="1200" spc="-1" strike="noStrike">
                <a:solidFill>
                  <a:srgbClr val="000000"/>
                </a:solidFill>
                <a:latin typeface="Arial"/>
                <a:ea typeface="Arial"/>
              </a:rPr>
              <a:t> </a:t>
            </a:r>
            <a:r>
              <a:rPr b="1" lang="cs-CZ" sz="1200" spc="-1" strike="noStrike">
                <a:solidFill>
                  <a:srgbClr val="000000"/>
                </a:solidFill>
                <a:latin typeface="Arial"/>
                <a:ea typeface="Arial"/>
              </a:rPr>
              <a:t>maize </a:t>
            </a:r>
            <a:r>
              <a:rPr b="1" lang="cs-CZ" sz="1200" spc="-1" strike="noStrike">
                <a:solidFill>
                  <a:srgbClr val="000000"/>
                </a:solidFill>
                <a:latin typeface="Noto Sans Symbols"/>
                <a:ea typeface="Noto Sans Symbols"/>
              </a:rPr>
              <a:t>β</a:t>
            </a:r>
            <a:r>
              <a:rPr b="1" lang="cs-CZ" sz="1200" spc="-1" strike="noStrike">
                <a:solidFill>
                  <a:srgbClr val="000000"/>
                </a:solidFill>
                <a:latin typeface="Arial"/>
                <a:ea typeface="Arial"/>
              </a:rPr>
              <a:t>-glucosidase and its mutant forms</a:t>
            </a:r>
            <a:endParaRPr b="0" lang="cs-CZ" sz="1200" spc="-1" strike="noStrike">
              <a:latin typeface="Arial"/>
            </a:endParaRPr>
          </a:p>
        </p:txBody>
      </p:sp>
      <p:sp>
        <p:nvSpPr>
          <p:cNvPr id="444" name="CustomShape 11"/>
          <p:cNvSpPr/>
          <p:nvPr/>
        </p:nvSpPr>
        <p:spPr>
          <a:xfrm>
            <a:off x="4572000" y="4005360"/>
            <a:ext cx="431280" cy="274320"/>
          </a:xfrm>
          <a:prstGeom prst="rect">
            <a:avLst/>
          </a:prstGeom>
          <a:noFill/>
          <a:ln>
            <a:noFill/>
          </a:ln>
        </p:spPr>
        <p:style>
          <a:lnRef idx="0"/>
          <a:fillRef idx="0"/>
          <a:effectRef idx="0"/>
          <a:fontRef idx="minor"/>
        </p:style>
        <p:txBody>
          <a:bodyPr/>
          <a:p>
            <a:pPr>
              <a:lnSpc>
                <a:spcPct val="100000"/>
              </a:lnSpc>
            </a:pPr>
            <a:r>
              <a:rPr b="1" lang="cs-CZ" sz="1200" spc="-1" strike="noStrike">
                <a:solidFill>
                  <a:srgbClr val="000000"/>
                </a:solidFill>
                <a:latin typeface="Arial"/>
                <a:ea typeface="Arial"/>
              </a:rPr>
              <a:t>CB</a:t>
            </a:r>
            <a:endParaRPr b="0" lang="cs-CZ" sz="1200" spc="-1" strike="noStrike">
              <a:latin typeface="Arial"/>
            </a:endParaRPr>
          </a:p>
        </p:txBody>
      </p:sp>
      <p:sp>
        <p:nvSpPr>
          <p:cNvPr id="445" name="CustomShape 12"/>
          <p:cNvSpPr/>
          <p:nvPr/>
        </p:nvSpPr>
        <p:spPr>
          <a:xfrm>
            <a:off x="4572000" y="4941720"/>
            <a:ext cx="431280" cy="274320"/>
          </a:xfrm>
          <a:prstGeom prst="rect">
            <a:avLst/>
          </a:prstGeom>
          <a:noFill/>
          <a:ln>
            <a:noFill/>
          </a:ln>
        </p:spPr>
        <p:style>
          <a:lnRef idx="0"/>
          <a:fillRef idx="0"/>
          <a:effectRef idx="0"/>
          <a:fontRef idx="minor"/>
        </p:style>
        <p:txBody>
          <a:bodyPr/>
          <a:p>
            <a:pPr>
              <a:lnSpc>
                <a:spcPct val="100000"/>
              </a:lnSpc>
            </a:pPr>
            <a:r>
              <a:rPr b="1" lang="cs-CZ" sz="1200" spc="-1" strike="noStrike">
                <a:solidFill>
                  <a:srgbClr val="000000"/>
                </a:solidFill>
                <a:latin typeface="Arial"/>
                <a:ea typeface="Arial"/>
              </a:rPr>
              <a:t>AS</a:t>
            </a:r>
            <a:endParaRPr b="0" lang="cs-CZ" sz="1200" spc="-1" strike="noStrike">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6" name="CustomShape 1"/>
          <p:cNvSpPr/>
          <p:nvPr/>
        </p:nvSpPr>
        <p:spPr>
          <a:xfrm>
            <a:off x="0" y="741240"/>
            <a:ext cx="9143640" cy="4190760"/>
          </a:xfrm>
          <a:prstGeom prst="rect">
            <a:avLst/>
          </a:prstGeom>
          <a:noFill/>
          <a:ln>
            <a:noFill/>
          </a:ln>
        </p:spPr>
        <p:style>
          <a:lnRef idx="0"/>
          <a:fillRef idx="0"/>
          <a:effectRef idx="0"/>
          <a:fontRef idx="minor"/>
        </p:style>
        <p:txBody>
          <a:bodyPr anchor="ctr"/>
          <a:p>
            <a:pPr>
              <a:lnSpc>
                <a:spcPct val="12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A technique to provide a direct measure of average molecular mass of the sample using the relationship between the time-average intensity of light scattered by a molecule and its molecular weight and size, as described by the Rayleigh theory. (In the simplest terms, Rayleigh theory says that larger molecules scatter more light than smaller molecules from a given light source and that the intensity of the scattered light is proportional to the molecule’s molecular weight)</a:t>
            </a:r>
            <a:r>
              <a:rPr b="0" lang="cs-CZ" sz="1800" spc="-1" strike="noStrike">
                <a:solidFill>
                  <a:srgbClr val="000000"/>
                </a:solidFill>
                <a:latin typeface="Arial"/>
                <a:ea typeface="Arial"/>
              </a:rPr>
              <a:t>.</a:t>
            </a:r>
            <a:endParaRPr b="0" lang="cs-CZ" sz="1800" spc="-1" strike="noStrike">
              <a:latin typeface="Arial"/>
            </a:endParaRPr>
          </a:p>
          <a:p>
            <a:pPr>
              <a:lnSpc>
                <a:spcPct val="120000"/>
              </a:lnSpc>
            </a:pPr>
            <a:endParaRPr b="0" lang="cs-CZ" sz="1800" spc="-1" strike="noStrike">
              <a:latin typeface="Arial"/>
            </a:endParaRPr>
          </a:p>
          <a:p>
            <a:pPr>
              <a:lnSpc>
                <a:spcPct val="120000"/>
              </a:lnSpc>
            </a:pPr>
            <a:endParaRPr b="0" lang="cs-CZ" sz="1800" spc="-1" strike="noStrike">
              <a:latin typeface="Arial"/>
            </a:endParaRPr>
          </a:p>
          <a:p>
            <a:pPr>
              <a:lnSpc>
                <a:spcPct val="120000"/>
              </a:lnSpc>
            </a:pPr>
            <a:endParaRPr b="0" lang="cs-CZ" sz="1800" spc="-1" strike="noStrike">
              <a:latin typeface="Arial"/>
            </a:endParaRPr>
          </a:p>
          <a:p>
            <a:pPr>
              <a:lnSpc>
                <a:spcPct val="120000"/>
              </a:lnSpc>
            </a:pPr>
            <a:endParaRPr b="0" lang="cs-CZ" sz="1800" spc="-1" strike="noStrike">
              <a:latin typeface="Arial"/>
            </a:endParaRPr>
          </a:p>
          <a:p>
            <a:pPr>
              <a:lnSpc>
                <a:spcPct val="120000"/>
              </a:lnSpc>
            </a:pPr>
            <a:endParaRPr b="0" lang="cs-CZ" sz="1800" spc="-1" strike="noStrike">
              <a:latin typeface="Arial"/>
            </a:endParaRPr>
          </a:p>
          <a:p>
            <a:pPr>
              <a:lnSpc>
                <a:spcPct val="120000"/>
              </a:lnSpc>
            </a:pPr>
            <a:endParaRPr b="0" lang="cs-CZ" sz="1800" spc="-1" strike="noStrike">
              <a:latin typeface="Arial"/>
            </a:endParaRPr>
          </a:p>
          <a:p>
            <a:pPr>
              <a:lnSpc>
                <a:spcPct val="120000"/>
              </a:lnSpc>
            </a:pPr>
            <a:endParaRPr b="0" lang="cs-CZ" sz="1800" spc="-1" strike="noStrike">
              <a:latin typeface="Arial"/>
            </a:endParaRPr>
          </a:p>
          <a:p>
            <a:pPr>
              <a:lnSpc>
                <a:spcPct val="100000"/>
              </a:lnSpc>
            </a:pPr>
            <a:endParaRPr b="0" lang="cs-CZ" sz="1800" spc="-1" strike="noStrike">
              <a:latin typeface="Arial"/>
            </a:endParaRPr>
          </a:p>
        </p:txBody>
      </p:sp>
      <p:pic>
        <p:nvPicPr>
          <p:cNvPr id="447" name="Shape 519" descr=""/>
          <p:cNvPicPr/>
          <p:nvPr/>
        </p:nvPicPr>
        <p:blipFill>
          <a:blip r:embed="rId1"/>
          <a:srcRect l="0" t="0" r="1326" b="0"/>
          <a:stretch/>
        </p:blipFill>
        <p:spPr>
          <a:xfrm>
            <a:off x="395280" y="2852640"/>
            <a:ext cx="3600000" cy="2036520"/>
          </a:xfrm>
          <a:prstGeom prst="rect">
            <a:avLst/>
          </a:prstGeom>
          <a:ln>
            <a:noFill/>
          </a:ln>
        </p:spPr>
      </p:pic>
      <p:sp>
        <p:nvSpPr>
          <p:cNvPr id="448" name="CustomShape 2"/>
          <p:cNvSpPr/>
          <p:nvPr/>
        </p:nvSpPr>
        <p:spPr>
          <a:xfrm>
            <a:off x="1042920" y="115920"/>
            <a:ext cx="6975000" cy="401400"/>
          </a:xfrm>
          <a:prstGeom prst="rect">
            <a:avLst/>
          </a:prstGeom>
          <a:noFill/>
          <a:ln>
            <a:noFill/>
          </a:ln>
        </p:spPr>
        <p:style>
          <a:lnRef idx="0"/>
          <a:fillRef idx="0"/>
          <a:effectRef idx="0"/>
          <a:fontRef idx="minor"/>
        </p:style>
        <p:txBody>
          <a:bodyPr/>
          <a:p>
            <a:pPr>
              <a:lnSpc>
                <a:spcPct val="100000"/>
              </a:lnSpc>
            </a:pPr>
            <a:r>
              <a:rPr b="1" lang="cs-CZ" sz="2000" spc="-1" strike="noStrike">
                <a:solidFill>
                  <a:srgbClr val="17375e"/>
                </a:solidFill>
                <a:latin typeface="Arial"/>
                <a:ea typeface="Arial"/>
              </a:rPr>
              <a:t>„</a:t>
            </a:r>
            <a:r>
              <a:rPr b="1" lang="cs-CZ" sz="2000" spc="-1" strike="noStrike">
                <a:solidFill>
                  <a:srgbClr val="17375e"/>
                </a:solidFill>
                <a:latin typeface="Arial"/>
                <a:ea typeface="Arial"/>
              </a:rPr>
              <a:t>Classical“ (also "static" or "Rayleigh" ) light scattering</a:t>
            </a:r>
            <a:endParaRPr b="0" lang="cs-CZ" sz="2000" spc="-1" strike="noStrike">
              <a:latin typeface="Arial"/>
            </a:endParaRPr>
          </a:p>
        </p:txBody>
      </p:sp>
      <p:sp>
        <p:nvSpPr>
          <p:cNvPr id="449" name="CustomShape 3"/>
          <p:cNvSpPr/>
          <p:nvPr/>
        </p:nvSpPr>
        <p:spPr>
          <a:xfrm>
            <a:off x="179280" y="5543640"/>
            <a:ext cx="8964360" cy="1314000"/>
          </a:xfrm>
          <a:prstGeom prst="rect">
            <a:avLst/>
          </a:prstGeom>
          <a:noFill/>
          <a:ln>
            <a:noFill/>
          </a:ln>
        </p:spPr>
        <p:style>
          <a:lnRef idx="0"/>
          <a:fillRef idx="0"/>
          <a:effectRef idx="0"/>
          <a:fontRef idx="minor"/>
        </p:style>
        <p:txBody>
          <a:bodyPr/>
          <a:p>
            <a:pPr>
              <a:lnSpc>
                <a:spcPct val="100000"/>
              </a:lnSpc>
            </a:pPr>
            <a:r>
              <a:rPr b="1" lang="cs-CZ" sz="1600" spc="-1" strike="noStrike">
                <a:solidFill>
                  <a:srgbClr val="000000"/>
                </a:solidFill>
                <a:latin typeface="Arial"/>
                <a:ea typeface="Arial"/>
              </a:rPr>
              <a:t>Applications: </a:t>
            </a:r>
            <a:endParaRPr b="0" lang="cs-CZ" sz="1600" spc="-1" strike="noStrike">
              <a:latin typeface="Arial"/>
            </a:endParaRPr>
          </a:p>
          <a:p>
            <a:pPr>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Determining whether the native state of a protein is a monomer or a higher oligomer.</a:t>
            </a:r>
            <a:endParaRPr b="0" lang="cs-CZ" sz="1600" spc="-1" strike="noStrike">
              <a:latin typeface="Arial"/>
            </a:endParaRPr>
          </a:p>
          <a:p>
            <a:pPr>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Measuring the masses of aggregates or other non-native species.</a:t>
            </a:r>
            <a:endParaRPr b="0" lang="cs-CZ" sz="1600" spc="-1" strike="noStrike">
              <a:latin typeface="Arial"/>
            </a:endParaRPr>
          </a:p>
          <a:p>
            <a:pPr>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The accurate determination of molecular weight  from SLS data is absolutely dependent on the purity of the protein sample. </a:t>
            </a:r>
            <a:endParaRPr b="0" lang="cs-CZ" sz="1600" spc="-1" strike="noStrike">
              <a:latin typeface="Arial"/>
            </a:endParaRPr>
          </a:p>
        </p:txBody>
      </p:sp>
      <p:pic>
        <p:nvPicPr>
          <p:cNvPr id="450" name="Shape 522" descr=""/>
          <p:cNvPicPr/>
          <p:nvPr/>
        </p:nvPicPr>
        <p:blipFill>
          <a:blip r:embed="rId2"/>
          <a:srcRect l="0" t="0" r="0" b="55200"/>
          <a:stretch/>
        </p:blipFill>
        <p:spPr>
          <a:xfrm>
            <a:off x="4643280" y="2840040"/>
            <a:ext cx="3238200" cy="1956960"/>
          </a:xfrm>
          <a:prstGeom prst="rect">
            <a:avLst/>
          </a:prstGeom>
          <a:ln>
            <a:noFill/>
          </a:ln>
        </p:spPr>
      </p:pic>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1" name="Shape 527" descr=""/>
          <p:cNvPicPr/>
          <p:nvPr/>
        </p:nvPicPr>
        <p:blipFill>
          <a:blip r:embed="rId1"/>
          <a:srcRect l="0" t="0" r="0" b="41345"/>
          <a:stretch/>
        </p:blipFill>
        <p:spPr>
          <a:xfrm>
            <a:off x="4716360" y="907920"/>
            <a:ext cx="4223880" cy="2550600"/>
          </a:xfrm>
          <a:prstGeom prst="rect">
            <a:avLst/>
          </a:prstGeom>
          <a:ln>
            <a:noFill/>
          </a:ln>
        </p:spPr>
      </p:pic>
      <p:pic>
        <p:nvPicPr>
          <p:cNvPr id="452" name="Shape 528" descr=""/>
          <p:cNvPicPr/>
          <p:nvPr/>
        </p:nvPicPr>
        <p:blipFill>
          <a:blip r:embed="rId2"/>
          <a:stretch/>
        </p:blipFill>
        <p:spPr>
          <a:xfrm>
            <a:off x="108000" y="1671480"/>
            <a:ext cx="4284360" cy="2652480"/>
          </a:xfrm>
          <a:prstGeom prst="rect">
            <a:avLst/>
          </a:prstGeom>
          <a:ln>
            <a:noFill/>
          </a:ln>
        </p:spPr>
      </p:pic>
      <p:sp>
        <p:nvSpPr>
          <p:cNvPr id="453" name="CustomShape 1"/>
          <p:cNvSpPr/>
          <p:nvPr/>
        </p:nvSpPr>
        <p:spPr>
          <a:xfrm>
            <a:off x="0" y="4221000"/>
            <a:ext cx="2565000" cy="244080"/>
          </a:xfrm>
          <a:prstGeom prst="rect">
            <a:avLst/>
          </a:prstGeom>
          <a:noFill/>
          <a:ln>
            <a:noFill/>
          </a:ln>
        </p:spPr>
        <p:style>
          <a:lnRef idx="0"/>
          <a:fillRef idx="0"/>
          <a:effectRef idx="0"/>
          <a:fontRef idx="minor"/>
        </p:style>
        <p:txBody>
          <a:bodyPr/>
          <a:p>
            <a:pPr>
              <a:lnSpc>
                <a:spcPct val="100000"/>
              </a:lnSpc>
            </a:pPr>
            <a:r>
              <a:rPr b="0" lang="cs-CZ" sz="1000" spc="-1" strike="noStrike">
                <a:solidFill>
                  <a:srgbClr val="000000"/>
                </a:solidFill>
                <a:latin typeface="Arial"/>
                <a:ea typeface="Arial"/>
              </a:rPr>
              <a:t>http://www.ap-lab.com/light_scattering.htm</a:t>
            </a:r>
            <a:endParaRPr b="0" lang="cs-CZ" sz="1000" spc="-1" strike="noStrike">
              <a:latin typeface="Arial"/>
            </a:endParaRPr>
          </a:p>
        </p:txBody>
      </p:sp>
      <p:sp>
        <p:nvSpPr>
          <p:cNvPr id="454" name="CustomShape 2"/>
          <p:cNvSpPr/>
          <p:nvPr/>
        </p:nvSpPr>
        <p:spPr>
          <a:xfrm>
            <a:off x="0" y="189000"/>
            <a:ext cx="9048240" cy="350640"/>
          </a:xfrm>
          <a:prstGeom prst="rect">
            <a:avLst/>
          </a:prstGeom>
          <a:noFill/>
          <a:ln>
            <a:noFill/>
          </a:ln>
        </p:spPr>
        <p:style>
          <a:lnRef idx="0"/>
          <a:fillRef idx="0"/>
          <a:effectRef idx="0"/>
          <a:fontRef idx="minor"/>
        </p:style>
        <p:txBody>
          <a:bodyPr anchor="ctr"/>
          <a:p>
            <a:pPr>
              <a:lnSpc>
                <a:spcPct val="100000"/>
              </a:lnSpc>
            </a:pPr>
            <a:r>
              <a:rPr b="1" lang="cs-CZ" sz="1700" spc="-1" strike="noStrike">
                <a:solidFill>
                  <a:srgbClr val="000066"/>
                </a:solidFill>
                <a:latin typeface="Arial"/>
                <a:ea typeface="Arial"/>
              </a:rPr>
              <a:t>Static light scattering (SLS) in combination with size-exclusion chromatography (SEC)</a:t>
            </a:r>
            <a:endParaRPr b="0" lang="cs-CZ" sz="1700" spc="-1" strike="noStrike">
              <a:latin typeface="Arial"/>
            </a:endParaRPr>
          </a:p>
        </p:txBody>
      </p:sp>
      <p:sp>
        <p:nvSpPr>
          <p:cNvPr id="455" name="CustomShape 3"/>
          <p:cNvSpPr/>
          <p:nvPr/>
        </p:nvSpPr>
        <p:spPr>
          <a:xfrm>
            <a:off x="0" y="692280"/>
            <a:ext cx="8388000" cy="779040"/>
          </a:xfrm>
          <a:prstGeom prst="rect">
            <a:avLst/>
          </a:prstGeom>
          <a:noFill/>
          <a:ln>
            <a:noFill/>
          </a:ln>
        </p:spPr>
        <p:style>
          <a:lnRef idx="0"/>
          <a:fillRef idx="0"/>
          <a:effectRef idx="0"/>
          <a:fontRef idx="minor"/>
        </p:style>
        <p:txBody>
          <a:bodyPr/>
          <a:p>
            <a:pPr>
              <a:lnSpc>
                <a:spcPct val="100000"/>
              </a:lnSpc>
              <a:buClr>
                <a:srgbClr val="000000"/>
              </a:buClr>
              <a:buFont typeface="Arial"/>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SLS in non-invasive method</a:t>
            </a:r>
            <a:endParaRPr b="0" lang="cs-CZ" sz="1800" spc="-1" strike="noStrike">
              <a:latin typeface="Arial"/>
            </a:endParaRPr>
          </a:p>
          <a:p>
            <a:pPr>
              <a:lnSpc>
                <a:spcPct val="100000"/>
              </a:lnSpc>
              <a:spcBef>
                <a:spcPts val="901"/>
              </a:spcBef>
              <a:buClr>
                <a:srgbClr val="000000"/>
              </a:buClr>
              <a:buFont typeface="Arial"/>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mass determination accuracy: 2-5%</a:t>
            </a:r>
            <a:endParaRPr b="0" lang="cs-CZ" sz="1800" spc="-1" strike="noStrike">
              <a:latin typeface="Arial"/>
            </a:endParaRPr>
          </a:p>
        </p:txBody>
      </p:sp>
      <p:sp>
        <p:nvSpPr>
          <p:cNvPr id="456" name="CustomShape 4"/>
          <p:cNvSpPr/>
          <p:nvPr/>
        </p:nvSpPr>
        <p:spPr>
          <a:xfrm>
            <a:off x="4572000" y="3573360"/>
            <a:ext cx="4463640" cy="2006280"/>
          </a:xfrm>
          <a:prstGeom prst="rect">
            <a:avLst/>
          </a:prstGeom>
          <a:noFill/>
          <a:ln>
            <a:noFill/>
          </a:ln>
        </p:spPr>
        <p:style>
          <a:lnRef idx="0"/>
          <a:fillRef idx="0"/>
          <a:effectRef idx="0"/>
          <a:fontRef idx="minor"/>
        </p:style>
        <p:txBody>
          <a:bodyPr/>
          <a:p>
            <a:pPr algn="just">
              <a:lnSpc>
                <a:spcPct val="100000"/>
              </a:lnSpc>
              <a:buClr>
                <a:srgbClr val="000000"/>
              </a:buClr>
              <a:buFont typeface="Arial"/>
              <a:buChar char="•"/>
            </a:pPr>
            <a:r>
              <a:rPr b="0" lang="cs-CZ" sz="1400" spc="-1" strike="noStrike">
                <a:solidFill>
                  <a:srgbClr val="000000"/>
                </a:solidFill>
                <a:latin typeface="Arial"/>
                <a:ea typeface="Arial"/>
              </a:rPr>
              <a:t> </a:t>
            </a:r>
            <a:r>
              <a:rPr b="0" lang="cs-CZ" sz="1400" spc="-1" strike="noStrike">
                <a:solidFill>
                  <a:srgbClr val="000000"/>
                </a:solidFill>
                <a:latin typeface="Arial"/>
                <a:ea typeface="Arial"/>
              </a:rPr>
              <a:t>SEC elution profile shows two distinct species  of the protein.</a:t>
            </a:r>
            <a:endParaRPr b="0" lang="cs-CZ" sz="1400" spc="-1" strike="noStrike">
              <a:latin typeface="Arial"/>
            </a:endParaRPr>
          </a:p>
          <a:p>
            <a:pPr algn="just">
              <a:lnSpc>
                <a:spcPct val="100000"/>
              </a:lnSpc>
              <a:spcBef>
                <a:spcPts val="700"/>
              </a:spcBef>
              <a:buClr>
                <a:srgbClr val="000000"/>
              </a:buClr>
              <a:buFont typeface="Arial"/>
              <a:buChar char="•"/>
            </a:pPr>
            <a:r>
              <a:rPr b="0" lang="cs-CZ" sz="1400" spc="-1" strike="noStrike">
                <a:solidFill>
                  <a:srgbClr val="000000"/>
                </a:solidFill>
                <a:latin typeface="Arial"/>
                <a:ea typeface="Arial"/>
              </a:rPr>
              <a:t> </a:t>
            </a:r>
            <a:r>
              <a:rPr b="0" lang="cs-CZ" sz="1400" spc="-1" strike="noStrike">
                <a:solidFill>
                  <a:srgbClr val="000000"/>
                </a:solidFill>
                <a:latin typeface="Arial"/>
                <a:ea typeface="Arial"/>
              </a:rPr>
              <a:t>Comparison of elution peaks with standard curve results in estimated Mws of proteins that do not correspond well to defined oligomeric states.</a:t>
            </a:r>
            <a:endParaRPr b="0" lang="cs-CZ" sz="1400" spc="-1" strike="noStrike">
              <a:latin typeface="Arial"/>
            </a:endParaRPr>
          </a:p>
          <a:p>
            <a:pPr algn="just">
              <a:lnSpc>
                <a:spcPct val="100000"/>
              </a:lnSpc>
              <a:spcBef>
                <a:spcPts val="700"/>
              </a:spcBef>
              <a:buClr>
                <a:srgbClr val="000000"/>
              </a:buClr>
              <a:buFont typeface="Arial"/>
              <a:buChar char="•"/>
            </a:pPr>
            <a:r>
              <a:rPr b="0" lang="cs-CZ" sz="1400" spc="-1" strike="noStrike">
                <a:solidFill>
                  <a:srgbClr val="000000"/>
                </a:solidFill>
                <a:latin typeface="Arial"/>
                <a:ea typeface="Arial"/>
              </a:rPr>
              <a:t> </a:t>
            </a:r>
            <a:r>
              <a:rPr b="0" lang="cs-CZ" sz="1400" spc="-1" strike="noStrike">
                <a:solidFill>
                  <a:srgbClr val="000000"/>
                </a:solidFill>
                <a:latin typeface="Arial"/>
                <a:ea typeface="Arial"/>
              </a:rPr>
              <a:t>SLS  clearly demonstrate that the two peaks correspond well to monomeric (7.3 kDa) and dimeric (13.7 kDa) forms of the protein.</a:t>
            </a:r>
            <a:endParaRPr b="0" lang="cs-CZ" sz="1400" spc="-1" strike="noStrike">
              <a:latin typeface="Arial"/>
            </a:endParaRPr>
          </a:p>
        </p:txBody>
      </p:sp>
      <p:sp>
        <p:nvSpPr>
          <p:cNvPr id="457" name="CustomShape 5"/>
          <p:cNvSpPr/>
          <p:nvPr/>
        </p:nvSpPr>
        <p:spPr>
          <a:xfrm>
            <a:off x="0" y="5734080"/>
            <a:ext cx="9143640" cy="580680"/>
          </a:xfrm>
          <a:prstGeom prst="rect">
            <a:avLst/>
          </a:prstGeom>
          <a:noFill/>
          <a:ln>
            <a:noFill/>
          </a:ln>
        </p:spPr>
        <p:style>
          <a:lnRef idx="0"/>
          <a:fillRef idx="0"/>
          <a:effectRef idx="0"/>
          <a:fontRef idx="minor"/>
        </p:style>
        <p:txBody>
          <a:bodyPr/>
          <a:p>
            <a:pPr algn="just">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SLS measures the average Mw of the sample, the use of SLS data allows selection of elution fractions that contains only single species, rather than mixture of monomer and dimer.</a:t>
            </a:r>
            <a:endParaRPr b="0" lang="cs-CZ" sz="1600" spc="-1" strike="noStrike">
              <a:latin typeface="Arial"/>
            </a:endParaRPr>
          </a:p>
        </p:txBody>
      </p:sp>
      <p:sp>
        <p:nvSpPr>
          <p:cNvPr id="458" name="CustomShape 6"/>
          <p:cNvSpPr/>
          <p:nvPr/>
        </p:nvSpPr>
        <p:spPr>
          <a:xfrm>
            <a:off x="2603520" y="2492280"/>
            <a:ext cx="1800000" cy="1944360"/>
          </a:xfrm>
          <a:prstGeom prst="ellipse">
            <a:avLst/>
          </a:prstGeom>
          <a:noFill/>
          <a:ln w="9360">
            <a:solidFill>
              <a:srgbClr val="ff0000"/>
            </a:solidFill>
            <a:miter/>
          </a:ln>
        </p:spPr>
        <p:style>
          <a:lnRef idx="0"/>
          <a:fillRef idx="0"/>
          <a:effectRef idx="0"/>
          <a:fontRef idx="minor"/>
        </p:style>
      </p:sp>
      <p:sp>
        <p:nvSpPr>
          <p:cNvPr id="459" name="CustomShape 7"/>
          <p:cNvSpPr/>
          <p:nvPr/>
        </p:nvSpPr>
        <p:spPr>
          <a:xfrm>
            <a:off x="7343640" y="6583320"/>
            <a:ext cx="1800000" cy="274320"/>
          </a:xfrm>
          <a:prstGeom prst="rect">
            <a:avLst/>
          </a:prstGeom>
          <a:noFill/>
          <a:ln>
            <a:noFill/>
          </a:ln>
        </p:spPr>
        <p:style>
          <a:lnRef idx="0"/>
          <a:fillRef idx="0"/>
          <a:effectRef idx="0"/>
          <a:fontRef idx="minor"/>
        </p:style>
        <p:txBody>
          <a:bodyPr/>
          <a:p>
            <a:pPr>
              <a:lnSpc>
                <a:spcPct val="100000"/>
              </a:lnSpc>
            </a:pPr>
            <a:r>
              <a:rPr b="1" lang="cs-CZ" sz="1200" spc="-1" strike="noStrike">
                <a:solidFill>
                  <a:srgbClr val="000000"/>
                </a:solidFill>
                <a:latin typeface="Arial"/>
                <a:ea typeface="Arial"/>
              </a:rPr>
              <a:t>(Geerlof et al., 2006)</a:t>
            </a:r>
            <a:endParaRPr b="0" lang="cs-CZ" sz="1200" spc="-1" strike="noStrike">
              <a:latin typeface="Arial"/>
            </a:endParaRPr>
          </a:p>
        </p:txBody>
      </p:sp>
      <p:sp>
        <p:nvSpPr>
          <p:cNvPr id="460" name="CustomShape 8"/>
          <p:cNvSpPr/>
          <p:nvPr/>
        </p:nvSpPr>
        <p:spPr>
          <a:xfrm>
            <a:off x="3132000" y="3230640"/>
            <a:ext cx="1439640" cy="396360"/>
          </a:xfrm>
          <a:prstGeom prst="rect">
            <a:avLst/>
          </a:prstGeom>
          <a:noFill/>
          <a:ln>
            <a:noFill/>
          </a:ln>
        </p:spPr>
        <p:style>
          <a:lnRef idx="0"/>
          <a:fillRef idx="0"/>
          <a:effectRef idx="0"/>
          <a:fontRef idx="minor"/>
        </p:style>
        <p:txBody>
          <a:bodyPr/>
          <a:p>
            <a:pPr>
              <a:lnSpc>
                <a:spcPct val="100000"/>
              </a:lnSpc>
            </a:pPr>
            <a:r>
              <a:rPr b="1" lang="cs-CZ" sz="1000" spc="-1" strike="noStrike">
                <a:solidFill>
                  <a:srgbClr val="ff3300"/>
                </a:solidFill>
                <a:latin typeface="Arial"/>
                <a:ea typeface="Arial"/>
              </a:rPr>
              <a:t>Concentration detectors</a:t>
            </a:r>
            <a:endParaRPr b="0" lang="cs-CZ" sz="1000" spc="-1" strike="noStrike">
              <a:latin typeface="Arial"/>
            </a:endParaRPr>
          </a:p>
        </p:txBody>
      </p:sp>
      <p:sp>
        <p:nvSpPr>
          <p:cNvPr id="461" name="CustomShape 9"/>
          <p:cNvSpPr/>
          <p:nvPr/>
        </p:nvSpPr>
        <p:spPr>
          <a:xfrm>
            <a:off x="2627280" y="4365720"/>
            <a:ext cx="1944360" cy="639360"/>
          </a:xfrm>
          <a:prstGeom prst="rect">
            <a:avLst/>
          </a:prstGeom>
          <a:noFill/>
          <a:ln>
            <a:noFill/>
          </a:ln>
        </p:spPr>
        <p:style>
          <a:lnRef idx="0"/>
          <a:fillRef idx="0"/>
          <a:effectRef idx="0"/>
          <a:fontRef idx="minor"/>
        </p:style>
        <p:txBody>
          <a:bodyPr/>
          <a:p>
            <a:pPr>
              <a:lnSpc>
                <a:spcPct val="100000"/>
              </a:lnSpc>
            </a:pPr>
            <a:r>
              <a:rPr b="1" lang="cs-CZ" sz="1200" spc="-1" strike="noStrike">
                <a:solidFill>
                  <a:srgbClr val="000000"/>
                </a:solidFill>
                <a:latin typeface="Arial"/>
                <a:ea typeface="Arial"/>
              </a:rPr>
              <a:t>Molecular mass of each protein fraction coming off the column</a:t>
            </a:r>
            <a:endParaRPr b="0" lang="cs-CZ" sz="1200" spc="-1" strike="noStrike">
              <a:latin typeface="Arial"/>
            </a:endParaRPr>
          </a:p>
        </p:txBody>
      </p:sp>
      <p:sp>
        <p:nvSpPr>
          <p:cNvPr id="462" name="CustomShape 10"/>
          <p:cNvSpPr/>
          <p:nvPr/>
        </p:nvSpPr>
        <p:spPr>
          <a:xfrm>
            <a:off x="2627280" y="4365720"/>
            <a:ext cx="1944360" cy="647280"/>
          </a:xfrm>
          <a:prstGeom prst="rect">
            <a:avLst/>
          </a:prstGeom>
          <a:noFill/>
          <a:ln w="12600">
            <a:solidFill>
              <a:srgbClr val="0000ff"/>
            </a:solidFill>
            <a:miter/>
          </a:ln>
        </p:spPr>
        <p:style>
          <a:lnRef idx="0"/>
          <a:fillRef idx="0"/>
          <a:effectRef idx="0"/>
          <a:fontRef idx="minor"/>
        </p:style>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3" name="CustomShape 1"/>
          <p:cNvSpPr/>
          <p:nvPr/>
        </p:nvSpPr>
        <p:spPr>
          <a:xfrm>
            <a:off x="539640" y="549360"/>
            <a:ext cx="7345080" cy="4455720"/>
          </a:xfrm>
          <a:prstGeom prst="rect">
            <a:avLst/>
          </a:prstGeom>
          <a:noFill/>
          <a:ln>
            <a:noFill/>
          </a:ln>
        </p:spPr>
        <p:style>
          <a:lnRef idx="0"/>
          <a:fillRef idx="0"/>
          <a:effectRef idx="0"/>
          <a:fontRef idx="minor"/>
        </p:style>
        <p:txBody>
          <a:bodyPr/>
          <a:p>
            <a:pPr>
              <a:lnSpc>
                <a:spcPct val="130000"/>
              </a:lnSpc>
            </a:pPr>
            <a:r>
              <a:rPr b="0" lang="cs-CZ" sz="2800" spc="-1" strike="noStrike" baseline="-25000">
                <a:solidFill>
                  <a:srgbClr val="000000"/>
                </a:solidFill>
                <a:latin typeface="Arial"/>
                <a:ea typeface="Arial"/>
              </a:rPr>
              <a:t>Otázka č. 2:</a:t>
            </a:r>
            <a:endParaRPr b="0" lang="cs-CZ" sz="2800" spc="-1" strike="noStrike">
              <a:latin typeface="Arial"/>
            </a:endParaRPr>
          </a:p>
          <a:p>
            <a:pPr>
              <a:lnSpc>
                <a:spcPct val="200000"/>
              </a:lnSpc>
              <a:spcBef>
                <a:spcPts val="1400"/>
              </a:spcBef>
            </a:pPr>
            <a:r>
              <a:rPr b="1" lang="cs-CZ" sz="2800" spc="-1" strike="noStrike" baseline="-25000">
                <a:solidFill>
                  <a:srgbClr val="000000"/>
                </a:solidFill>
                <a:latin typeface="Arial"/>
                <a:ea typeface="Arial"/>
              </a:rPr>
              <a:t>Přiřaďte jednotlivé metody k typu proteinové struktury, kterou lze jimi analyzovat.</a:t>
            </a:r>
            <a:endParaRPr b="0" lang="cs-CZ" sz="2800" spc="-1" strike="noStrike">
              <a:latin typeface="Arial"/>
            </a:endParaRPr>
          </a:p>
          <a:p>
            <a:pPr>
              <a:lnSpc>
                <a:spcPct val="200000"/>
              </a:lnSpc>
              <a:spcBef>
                <a:spcPts val="1400"/>
              </a:spcBef>
            </a:pPr>
            <a:r>
              <a:rPr b="0" lang="cs-CZ" sz="2800" spc="-1" strike="noStrike" baseline="-25000">
                <a:solidFill>
                  <a:srgbClr val="000000"/>
                </a:solidFill>
                <a:latin typeface="Arial"/>
                <a:ea typeface="Arial"/>
              </a:rPr>
              <a:t>Sekundární </a:t>
            </a:r>
            <a:endParaRPr b="0" lang="cs-CZ" sz="2800" spc="-1" strike="noStrike">
              <a:latin typeface="Arial"/>
            </a:endParaRPr>
          </a:p>
          <a:p>
            <a:pPr>
              <a:lnSpc>
                <a:spcPct val="200000"/>
              </a:lnSpc>
              <a:spcBef>
                <a:spcPts val="1400"/>
              </a:spcBef>
            </a:pPr>
            <a:r>
              <a:rPr b="0" lang="cs-CZ" sz="2800" spc="-1" strike="noStrike" baseline="-25000">
                <a:solidFill>
                  <a:srgbClr val="000000"/>
                </a:solidFill>
                <a:latin typeface="Arial"/>
                <a:ea typeface="Arial"/>
              </a:rPr>
              <a:t>Terciární</a:t>
            </a:r>
            <a:endParaRPr b="0" lang="cs-CZ" sz="2800" spc="-1" strike="noStrike">
              <a:latin typeface="Arial"/>
            </a:endParaRPr>
          </a:p>
          <a:p>
            <a:pPr>
              <a:lnSpc>
                <a:spcPct val="200000"/>
              </a:lnSpc>
              <a:spcBef>
                <a:spcPts val="1400"/>
              </a:spcBef>
            </a:pPr>
            <a:r>
              <a:rPr b="0" lang="cs-CZ" sz="2800" spc="-1" strike="noStrike" baseline="-25000">
                <a:solidFill>
                  <a:srgbClr val="000000"/>
                </a:solidFill>
                <a:latin typeface="Arial"/>
                <a:ea typeface="Arial"/>
              </a:rPr>
              <a:t>Kvartérní</a:t>
            </a:r>
            <a:endParaRPr b="0" lang="cs-CZ" sz="2800" spc="-1" strike="noStrike">
              <a:latin typeface="Arial"/>
            </a:endParaRPr>
          </a:p>
          <a:p>
            <a:pPr>
              <a:lnSpc>
                <a:spcPct val="100000"/>
              </a:lnSpc>
            </a:pPr>
            <a:endParaRPr b="0" lang="cs-CZ" sz="2800" spc="-1" strike="noStrike">
              <a:latin typeface="Arial"/>
            </a:endParaRPr>
          </a:p>
        </p:txBody>
      </p:sp>
      <p:sp>
        <p:nvSpPr>
          <p:cNvPr id="464" name="CustomShape 2"/>
          <p:cNvSpPr/>
          <p:nvPr/>
        </p:nvSpPr>
        <p:spPr>
          <a:xfrm>
            <a:off x="3564000" y="2708280"/>
            <a:ext cx="2808000" cy="380520"/>
          </a:xfrm>
          <a:prstGeom prst="rect">
            <a:avLst/>
          </a:prstGeom>
          <a:noFill/>
          <a:ln>
            <a:noFill/>
          </a:ln>
        </p:spPr>
        <p:style>
          <a:lnRef idx="0"/>
          <a:fillRef idx="0"/>
          <a:effectRef idx="0"/>
          <a:fontRef idx="minor"/>
        </p:style>
        <p:txBody>
          <a:bodyPr/>
          <a:p>
            <a:pPr>
              <a:lnSpc>
                <a:spcPct val="100000"/>
              </a:lnSpc>
            </a:pPr>
            <a:r>
              <a:rPr b="0" lang="cs-CZ" sz="2800" spc="-1" strike="noStrike" baseline="-25000">
                <a:solidFill>
                  <a:srgbClr val="000000"/>
                </a:solidFill>
                <a:latin typeface="Arial"/>
                <a:ea typeface="Arial"/>
              </a:rPr>
              <a:t>Gelová filtrace (GF)</a:t>
            </a:r>
            <a:endParaRPr b="0" lang="cs-CZ" sz="2800" spc="-1" strike="noStrike">
              <a:latin typeface="Arial"/>
            </a:endParaRPr>
          </a:p>
        </p:txBody>
      </p:sp>
      <p:sp>
        <p:nvSpPr>
          <p:cNvPr id="465" name="CustomShape 3"/>
          <p:cNvSpPr/>
          <p:nvPr/>
        </p:nvSpPr>
        <p:spPr>
          <a:xfrm>
            <a:off x="3492360" y="3429000"/>
            <a:ext cx="5184360" cy="380520"/>
          </a:xfrm>
          <a:prstGeom prst="rect">
            <a:avLst/>
          </a:prstGeom>
          <a:noFill/>
          <a:ln>
            <a:noFill/>
          </a:ln>
        </p:spPr>
        <p:style>
          <a:lnRef idx="0"/>
          <a:fillRef idx="0"/>
          <a:effectRef idx="0"/>
          <a:fontRef idx="minor"/>
        </p:style>
        <p:txBody>
          <a:bodyPr/>
          <a:p>
            <a:pPr>
              <a:lnSpc>
                <a:spcPct val="100000"/>
              </a:lnSpc>
            </a:pPr>
            <a:r>
              <a:rPr b="0" lang="cs-CZ" sz="2800" spc="-1" strike="noStrike" baseline="-25000">
                <a:solidFill>
                  <a:srgbClr val="000000"/>
                </a:solidFill>
                <a:latin typeface="Arial"/>
                <a:ea typeface="Arial"/>
              </a:rPr>
              <a:t> </a:t>
            </a:r>
            <a:r>
              <a:rPr b="0" lang="cs-CZ" sz="2800" spc="-1" strike="noStrike" baseline="-25000">
                <a:solidFill>
                  <a:srgbClr val="000000"/>
                </a:solidFill>
                <a:latin typeface="Arial"/>
                <a:ea typeface="Arial"/>
              </a:rPr>
              <a:t>Fluorescenční emisní spektroskopie (FES)</a:t>
            </a:r>
            <a:endParaRPr b="0" lang="cs-CZ" sz="2800" spc="-1" strike="noStrike">
              <a:latin typeface="Arial"/>
            </a:endParaRPr>
          </a:p>
        </p:txBody>
      </p:sp>
      <p:sp>
        <p:nvSpPr>
          <p:cNvPr id="466" name="CustomShape 4"/>
          <p:cNvSpPr/>
          <p:nvPr/>
        </p:nvSpPr>
        <p:spPr>
          <a:xfrm>
            <a:off x="3492360" y="4149720"/>
            <a:ext cx="4897080" cy="380520"/>
          </a:xfrm>
          <a:prstGeom prst="rect">
            <a:avLst/>
          </a:prstGeom>
          <a:noFill/>
          <a:ln>
            <a:noFill/>
          </a:ln>
        </p:spPr>
        <p:style>
          <a:lnRef idx="0"/>
          <a:fillRef idx="0"/>
          <a:effectRef idx="0"/>
          <a:fontRef idx="minor"/>
        </p:style>
        <p:txBody>
          <a:bodyPr/>
          <a:p>
            <a:pPr>
              <a:lnSpc>
                <a:spcPct val="100000"/>
              </a:lnSpc>
            </a:pPr>
            <a:r>
              <a:rPr b="0" lang="cs-CZ" sz="2800" spc="-1" strike="noStrike" baseline="-25000">
                <a:solidFill>
                  <a:srgbClr val="000000"/>
                </a:solidFill>
                <a:latin typeface="Arial"/>
                <a:ea typeface="Arial"/>
              </a:rPr>
              <a:t>Cirkulární dichroismus (CD)</a:t>
            </a:r>
            <a:endParaRPr b="0" lang="cs-CZ" sz="2800" spc="-1" strike="noStrike">
              <a:latin typeface="Arial"/>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7" name="CustomShape 1"/>
          <p:cNvSpPr/>
          <p:nvPr/>
        </p:nvSpPr>
        <p:spPr>
          <a:xfrm>
            <a:off x="539640" y="333360"/>
            <a:ext cx="7772040" cy="1142640"/>
          </a:xfrm>
          <a:prstGeom prst="rect">
            <a:avLst/>
          </a:prstGeom>
          <a:noFill/>
          <a:ln>
            <a:noFill/>
          </a:ln>
        </p:spPr>
        <p:style>
          <a:lnRef idx="0"/>
          <a:fillRef idx="0"/>
          <a:effectRef idx="0"/>
          <a:fontRef idx="minor"/>
        </p:style>
        <p:txBody>
          <a:bodyPr anchor="ctr"/>
          <a:p>
            <a:pPr algn="ctr">
              <a:lnSpc>
                <a:spcPct val="100000"/>
              </a:lnSpc>
            </a:pPr>
            <a:r>
              <a:rPr b="1" lang="cs-CZ" sz="2800" spc="-1" strike="noStrike">
                <a:solidFill>
                  <a:srgbClr val="000066"/>
                </a:solidFill>
                <a:latin typeface="Calibri"/>
                <a:ea typeface="Calibri"/>
              </a:rPr>
              <a:t>Protein Stability</a:t>
            </a:r>
            <a:endParaRPr b="0" lang="cs-CZ" sz="2800" spc="-1" strike="noStrike">
              <a:latin typeface="Arial"/>
            </a:endParaRPr>
          </a:p>
        </p:txBody>
      </p:sp>
      <p:sp>
        <p:nvSpPr>
          <p:cNvPr id="468" name="CustomShape 2"/>
          <p:cNvSpPr/>
          <p:nvPr/>
        </p:nvSpPr>
        <p:spPr>
          <a:xfrm>
            <a:off x="539640" y="1989000"/>
            <a:ext cx="8135640" cy="2417400"/>
          </a:xfrm>
          <a:prstGeom prst="rect">
            <a:avLst/>
          </a:prstGeom>
          <a:noFill/>
          <a:ln>
            <a:noFill/>
          </a:ln>
        </p:spPr>
        <p:style>
          <a:lnRef idx="0"/>
          <a:fillRef idx="0"/>
          <a:effectRef idx="0"/>
          <a:fontRef idx="minor"/>
        </p:style>
        <p:txBody>
          <a:bodyPr/>
          <a:p>
            <a:pPr marL="343080" indent="-342720">
              <a:lnSpc>
                <a:spcPct val="100000"/>
              </a:lnSpc>
              <a:buClr>
                <a:srgbClr val="000000"/>
              </a:buClr>
              <a:buFont typeface="Arial"/>
              <a:buChar char="•"/>
            </a:pPr>
            <a:r>
              <a:rPr b="0" lang="cs-CZ" sz="1800" spc="-1" strike="noStrike">
                <a:solidFill>
                  <a:srgbClr val="000000"/>
                </a:solidFill>
                <a:latin typeface="Arial"/>
                <a:ea typeface="Arial"/>
              </a:rPr>
              <a:t>Protein stability is the net balance of forces, which determine whether a protein will be in its native folded conformation or a denatured state.</a:t>
            </a:r>
            <a:endParaRPr b="0" lang="cs-CZ" sz="1800" spc="-1" strike="noStrike">
              <a:latin typeface="Arial"/>
            </a:endParaRPr>
          </a:p>
          <a:p>
            <a:pPr marL="343080" indent="-342720">
              <a:lnSpc>
                <a:spcPct val="100000"/>
              </a:lnSpc>
              <a:spcBef>
                <a:spcPts val="360"/>
              </a:spcBef>
            </a:pPr>
            <a:endParaRPr b="0" lang="cs-CZ" sz="1800" spc="-1" strike="noStrike">
              <a:latin typeface="Arial"/>
            </a:endParaRPr>
          </a:p>
          <a:p>
            <a:pPr marL="343080" indent="-342720">
              <a:lnSpc>
                <a:spcPct val="100000"/>
              </a:lnSpc>
              <a:spcBef>
                <a:spcPts val="360"/>
              </a:spcBef>
              <a:buClr>
                <a:srgbClr val="000000"/>
              </a:buClr>
              <a:buFont typeface="Arial"/>
              <a:buChar char="•"/>
            </a:pPr>
            <a:r>
              <a:rPr b="0" lang="cs-CZ" sz="1800" spc="-1" strike="noStrike">
                <a:solidFill>
                  <a:srgbClr val="000000"/>
                </a:solidFill>
                <a:latin typeface="Arial"/>
                <a:ea typeface="Arial"/>
              </a:rPr>
              <a:t>Protein stability normally refers to the physical (thermodynamic) stability, not the chemical stability (loss of integrity due to bond cleavage, oxidation of several residues etc.).</a:t>
            </a:r>
            <a:endParaRPr b="0" lang="cs-CZ" sz="1800" spc="-1" strike="noStrike">
              <a:latin typeface="Arial"/>
            </a:endParaRPr>
          </a:p>
          <a:p>
            <a:pPr marL="343080" indent="-342720">
              <a:lnSpc>
                <a:spcPct val="100000"/>
              </a:lnSpc>
              <a:spcBef>
                <a:spcPts val="360"/>
              </a:spcBef>
            </a:pPr>
            <a:endParaRPr b="0" lang="cs-CZ" sz="1800" spc="-1" strike="noStrike">
              <a:latin typeface="Arial"/>
            </a:endParaRPr>
          </a:p>
          <a:p>
            <a:pPr marL="343080" indent="-342720">
              <a:lnSpc>
                <a:spcPct val="100000"/>
              </a:lnSpc>
              <a:spcBef>
                <a:spcPts val="360"/>
              </a:spcBef>
              <a:buClr>
                <a:srgbClr val="000000"/>
              </a:buClr>
              <a:buFont typeface="Arial"/>
              <a:buChar char="•"/>
            </a:pPr>
            <a:r>
              <a:rPr b="0" lang="cs-CZ" sz="1800" spc="-1" strike="noStrike">
                <a:solidFill>
                  <a:srgbClr val="000000"/>
                </a:solidFill>
                <a:latin typeface="Arial"/>
                <a:ea typeface="Arial"/>
              </a:rPr>
              <a:t>Physical (thermodynamic) instabilities include aggregation and precipitation, adsorption to surface, and protein unfolding.</a:t>
            </a:r>
            <a:endParaRPr b="0" lang="cs-CZ" sz="1800" spc="-1" strike="noStrike">
              <a:latin typeface="Arial"/>
            </a:endParaRPr>
          </a:p>
          <a:p>
            <a:pPr>
              <a:lnSpc>
                <a:spcPct val="100000"/>
              </a:lnSpc>
            </a:pPr>
            <a:endParaRPr b="0" lang="cs-CZ" sz="1800" spc="-1" strike="noStrike">
              <a:latin typeface="Arial"/>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9" name="CustomShape 1"/>
          <p:cNvSpPr/>
          <p:nvPr/>
        </p:nvSpPr>
        <p:spPr>
          <a:xfrm>
            <a:off x="1619280" y="189000"/>
            <a:ext cx="5903640" cy="366480"/>
          </a:xfrm>
          <a:prstGeom prst="rect">
            <a:avLst/>
          </a:prstGeom>
          <a:noFill/>
          <a:ln>
            <a:noFill/>
          </a:ln>
        </p:spPr>
        <p:style>
          <a:lnRef idx="0"/>
          <a:fillRef idx="0"/>
          <a:effectRef idx="0"/>
          <a:fontRef idx="minor"/>
        </p:style>
        <p:txBody>
          <a:bodyPr/>
          <a:p>
            <a:pPr algn="ctr">
              <a:lnSpc>
                <a:spcPct val="100000"/>
              </a:lnSpc>
            </a:pPr>
            <a:r>
              <a:rPr b="1" lang="cs-CZ" sz="1800" spc="-1" strike="noStrike">
                <a:solidFill>
                  <a:srgbClr val="000066"/>
                </a:solidFill>
                <a:latin typeface="Arial"/>
                <a:ea typeface="Arial"/>
              </a:rPr>
              <a:t>Principle of thermodynamic stability</a:t>
            </a:r>
            <a:endParaRPr b="0" lang="cs-CZ" sz="1800" spc="-1" strike="noStrike">
              <a:latin typeface="Arial"/>
            </a:endParaRPr>
          </a:p>
        </p:txBody>
      </p:sp>
      <p:sp>
        <p:nvSpPr>
          <p:cNvPr id="470" name="CustomShape 2"/>
          <p:cNvSpPr/>
          <p:nvPr/>
        </p:nvSpPr>
        <p:spPr>
          <a:xfrm>
            <a:off x="1763640" y="692280"/>
            <a:ext cx="518436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P</a:t>
            </a:r>
            <a:r>
              <a:rPr b="0" lang="cs-CZ" sz="1800" spc="-1" strike="noStrike" baseline="-25000">
                <a:solidFill>
                  <a:srgbClr val="000000"/>
                </a:solidFill>
                <a:latin typeface="Arial"/>
                <a:ea typeface="Arial"/>
              </a:rPr>
              <a:t>folded  </a:t>
            </a:r>
            <a:endParaRPr b="0" lang="cs-CZ" sz="1800" spc="-1" strike="noStrike">
              <a:latin typeface="Arial"/>
            </a:endParaRPr>
          </a:p>
        </p:txBody>
      </p:sp>
      <p:sp>
        <p:nvSpPr>
          <p:cNvPr id="471" name="CustomShape 3"/>
          <p:cNvSpPr/>
          <p:nvPr/>
        </p:nvSpPr>
        <p:spPr>
          <a:xfrm>
            <a:off x="2627280" y="765000"/>
            <a:ext cx="936360" cy="36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472" name="CustomShape 4"/>
          <p:cNvSpPr/>
          <p:nvPr/>
        </p:nvSpPr>
        <p:spPr>
          <a:xfrm rot="10800000">
            <a:off x="2627640" y="907560"/>
            <a:ext cx="936360" cy="36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473" name="CustomShape 5"/>
          <p:cNvSpPr/>
          <p:nvPr/>
        </p:nvSpPr>
        <p:spPr>
          <a:xfrm>
            <a:off x="3706920" y="692280"/>
            <a:ext cx="129672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P </a:t>
            </a:r>
            <a:r>
              <a:rPr b="0" lang="cs-CZ" sz="1800" spc="-1" strike="noStrike" baseline="-25000">
                <a:solidFill>
                  <a:srgbClr val="000000"/>
                </a:solidFill>
                <a:latin typeface="Arial"/>
                <a:ea typeface="Arial"/>
              </a:rPr>
              <a:t>unfolded</a:t>
            </a:r>
            <a:r>
              <a:rPr b="0" lang="cs-CZ" sz="1800" spc="-1" strike="noStrike">
                <a:solidFill>
                  <a:srgbClr val="000000"/>
                </a:solidFill>
                <a:latin typeface="Arial"/>
                <a:ea typeface="Arial"/>
              </a:rPr>
              <a:t> </a:t>
            </a:r>
            <a:endParaRPr b="0" lang="cs-CZ" sz="1800" spc="-1" strike="noStrike">
              <a:latin typeface="Arial"/>
            </a:endParaRPr>
          </a:p>
        </p:txBody>
      </p:sp>
      <p:sp>
        <p:nvSpPr>
          <p:cNvPr id="474" name="CustomShape 6"/>
          <p:cNvSpPr/>
          <p:nvPr/>
        </p:nvSpPr>
        <p:spPr>
          <a:xfrm>
            <a:off x="4714920" y="836640"/>
            <a:ext cx="1009440" cy="36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475" name="CustomShape 7"/>
          <p:cNvSpPr/>
          <p:nvPr/>
        </p:nvSpPr>
        <p:spPr>
          <a:xfrm>
            <a:off x="5796000" y="620640"/>
            <a:ext cx="93636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A</a:t>
            </a:r>
            <a:endParaRPr b="0" lang="cs-CZ" sz="1800" spc="-1" strike="noStrike">
              <a:latin typeface="Arial"/>
            </a:endParaRPr>
          </a:p>
        </p:txBody>
      </p:sp>
      <p:sp>
        <p:nvSpPr>
          <p:cNvPr id="476" name="CustomShape 8"/>
          <p:cNvSpPr/>
          <p:nvPr/>
        </p:nvSpPr>
        <p:spPr>
          <a:xfrm>
            <a:off x="108000" y="1125360"/>
            <a:ext cx="8064000" cy="1069560"/>
          </a:xfrm>
          <a:prstGeom prst="rect">
            <a:avLst/>
          </a:prstGeom>
          <a:noFill/>
          <a:ln>
            <a:noFill/>
          </a:ln>
        </p:spPr>
        <p:style>
          <a:lnRef idx="0"/>
          <a:fillRef idx="0"/>
          <a:effectRef idx="0"/>
          <a:fontRef idx="minor"/>
        </p:style>
        <p:txBody>
          <a:bodyPr/>
          <a:p>
            <a:pPr>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The net stability of a protein is defined as the difference in free energy between the native and denatured state.</a:t>
            </a:r>
            <a:endParaRPr b="0" lang="cs-CZ" sz="1600" spc="-1" strike="noStrike">
              <a:latin typeface="Arial"/>
            </a:endParaRPr>
          </a:p>
          <a:p>
            <a:pPr>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The energy difference between these two  states in physiological conditions  is quite small, about 5-15 kcal/mol.</a:t>
            </a:r>
            <a:endParaRPr b="0" lang="cs-CZ" sz="1600" spc="-1" strike="noStrike">
              <a:latin typeface="Arial"/>
            </a:endParaRPr>
          </a:p>
        </p:txBody>
      </p:sp>
      <p:sp>
        <p:nvSpPr>
          <p:cNvPr id="477" name="CustomShape 9"/>
          <p:cNvSpPr/>
          <p:nvPr/>
        </p:nvSpPr>
        <p:spPr>
          <a:xfrm>
            <a:off x="7812000" y="549360"/>
            <a:ext cx="647280" cy="360"/>
          </a:xfrm>
          <a:custGeom>
            <a:avLst/>
            <a:gdLst/>
            <a:ahLst/>
            <a:rect l="l" t="t" r="r" b="b"/>
            <a:pathLst>
              <a:path w="21600" h="21600">
                <a:moveTo>
                  <a:pt x="0" y="0"/>
                </a:moveTo>
                <a:lnTo>
                  <a:pt x="21600" y="21600"/>
                </a:lnTo>
              </a:path>
            </a:pathLst>
          </a:custGeom>
          <a:noFill/>
          <a:ln w="9360">
            <a:solidFill>
              <a:schemeClr val="dk1"/>
            </a:solidFill>
            <a:miter/>
          </a:ln>
        </p:spPr>
        <p:style>
          <a:lnRef idx="0"/>
          <a:fillRef idx="0"/>
          <a:effectRef idx="0"/>
          <a:fontRef idx="minor"/>
        </p:style>
      </p:sp>
      <p:sp>
        <p:nvSpPr>
          <p:cNvPr id="478" name="CustomShape 10"/>
          <p:cNvSpPr/>
          <p:nvPr/>
        </p:nvSpPr>
        <p:spPr>
          <a:xfrm>
            <a:off x="7812000" y="1346040"/>
            <a:ext cx="647280" cy="360"/>
          </a:xfrm>
          <a:custGeom>
            <a:avLst/>
            <a:gdLst/>
            <a:ahLst/>
            <a:rect l="l" t="t" r="r" b="b"/>
            <a:pathLst>
              <a:path w="21600" h="21600">
                <a:moveTo>
                  <a:pt x="0" y="0"/>
                </a:moveTo>
                <a:lnTo>
                  <a:pt x="21600" y="21600"/>
                </a:lnTo>
              </a:path>
            </a:pathLst>
          </a:custGeom>
          <a:noFill/>
          <a:ln w="9360">
            <a:solidFill>
              <a:schemeClr val="dk1"/>
            </a:solidFill>
            <a:miter/>
          </a:ln>
        </p:spPr>
        <p:style>
          <a:lnRef idx="0"/>
          <a:fillRef idx="0"/>
          <a:effectRef idx="0"/>
          <a:fontRef idx="minor"/>
        </p:style>
      </p:sp>
      <p:sp>
        <p:nvSpPr>
          <p:cNvPr id="479" name="CustomShape 11"/>
          <p:cNvSpPr/>
          <p:nvPr/>
        </p:nvSpPr>
        <p:spPr>
          <a:xfrm>
            <a:off x="8099280" y="554040"/>
            <a:ext cx="360" cy="791640"/>
          </a:xfrm>
          <a:custGeom>
            <a:avLst/>
            <a:gdLst/>
            <a:ahLst/>
            <a:rect l="l" t="t" r="r" b="b"/>
            <a:pathLst>
              <a:path w="21600" h="21600">
                <a:moveTo>
                  <a:pt x="0" y="0"/>
                </a:moveTo>
                <a:lnTo>
                  <a:pt x="21600" y="21600"/>
                </a:lnTo>
              </a:path>
            </a:pathLst>
          </a:custGeom>
          <a:noFill/>
          <a:ln w="9360">
            <a:solidFill>
              <a:schemeClr val="dk1"/>
            </a:solidFill>
            <a:miter/>
            <a:headEnd len="med" type="triangle" w="med"/>
            <a:tailEnd len="med" type="triangle" w="med"/>
          </a:ln>
        </p:spPr>
        <p:style>
          <a:lnRef idx="0"/>
          <a:fillRef idx="0"/>
          <a:effectRef idx="0"/>
          <a:fontRef idx="minor"/>
        </p:style>
      </p:sp>
      <p:sp>
        <p:nvSpPr>
          <p:cNvPr id="480" name="CustomShape 12"/>
          <p:cNvSpPr/>
          <p:nvPr/>
        </p:nvSpPr>
        <p:spPr>
          <a:xfrm>
            <a:off x="8089920" y="692280"/>
            <a:ext cx="50112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Noto Sans Symbols"/>
                <a:ea typeface="Noto Sans Symbols"/>
              </a:rPr>
              <a:t>Δ</a:t>
            </a:r>
            <a:r>
              <a:rPr b="0" lang="cs-CZ" sz="1800" spc="-1" strike="noStrike">
                <a:solidFill>
                  <a:srgbClr val="000000"/>
                </a:solidFill>
                <a:latin typeface="Arial"/>
                <a:ea typeface="Arial"/>
              </a:rPr>
              <a:t>G</a:t>
            </a:r>
            <a:endParaRPr b="0" lang="cs-CZ" sz="1800" spc="-1" strike="noStrike">
              <a:latin typeface="Arial"/>
            </a:endParaRPr>
          </a:p>
        </p:txBody>
      </p:sp>
      <p:sp>
        <p:nvSpPr>
          <p:cNvPr id="481" name="CustomShape 13"/>
          <p:cNvSpPr/>
          <p:nvPr/>
        </p:nvSpPr>
        <p:spPr>
          <a:xfrm>
            <a:off x="8531280" y="1197000"/>
            <a:ext cx="43308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F</a:t>
            </a:r>
            <a:endParaRPr b="0" lang="cs-CZ" sz="1800" spc="-1" strike="noStrike">
              <a:latin typeface="Arial"/>
            </a:endParaRPr>
          </a:p>
        </p:txBody>
      </p:sp>
      <p:sp>
        <p:nvSpPr>
          <p:cNvPr id="482" name="CustomShape 14"/>
          <p:cNvSpPr/>
          <p:nvPr/>
        </p:nvSpPr>
        <p:spPr>
          <a:xfrm>
            <a:off x="8483760" y="333360"/>
            <a:ext cx="43308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U</a:t>
            </a:r>
            <a:endParaRPr b="0" lang="cs-CZ" sz="1800" spc="-1" strike="noStrike">
              <a:latin typeface="Arial"/>
            </a:endParaRPr>
          </a:p>
        </p:txBody>
      </p:sp>
      <p:sp>
        <p:nvSpPr>
          <p:cNvPr id="483" name="CustomShape 15"/>
          <p:cNvSpPr/>
          <p:nvPr/>
        </p:nvSpPr>
        <p:spPr>
          <a:xfrm>
            <a:off x="3348000" y="3909960"/>
            <a:ext cx="5795640" cy="1925280"/>
          </a:xfrm>
          <a:prstGeom prst="rect">
            <a:avLst/>
          </a:prstGeom>
          <a:noFill/>
          <a:ln>
            <a:noFill/>
          </a:ln>
        </p:spPr>
        <p:style>
          <a:lnRef idx="0"/>
          <a:fillRef idx="0"/>
          <a:effectRef idx="0"/>
          <a:fontRef idx="minor"/>
        </p:style>
        <p:txBody>
          <a:bodyPr/>
          <a:p>
            <a:pPr algn="just">
              <a:lnSpc>
                <a:spcPct val="100000"/>
              </a:lnSpc>
            </a:pPr>
            <a:r>
              <a:rPr b="0" lang="cs-CZ" sz="1600" spc="-1" strike="noStrike">
                <a:solidFill>
                  <a:srgbClr val="000000"/>
                </a:solidFill>
                <a:latin typeface="Arial"/>
                <a:ea typeface="Arial"/>
              </a:rPr>
              <a:t>The midpoint temperature Tm of the unfolding transition is defined as the temperature  at which concentration of native folded and unfolded protein is equivalent: [P</a:t>
            </a:r>
            <a:r>
              <a:rPr b="0" lang="cs-CZ" sz="1600" spc="-1" strike="noStrike" baseline="-25000">
                <a:solidFill>
                  <a:srgbClr val="000000"/>
                </a:solidFill>
                <a:latin typeface="Arial"/>
                <a:ea typeface="Arial"/>
              </a:rPr>
              <a:t>folded</a:t>
            </a:r>
            <a:r>
              <a:rPr b="0" lang="cs-CZ" sz="1600" spc="-1" strike="noStrike">
                <a:solidFill>
                  <a:srgbClr val="000000"/>
                </a:solidFill>
                <a:latin typeface="Arial"/>
                <a:ea typeface="Arial"/>
              </a:rPr>
              <a:t>] = [P</a:t>
            </a:r>
            <a:r>
              <a:rPr b="0" lang="cs-CZ" sz="1600" spc="-1" strike="noStrike" baseline="-25000">
                <a:solidFill>
                  <a:srgbClr val="000000"/>
                </a:solidFill>
                <a:latin typeface="Arial"/>
                <a:ea typeface="Arial"/>
              </a:rPr>
              <a:t>unfolded</a:t>
            </a:r>
            <a:r>
              <a:rPr b="0" lang="cs-CZ" sz="1600" spc="-1" strike="noStrike">
                <a:solidFill>
                  <a:srgbClr val="000000"/>
                </a:solidFill>
                <a:latin typeface="Arial"/>
                <a:ea typeface="Arial"/>
              </a:rPr>
              <a:t>].</a:t>
            </a:r>
            <a:endParaRPr b="0" lang="cs-CZ" sz="1600" spc="-1" strike="noStrike">
              <a:latin typeface="Arial"/>
            </a:endParaRPr>
          </a:p>
          <a:p>
            <a:pPr algn="just">
              <a:lnSpc>
                <a:spcPct val="100000"/>
              </a:lnSpc>
              <a:spcBef>
                <a:spcPts val="799"/>
              </a:spcBef>
            </a:pPr>
            <a:r>
              <a:rPr b="0" lang="cs-CZ" sz="1600" spc="-1" strike="noStrike">
                <a:solidFill>
                  <a:srgbClr val="000000"/>
                </a:solidFill>
                <a:latin typeface="Arial"/>
                <a:ea typeface="Arial"/>
              </a:rPr>
              <a:t>Then the equilibrium is</a:t>
            </a:r>
            <a:endParaRPr b="0" lang="cs-CZ" sz="1600" spc="-1" strike="noStrike">
              <a:latin typeface="Arial"/>
            </a:endParaRPr>
          </a:p>
          <a:p>
            <a:pPr algn="just">
              <a:lnSpc>
                <a:spcPct val="100000"/>
              </a:lnSpc>
              <a:spcBef>
                <a:spcPts val="799"/>
              </a:spcBef>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K = [P</a:t>
            </a:r>
            <a:r>
              <a:rPr b="0" lang="cs-CZ" sz="1600" spc="-1" strike="noStrike" baseline="-25000">
                <a:solidFill>
                  <a:srgbClr val="000000"/>
                </a:solidFill>
                <a:latin typeface="Arial"/>
                <a:ea typeface="Arial"/>
              </a:rPr>
              <a:t>folded</a:t>
            </a:r>
            <a:r>
              <a:rPr b="0" lang="cs-CZ" sz="1600" spc="-1" strike="noStrike">
                <a:solidFill>
                  <a:srgbClr val="000000"/>
                </a:solidFill>
                <a:latin typeface="Arial"/>
                <a:ea typeface="Arial"/>
              </a:rPr>
              <a:t>] / [P</a:t>
            </a:r>
            <a:r>
              <a:rPr b="0" lang="cs-CZ" sz="1600" spc="-1" strike="noStrike" baseline="-25000">
                <a:solidFill>
                  <a:srgbClr val="000000"/>
                </a:solidFill>
                <a:latin typeface="Arial"/>
                <a:ea typeface="Arial"/>
              </a:rPr>
              <a:t>unfolded</a:t>
            </a:r>
            <a:r>
              <a:rPr b="0" lang="cs-CZ" sz="1600" spc="-1" strike="noStrike">
                <a:solidFill>
                  <a:srgbClr val="000000"/>
                </a:solidFill>
                <a:latin typeface="Arial"/>
                <a:ea typeface="Arial"/>
              </a:rPr>
              <a:t>] =1</a:t>
            </a:r>
            <a:endParaRPr b="0" lang="cs-CZ" sz="1600" spc="-1" strike="noStrike">
              <a:latin typeface="Arial"/>
            </a:endParaRPr>
          </a:p>
          <a:p>
            <a:pPr algn="just">
              <a:lnSpc>
                <a:spcPct val="100000"/>
              </a:lnSpc>
              <a:spcBef>
                <a:spcPts val="799"/>
              </a:spcBef>
              <a:buClr>
                <a:srgbClr val="000000"/>
              </a:buClr>
              <a:buFont typeface="Noto Sans Symbols"/>
              <a:buChar char="●"/>
            </a:pPr>
            <a:r>
              <a:rPr b="0" lang="cs-CZ" sz="1600" spc="-1" strike="noStrike">
                <a:solidFill>
                  <a:srgbClr val="000000"/>
                </a:solidFill>
                <a:latin typeface="Arial"/>
                <a:ea typeface="Arial"/>
              </a:rPr>
              <a:t>Thus the free energy</a:t>
            </a:r>
            <a:r>
              <a:rPr b="0" lang="cs-CZ" sz="1600" spc="-1" strike="noStrike">
                <a:solidFill>
                  <a:srgbClr val="000000"/>
                </a:solidFill>
                <a:latin typeface="Noto Sans Symbols"/>
                <a:ea typeface="Noto Sans Symbols"/>
              </a:rPr>
              <a:t>: Δ</a:t>
            </a:r>
            <a:r>
              <a:rPr b="0" lang="cs-CZ" sz="1600" spc="-1" strike="noStrike">
                <a:solidFill>
                  <a:srgbClr val="000000"/>
                </a:solidFill>
                <a:latin typeface="Arial"/>
                <a:ea typeface="Arial"/>
              </a:rPr>
              <a:t>G = 0 (</a:t>
            </a:r>
            <a:r>
              <a:rPr b="0" lang="cs-CZ" sz="1600" spc="-1" strike="noStrike">
                <a:solidFill>
                  <a:srgbClr val="000000"/>
                </a:solidFill>
                <a:latin typeface="Noto Sans Symbols"/>
                <a:ea typeface="Noto Sans Symbols"/>
              </a:rPr>
              <a:t>Δ</a:t>
            </a:r>
            <a:r>
              <a:rPr b="0" lang="cs-CZ" sz="1600" spc="-1" strike="noStrike">
                <a:solidFill>
                  <a:srgbClr val="000000"/>
                </a:solidFill>
                <a:latin typeface="Arial"/>
                <a:ea typeface="Arial"/>
              </a:rPr>
              <a:t>G = - RTlnK)</a:t>
            </a:r>
            <a:endParaRPr b="0" lang="cs-CZ" sz="1600" spc="-1" strike="noStrike">
              <a:latin typeface="Arial"/>
            </a:endParaRPr>
          </a:p>
        </p:txBody>
      </p:sp>
      <p:sp>
        <p:nvSpPr>
          <p:cNvPr id="484" name="CustomShape 16"/>
          <p:cNvSpPr/>
          <p:nvPr/>
        </p:nvSpPr>
        <p:spPr>
          <a:xfrm>
            <a:off x="250920" y="2685960"/>
            <a:ext cx="3671640" cy="336240"/>
          </a:xfrm>
          <a:prstGeom prst="rect">
            <a:avLst/>
          </a:prstGeom>
          <a:noFill/>
          <a:ln>
            <a:noFill/>
          </a:ln>
        </p:spPr>
        <p:style>
          <a:lnRef idx="0"/>
          <a:fillRef idx="0"/>
          <a:effectRef idx="0"/>
          <a:fontRef idx="minor"/>
        </p:style>
        <p:txBody>
          <a:bodyPr/>
          <a:p>
            <a:pPr>
              <a:lnSpc>
                <a:spcPct val="100000"/>
              </a:lnSpc>
            </a:pPr>
            <a:r>
              <a:rPr b="0" lang="cs-CZ" sz="1600" spc="-1" strike="noStrike">
                <a:solidFill>
                  <a:srgbClr val="000000"/>
                </a:solidFill>
                <a:latin typeface="Noto Sans Symbols"/>
                <a:ea typeface="Noto Sans Symbols"/>
              </a:rPr>
              <a:t> </a:t>
            </a:r>
            <a:r>
              <a:rPr b="0" lang="cs-CZ" sz="1600" spc="-1" strike="noStrike">
                <a:solidFill>
                  <a:srgbClr val="000000"/>
                </a:solidFill>
                <a:latin typeface="Noto Sans Symbols"/>
                <a:ea typeface="Noto Sans Symbols"/>
              </a:rPr>
              <a:t>Δ</a:t>
            </a:r>
            <a:r>
              <a:rPr b="0" lang="cs-CZ" sz="1600" spc="-1" strike="noStrike">
                <a:solidFill>
                  <a:srgbClr val="000000"/>
                </a:solidFill>
                <a:latin typeface="Arial"/>
                <a:ea typeface="Arial"/>
              </a:rPr>
              <a:t>G is temperature – dependent</a:t>
            </a:r>
            <a:endParaRPr b="0" lang="cs-CZ" sz="1600" spc="-1" strike="noStrike">
              <a:latin typeface="Arial"/>
            </a:endParaRPr>
          </a:p>
        </p:txBody>
      </p:sp>
      <p:pic>
        <p:nvPicPr>
          <p:cNvPr id="485" name="Shape 573" descr=""/>
          <p:cNvPicPr/>
          <p:nvPr/>
        </p:nvPicPr>
        <p:blipFill>
          <a:blip r:embed="rId1"/>
          <a:stretch/>
        </p:blipFill>
        <p:spPr>
          <a:xfrm>
            <a:off x="179280" y="3117960"/>
            <a:ext cx="3239640" cy="2685600"/>
          </a:xfrm>
          <a:prstGeom prst="rect">
            <a:avLst/>
          </a:prstGeom>
          <a:ln>
            <a:noFill/>
          </a:ln>
        </p:spPr>
      </p:pic>
      <p:sp>
        <p:nvSpPr>
          <p:cNvPr id="486" name="CustomShape 17"/>
          <p:cNvSpPr/>
          <p:nvPr/>
        </p:nvSpPr>
        <p:spPr>
          <a:xfrm>
            <a:off x="682560" y="5494320"/>
            <a:ext cx="1079280" cy="360"/>
          </a:xfrm>
          <a:custGeom>
            <a:avLst/>
            <a:gdLst/>
            <a:ahLst/>
            <a:rect l="l" t="t" r="r" b="b"/>
            <a:pathLst>
              <a:path w="21600" h="21600">
                <a:moveTo>
                  <a:pt x="0" y="0"/>
                </a:moveTo>
                <a:lnTo>
                  <a:pt x="21600" y="21600"/>
                </a:lnTo>
              </a:path>
            </a:pathLst>
          </a:custGeom>
          <a:noFill/>
          <a:ln w="15840">
            <a:solidFill>
              <a:schemeClr val="dk1"/>
            </a:solidFill>
            <a:miter/>
          </a:ln>
        </p:spPr>
        <p:style>
          <a:lnRef idx="0"/>
          <a:fillRef idx="0"/>
          <a:effectRef idx="0"/>
          <a:fontRef idx="minor"/>
        </p:style>
      </p:sp>
      <p:sp>
        <p:nvSpPr>
          <p:cNvPr id="487" name="CustomShape 18"/>
          <p:cNvSpPr/>
          <p:nvPr/>
        </p:nvSpPr>
        <p:spPr>
          <a:xfrm>
            <a:off x="1476360" y="3262320"/>
            <a:ext cx="1079280" cy="360"/>
          </a:xfrm>
          <a:custGeom>
            <a:avLst/>
            <a:gdLst/>
            <a:ahLst/>
            <a:rect l="l" t="t" r="r" b="b"/>
            <a:pathLst>
              <a:path w="21600" h="21600">
                <a:moveTo>
                  <a:pt x="0" y="0"/>
                </a:moveTo>
                <a:lnTo>
                  <a:pt x="21600" y="21600"/>
                </a:lnTo>
              </a:path>
            </a:pathLst>
          </a:custGeom>
          <a:noFill/>
          <a:ln w="15840">
            <a:solidFill>
              <a:schemeClr val="dk1"/>
            </a:solidFill>
            <a:miter/>
          </a:ln>
        </p:spPr>
        <p:style>
          <a:lnRef idx="0"/>
          <a:fillRef idx="0"/>
          <a:effectRef idx="0"/>
          <a:fontRef idx="minor"/>
        </p:style>
      </p:sp>
      <p:sp>
        <p:nvSpPr>
          <p:cNvPr id="488" name="CustomShape 19"/>
          <p:cNvSpPr/>
          <p:nvPr/>
        </p:nvSpPr>
        <p:spPr>
          <a:xfrm>
            <a:off x="1763640" y="5291280"/>
            <a:ext cx="1080720" cy="274320"/>
          </a:xfrm>
          <a:prstGeom prst="rect">
            <a:avLst/>
          </a:prstGeom>
          <a:noFill/>
          <a:ln>
            <a:noFill/>
          </a:ln>
        </p:spPr>
        <p:style>
          <a:lnRef idx="0"/>
          <a:fillRef idx="0"/>
          <a:effectRef idx="0"/>
          <a:fontRef idx="minor"/>
        </p:style>
        <p:txBody>
          <a:bodyPr/>
          <a:p>
            <a:pPr>
              <a:lnSpc>
                <a:spcPct val="100000"/>
              </a:lnSpc>
            </a:pPr>
            <a:r>
              <a:rPr b="0" lang="cs-CZ" sz="1800" spc="-1" strike="noStrike" baseline="-25000">
                <a:solidFill>
                  <a:srgbClr val="000000"/>
                </a:solidFill>
                <a:latin typeface="Arial"/>
                <a:ea typeface="Arial"/>
              </a:rPr>
              <a:t>folded</a:t>
            </a:r>
            <a:endParaRPr b="0" lang="cs-CZ" sz="1800" spc="-1" strike="noStrike">
              <a:latin typeface="Arial"/>
            </a:endParaRPr>
          </a:p>
        </p:txBody>
      </p:sp>
      <p:sp>
        <p:nvSpPr>
          <p:cNvPr id="489" name="CustomShape 20"/>
          <p:cNvSpPr/>
          <p:nvPr/>
        </p:nvSpPr>
        <p:spPr>
          <a:xfrm>
            <a:off x="755640" y="3046320"/>
            <a:ext cx="1007640" cy="274320"/>
          </a:xfrm>
          <a:prstGeom prst="rect">
            <a:avLst/>
          </a:prstGeom>
          <a:noFill/>
          <a:ln>
            <a:noFill/>
          </a:ln>
        </p:spPr>
        <p:style>
          <a:lnRef idx="0"/>
          <a:fillRef idx="0"/>
          <a:effectRef idx="0"/>
          <a:fontRef idx="minor"/>
        </p:style>
        <p:txBody>
          <a:bodyPr/>
          <a:p>
            <a:pPr>
              <a:lnSpc>
                <a:spcPct val="100000"/>
              </a:lnSpc>
            </a:pPr>
            <a:r>
              <a:rPr b="0" lang="cs-CZ" sz="1800" spc="-1" strike="noStrike" baseline="-25000">
                <a:solidFill>
                  <a:srgbClr val="000000"/>
                </a:solidFill>
                <a:latin typeface="Arial"/>
                <a:ea typeface="Arial"/>
              </a:rPr>
              <a:t>unfolded</a:t>
            </a:r>
            <a:endParaRPr b="0" lang="cs-CZ" sz="1800" spc="-1" strike="noStrike">
              <a:latin typeface="Arial"/>
            </a:endParaRPr>
          </a:p>
        </p:txBody>
      </p:sp>
      <p:sp>
        <p:nvSpPr>
          <p:cNvPr id="490" name="CustomShape 21"/>
          <p:cNvSpPr/>
          <p:nvPr/>
        </p:nvSpPr>
        <p:spPr>
          <a:xfrm>
            <a:off x="1692360" y="4327560"/>
            <a:ext cx="431280" cy="360"/>
          </a:xfrm>
          <a:custGeom>
            <a:avLst/>
            <a:gdLst/>
            <a:ahLst/>
            <a:rect l="l" t="t" r="r" b="b"/>
            <a:pathLst>
              <a:path w="21600" h="21600">
                <a:moveTo>
                  <a:pt x="0" y="0"/>
                </a:moveTo>
                <a:lnTo>
                  <a:pt x="21600" y="21600"/>
                </a:lnTo>
              </a:path>
            </a:pathLst>
          </a:custGeom>
          <a:noFill/>
          <a:ln w="9360">
            <a:solidFill>
              <a:schemeClr val="dk1"/>
            </a:solidFill>
            <a:miter/>
          </a:ln>
        </p:spPr>
        <p:style>
          <a:lnRef idx="0"/>
          <a:fillRef idx="0"/>
          <a:effectRef idx="0"/>
          <a:fontRef idx="minor"/>
        </p:style>
      </p:sp>
      <p:sp>
        <p:nvSpPr>
          <p:cNvPr id="491" name="CustomShape 22"/>
          <p:cNvSpPr/>
          <p:nvPr/>
        </p:nvSpPr>
        <p:spPr>
          <a:xfrm>
            <a:off x="2192400" y="4091040"/>
            <a:ext cx="576000" cy="274320"/>
          </a:xfrm>
          <a:prstGeom prst="rect">
            <a:avLst/>
          </a:prstGeom>
          <a:noFill/>
          <a:ln>
            <a:noFill/>
          </a:ln>
        </p:spPr>
        <p:style>
          <a:lnRef idx="0"/>
          <a:fillRef idx="0"/>
          <a:effectRef idx="0"/>
          <a:fontRef idx="minor"/>
        </p:style>
        <p:txBody>
          <a:bodyPr/>
          <a:p>
            <a:pPr>
              <a:lnSpc>
                <a:spcPct val="100000"/>
              </a:lnSpc>
            </a:pPr>
            <a:r>
              <a:rPr b="0" lang="cs-CZ" sz="1800" spc="-1" strike="noStrike" baseline="-25000">
                <a:solidFill>
                  <a:srgbClr val="000000"/>
                </a:solidFill>
                <a:latin typeface="Arial"/>
                <a:ea typeface="Arial"/>
              </a:rPr>
              <a:t>Tm</a:t>
            </a:r>
            <a:endParaRPr b="0" lang="cs-CZ" sz="1800" spc="-1" strike="noStrike">
              <a:latin typeface="Arial"/>
            </a:endParaRPr>
          </a:p>
        </p:txBody>
      </p:sp>
      <p:sp>
        <p:nvSpPr>
          <p:cNvPr id="492" name="CustomShape 23"/>
          <p:cNvSpPr/>
          <p:nvPr/>
        </p:nvSpPr>
        <p:spPr>
          <a:xfrm>
            <a:off x="3708360" y="2708280"/>
            <a:ext cx="5292360" cy="580680"/>
          </a:xfrm>
          <a:prstGeom prst="rect">
            <a:avLst/>
          </a:prstGeom>
          <a:noFill/>
          <a:ln>
            <a:noFill/>
          </a:ln>
        </p:spPr>
        <p:style>
          <a:lnRef idx="0"/>
          <a:fillRef idx="0"/>
          <a:effectRef idx="0"/>
          <a:fontRef idx="minor"/>
        </p:style>
        <p:txBody>
          <a:bodyPr/>
          <a:p>
            <a:pPr>
              <a:lnSpc>
                <a:spcPct val="100000"/>
              </a:lnSpc>
            </a:pPr>
            <a:r>
              <a:rPr b="0" lang="cs-CZ" sz="1600" spc="-1" strike="noStrike">
                <a:solidFill>
                  <a:srgbClr val="000000"/>
                </a:solidFill>
                <a:latin typeface="Arial"/>
                <a:ea typeface="Arial"/>
              </a:rPr>
              <a:t>Protein stability profiling assays monitor the amount of unfolded protein in solution as function of temperature.</a:t>
            </a:r>
            <a:endParaRPr b="0" lang="cs-CZ" sz="1600" spc="-1" strike="noStrike">
              <a:latin typeface="Arial"/>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3" name="CustomShape 1"/>
          <p:cNvSpPr/>
          <p:nvPr/>
        </p:nvSpPr>
        <p:spPr>
          <a:xfrm>
            <a:off x="322200" y="549360"/>
            <a:ext cx="8497440" cy="3877920"/>
          </a:xfrm>
          <a:prstGeom prst="rect">
            <a:avLst/>
          </a:prstGeom>
          <a:noFill/>
          <a:ln>
            <a:noFill/>
          </a:ln>
        </p:spPr>
        <p:style>
          <a:lnRef idx="0"/>
          <a:fillRef idx="0"/>
          <a:effectRef idx="0"/>
          <a:fontRef idx="minor"/>
        </p:style>
        <p:txBody>
          <a:bodyPr/>
          <a:p>
            <a:pPr>
              <a:lnSpc>
                <a:spcPct val="100000"/>
              </a:lnSpc>
            </a:pPr>
            <a:r>
              <a:rPr b="1" lang="cs-CZ" sz="2000" spc="-1" strike="noStrike">
                <a:solidFill>
                  <a:srgbClr val="000066"/>
                </a:solidFill>
                <a:latin typeface="Arial"/>
                <a:ea typeface="Arial"/>
              </a:rPr>
              <a:t>Methods used to test protein thermodynamic stability:</a:t>
            </a:r>
            <a:endParaRPr b="0" lang="cs-CZ" sz="2000" spc="-1" strike="noStrike">
              <a:latin typeface="Arial"/>
            </a:endParaRPr>
          </a:p>
          <a:p>
            <a:pPr>
              <a:lnSpc>
                <a:spcPct val="100000"/>
              </a:lnSpc>
              <a:spcBef>
                <a:spcPts val="1001"/>
              </a:spcBef>
            </a:pPr>
            <a:endParaRPr b="0" lang="cs-CZ" sz="2000" spc="-1" strike="noStrike">
              <a:latin typeface="Arial"/>
            </a:endParaRPr>
          </a:p>
          <a:p>
            <a:pPr>
              <a:lnSpc>
                <a:spcPct val="100000"/>
              </a:lnSpc>
              <a:spcBef>
                <a:spcPts val="901"/>
              </a:spcBef>
              <a:buClr>
                <a:srgbClr val="000000"/>
              </a:buClr>
              <a:buFont typeface="Arial"/>
              <a:buChar char="•"/>
            </a:pPr>
            <a:r>
              <a:rPr b="0" lang="cs-CZ" sz="1800" spc="-1" strike="noStrike">
                <a:solidFill>
                  <a:srgbClr val="000000"/>
                </a:solidFill>
                <a:latin typeface="Arial"/>
                <a:ea typeface="Arial"/>
              </a:rPr>
              <a:t> </a:t>
            </a:r>
            <a:r>
              <a:rPr b="1" lang="cs-CZ" sz="1800" spc="-1" strike="noStrike">
                <a:solidFill>
                  <a:srgbClr val="000000"/>
                </a:solidFill>
                <a:latin typeface="Arial"/>
                <a:ea typeface="Arial"/>
              </a:rPr>
              <a:t>Differential scanning calorimetry</a:t>
            </a:r>
            <a:r>
              <a:rPr b="0" lang="cs-CZ" sz="1800" spc="-1" strike="noStrike">
                <a:solidFill>
                  <a:srgbClr val="000000"/>
                </a:solidFill>
                <a:latin typeface="Arial"/>
                <a:ea typeface="Arial"/>
              </a:rPr>
              <a:t> measures the enthalpy (∆H) of protein unfolding due to heat denaturation.  </a:t>
            </a:r>
            <a:endParaRPr b="0" lang="cs-CZ" sz="1800" spc="-1" strike="noStrike">
              <a:latin typeface="Arial"/>
            </a:endParaRPr>
          </a:p>
          <a:p>
            <a:pPr>
              <a:lnSpc>
                <a:spcPct val="100000"/>
              </a:lnSpc>
              <a:spcBef>
                <a:spcPts val="901"/>
              </a:spcBef>
              <a:buClr>
                <a:srgbClr val="000000"/>
              </a:buClr>
              <a:buFont typeface="Arial"/>
              <a:buChar char="•"/>
            </a:pPr>
            <a:r>
              <a:rPr b="0" lang="cs-CZ" sz="1800" spc="-1" strike="noStrike">
                <a:solidFill>
                  <a:srgbClr val="000000"/>
                </a:solidFill>
                <a:latin typeface="Arial"/>
                <a:ea typeface="Arial"/>
              </a:rPr>
              <a:t> </a:t>
            </a:r>
            <a:r>
              <a:rPr b="1" lang="cs-CZ" sz="1800" spc="-1" strike="noStrike">
                <a:solidFill>
                  <a:srgbClr val="000000"/>
                </a:solidFill>
                <a:latin typeface="Arial"/>
                <a:ea typeface="Arial"/>
              </a:rPr>
              <a:t>Circular dichroism</a:t>
            </a:r>
            <a:r>
              <a:rPr b="0" lang="cs-CZ" sz="1800" spc="-1" strike="noStrike">
                <a:solidFill>
                  <a:srgbClr val="000000"/>
                </a:solidFill>
                <a:latin typeface="Arial"/>
                <a:ea typeface="Arial"/>
              </a:rPr>
              <a:t> monitors specific changes of protein structure with increasing temperature at single wavelength (220 nm).</a:t>
            </a:r>
            <a:endParaRPr b="0" lang="cs-CZ" sz="1800" spc="-1" strike="noStrike">
              <a:latin typeface="Arial"/>
            </a:endParaRPr>
          </a:p>
          <a:p>
            <a:pPr>
              <a:lnSpc>
                <a:spcPct val="100000"/>
              </a:lnSpc>
              <a:spcBef>
                <a:spcPts val="901"/>
              </a:spcBef>
              <a:buClr>
                <a:srgbClr val="000000"/>
              </a:buClr>
              <a:buFont typeface="Arial"/>
              <a:buChar char="•"/>
            </a:pPr>
            <a:r>
              <a:rPr b="0" lang="cs-CZ" sz="1800" spc="-1" strike="noStrike">
                <a:solidFill>
                  <a:srgbClr val="000000"/>
                </a:solidFill>
                <a:latin typeface="Arial"/>
                <a:ea typeface="Arial"/>
              </a:rPr>
              <a:t> </a:t>
            </a:r>
            <a:r>
              <a:rPr b="1" lang="cs-CZ" sz="1800" spc="-1" strike="noStrike">
                <a:solidFill>
                  <a:srgbClr val="000000"/>
                </a:solidFill>
                <a:latin typeface="Arial"/>
                <a:ea typeface="Arial"/>
              </a:rPr>
              <a:t>Differential static light scattering</a:t>
            </a:r>
            <a:r>
              <a:rPr b="0" lang="cs-CZ" sz="1800" spc="-1" strike="noStrike">
                <a:solidFill>
                  <a:srgbClr val="000000"/>
                </a:solidFill>
                <a:latin typeface="Arial"/>
                <a:ea typeface="Arial"/>
              </a:rPr>
              <a:t> monitors the denaturation and subsequent aggregation of unfolded proteins.</a:t>
            </a:r>
            <a:endParaRPr b="0" lang="cs-CZ" sz="1800" spc="-1" strike="noStrike">
              <a:latin typeface="Arial"/>
            </a:endParaRPr>
          </a:p>
          <a:p>
            <a:pPr>
              <a:lnSpc>
                <a:spcPct val="100000"/>
              </a:lnSpc>
              <a:spcBef>
                <a:spcPts val="901"/>
              </a:spcBef>
              <a:buClr>
                <a:srgbClr val="000000"/>
              </a:buClr>
              <a:buFont typeface="Arial"/>
              <a:buChar char="•"/>
            </a:pPr>
            <a:r>
              <a:rPr b="0" lang="cs-CZ" sz="1800" spc="-1" strike="noStrike">
                <a:solidFill>
                  <a:srgbClr val="000000"/>
                </a:solidFill>
                <a:latin typeface="Arial"/>
                <a:ea typeface="Arial"/>
              </a:rPr>
              <a:t> </a:t>
            </a:r>
            <a:r>
              <a:rPr b="1" lang="cs-CZ" sz="1800" spc="-1" strike="noStrike">
                <a:solidFill>
                  <a:srgbClr val="000000"/>
                </a:solidFill>
                <a:latin typeface="Arial"/>
                <a:ea typeface="Arial"/>
              </a:rPr>
              <a:t>Differential scanning fluorimetry</a:t>
            </a:r>
            <a:r>
              <a:rPr b="0" lang="cs-CZ" sz="1800" spc="-1" strike="noStrike">
                <a:solidFill>
                  <a:srgbClr val="000000"/>
                </a:solidFill>
                <a:latin typeface="Arial"/>
                <a:ea typeface="Arial"/>
              </a:rPr>
              <a:t>  (Tm shift assay</a:t>
            </a:r>
            <a:r>
              <a:rPr b="1" lang="cs-CZ" sz="1800" spc="-1" strike="noStrike">
                <a:solidFill>
                  <a:srgbClr val="000000"/>
                </a:solidFill>
                <a:latin typeface="Arial"/>
                <a:ea typeface="Arial"/>
              </a:rPr>
              <a:t>,</a:t>
            </a:r>
            <a:r>
              <a:rPr b="0" lang="cs-CZ" sz="1800" spc="-1" strike="noStrike">
                <a:solidFill>
                  <a:srgbClr val="000000"/>
                </a:solidFill>
                <a:latin typeface="Arial"/>
                <a:ea typeface="Arial"/>
              </a:rPr>
              <a:t> protein stability shift assay, thermal shift or thermofluor) uses  an environmentally sensitive dye to monitor protein unfolding.</a:t>
            </a:r>
            <a:endParaRPr b="0" lang="cs-CZ" sz="1800" spc="-1" strike="noStrike">
              <a:latin typeface="Arial"/>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 name="CustomShape 1"/>
          <p:cNvSpPr/>
          <p:nvPr/>
        </p:nvSpPr>
        <p:spPr>
          <a:xfrm>
            <a:off x="1332000" y="189000"/>
            <a:ext cx="5256000" cy="274320"/>
          </a:xfrm>
          <a:prstGeom prst="rect">
            <a:avLst/>
          </a:prstGeom>
          <a:noFill/>
          <a:ln>
            <a:noFill/>
          </a:ln>
        </p:spPr>
        <p:style>
          <a:lnRef idx="0"/>
          <a:fillRef idx="0"/>
          <a:effectRef idx="0"/>
          <a:fontRef idx="minor"/>
        </p:style>
      </p:sp>
      <p:sp>
        <p:nvSpPr>
          <p:cNvPr id="150" name="CustomShape 2"/>
          <p:cNvSpPr/>
          <p:nvPr/>
        </p:nvSpPr>
        <p:spPr>
          <a:xfrm>
            <a:off x="1476360" y="333360"/>
            <a:ext cx="590364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1f497d"/>
                </a:solidFill>
                <a:latin typeface="Arial"/>
                <a:ea typeface="Arial"/>
              </a:rPr>
              <a:t>Recombinant protein quality evaluation</a:t>
            </a:r>
            <a:endParaRPr b="0" lang="cs-CZ" sz="2000" spc="-1" strike="noStrike">
              <a:latin typeface="Arial"/>
            </a:endParaRPr>
          </a:p>
        </p:txBody>
      </p:sp>
      <p:sp>
        <p:nvSpPr>
          <p:cNvPr id="151" name="CustomShape 3"/>
          <p:cNvSpPr/>
          <p:nvPr/>
        </p:nvSpPr>
        <p:spPr>
          <a:xfrm>
            <a:off x="108000" y="3000240"/>
            <a:ext cx="5758920" cy="498240"/>
          </a:xfrm>
          <a:prstGeom prst="rect">
            <a:avLst/>
          </a:prstGeom>
          <a:noFill/>
          <a:ln>
            <a:noFill/>
          </a:ln>
        </p:spPr>
        <p:style>
          <a:lnRef idx="0"/>
          <a:fillRef idx="0"/>
          <a:effectRef idx="0"/>
          <a:fontRef idx="minor"/>
        </p:style>
        <p:txBody>
          <a:bodyPr/>
          <a:p>
            <a:pPr>
              <a:lnSpc>
                <a:spcPct val="220000"/>
              </a:lnSpc>
            </a:pPr>
            <a:r>
              <a:rPr b="1" lang="cs-CZ" sz="1800" spc="-1" strike="noStrike" baseline="-25000">
                <a:solidFill>
                  <a:srgbClr val="000000"/>
                </a:solidFill>
                <a:latin typeface="Arial"/>
                <a:ea typeface="Arial"/>
              </a:rPr>
              <a:t>MIPFE (</a:t>
            </a:r>
            <a:r>
              <a:rPr b="1" lang="cs-CZ" sz="1800" spc="-1" strike="noStrike" u="sng" baseline="-25000">
                <a:solidFill>
                  <a:srgbClr val="000000"/>
                </a:solidFill>
                <a:uFillTx/>
                <a:latin typeface="Arial"/>
                <a:ea typeface="Arial"/>
              </a:rPr>
              <a:t>M</a:t>
            </a:r>
            <a:r>
              <a:rPr b="1" lang="cs-CZ" sz="1800" spc="-1" strike="noStrike" baseline="-25000">
                <a:solidFill>
                  <a:srgbClr val="000000"/>
                </a:solidFill>
                <a:latin typeface="Arial"/>
                <a:ea typeface="Arial"/>
              </a:rPr>
              <a:t>inimal </a:t>
            </a:r>
            <a:r>
              <a:rPr b="1" lang="cs-CZ" sz="1800" spc="-1" strike="noStrike" u="sng" baseline="-25000">
                <a:solidFill>
                  <a:srgbClr val="000000"/>
                </a:solidFill>
                <a:uFillTx/>
                <a:latin typeface="Arial"/>
                <a:ea typeface="Arial"/>
              </a:rPr>
              <a:t>I</a:t>
            </a:r>
            <a:r>
              <a:rPr b="1" lang="cs-CZ" sz="1800" spc="-1" strike="noStrike" baseline="-25000">
                <a:solidFill>
                  <a:srgbClr val="000000"/>
                </a:solidFill>
                <a:latin typeface="Arial"/>
                <a:ea typeface="Arial"/>
              </a:rPr>
              <a:t>nformation  for </a:t>
            </a:r>
            <a:r>
              <a:rPr b="1" lang="cs-CZ" sz="1800" spc="-1" strike="noStrike" u="sng" baseline="-25000">
                <a:solidFill>
                  <a:srgbClr val="000000"/>
                </a:solidFill>
                <a:uFillTx/>
                <a:latin typeface="Arial"/>
                <a:ea typeface="Arial"/>
              </a:rPr>
              <a:t>P</a:t>
            </a:r>
            <a:r>
              <a:rPr b="1" lang="cs-CZ" sz="1800" spc="-1" strike="noStrike" baseline="-25000">
                <a:solidFill>
                  <a:srgbClr val="000000"/>
                </a:solidFill>
                <a:latin typeface="Arial"/>
                <a:ea typeface="Arial"/>
              </a:rPr>
              <a:t>rotein </a:t>
            </a:r>
            <a:r>
              <a:rPr b="1" lang="cs-CZ" sz="1800" spc="-1" strike="noStrike" u="sng" baseline="-25000">
                <a:solidFill>
                  <a:srgbClr val="000000"/>
                </a:solidFill>
                <a:uFillTx/>
                <a:latin typeface="Arial"/>
                <a:ea typeface="Arial"/>
              </a:rPr>
              <a:t>F</a:t>
            </a:r>
            <a:r>
              <a:rPr b="1" lang="cs-CZ" sz="1800" spc="-1" strike="noStrike" baseline="-25000">
                <a:solidFill>
                  <a:srgbClr val="000000"/>
                </a:solidFill>
                <a:latin typeface="Arial"/>
                <a:ea typeface="Arial"/>
              </a:rPr>
              <a:t>unctional </a:t>
            </a:r>
            <a:r>
              <a:rPr b="1" lang="cs-CZ" sz="1800" spc="-1" strike="noStrike" u="sng" baseline="-25000">
                <a:solidFill>
                  <a:srgbClr val="000000"/>
                </a:solidFill>
                <a:uFillTx/>
                <a:latin typeface="Arial"/>
                <a:ea typeface="Arial"/>
              </a:rPr>
              <a:t>E</a:t>
            </a:r>
            <a:r>
              <a:rPr b="1" lang="cs-CZ" sz="1800" spc="-1" strike="noStrike" baseline="-25000">
                <a:solidFill>
                  <a:srgbClr val="000000"/>
                </a:solidFill>
                <a:latin typeface="Arial"/>
                <a:ea typeface="Arial"/>
              </a:rPr>
              <a:t>valuation)   </a:t>
            </a:r>
            <a:endParaRPr b="0" lang="cs-CZ" sz="1800" spc="-1" strike="noStrike">
              <a:latin typeface="Arial"/>
            </a:endParaRPr>
          </a:p>
        </p:txBody>
      </p:sp>
      <p:pic>
        <p:nvPicPr>
          <p:cNvPr id="152" name="Shape 140" descr=""/>
          <p:cNvPicPr/>
          <p:nvPr/>
        </p:nvPicPr>
        <p:blipFill>
          <a:blip r:embed="rId1"/>
          <a:stretch/>
        </p:blipFill>
        <p:spPr>
          <a:xfrm>
            <a:off x="0" y="3576600"/>
            <a:ext cx="4787640" cy="2731680"/>
          </a:xfrm>
          <a:prstGeom prst="rect">
            <a:avLst/>
          </a:prstGeom>
          <a:ln>
            <a:noFill/>
          </a:ln>
        </p:spPr>
      </p:pic>
      <p:pic>
        <p:nvPicPr>
          <p:cNvPr id="153" name="Shape 141" descr=""/>
          <p:cNvPicPr/>
          <p:nvPr/>
        </p:nvPicPr>
        <p:blipFill>
          <a:blip r:embed="rId2"/>
          <a:srcRect l="1910" t="0" r="0" b="0"/>
          <a:stretch/>
        </p:blipFill>
        <p:spPr>
          <a:xfrm>
            <a:off x="4299120" y="1271520"/>
            <a:ext cx="4825800" cy="1136160"/>
          </a:xfrm>
          <a:prstGeom prst="rect">
            <a:avLst/>
          </a:prstGeom>
          <a:ln>
            <a:noFill/>
          </a:ln>
        </p:spPr>
      </p:pic>
      <p:pic>
        <p:nvPicPr>
          <p:cNvPr id="154" name="Shape 142" descr=""/>
          <p:cNvPicPr/>
          <p:nvPr/>
        </p:nvPicPr>
        <p:blipFill>
          <a:blip r:embed="rId3"/>
          <a:stretch/>
        </p:blipFill>
        <p:spPr>
          <a:xfrm>
            <a:off x="250920" y="1271520"/>
            <a:ext cx="3990600" cy="1615680"/>
          </a:xfrm>
          <a:prstGeom prst="rect">
            <a:avLst/>
          </a:prstGeom>
          <a:ln>
            <a:noFill/>
          </a:ln>
        </p:spPr>
      </p:pic>
      <p:sp>
        <p:nvSpPr>
          <p:cNvPr id="155" name="CustomShape 4"/>
          <p:cNvSpPr/>
          <p:nvPr/>
        </p:nvSpPr>
        <p:spPr>
          <a:xfrm>
            <a:off x="108000" y="2568600"/>
            <a:ext cx="2785680" cy="431280"/>
          </a:xfrm>
          <a:prstGeom prst="ellipse">
            <a:avLst/>
          </a:prstGeom>
          <a:noFill/>
          <a:ln w="25560">
            <a:solidFill>
              <a:srgbClr val="ff0000"/>
            </a:solidFill>
            <a:miter/>
          </a:ln>
        </p:spPr>
        <p:style>
          <a:lnRef idx="0"/>
          <a:fillRef idx="0"/>
          <a:effectRef idx="0"/>
          <a:fontRef idx="minor"/>
        </p:style>
      </p:sp>
      <p:sp>
        <p:nvSpPr>
          <p:cNvPr id="156" name="CustomShape 5"/>
          <p:cNvSpPr/>
          <p:nvPr/>
        </p:nvSpPr>
        <p:spPr>
          <a:xfrm>
            <a:off x="4246560" y="1300320"/>
            <a:ext cx="1726920" cy="288720"/>
          </a:xfrm>
          <a:prstGeom prst="ellipse">
            <a:avLst/>
          </a:prstGeom>
          <a:noFill/>
          <a:ln w="25560">
            <a:solidFill>
              <a:srgbClr val="ff0000"/>
            </a:solidFill>
            <a:miter/>
          </a:ln>
        </p:spPr>
        <p:style>
          <a:lnRef idx="0"/>
          <a:fillRef idx="0"/>
          <a:effectRef idx="0"/>
          <a:fontRef idx="minor"/>
        </p:style>
      </p:sp>
      <p:sp>
        <p:nvSpPr>
          <p:cNvPr id="157" name="CustomShape 6"/>
          <p:cNvSpPr/>
          <p:nvPr/>
        </p:nvSpPr>
        <p:spPr>
          <a:xfrm>
            <a:off x="4896000" y="2473200"/>
            <a:ext cx="4355640" cy="3042720"/>
          </a:xfrm>
          <a:prstGeom prst="rect">
            <a:avLst/>
          </a:prstGeom>
          <a:noFill/>
          <a:ln>
            <a:noFill/>
          </a:ln>
        </p:spPr>
        <p:style>
          <a:lnRef idx="0"/>
          <a:fillRef idx="0"/>
          <a:effectRef idx="0"/>
          <a:fontRef idx="minor"/>
        </p:style>
        <p:txBody>
          <a:bodyPr/>
          <a:p>
            <a:pPr>
              <a:lnSpc>
                <a:spcPct val="110000"/>
              </a:lnSpc>
            </a:pPr>
            <a:r>
              <a:rPr b="1" lang="cs-CZ" sz="1600" spc="-1" strike="noStrike">
                <a:solidFill>
                  <a:srgbClr val="000000"/>
                </a:solidFill>
                <a:latin typeface="Arial"/>
                <a:ea typeface="Arial"/>
              </a:rPr>
              <a:t>We consider that information concerning </a:t>
            </a:r>
            <a:r>
              <a:rPr b="1" lang="cs-CZ" sz="1600" spc="-1" strike="noStrike" u="sng">
                <a:solidFill>
                  <a:srgbClr val="ff3300"/>
                </a:solidFill>
                <a:uFillTx/>
                <a:latin typeface="Arial"/>
                <a:ea typeface="Arial"/>
              </a:rPr>
              <a:t>aggregation status and secondary structure</a:t>
            </a:r>
            <a:r>
              <a:rPr b="1" lang="cs-CZ" sz="1600" spc="-1" strike="noStrike">
                <a:solidFill>
                  <a:srgbClr val="000000"/>
                </a:solidFill>
                <a:latin typeface="Arial"/>
                <a:ea typeface="Arial"/>
              </a:rPr>
              <a:t> should be reported as a minimal requirement for publication</a:t>
            </a:r>
            <a:r>
              <a:rPr b="0" lang="cs-CZ" sz="1600" spc="-1" strike="noStrike">
                <a:solidFill>
                  <a:srgbClr val="000000"/>
                </a:solidFill>
                <a:latin typeface="Arial"/>
                <a:ea typeface="Arial"/>
              </a:rPr>
              <a:t> under Supplementary Material. These controls should be available when authors describe protein production as well as protein interaction experiments (pull-down,surface plasmon resonance, antibody/protein microarrays, and isothermal titration calorimetry). </a:t>
            </a:r>
            <a:endParaRPr b="0" lang="cs-CZ" sz="1600" spc="-1" strike="noStrike">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94" name="Shape 591" descr=""/>
          <p:cNvPicPr/>
          <p:nvPr/>
        </p:nvPicPr>
        <p:blipFill>
          <a:blip r:embed="rId1"/>
          <a:stretch/>
        </p:blipFill>
        <p:spPr>
          <a:xfrm>
            <a:off x="0" y="2591280"/>
            <a:ext cx="3887280" cy="2779200"/>
          </a:xfrm>
          <a:prstGeom prst="rect">
            <a:avLst/>
          </a:prstGeom>
          <a:ln>
            <a:noFill/>
          </a:ln>
        </p:spPr>
      </p:pic>
      <p:sp>
        <p:nvSpPr>
          <p:cNvPr id="495" name="CustomShape 1"/>
          <p:cNvSpPr/>
          <p:nvPr/>
        </p:nvSpPr>
        <p:spPr>
          <a:xfrm>
            <a:off x="1775520" y="2657520"/>
            <a:ext cx="360" cy="2255760"/>
          </a:xfrm>
          <a:custGeom>
            <a:avLst/>
            <a:gdLst/>
            <a:ahLst/>
            <a:rect l="l" t="t" r="r" b="b"/>
            <a:pathLst>
              <a:path w="21600" h="21600">
                <a:moveTo>
                  <a:pt x="0" y="0"/>
                </a:moveTo>
                <a:lnTo>
                  <a:pt x="21600" y="21600"/>
                </a:lnTo>
              </a:path>
            </a:pathLst>
          </a:custGeom>
          <a:noFill/>
          <a:ln w="25560">
            <a:solidFill>
              <a:srgbClr val="000080"/>
            </a:solidFill>
            <a:miter/>
          </a:ln>
        </p:spPr>
        <p:style>
          <a:lnRef idx="0"/>
          <a:fillRef idx="0"/>
          <a:effectRef idx="0"/>
          <a:fontRef idx="minor"/>
        </p:style>
      </p:sp>
      <p:sp>
        <p:nvSpPr>
          <p:cNvPr id="496" name="CustomShape 2"/>
          <p:cNvSpPr/>
          <p:nvPr/>
        </p:nvSpPr>
        <p:spPr>
          <a:xfrm>
            <a:off x="1610280" y="2421000"/>
            <a:ext cx="506520" cy="336240"/>
          </a:xfrm>
          <a:prstGeom prst="rect">
            <a:avLst/>
          </a:prstGeom>
          <a:noFill/>
          <a:ln>
            <a:noFill/>
          </a:ln>
        </p:spPr>
        <p:style>
          <a:lnRef idx="0"/>
          <a:fillRef idx="0"/>
          <a:effectRef idx="0"/>
          <a:fontRef idx="minor"/>
        </p:style>
        <p:txBody>
          <a:bodyPr/>
          <a:p>
            <a:pPr>
              <a:lnSpc>
                <a:spcPct val="100000"/>
              </a:lnSpc>
            </a:pPr>
            <a:r>
              <a:rPr b="1" lang="cs-CZ" sz="1600" spc="-1" strike="noStrike">
                <a:solidFill>
                  <a:srgbClr val="0000cc"/>
                </a:solidFill>
                <a:latin typeface="Arial"/>
                <a:ea typeface="Arial"/>
              </a:rPr>
              <a:t>Tm</a:t>
            </a:r>
            <a:endParaRPr b="0" lang="cs-CZ" sz="1600" spc="-1" strike="noStrike">
              <a:latin typeface="Arial"/>
            </a:endParaRPr>
          </a:p>
        </p:txBody>
      </p:sp>
      <p:sp>
        <p:nvSpPr>
          <p:cNvPr id="497" name="CustomShape 3"/>
          <p:cNvSpPr/>
          <p:nvPr/>
        </p:nvSpPr>
        <p:spPr>
          <a:xfrm>
            <a:off x="2054880" y="2647440"/>
            <a:ext cx="360" cy="2255760"/>
          </a:xfrm>
          <a:custGeom>
            <a:avLst/>
            <a:gdLst/>
            <a:ahLst/>
            <a:rect l="l" t="t" r="r" b="b"/>
            <a:pathLst>
              <a:path w="21600" h="21600">
                <a:moveTo>
                  <a:pt x="0" y="0"/>
                </a:moveTo>
                <a:lnTo>
                  <a:pt x="21600" y="21600"/>
                </a:lnTo>
              </a:path>
            </a:pathLst>
          </a:custGeom>
          <a:noFill/>
          <a:ln w="25560">
            <a:solidFill>
              <a:srgbClr val="800000"/>
            </a:solidFill>
            <a:miter/>
          </a:ln>
        </p:spPr>
        <p:style>
          <a:lnRef idx="0"/>
          <a:fillRef idx="0"/>
          <a:effectRef idx="0"/>
          <a:fontRef idx="minor"/>
        </p:style>
      </p:sp>
      <p:sp>
        <p:nvSpPr>
          <p:cNvPr id="498" name="CustomShape 4"/>
          <p:cNvSpPr/>
          <p:nvPr/>
        </p:nvSpPr>
        <p:spPr>
          <a:xfrm>
            <a:off x="1953000" y="2424600"/>
            <a:ext cx="509040" cy="335160"/>
          </a:xfrm>
          <a:prstGeom prst="rect">
            <a:avLst/>
          </a:prstGeom>
          <a:noFill/>
          <a:ln>
            <a:noFill/>
          </a:ln>
        </p:spPr>
        <p:style>
          <a:lnRef idx="0"/>
          <a:fillRef idx="0"/>
          <a:effectRef idx="0"/>
          <a:fontRef idx="minor"/>
        </p:style>
        <p:txBody>
          <a:bodyPr/>
          <a:p>
            <a:pPr>
              <a:lnSpc>
                <a:spcPct val="100000"/>
              </a:lnSpc>
            </a:pPr>
            <a:r>
              <a:rPr b="1" lang="cs-CZ" sz="1600" spc="-1" strike="noStrike">
                <a:solidFill>
                  <a:srgbClr val="800000"/>
                </a:solidFill>
                <a:latin typeface="Arial"/>
                <a:ea typeface="Arial"/>
              </a:rPr>
              <a:t>Tm</a:t>
            </a:r>
            <a:endParaRPr b="0" lang="cs-CZ" sz="1600" spc="-1" strike="noStrike">
              <a:latin typeface="Arial"/>
            </a:endParaRPr>
          </a:p>
        </p:txBody>
      </p:sp>
      <p:sp>
        <p:nvSpPr>
          <p:cNvPr id="499" name="CustomShape 5"/>
          <p:cNvSpPr/>
          <p:nvPr/>
        </p:nvSpPr>
        <p:spPr>
          <a:xfrm>
            <a:off x="2421000" y="2657520"/>
            <a:ext cx="360" cy="2255760"/>
          </a:xfrm>
          <a:custGeom>
            <a:avLst/>
            <a:gdLst/>
            <a:ahLst/>
            <a:rect l="l" t="t" r="r" b="b"/>
            <a:pathLst>
              <a:path w="21600" h="21600">
                <a:moveTo>
                  <a:pt x="0" y="0"/>
                </a:moveTo>
                <a:lnTo>
                  <a:pt x="21600" y="21600"/>
                </a:lnTo>
              </a:path>
            </a:pathLst>
          </a:custGeom>
          <a:noFill/>
          <a:ln w="25560">
            <a:solidFill>
              <a:srgbClr val="fa00b9"/>
            </a:solidFill>
            <a:miter/>
          </a:ln>
        </p:spPr>
        <p:style>
          <a:lnRef idx="0"/>
          <a:fillRef idx="0"/>
          <a:effectRef idx="0"/>
          <a:fontRef idx="minor"/>
        </p:style>
      </p:sp>
      <p:sp>
        <p:nvSpPr>
          <p:cNvPr id="500" name="CustomShape 6"/>
          <p:cNvSpPr/>
          <p:nvPr/>
        </p:nvSpPr>
        <p:spPr>
          <a:xfrm>
            <a:off x="2275200" y="2421000"/>
            <a:ext cx="510120" cy="336240"/>
          </a:xfrm>
          <a:prstGeom prst="rect">
            <a:avLst/>
          </a:prstGeom>
          <a:noFill/>
          <a:ln>
            <a:noFill/>
          </a:ln>
        </p:spPr>
        <p:style>
          <a:lnRef idx="0"/>
          <a:fillRef idx="0"/>
          <a:effectRef idx="0"/>
          <a:fontRef idx="minor"/>
        </p:style>
        <p:txBody>
          <a:bodyPr/>
          <a:p>
            <a:pPr>
              <a:lnSpc>
                <a:spcPct val="100000"/>
              </a:lnSpc>
            </a:pPr>
            <a:r>
              <a:rPr b="1" lang="cs-CZ" sz="1600" spc="-1" strike="noStrike">
                <a:solidFill>
                  <a:srgbClr val="fa00b9"/>
                </a:solidFill>
                <a:latin typeface="Arial"/>
                <a:ea typeface="Arial"/>
              </a:rPr>
              <a:t>Tm</a:t>
            </a:r>
            <a:endParaRPr b="0" lang="cs-CZ" sz="1600" spc="-1" strike="noStrike">
              <a:latin typeface="Arial"/>
            </a:endParaRPr>
          </a:p>
        </p:txBody>
      </p:sp>
      <p:sp>
        <p:nvSpPr>
          <p:cNvPr id="501" name="CustomShape 7"/>
          <p:cNvSpPr/>
          <p:nvPr/>
        </p:nvSpPr>
        <p:spPr>
          <a:xfrm>
            <a:off x="1841760" y="2421000"/>
            <a:ext cx="31680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a:t>
            </a:r>
            <a:endParaRPr b="0" lang="cs-CZ" sz="1800" spc="-1" strike="noStrike">
              <a:latin typeface="Arial"/>
            </a:endParaRPr>
          </a:p>
        </p:txBody>
      </p:sp>
      <p:sp>
        <p:nvSpPr>
          <p:cNvPr id="502" name="CustomShape 8"/>
          <p:cNvSpPr/>
          <p:nvPr/>
        </p:nvSpPr>
        <p:spPr>
          <a:xfrm>
            <a:off x="2201760" y="2421000"/>
            <a:ext cx="303480" cy="336240"/>
          </a:xfrm>
          <a:prstGeom prst="rect">
            <a:avLst/>
          </a:prstGeom>
          <a:noFill/>
          <a:ln>
            <a:noFill/>
          </a:ln>
        </p:spPr>
        <p:style>
          <a:lnRef idx="0"/>
          <a:fillRef idx="0"/>
          <a:effectRef idx="0"/>
          <a:fontRef idx="minor"/>
        </p:style>
        <p:txBody>
          <a:bodyPr/>
          <a:p>
            <a:pPr>
              <a:lnSpc>
                <a:spcPct val="100000"/>
              </a:lnSpc>
            </a:pPr>
            <a:r>
              <a:rPr b="1" lang="cs-CZ" sz="1600" spc="-1" strike="noStrike">
                <a:solidFill>
                  <a:srgbClr val="000000"/>
                </a:solidFill>
                <a:latin typeface="Arial"/>
                <a:ea typeface="Arial"/>
              </a:rPr>
              <a:t>˂</a:t>
            </a:r>
            <a:endParaRPr b="0" lang="cs-CZ" sz="1600" spc="-1" strike="noStrike">
              <a:latin typeface="Arial"/>
            </a:endParaRPr>
          </a:p>
        </p:txBody>
      </p:sp>
      <p:sp>
        <p:nvSpPr>
          <p:cNvPr id="503" name="CustomShape 9"/>
          <p:cNvSpPr/>
          <p:nvPr/>
        </p:nvSpPr>
        <p:spPr>
          <a:xfrm>
            <a:off x="3851280" y="2781360"/>
            <a:ext cx="5292360" cy="2414160"/>
          </a:xfrm>
          <a:prstGeom prst="rect">
            <a:avLst/>
          </a:prstGeom>
          <a:noFill/>
          <a:ln>
            <a:noFill/>
          </a:ln>
        </p:spPr>
        <p:style>
          <a:lnRef idx="0"/>
          <a:fillRef idx="0"/>
          <a:effectRef idx="0"/>
          <a:fontRef idx="minor"/>
        </p:style>
        <p:txBody>
          <a:bodyPr/>
          <a:p>
            <a:pPr>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Protein will be most stable  at the conditions where T</a:t>
            </a:r>
            <a:r>
              <a:rPr b="0" lang="cs-CZ" sz="1600" spc="-1" strike="noStrike" baseline="-25000">
                <a:solidFill>
                  <a:srgbClr val="000000"/>
                </a:solidFill>
                <a:latin typeface="Arial"/>
                <a:ea typeface="Arial"/>
              </a:rPr>
              <a:t>m</a:t>
            </a:r>
            <a:r>
              <a:rPr b="0" lang="cs-CZ" sz="1600" spc="-1" strike="noStrike">
                <a:solidFill>
                  <a:srgbClr val="000000"/>
                </a:solidFill>
                <a:latin typeface="Arial"/>
                <a:ea typeface="Arial"/>
              </a:rPr>
              <a:t> is the highest.</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Noto Sans Symbols"/>
                <a:ea typeface="Noto Sans Symbols"/>
              </a:rPr>
              <a:t>Δ</a:t>
            </a:r>
            <a:r>
              <a:rPr b="0" lang="cs-CZ" sz="1600" spc="-1" strike="noStrike">
                <a:solidFill>
                  <a:srgbClr val="000000"/>
                </a:solidFill>
                <a:latin typeface="Arial"/>
                <a:ea typeface="Arial"/>
              </a:rPr>
              <a:t>T</a:t>
            </a:r>
            <a:r>
              <a:rPr b="0" lang="cs-CZ" sz="1600" spc="-1" strike="noStrike" baseline="-25000">
                <a:solidFill>
                  <a:srgbClr val="000000"/>
                </a:solidFill>
                <a:latin typeface="Arial"/>
                <a:ea typeface="Arial"/>
              </a:rPr>
              <a:t>m</a:t>
            </a:r>
            <a:r>
              <a:rPr b="0" lang="cs-CZ" sz="1600" spc="-1" strike="noStrike">
                <a:solidFill>
                  <a:srgbClr val="000000"/>
                </a:solidFill>
                <a:latin typeface="Arial"/>
                <a:ea typeface="Arial"/>
              </a:rPr>
              <a:t> larger than 2°C is considered as significant. </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A positive </a:t>
            </a:r>
            <a:r>
              <a:rPr b="0" lang="cs-CZ" sz="1600" spc="-1" strike="noStrike">
                <a:solidFill>
                  <a:srgbClr val="000000"/>
                </a:solidFill>
                <a:latin typeface="Noto Sans Symbols"/>
                <a:ea typeface="Noto Sans Symbols"/>
              </a:rPr>
              <a:t>Δ</a:t>
            </a:r>
            <a:r>
              <a:rPr b="0" lang="cs-CZ" sz="1600" spc="-1" strike="noStrike">
                <a:solidFill>
                  <a:srgbClr val="000000"/>
                </a:solidFill>
                <a:latin typeface="Arial"/>
                <a:ea typeface="Arial"/>
              </a:rPr>
              <a:t>Tm can be coupled to an increase in structural order and a reduced conformational flexibility.</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A negative </a:t>
            </a:r>
            <a:r>
              <a:rPr b="0" lang="cs-CZ" sz="1600" spc="-1" strike="noStrike">
                <a:solidFill>
                  <a:srgbClr val="000000"/>
                </a:solidFill>
                <a:latin typeface="Noto Sans Symbols"/>
                <a:ea typeface="Noto Sans Symbols"/>
              </a:rPr>
              <a:t>Δ</a:t>
            </a:r>
            <a:r>
              <a:rPr b="0" lang="cs-CZ" sz="1600" spc="-1" strike="noStrike">
                <a:solidFill>
                  <a:srgbClr val="000000"/>
                </a:solidFill>
                <a:latin typeface="Arial"/>
                <a:ea typeface="Arial"/>
              </a:rPr>
              <a:t>Tm indicates that buffer induces protein structural changes towards a more disordered conformation or it can be a sign of misfolding.</a:t>
            </a:r>
            <a:endParaRPr b="0" lang="cs-CZ" sz="1600" spc="-1" strike="noStrike">
              <a:latin typeface="Arial"/>
            </a:endParaRPr>
          </a:p>
        </p:txBody>
      </p:sp>
      <p:sp>
        <p:nvSpPr>
          <p:cNvPr id="504" name="CustomShape 10"/>
          <p:cNvSpPr/>
          <p:nvPr/>
        </p:nvSpPr>
        <p:spPr>
          <a:xfrm>
            <a:off x="0" y="1413000"/>
            <a:ext cx="4033440" cy="304560"/>
          </a:xfrm>
          <a:prstGeom prst="rect">
            <a:avLst/>
          </a:prstGeom>
          <a:noFill/>
          <a:ln>
            <a:noFill/>
          </a:ln>
        </p:spPr>
        <p:style>
          <a:lnRef idx="0"/>
          <a:fillRef idx="0"/>
          <a:effectRef idx="0"/>
          <a:fontRef idx="minor"/>
        </p:style>
        <p:txBody>
          <a:bodyPr/>
          <a:p>
            <a:pPr>
              <a:lnSpc>
                <a:spcPct val="100000"/>
              </a:lnSpc>
            </a:pPr>
            <a:r>
              <a:rPr b="1" lang="cs-CZ" sz="1400" spc="-1" strike="noStrike">
                <a:solidFill>
                  <a:srgbClr val="0000cc"/>
                </a:solidFill>
                <a:latin typeface="Arial"/>
                <a:ea typeface="Arial"/>
              </a:rPr>
              <a:t>25 mM PIPES pH 6.5, 100 mM NaCl</a:t>
            </a:r>
            <a:endParaRPr b="0" lang="cs-CZ" sz="1400" spc="-1" strike="noStrike">
              <a:latin typeface="Arial"/>
            </a:endParaRPr>
          </a:p>
        </p:txBody>
      </p:sp>
      <p:sp>
        <p:nvSpPr>
          <p:cNvPr id="505" name="CustomShape 11"/>
          <p:cNvSpPr/>
          <p:nvPr/>
        </p:nvSpPr>
        <p:spPr>
          <a:xfrm>
            <a:off x="0" y="1773360"/>
            <a:ext cx="4033440" cy="304560"/>
          </a:xfrm>
          <a:prstGeom prst="rect">
            <a:avLst/>
          </a:prstGeom>
          <a:noFill/>
          <a:ln>
            <a:noFill/>
          </a:ln>
        </p:spPr>
        <p:style>
          <a:lnRef idx="0"/>
          <a:fillRef idx="0"/>
          <a:effectRef idx="0"/>
          <a:fontRef idx="minor"/>
        </p:style>
        <p:txBody>
          <a:bodyPr/>
          <a:p>
            <a:pPr>
              <a:lnSpc>
                <a:spcPct val="100000"/>
              </a:lnSpc>
            </a:pPr>
            <a:r>
              <a:rPr b="1" lang="cs-CZ" sz="1400" spc="-1" strike="noStrike">
                <a:solidFill>
                  <a:srgbClr val="800000"/>
                </a:solidFill>
                <a:latin typeface="Arial"/>
                <a:ea typeface="Arial"/>
              </a:rPr>
              <a:t>25 mM PIPES pH 7, 100 mM NaCl</a:t>
            </a:r>
            <a:endParaRPr b="0" lang="cs-CZ" sz="1400" spc="-1" strike="noStrike">
              <a:latin typeface="Arial"/>
            </a:endParaRPr>
          </a:p>
        </p:txBody>
      </p:sp>
      <p:sp>
        <p:nvSpPr>
          <p:cNvPr id="506" name="CustomShape 12"/>
          <p:cNvSpPr/>
          <p:nvPr/>
        </p:nvSpPr>
        <p:spPr>
          <a:xfrm>
            <a:off x="0" y="2133720"/>
            <a:ext cx="4033440" cy="304560"/>
          </a:xfrm>
          <a:prstGeom prst="rect">
            <a:avLst/>
          </a:prstGeom>
          <a:noFill/>
          <a:ln>
            <a:noFill/>
          </a:ln>
        </p:spPr>
        <p:style>
          <a:lnRef idx="0"/>
          <a:fillRef idx="0"/>
          <a:effectRef idx="0"/>
          <a:fontRef idx="minor"/>
        </p:style>
        <p:txBody>
          <a:bodyPr/>
          <a:p>
            <a:pPr>
              <a:lnSpc>
                <a:spcPct val="100000"/>
              </a:lnSpc>
            </a:pPr>
            <a:r>
              <a:rPr b="1" lang="cs-CZ" sz="1400" spc="-1" strike="noStrike">
                <a:solidFill>
                  <a:srgbClr val="fa00b9"/>
                </a:solidFill>
                <a:latin typeface="Arial"/>
                <a:ea typeface="Arial"/>
              </a:rPr>
              <a:t>25 mM PIPES pH 7, 500 mM NaCl</a:t>
            </a:r>
            <a:endParaRPr b="0" lang="cs-CZ" sz="1400" spc="-1" strike="noStrike">
              <a:latin typeface="Arial"/>
            </a:endParaRPr>
          </a:p>
        </p:txBody>
      </p:sp>
      <p:sp>
        <p:nvSpPr>
          <p:cNvPr id="507" name="CustomShape 13"/>
          <p:cNvSpPr/>
          <p:nvPr/>
        </p:nvSpPr>
        <p:spPr>
          <a:xfrm>
            <a:off x="1547640" y="115920"/>
            <a:ext cx="6000480" cy="36648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66"/>
                </a:solidFill>
                <a:latin typeface="Arial"/>
                <a:ea typeface="Arial"/>
              </a:rPr>
              <a:t>Methods used to test protein thermodynamic stability</a:t>
            </a:r>
            <a:endParaRPr b="0" lang="cs-CZ" sz="1800" spc="-1" strike="noStrike">
              <a:latin typeface="Arial"/>
            </a:endParaRPr>
          </a:p>
        </p:txBody>
      </p:sp>
      <p:sp>
        <p:nvSpPr>
          <p:cNvPr id="508" name="CustomShape 14"/>
          <p:cNvSpPr/>
          <p:nvPr/>
        </p:nvSpPr>
        <p:spPr>
          <a:xfrm>
            <a:off x="684360" y="603360"/>
            <a:ext cx="7488000" cy="304560"/>
          </a:xfrm>
          <a:prstGeom prst="rect">
            <a:avLst/>
          </a:prstGeom>
          <a:noFill/>
          <a:ln>
            <a:noFill/>
          </a:ln>
        </p:spPr>
        <p:style>
          <a:lnRef idx="0"/>
          <a:fillRef idx="0"/>
          <a:effectRef idx="0"/>
          <a:fontRef idx="minor"/>
        </p:style>
        <p:txBody>
          <a:bodyPr/>
          <a:p>
            <a:pPr>
              <a:lnSpc>
                <a:spcPct val="100000"/>
              </a:lnSpc>
            </a:pPr>
            <a:r>
              <a:rPr b="1" lang="cs-CZ" sz="1400" spc="-1" strike="noStrike">
                <a:solidFill>
                  <a:srgbClr val="000066"/>
                </a:solidFill>
                <a:latin typeface="Arial"/>
                <a:ea typeface="Arial"/>
              </a:rPr>
              <a:t>Protein stability in solution is influenced by:</a:t>
            </a:r>
            <a:endParaRPr b="0" lang="cs-CZ" sz="1400" spc="-1" strike="noStrike">
              <a:latin typeface="Arial"/>
            </a:endParaRPr>
          </a:p>
        </p:txBody>
      </p:sp>
      <p:sp>
        <p:nvSpPr>
          <p:cNvPr id="509" name="CustomShape 15"/>
          <p:cNvSpPr/>
          <p:nvPr/>
        </p:nvSpPr>
        <p:spPr>
          <a:xfrm>
            <a:off x="4498920" y="642960"/>
            <a:ext cx="2952360" cy="1922040"/>
          </a:xfrm>
          <a:prstGeom prst="rect">
            <a:avLst/>
          </a:prstGeom>
          <a:noFill/>
          <a:ln>
            <a:noFill/>
          </a:ln>
        </p:spPr>
        <p:style>
          <a:lnRef idx="0"/>
          <a:fillRef idx="0"/>
          <a:effectRef idx="0"/>
          <a:fontRef idx="minor"/>
        </p:style>
        <p:txBody>
          <a:bodyPr/>
          <a:p>
            <a:pPr>
              <a:lnSpc>
                <a:spcPct val="100000"/>
              </a:lnSpc>
              <a:buClr>
                <a:srgbClr val="000000"/>
              </a:buClr>
              <a:buFont typeface="Arial"/>
              <a:buChar char="•"/>
            </a:pPr>
            <a:r>
              <a:rPr b="1" lang="cs-CZ" sz="1200" spc="-1" strike="noStrike">
                <a:solidFill>
                  <a:srgbClr val="000000"/>
                </a:solidFill>
                <a:latin typeface="Arial"/>
                <a:ea typeface="Arial"/>
              </a:rPr>
              <a:t> </a:t>
            </a:r>
            <a:r>
              <a:rPr b="1" lang="cs-CZ" sz="1200" spc="-1" strike="noStrike">
                <a:solidFill>
                  <a:srgbClr val="000000"/>
                </a:solidFill>
                <a:latin typeface="Arial"/>
                <a:ea typeface="Arial"/>
              </a:rPr>
              <a:t>temperature</a:t>
            </a:r>
            <a:endParaRPr b="0" lang="cs-CZ" sz="1200" spc="-1" strike="noStrike">
              <a:latin typeface="Arial"/>
            </a:endParaRPr>
          </a:p>
          <a:p>
            <a:pPr>
              <a:lnSpc>
                <a:spcPct val="100000"/>
              </a:lnSpc>
              <a:spcBef>
                <a:spcPts val="601"/>
              </a:spcBef>
              <a:buClr>
                <a:srgbClr val="000000"/>
              </a:buClr>
              <a:buFont typeface="Arial"/>
              <a:buChar char="•"/>
            </a:pPr>
            <a:r>
              <a:rPr b="1" lang="cs-CZ" sz="1200" spc="-1" strike="noStrike">
                <a:solidFill>
                  <a:srgbClr val="000000"/>
                </a:solidFill>
                <a:latin typeface="Arial"/>
                <a:ea typeface="Arial"/>
              </a:rPr>
              <a:t> </a:t>
            </a:r>
            <a:r>
              <a:rPr b="1" lang="cs-CZ" sz="1200" spc="-1" strike="noStrike">
                <a:solidFill>
                  <a:srgbClr val="000000"/>
                </a:solidFill>
                <a:latin typeface="Arial"/>
                <a:ea typeface="Arial"/>
              </a:rPr>
              <a:t>pH</a:t>
            </a:r>
            <a:endParaRPr b="0" lang="cs-CZ" sz="1200" spc="-1" strike="noStrike">
              <a:latin typeface="Arial"/>
            </a:endParaRPr>
          </a:p>
          <a:p>
            <a:pPr>
              <a:lnSpc>
                <a:spcPct val="100000"/>
              </a:lnSpc>
              <a:spcBef>
                <a:spcPts val="601"/>
              </a:spcBef>
              <a:buClr>
                <a:srgbClr val="000000"/>
              </a:buClr>
              <a:buFont typeface="Arial"/>
              <a:buChar char="•"/>
            </a:pPr>
            <a:r>
              <a:rPr b="1" lang="cs-CZ" sz="1200" spc="-1" strike="noStrike">
                <a:solidFill>
                  <a:srgbClr val="000000"/>
                </a:solidFill>
                <a:latin typeface="Arial"/>
                <a:ea typeface="Arial"/>
              </a:rPr>
              <a:t> </a:t>
            </a:r>
            <a:r>
              <a:rPr b="1" lang="cs-CZ" sz="1200" spc="-1" strike="noStrike">
                <a:solidFill>
                  <a:srgbClr val="000000"/>
                </a:solidFill>
                <a:latin typeface="Arial"/>
                <a:ea typeface="Arial"/>
              </a:rPr>
              <a:t>buffer type</a:t>
            </a:r>
            <a:endParaRPr b="0" lang="cs-CZ" sz="1200" spc="-1" strike="noStrike">
              <a:latin typeface="Arial"/>
            </a:endParaRPr>
          </a:p>
          <a:p>
            <a:pPr>
              <a:lnSpc>
                <a:spcPct val="100000"/>
              </a:lnSpc>
              <a:spcBef>
                <a:spcPts val="601"/>
              </a:spcBef>
              <a:buClr>
                <a:srgbClr val="000000"/>
              </a:buClr>
              <a:buFont typeface="Arial"/>
              <a:buChar char="•"/>
            </a:pPr>
            <a:r>
              <a:rPr b="1" lang="cs-CZ" sz="1200" spc="-1" strike="noStrike">
                <a:solidFill>
                  <a:srgbClr val="000000"/>
                </a:solidFill>
                <a:latin typeface="Arial"/>
                <a:ea typeface="Arial"/>
              </a:rPr>
              <a:t> </a:t>
            </a:r>
            <a:r>
              <a:rPr b="1" lang="cs-CZ" sz="1200" spc="-1" strike="noStrike">
                <a:solidFill>
                  <a:srgbClr val="000000"/>
                </a:solidFill>
                <a:latin typeface="Arial"/>
                <a:ea typeface="Arial"/>
              </a:rPr>
              <a:t>salt type and its concentration</a:t>
            </a:r>
            <a:endParaRPr b="0" lang="cs-CZ" sz="1200" spc="-1" strike="noStrike">
              <a:latin typeface="Arial"/>
            </a:endParaRPr>
          </a:p>
          <a:p>
            <a:pPr>
              <a:lnSpc>
                <a:spcPct val="100000"/>
              </a:lnSpc>
              <a:spcBef>
                <a:spcPts val="601"/>
              </a:spcBef>
              <a:buClr>
                <a:srgbClr val="000000"/>
              </a:buClr>
              <a:buFont typeface="Arial"/>
              <a:buChar char="•"/>
            </a:pPr>
            <a:r>
              <a:rPr b="1" lang="cs-CZ" sz="1200" spc="-1" strike="noStrike">
                <a:solidFill>
                  <a:srgbClr val="000000"/>
                </a:solidFill>
                <a:latin typeface="Arial"/>
                <a:ea typeface="Arial"/>
              </a:rPr>
              <a:t> </a:t>
            </a:r>
            <a:r>
              <a:rPr b="1" lang="cs-CZ" sz="1200" spc="-1" strike="noStrike">
                <a:solidFill>
                  <a:srgbClr val="000000"/>
                </a:solidFill>
                <a:latin typeface="Arial"/>
                <a:ea typeface="Arial"/>
              </a:rPr>
              <a:t>metal ions</a:t>
            </a:r>
            <a:endParaRPr b="0" lang="cs-CZ" sz="1200" spc="-1" strike="noStrike">
              <a:latin typeface="Arial"/>
            </a:endParaRPr>
          </a:p>
          <a:p>
            <a:pPr>
              <a:lnSpc>
                <a:spcPct val="100000"/>
              </a:lnSpc>
              <a:spcBef>
                <a:spcPts val="601"/>
              </a:spcBef>
              <a:buClr>
                <a:srgbClr val="000000"/>
              </a:buClr>
              <a:buFont typeface="Arial"/>
              <a:buChar char="•"/>
            </a:pPr>
            <a:r>
              <a:rPr b="1" lang="cs-CZ" sz="1200" spc="-1" strike="noStrike">
                <a:solidFill>
                  <a:srgbClr val="000000"/>
                </a:solidFill>
                <a:latin typeface="Arial"/>
                <a:ea typeface="Arial"/>
              </a:rPr>
              <a:t> </a:t>
            </a:r>
            <a:r>
              <a:rPr b="1" lang="cs-CZ" sz="1200" spc="-1" strike="noStrike">
                <a:solidFill>
                  <a:srgbClr val="000000"/>
                </a:solidFill>
                <a:latin typeface="Arial"/>
                <a:ea typeface="Arial"/>
              </a:rPr>
              <a:t>surfactants</a:t>
            </a:r>
            <a:endParaRPr b="0" lang="cs-CZ" sz="1200" spc="-1" strike="noStrike">
              <a:latin typeface="Arial"/>
            </a:endParaRPr>
          </a:p>
          <a:p>
            <a:pPr>
              <a:lnSpc>
                <a:spcPct val="100000"/>
              </a:lnSpc>
              <a:spcBef>
                <a:spcPts val="601"/>
              </a:spcBef>
              <a:buClr>
                <a:srgbClr val="000000"/>
              </a:buClr>
              <a:buFont typeface="Arial"/>
              <a:buChar char="•"/>
            </a:pPr>
            <a:r>
              <a:rPr b="1" lang="cs-CZ" sz="1200" spc="-1" strike="noStrike">
                <a:solidFill>
                  <a:srgbClr val="000000"/>
                </a:solidFill>
                <a:latin typeface="Arial"/>
                <a:ea typeface="Arial"/>
              </a:rPr>
              <a:t> </a:t>
            </a:r>
            <a:r>
              <a:rPr b="1" lang="cs-CZ" sz="1200" spc="-1" strike="noStrike">
                <a:solidFill>
                  <a:srgbClr val="000000"/>
                </a:solidFill>
                <a:latin typeface="Arial"/>
                <a:ea typeface="Arial"/>
              </a:rPr>
              <a:t>ligands….</a:t>
            </a:r>
            <a:endParaRPr b="0" lang="cs-CZ" sz="1200" spc="-1" strike="noStrike">
              <a:latin typeface="Arial"/>
            </a:endParaRPr>
          </a:p>
        </p:txBody>
      </p:sp>
      <p:sp>
        <p:nvSpPr>
          <p:cNvPr id="510" name="CustomShape 16"/>
          <p:cNvSpPr/>
          <p:nvPr/>
        </p:nvSpPr>
        <p:spPr>
          <a:xfrm>
            <a:off x="324000" y="6021360"/>
            <a:ext cx="8424360" cy="317160"/>
          </a:xfrm>
          <a:prstGeom prst="rect">
            <a:avLst/>
          </a:prstGeom>
          <a:noFill/>
          <a:ln w="12600">
            <a:solidFill>
              <a:srgbClr val="000066"/>
            </a:solidFill>
            <a:miter/>
          </a:ln>
        </p:spPr>
        <p:style>
          <a:lnRef idx="0"/>
          <a:fillRef idx="0"/>
          <a:effectRef idx="0"/>
          <a:fontRef idx="minor"/>
        </p:style>
        <p:txBody>
          <a:bodyPr/>
          <a:p>
            <a:pPr algn="ctr">
              <a:lnSpc>
                <a:spcPct val="100000"/>
              </a:lnSpc>
            </a:pPr>
            <a:r>
              <a:rPr b="1" lang="cs-CZ" sz="1400" spc="-1" strike="noStrike">
                <a:solidFill>
                  <a:srgbClr val="000000"/>
                </a:solidFill>
                <a:latin typeface="Arial"/>
                <a:ea typeface="Arial"/>
              </a:rPr>
              <a:t>High-throughput method</a:t>
            </a:r>
            <a:r>
              <a:rPr b="0" lang="cs-CZ" sz="1400" spc="-1" strike="noStrike">
                <a:solidFill>
                  <a:srgbClr val="000000"/>
                </a:solidFill>
                <a:latin typeface="Arial"/>
                <a:ea typeface="Arial"/>
              </a:rPr>
              <a:t> is necessary to analyze the conditions which stabilize/destabilize the protein.</a:t>
            </a:r>
            <a:endParaRPr b="0" lang="cs-CZ" sz="1400" spc="-1" strike="noStrike">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11" name="Shape 612" descr=""/>
          <p:cNvPicPr/>
          <p:nvPr/>
        </p:nvPicPr>
        <p:blipFill>
          <a:blip r:embed="rId1"/>
          <a:stretch/>
        </p:blipFill>
        <p:spPr>
          <a:xfrm>
            <a:off x="5099040" y="2708280"/>
            <a:ext cx="4044600" cy="2774520"/>
          </a:xfrm>
          <a:prstGeom prst="rect">
            <a:avLst/>
          </a:prstGeom>
          <a:ln w="9360">
            <a:solidFill>
              <a:schemeClr val="dk1"/>
            </a:solidFill>
            <a:miter/>
          </a:ln>
        </p:spPr>
      </p:pic>
      <p:sp>
        <p:nvSpPr>
          <p:cNvPr id="512" name="CustomShape 1"/>
          <p:cNvSpPr/>
          <p:nvPr/>
        </p:nvSpPr>
        <p:spPr>
          <a:xfrm>
            <a:off x="0" y="189000"/>
            <a:ext cx="9143640" cy="591840"/>
          </a:xfrm>
          <a:prstGeom prst="rect">
            <a:avLst/>
          </a:prstGeom>
          <a:noFill/>
          <a:ln>
            <a:noFill/>
          </a:ln>
        </p:spPr>
        <p:style>
          <a:lnRef idx="0"/>
          <a:fillRef idx="0"/>
          <a:effectRef idx="0"/>
          <a:fontRef idx="minor"/>
        </p:style>
        <p:txBody>
          <a:bodyPr/>
          <a:p>
            <a:pPr algn="ctr">
              <a:lnSpc>
                <a:spcPct val="60000"/>
              </a:lnSpc>
            </a:pPr>
            <a:r>
              <a:rPr b="1" lang="cs-CZ" sz="1800" spc="-1" strike="noStrike">
                <a:solidFill>
                  <a:srgbClr val="000066"/>
                </a:solidFill>
                <a:latin typeface="Arial"/>
                <a:ea typeface="Arial"/>
              </a:rPr>
              <a:t>Monitoring solution-dependent changes in protein stability</a:t>
            </a:r>
            <a:r>
              <a:rPr b="0" lang="cs-CZ" sz="1800" spc="-1" strike="noStrike">
                <a:solidFill>
                  <a:srgbClr val="000066"/>
                </a:solidFill>
                <a:latin typeface="Arial"/>
                <a:ea typeface="Arial"/>
              </a:rPr>
              <a:t> </a:t>
            </a:r>
            <a:endParaRPr b="0" lang="cs-CZ" sz="1800" spc="-1" strike="noStrike">
              <a:latin typeface="Arial"/>
            </a:endParaRPr>
          </a:p>
          <a:p>
            <a:pPr algn="ctr">
              <a:lnSpc>
                <a:spcPct val="60000"/>
              </a:lnSpc>
              <a:spcBef>
                <a:spcPts val="1001"/>
              </a:spcBef>
            </a:pPr>
            <a:r>
              <a:rPr b="1" lang="cs-CZ" sz="2000" spc="-1" strike="noStrike">
                <a:solidFill>
                  <a:srgbClr val="000066"/>
                </a:solidFill>
                <a:latin typeface="Arial"/>
                <a:ea typeface="Arial"/>
              </a:rPr>
              <a:t>Thermal shift assay</a:t>
            </a:r>
            <a:r>
              <a:rPr b="0" lang="cs-CZ" sz="2000" spc="-1" strike="noStrike">
                <a:solidFill>
                  <a:srgbClr val="000066"/>
                </a:solidFill>
                <a:latin typeface="Arial"/>
                <a:ea typeface="Arial"/>
              </a:rPr>
              <a:t> </a:t>
            </a:r>
            <a:endParaRPr b="0" lang="cs-CZ" sz="2000" spc="-1" strike="noStrike">
              <a:latin typeface="Arial"/>
            </a:endParaRPr>
          </a:p>
        </p:txBody>
      </p:sp>
      <p:sp>
        <p:nvSpPr>
          <p:cNvPr id="513" name="CustomShape 2"/>
          <p:cNvSpPr/>
          <p:nvPr/>
        </p:nvSpPr>
        <p:spPr>
          <a:xfrm>
            <a:off x="50760" y="747720"/>
            <a:ext cx="5219280" cy="5714640"/>
          </a:xfrm>
          <a:prstGeom prst="rect">
            <a:avLst/>
          </a:prstGeom>
          <a:noFill/>
          <a:ln>
            <a:noFill/>
          </a:ln>
        </p:spPr>
        <p:style>
          <a:lnRef idx="0"/>
          <a:fillRef idx="0"/>
          <a:effectRef idx="0"/>
          <a:fontRef idx="minor"/>
        </p:style>
        <p:txBody>
          <a:bodyPr/>
          <a:p>
            <a:pPr>
              <a:lnSpc>
                <a:spcPct val="100000"/>
              </a:lnSpc>
            </a:pPr>
            <a:r>
              <a:rPr b="1" lang="cs-CZ" sz="1600" spc="-1" strike="noStrike">
                <a:solidFill>
                  <a:srgbClr val="000000"/>
                </a:solidFill>
                <a:latin typeface="Arial"/>
                <a:ea typeface="Arial"/>
              </a:rPr>
              <a:t>Instrumentation</a:t>
            </a:r>
            <a:r>
              <a:rPr b="0" lang="cs-CZ" sz="1600" spc="-1" strike="noStrike">
                <a:solidFill>
                  <a:srgbClr val="000000"/>
                </a:solidFill>
                <a:latin typeface="Arial"/>
                <a:ea typeface="Arial"/>
              </a:rPr>
              <a:t>:</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Fluorescent Plate reader with heated stage</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Real-time PCR machine  </a:t>
            </a:r>
            <a:endParaRPr b="0" lang="cs-CZ" sz="1600" spc="-1" strike="noStrike">
              <a:latin typeface="Arial"/>
            </a:endParaRPr>
          </a:p>
          <a:p>
            <a:pPr>
              <a:lnSpc>
                <a:spcPct val="100000"/>
              </a:lnSpc>
              <a:spcBef>
                <a:spcPts val="799"/>
              </a:spcBef>
            </a:pPr>
            <a:r>
              <a:rPr b="1" lang="cs-CZ" sz="1600" spc="-1" strike="noStrike">
                <a:solidFill>
                  <a:srgbClr val="000000"/>
                </a:solidFill>
                <a:latin typeface="Arial"/>
                <a:ea typeface="Arial"/>
              </a:rPr>
              <a:t>Reagents:</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Enviromentally sensitive fluorescence dye, such as Sypro Orange</a:t>
            </a:r>
            <a:endParaRPr b="0" lang="cs-CZ" sz="1600" spc="-1" strike="noStrike">
              <a:latin typeface="Arial"/>
            </a:endParaRPr>
          </a:p>
          <a:p>
            <a:pPr>
              <a:lnSpc>
                <a:spcPct val="100000"/>
              </a:lnSpc>
              <a:spcBef>
                <a:spcPts val="799"/>
              </a:spcBef>
            </a:pPr>
            <a:r>
              <a:rPr b="1" lang="cs-CZ" sz="1600" spc="-1" strike="noStrike">
                <a:solidFill>
                  <a:srgbClr val="000000"/>
                </a:solidFill>
                <a:latin typeface="Arial"/>
                <a:ea typeface="Arial"/>
              </a:rPr>
              <a:t>Principle:</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Sypro Orange fluorescence is quenched in an aqueous environment.</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As the temperature rises, the protein undergoes thermal unfolding and exposes its hydrophobic core regions. </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Sypro Orange then binds to the hydrophobic regions and becomes unquenched.</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Fluorescence is monitored and plotted versus temperature.</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The midpoint of the protein unfolding transition is defined as the Tm.</a:t>
            </a:r>
            <a:endParaRPr b="0" lang="cs-CZ" sz="1600" spc="-1" strike="noStrike">
              <a:latin typeface="Arial"/>
            </a:endParaRPr>
          </a:p>
        </p:txBody>
      </p:sp>
      <p:pic>
        <p:nvPicPr>
          <p:cNvPr id="514" name="Shape 615" descr=""/>
          <p:cNvPicPr/>
          <p:nvPr/>
        </p:nvPicPr>
        <p:blipFill>
          <a:blip r:embed="rId2"/>
          <a:stretch/>
        </p:blipFill>
        <p:spPr>
          <a:xfrm>
            <a:off x="4829040" y="801720"/>
            <a:ext cx="1274400" cy="1399680"/>
          </a:xfrm>
          <a:prstGeom prst="rect">
            <a:avLst/>
          </a:prstGeom>
          <a:ln>
            <a:noFill/>
          </a:ln>
        </p:spPr>
      </p:pic>
      <p:pic>
        <p:nvPicPr>
          <p:cNvPr id="515" name="Shape 616" descr=""/>
          <p:cNvPicPr/>
          <p:nvPr/>
        </p:nvPicPr>
        <p:blipFill>
          <a:blip r:embed="rId3"/>
          <a:srcRect l="0" t="16684" r="0" b="5573"/>
          <a:stretch/>
        </p:blipFill>
        <p:spPr>
          <a:xfrm rot="21420000">
            <a:off x="3742920" y="1407960"/>
            <a:ext cx="1239480" cy="788760"/>
          </a:xfrm>
          <a:prstGeom prst="rect">
            <a:avLst/>
          </a:prstGeom>
          <a:ln>
            <a:noFill/>
          </a:ln>
        </p:spPr>
      </p:pic>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16" name="Shape 621" descr=""/>
          <p:cNvPicPr/>
          <p:nvPr/>
        </p:nvPicPr>
        <p:blipFill>
          <a:blip r:embed="rId1"/>
          <a:stretch/>
        </p:blipFill>
        <p:spPr>
          <a:xfrm>
            <a:off x="1619280" y="1413000"/>
            <a:ext cx="5557320" cy="3282480"/>
          </a:xfrm>
          <a:prstGeom prst="rect">
            <a:avLst/>
          </a:prstGeom>
          <a:ln>
            <a:noFill/>
          </a:ln>
        </p:spPr>
      </p:pic>
      <p:sp>
        <p:nvSpPr>
          <p:cNvPr id="517" name="CustomShape 1"/>
          <p:cNvSpPr/>
          <p:nvPr/>
        </p:nvSpPr>
        <p:spPr>
          <a:xfrm>
            <a:off x="196920" y="4941720"/>
            <a:ext cx="8748360" cy="825120"/>
          </a:xfrm>
          <a:prstGeom prst="rect">
            <a:avLst/>
          </a:prstGeom>
          <a:noFill/>
          <a:ln>
            <a:noFill/>
          </a:ln>
        </p:spPr>
        <p:style>
          <a:lnRef idx="0"/>
          <a:fillRef idx="0"/>
          <a:effectRef idx="0"/>
          <a:fontRef idx="minor"/>
        </p:style>
        <p:txBody>
          <a:bodyPr/>
          <a:p>
            <a:pPr>
              <a:lnSpc>
                <a:spcPct val="100000"/>
              </a:lnSpc>
            </a:pPr>
            <a:r>
              <a:rPr b="0" lang="cs-CZ" sz="1600" spc="-1" strike="noStrike">
                <a:solidFill>
                  <a:srgbClr val="000000"/>
                </a:solidFill>
                <a:latin typeface="Arial"/>
                <a:ea typeface="Arial"/>
              </a:rPr>
              <a:t>A significant difference in the shape of the curves could be observed between the proteins that have crystallized (e.g., AC04, AC07, AD28) and the proteins that have not crystallized (e.g., AC08, AD01, AD17).</a:t>
            </a:r>
            <a:endParaRPr b="0" lang="cs-CZ" sz="1600" spc="-1" strike="noStrike">
              <a:latin typeface="Arial"/>
            </a:endParaRPr>
          </a:p>
        </p:txBody>
      </p:sp>
      <p:sp>
        <p:nvSpPr>
          <p:cNvPr id="518" name="CustomShape 2"/>
          <p:cNvSpPr/>
          <p:nvPr/>
        </p:nvSpPr>
        <p:spPr>
          <a:xfrm>
            <a:off x="6877080" y="6308640"/>
            <a:ext cx="2266560" cy="336240"/>
          </a:xfrm>
          <a:prstGeom prst="rect">
            <a:avLst/>
          </a:prstGeom>
          <a:noFill/>
          <a:ln>
            <a:noFill/>
          </a:ln>
        </p:spPr>
        <p:style>
          <a:lnRef idx="0"/>
          <a:fillRef idx="0"/>
          <a:effectRef idx="0"/>
          <a:fontRef idx="minor"/>
        </p:style>
        <p:txBody>
          <a:bodyPr/>
          <a:p>
            <a:pPr>
              <a:lnSpc>
                <a:spcPct val="100000"/>
              </a:lnSpc>
            </a:pPr>
            <a:r>
              <a:rPr b="0" lang="cs-CZ" sz="1600" spc="-1" strike="noStrike">
                <a:solidFill>
                  <a:srgbClr val="000000"/>
                </a:solidFill>
                <a:latin typeface="Arial"/>
                <a:ea typeface="Arial"/>
              </a:rPr>
              <a:t>Ericsson et al. 2006</a:t>
            </a:r>
            <a:endParaRPr b="0" lang="cs-CZ" sz="1600" spc="-1" strike="noStrike">
              <a:latin typeface="Arial"/>
            </a:endParaRPr>
          </a:p>
        </p:txBody>
      </p:sp>
      <p:sp>
        <p:nvSpPr>
          <p:cNvPr id="519" name="CustomShape 3"/>
          <p:cNvSpPr/>
          <p:nvPr/>
        </p:nvSpPr>
        <p:spPr>
          <a:xfrm>
            <a:off x="407880" y="189000"/>
            <a:ext cx="8326080" cy="701280"/>
          </a:xfrm>
          <a:prstGeom prst="rect">
            <a:avLst/>
          </a:prstGeom>
          <a:noFill/>
          <a:ln>
            <a:noFill/>
          </a:ln>
        </p:spPr>
        <p:style>
          <a:lnRef idx="0"/>
          <a:fillRef idx="0"/>
          <a:effectRef idx="0"/>
          <a:fontRef idx="minor"/>
        </p:style>
        <p:txBody>
          <a:bodyPr/>
          <a:p>
            <a:pPr>
              <a:lnSpc>
                <a:spcPct val="100000"/>
              </a:lnSpc>
            </a:pPr>
            <a:r>
              <a:rPr b="1" lang="cs-CZ" sz="2000" spc="-1" strike="noStrike">
                <a:solidFill>
                  <a:srgbClr val="000066"/>
                </a:solidFill>
                <a:latin typeface="Arial"/>
                <a:ea typeface="Arial"/>
              </a:rPr>
              <a:t>Thermal shift assay result for the initial screen of different proteins </a:t>
            </a:r>
            <a:endParaRPr b="0" lang="cs-CZ" sz="2000" spc="-1" strike="noStrike">
              <a:latin typeface="Arial"/>
            </a:endParaRPr>
          </a:p>
          <a:p>
            <a:pPr>
              <a:lnSpc>
                <a:spcPct val="100000"/>
              </a:lnSpc>
            </a:pPr>
            <a:r>
              <a:rPr b="1" lang="cs-CZ" sz="2000" spc="-1" strike="noStrike">
                <a:solidFill>
                  <a:srgbClr val="000066"/>
                </a:solidFill>
                <a:latin typeface="Arial"/>
                <a:ea typeface="Arial"/>
              </a:rPr>
              <a:t>- </a:t>
            </a:r>
            <a:r>
              <a:rPr b="1" lang="cs-CZ" sz="1800" spc="-1" strike="noStrike">
                <a:solidFill>
                  <a:srgbClr val="000066"/>
                </a:solidFill>
                <a:latin typeface="Arial"/>
                <a:ea typeface="Arial"/>
              </a:rPr>
              <a:t>information about the condition of proteins</a:t>
            </a:r>
            <a:endParaRPr b="0" lang="cs-CZ" sz="1800" spc="-1" strike="noStrike">
              <a:latin typeface="Arial"/>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0" name="CustomShape 1"/>
          <p:cNvSpPr/>
          <p:nvPr/>
        </p:nvSpPr>
        <p:spPr>
          <a:xfrm>
            <a:off x="2556000" y="189000"/>
            <a:ext cx="3130200" cy="36648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66"/>
                </a:solidFill>
                <a:latin typeface="Arial"/>
                <a:ea typeface="Arial"/>
              </a:rPr>
              <a:t>Thermal shift assay results</a:t>
            </a:r>
            <a:endParaRPr b="0" lang="cs-CZ" sz="1800" spc="-1" strike="noStrike">
              <a:latin typeface="Arial"/>
            </a:endParaRPr>
          </a:p>
        </p:txBody>
      </p:sp>
      <p:pic>
        <p:nvPicPr>
          <p:cNvPr id="521" name="Shape 630" descr=""/>
          <p:cNvPicPr/>
          <p:nvPr/>
        </p:nvPicPr>
        <p:blipFill>
          <a:blip r:embed="rId1"/>
          <a:stretch/>
        </p:blipFill>
        <p:spPr>
          <a:xfrm>
            <a:off x="3851280" y="2101680"/>
            <a:ext cx="4752720" cy="2653920"/>
          </a:xfrm>
          <a:prstGeom prst="rect">
            <a:avLst/>
          </a:prstGeom>
          <a:ln>
            <a:noFill/>
          </a:ln>
        </p:spPr>
      </p:pic>
      <p:sp>
        <p:nvSpPr>
          <p:cNvPr id="522" name="CustomShape 2"/>
          <p:cNvSpPr/>
          <p:nvPr/>
        </p:nvSpPr>
        <p:spPr>
          <a:xfrm>
            <a:off x="6877080" y="6308640"/>
            <a:ext cx="2266560" cy="336240"/>
          </a:xfrm>
          <a:prstGeom prst="rect">
            <a:avLst/>
          </a:prstGeom>
          <a:noFill/>
          <a:ln>
            <a:noFill/>
          </a:ln>
        </p:spPr>
        <p:style>
          <a:lnRef idx="0"/>
          <a:fillRef idx="0"/>
          <a:effectRef idx="0"/>
          <a:fontRef idx="minor"/>
        </p:style>
        <p:txBody>
          <a:bodyPr/>
          <a:p>
            <a:pPr>
              <a:lnSpc>
                <a:spcPct val="100000"/>
              </a:lnSpc>
            </a:pPr>
            <a:r>
              <a:rPr b="0" lang="cs-CZ" sz="1600" spc="-1" strike="noStrike">
                <a:solidFill>
                  <a:srgbClr val="000000"/>
                </a:solidFill>
                <a:latin typeface="Arial"/>
                <a:ea typeface="Arial"/>
              </a:rPr>
              <a:t>Ericsson et al. 2006</a:t>
            </a:r>
            <a:endParaRPr b="0" lang="cs-CZ" sz="1600" spc="-1" strike="noStrike">
              <a:latin typeface="Arial"/>
            </a:endParaRPr>
          </a:p>
        </p:txBody>
      </p:sp>
      <p:sp>
        <p:nvSpPr>
          <p:cNvPr id="523" name="CustomShape 3"/>
          <p:cNvSpPr/>
          <p:nvPr/>
        </p:nvSpPr>
        <p:spPr>
          <a:xfrm>
            <a:off x="233280" y="981000"/>
            <a:ext cx="8675280" cy="36648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66"/>
                </a:solidFill>
                <a:latin typeface="Arial"/>
                <a:ea typeface="Arial"/>
              </a:rPr>
              <a:t>Melting temperatures of the AC07 protein in the presence of different buffers</a:t>
            </a:r>
            <a:endParaRPr b="0" lang="cs-CZ" sz="1800" spc="-1" strike="noStrike">
              <a:latin typeface="Arial"/>
            </a:endParaRPr>
          </a:p>
        </p:txBody>
      </p:sp>
      <p:pic>
        <p:nvPicPr>
          <p:cNvPr id="524" name="Shape 633" descr=""/>
          <p:cNvPicPr/>
          <p:nvPr/>
        </p:nvPicPr>
        <p:blipFill>
          <a:blip r:embed="rId2"/>
          <a:stretch/>
        </p:blipFill>
        <p:spPr>
          <a:xfrm>
            <a:off x="179280" y="1614600"/>
            <a:ext cx="3673080" cy="3628800"/>
          </a:xfrm>
          <a:prstGeom prst="rect">
            <a:avLst/>
          </a:prstGeom>
          <a:ln>
            <a:noFill/>
          </a:ln>
        </p:spPr>
      </p:pic>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25" name="Shape 638" descr=""/>
          <p:cNvPicPr/>
          <p:nvPr/>
        </p:nvPicPr>
        <p:blipFill>
          <a:blip r:embed="rId1"/>
          <a:srcRect l="0" t="0" r="0" b="50090"/>
          <a:stretch/>
        </p:blipFill>
        <p:spPr>
          <a:xfrm>
            <a:off x="828720" y="1413000"/>
            <a:ext cx="7272000" cy="2526840"/>
          </a:xfrm>
          <a:prstGeom prst="rect">
            <a:avLst/>
          </a:prstGeom>
          <a:ln>
            <a:noFill/>
          </a:ln>
        </p:spPr>
      </p:pic>
      <p:sp>
        <p:nvSpPr>
          <p:cNvPr id="526" name="CustomShape 1"/>
          <p:cNvSpPr/>
          <p:nvPr/>
        </p:nvSpPr>
        <p:spPr>
          <a:xfrm>
            <a:off x="5904000" y="6491160"/>
            <a:ext cx="3239640" cy="336240"/>
          </a:xfrm>
          <a:prstGeom prst="rect">
            <a:avLst/>
          </a:prstGeom>
          <a:noFill/>
          <a:ln>
            <a:noFill/>
          </a:ln>
        </p:spPr>
        <p:style>
          <a:lnRef idx="0"/>
          <a:fillRef idx="0"/>
          <a:effectRef idx="0"/>
          <a:fontRef idx="minor"/>
        </p:style>
        <p:txBody>
          <a:bodyPr/>
          <a:p>
            <a:pPr algn="r">
              <a:lnSpc>
                <a:spcPct val="100000"/>
              </a:lnSpc>
            </a:pPr>
            <a:r>
              <a:rPr b="0" lang="cs-CZ" sz="1600" spc="-1" strike="noStrike">
                <a:solidFill>
                  <a:srgbClr val="000000"/>
                </a:solidFill>
                <a:latin typeface="Arial"/>
                <a:ea typeface="Arial"/>
              </a:rPr>
              <a:t>Mezzasalma  et al., 2007</a:t>
            </a:r>
            <a:endParaRPr b="0" lang="cs-CZ" sz="1600" spc="-1" strike="noStrike">
              <a:latin typeface="Arial"/>
            </a:endParaRPr>
          </a:p>
        </p:txBody>
      </p:sp>
      <p:sp>
        <p:nvSpPr>
          <p:cNvPr id="527" name="CustomShape 2"/>
          <p:cNvSpPr/>
          <p:nvPr/>
        </p:nvSpPr>
        <p:spPr>
          <a:xfrm>
            <a:off x="0" y="0"/>
            <a:ext cx="9143640" cy="779040"/>
          </a:xfrm>
          <a:prstGeom prst="rect">
            <a:avLst/>
          </a:prstGeom>
          <a:noFill/>
          <a:ln>
            <a:noFill/>
          </a:ln>
        </p:spPr>
        <p:style>
          <a:lnRef idx="0"/>
          <a:fillRef idx="0"/>
          <a:effectRef idx="0"/>
          <a:fontRef idx="minor"/>
        </p:style>
        <p:txBody>
          <a:bodyPr/>
          <a:p>
            <a:pPr algn="ctr">
              <a:lnSpc>
                <a:spcPct val="100000"/>
              </a:lnSpc>
            </a:pPr>
            <a:r>
              <a:rPr b="1" lang="cs-CZ" sz="1800" spc="-1" strike="noStrike">
                <a:solidFill>
                  <a:srgbClr val="000066"/>
                </a:solidFill>
                <a:latin typeface="Arial"/>
                <a:ea typeface="Arial"/>
              </a:rPr>
              <a:t>Protein purification and aggregation before and after stability profiling</a:t>
            </a:r>
            <a:endParaRPr b="0" lang="cs-CZ" sz="1800" spc="-1" strike="noStrike">
              <a:latin typeface="Arial"/>
            </a:endParaRPr>
          </a:p>
          <a:p>
            <a:pPr algn="ctr">
              <a:lnSpc>
                <a:spcPct val="100000"/>
              </a:lnSpc>
              <a:spcBef>
                <a:spcPts val="901"/>
              </a:spcBef>
            </a:pPr>
            <a:r>
              <a:rPr b="1" lang="cs-CZ" sz="1800" spc="-1" strike="noStrike">
                <a:solidFill>
                  <a:srgbClr val="000066"/>
                </a:solidFill>
                <a:latin typeface="Arial"/>
                <a:ea typeface="Arial"/>
              </a:rPr>
              <a:t>–</a:t>
            </a:r>
            <a:r>
              <a:rPr b="1" lang="cs-CZ" sz="1800" spc="-1" strike="noStrike">
                <a:solidFill>
                  <a:srgbClr val="000066"/>
                </a:solidFill>
                <a:latin typeface="Arial"/>
                <a:ea typeface="Arial"/>
              </a:rPr>
              <a:t>optimized conditions</a:t>
            </a:r>
            <a:endParaRPr b="0" lang="cs-CZ" sz="1800" spc="-1" strike="noStrike">
              <a:latin typeface="Arial"/>
            </a:endParaRPr>
          </a:p>
        </p:txBody>
      </p:sp>
      <p:sp>
        <p:nvSpPr>
          <p:cNvPr id="528" name="CustomShape 3"/>
          <p:cNvSpPr/>
          <p:nvPr/>
        </p:nvSpPr>
        <p:spPr>
          <a:xfrm>
            <a:off x="0" y="4005360"/>
            <a:ext cx="4932000" cy="261252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00"/>
                </a:solidFill>
                <a:latin typeface="Arial"/>
                <a:ea typeface="Arial"/>
              </a:rPr>
              <a:t>Original </a:t>
            </a:r>
            <a:r>
              <a:rPr b="0" lang="cs-CZ" sz="1800" spc="-1" strike="noStrike">
                <a:solidFill>
                  <a:srgbClr val="000000"/>
                </a:solidFill>
                <a:latin typeface="Arial"/>
                <a:ea typeface="Arial"/>
              </a:rPr>
              <a:t>purification conditions:</a:t>
            </a:r>
            <a:endParaRPr b="0" lang="cs-CZ" sz="1800" spc="-1" strike="noStrike">
              <a:latin typeface="Arial"/>
            </a:endParaRPr>
          </a:p>
          <a:p>
            <a:pPr>
              <a:lnSpc>
                <a:spcPct val="100000"/>
              </a:lnSpc>
              <a:spcBef>
                <a:spcPts val="799"/>
              </a:spcBef>
            </a:pPr>
            <a:r>
              <a:rPr b="0" lang="cs-CZ" sz="1600" spc="-1" strike="noStrike">
                <a:solidFill>
                  <a:srgbClr val="000000"/>
                </a:solidFill>
                <a:latin typeface="Arial"/>
                <a:ea typeface="Arial"/>
              </a:rPr>
              <a:t>Ni NTA Superflow resin</a:t>
            </a:r>
            <a:endParaRPr b="0" lang="cs-CZ" sz="1600" spc="-1" strike="noStrike">
              <a:latin typeface="Arial"/>
            </a:endParaRPr>
          </a:p>
          <a:p>
            <a:pPr>
              <a:lnSpc>
                <a:spcPct val="100000"/>
              </a:lnSpc>
              <a:spcBef>
                <a:spcPts val="799"/>
              </a:spcBef>
            </a:pPr>
            <a:r>
              <a:rPr b="0" lang="cs-CZ" sz="1600" spc="-1" strike="noStrike">
                <a:solidFill>
                  <a:srgbClr val="000000"/>
                </a:solidFill>
                <a:latin typeface="Arial"/>
                <a:ea typeface="Arial"/>
              </a:rPr>
              <a:t>Lysis/column wash buffer: </a:t>
            </a:r>
            <a:r>
              <a:rPr b="1" lang="cs-CZ" sz="1600" spc="-1" strike="noStrike">
                <a:solidFill>
                  <a:srgbClr val="000000"/>
                </a:solidFill>
                <a:latin typeface="Arial"/>
                <a:ea typeface="Arial"/>
              </a:rPr>
              <a:t>25 mM HEPES pH 7.5</a:t>
            </a:r>
            <a:r>
              <a:rPr b="0" lang="cs-CZ" sz="1600" spc="-1" strike="noStrike">
                <a:solidFill>
                  <a:srgbClr val="000000"/>
                </a:solidFill>
                <a:latin typeface="Arial"/>
                <a:ea typeface="Arial"/>
              </a:rPr>
              <a:t>, 400 mM NaCl, </a:t>
            </a:r>
            <a:r>
              <a:rPr b="1" lang="cs-CZ" sz="1600" spc="-1" strike="noStrike">
                <a:solidFill>
                  <a:srgbClr val="000000"/>
                </a:solidFill>
                <a:latin typeface="Arial"/>
                <a:ea typeface="Arial"/>
              </a:rPr>
              <a:t>10% glycerol</a:t>
            </a:r>
            <a:r>
              <a:rPr b="0" lang="cs-CZ" sz="1600" spc="-1" strike="noStrike">
                <a:solidFill>
                  <a:srgbClr val="000000"/>
                </a:solidFill>
                <a:latin typeface="Arial"/>
                <a:ea typeface="Arial"/>
              </a:rPr>
              <a:t>, 1 mM glutathione, </a:t>
            </a:r>
            <a:r>
              <a:rPr b="1" lang="cs-CZ" sz="1600" spc="-1" strike="noStrike">
                <a:solidFill>
                  <a:srgbClr val="000000"/>
                </a:solidFill>
                <a:latin typeface="Arial"/>
                <a:ea typeface="Arial"/>
              </a:rPr>
              <a:t>20 mM imidazole</a:t>
            </a:r>
            <a:r>
              <a:rPr b="0" lang="cs-CZ" sz="1600" spc="-1" strike="noStrike">
                <a:solidFill>
                  <a:srgbClr val="000000"/>
                </a:solidFill>
                <a:latin typeface="Arial"/>
                <a:ea typeface="Arial"/>
              </a:rPr>
              <a:t>, 0.1 mM PMSF, 1x EDTA free protease inhibitors</a:t>
            </a:r>
            <a:endParaRPr b="0" lang="cs-CZ" sz="1600" spc="-1" strike="noStrike">
              <a:latin typeface="Arial"/>
            </a:endParaRPr>
          </a:p>
          <a:p>
            <a:pPr>
              <a:lnSpc>
                <a:spcPct val="100000"/>
              </a:lnSpc>
              <a:spcBef>
                <a:spcPts val="799"/>
              </a:spcBef>
            </a:pPr>
            <a:endParaRPr b="0" lang="cs-CZ" sz="1600" spc="-1" strike="noStrike">
              <a:latin typeface="Arial"/>
            </a:endParaRPr>
          </a:p>
          <a:p>
            <a:pPr>
              <a:lnSpc>
                <a:spcPct val="100000"/>
              </a:lnSpc>
            </a:pPr>
            <a:endParaRPr b="0" lang="cs-CZ" sz="1600" spc="-1" strike="noStrike">
              <a:latin typeface="Arial"/>
            </a:endParaRPr>
          </a:p>
        </p:txBody>
      </p:sp>
      <p:sp>
        <p:nvSpPr>
          <p:cNvPr id="529" name="CustomShape 4"/>
          <p:cNvSpPr/>
          <p:nvPr/>
        </p:nvSpPr>
        <p:spPr>
          <a:xfrm>
            <a:off x="5076720" y="4076640"/>
            <a:ext cx="4066920" cy="134424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00"/>
                </a:solidFill>
                <a:latin typeface="Arial"/>
                <a:ea typeface="Arial"/>
              </a:rPr>
              <a:t>Altered</a:t>
            </a:r>
            <a:r>
              <a:rPr b="0" lang="cs-CZ" sz="1800" spc="-1" strike="noStrike">
                <a:solidFill>
                  <a:srgbClr val="000000"/>
                </a:solidFill>
                <a:latin typeface="Arial"/>
                <a:ea typeface="Arial"/>
              </a:rPr>
              <a:t> purification conditions:</a:t>
            </a:r>
            <a:endParaRPr b="0" lang="cs-CZ" sz="1800" spc="-1" strike="noStrike">
              <a:latin typeface="Arial"/>
            </a:endParaRPr>
          </a:p>
          <a:p>
            <a:pPr>
              <a:lnSpc>
                <a:spcPct val="100000"/>
              </a:lnSpc>
              <a:spcBef>
                <a:spcPts val="799"/>
              </a:spcBef>
            </a:pPr>
            <a:r>
              <a:rPr b="0" lang="cs-CZ" sz="1600" spc="-1" strike="noStrike">
                <a:solidFill>
                  <a:srgbClr val="000000"/>
                </a:solidFill>
                <a:latin typeface="Arial"/>
                <a:ea typeface="Arial"/>
              </a:rPr>
              <a:t>TALON metal affinity resin</a:t>
            </a:r>
            <a:endParaRPr b="0" lang="cs-CZ" sz="1600" spc="-1" strike="noStrike">
              <a:latin typeface="Arial"/>
            </a:endParaRPr>
          </a:p>
          <a:p>
            <a:pPr>
              <a:lnSpc>
                <a:spcPct val="100000"/>
              </a:lnSpc>
              <a:spcBef>
                <a:spcPts val="799"/>
              </a:spcBef>
            </a:pPr>
            <a:r>
              <a:rPr b="0" lang="cs-CZ" sz="1600" spc="-1" strike="noStrike">
                <a:solidFill>
                  <a:srgbClr val="000000"/>
                </a:solidFill>
                <a:latin typeface="Arial"/>
                <a:ea typeface="Arial"/>
              </a:rPr>
              <a:t>Column wash buffer: </a:t>
            </a:r>
            <a:r>
              <a:rPr b="1" lang="cs-CZ" sz="1600" spc="-1" strike="noStrike">
                <a:solidFill>
                  <a:srgbClr val="000000"/>
                </a:solidFill>
                <a:latin typeface="Arial"/>
                <a:ea typeface="Arial"/>
              </a:rPr>
              <a:t>25 mM KH</a:t>
            </a:r>
            <a:r>
              <a:rPr b="1" lang="cs-CZ" sz="1600" spc="-1" strike="noStrike" baseline="-25000">
                <a:solidFill>
                  <a:srgbClr val="000000"/>
                </a:solidFill>
                <a:latin typeface="Arial"/>
                <a:ea typeface="Arial"/>
              </a:rPr>
              <a:t>2</a:t>
            </a:r>
            <a:r>
              <a:rPr b="1" lang="cs-CZ" sz="1600" spc="-1" strike="noStrike">
                <a:solidFill>
                  <a:srgbClr val="000000"/>
                </a:solidFill>
                <a:latin typeface="Arial"/>
                <a:ea typeface="Arial"/>
              </a:rPr>
              <a:t>PO</a:t>
            </a:r>
            <a:r>
              <a:rPr b="1" lang="cs-CZ" sz="1600" spc="-1" strike="noStrike" baseline="-25000">
                <a:solidFill>
                  <a:srgbClr val="000000"/>
                </a:solidFill>
                <a:latin typeface="Arial"/>
                <a:ea typeface="Arial"/>
              </a:rPr>
              <a:t>4</a:t>
            </a:r>
            <a:r>
              <a:rPr b="1" lang="cs-CZ" sz="1600" spc="-1" strike="noStrike">
                <a:solidFill>
                  <a:srgbClr val="000000"/>
                </a:solidFill>
                <a:latin typeface="Arial"/>
                <a:ea typeface="Arial"/>
              </a:rPr>
              <a:t> pH 7.5,  5% glycerol</a:t>
            </a:r>
            <a:r>
              <a:rPr b="0" lang="cs-CZ" sz="1600" spc="-1" strike="noStrike">
                <a:solidFill>
                  <a:srgbClr val="000000"/>
                </a:solidFill>
                <a:latin typeface="Arial"/>
                <a:ea typeface="Arial"/>
              </a:rPr>
              <a:t>, </a:t>
            </a:r>
            <a:r>
              <a:rPr b="1" lang="cs-CZ" sz="1600" spc="-1" strike="noStrike">
                <a:solidFill>
                  <a:srgbClr val="000000"/>
                </a:solidFill>
                <a:latin typeface="Arial"/>
                <a:ea typeface="Arial"/>
              </a:rPr>
              <a:t>5 mM imidazole</a:t>
            </a:r>
            <a:r>
              <a:rPr b="0" lang="cs-CZ" sz="1600" spc="-1" strike="noStrike">
                <a:solidFill>
                  <a:srgbClr val="000000"/>
                </a:solidFill>
                <a:latin typeface="Arial"/>
                <a:ea typeface="Arial"/>
              </a:rPr>
              <a:t>.</a:t>
            </a:r>
            <a:endParaRPr b="0" lang="cs-CZ" sz="1600" spc="-1" strike="noStrike">
              <a:latin typeface="Arial"/>
            </a:endParaRPr>
          </a:p>
        </p:txBody>
      </p:sp>
      <p:sp>
        <p:nvSpPr>
          <p:cNvPr id="530" name="CustomShape 5"/>
          <p:cNvSpPr/>
          <p:nvPr/>
        </p:nvSpPr>
        <p:spPr>
          <a:xfrm>
            <a:off x="0" y="765000"/>
            <a:ext cx="9143640" cy="580680"/>
          </a:xfrm>
          <a:prstGeom prst="rect">
            <a:avLst/>
          </a:prstGeom>
          <a:noFill/>
          <a:ln>
            <a:noFill/>
          </a:ln>
        </p:spPr>
        <p:style>
          <a:lnRef idx="0"/>
          <a:fillRef idx="0"/>
          <a:effectRef idx="0"/>
          <a:fontRef idx="minor"/>
        </p:style>
        <p:txBody>
          <a:bodyPr/>
          <a:p>
            <a:pPr>
              <a:lnSpc>
                <a:spcPct val="100000"/>
              </a:lnSpc>
            </a:pPr>
            <a:r>
              <a:rPr b="0" lang="cs-CZ" sz="1600" spc="-1" strike="noStrike">
                <a:solidFill>
                  <a:srgbClr val="000000"/>
                </a:solidFill>
                <a:latin typeface="Arial"/>
                <a:ea typeface="Arial"/>
              </a:rPr>
              <a:t>Size-exclusion chromatography and SDS PAGE were used to gauge protein quality, purity and tendency to aggregate.</a:t>
            </a:r>
            <a:endParaRPr b="0" lang="cs-CZ" sz="1600" spc="-1" strike="noStrike">
              <a:latin typeface="Arial"/>
            </a:endParaRPr>
          </a:p>
        </p:txBody>
      </p:sp>
      <p:sp>
        <p:nvSpPr>
          <p:cNvPr id="531" name="CustomShape 6"/>
          <p:cNvSpPr/>
          <p:nvPr/>
        </p:nvSpPr>
        <p:spPr>
          <a:xfrm>
            <a:off x="0" y="5950080"/>
            <a:ext cx="432072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Aggregation was the biggest challenge.</a:t>
            </a:r>
            <a:endParaRPr b="0" lang="cs-CZ" sz="1800" spc="-1" strike="noStrike">
              <a:latin typeface="Arial"/>
            </a:endParaRPr>
          </a:p>
        </p:txBody>
      </p:sp>
      <p:sp>
        <p:nvSpPr>
          <p:cNvPr id="532" name="CustomShape 7"/>
          <p:cNvSpPr/>
          <p:nvPr/>
        </p:nvSpPr>
        <p:spPr>
          <a:xfrm>
            <a:off x="5076720" y="5726160"/>
            <a:ext cx="432072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Aggregation was minimized.</a:t>
            </a:r>
            <a:endParaRPr b="0" lang="cs-CZ" sz="1800" spc="-1" strike="noStrike">
              <a:latin typeface="Arial"/>
            </a:endParaRPr>
          </a:p>
        </p:txBody>
      </p:sp>
      <p:sp>
        <p:nvSpPr>
          <p:cNvPr id="533" name="CustomShape 8"/>
          <p:cNvSpPr/>
          <p:nvPr/>
        </p:nvSpPr>
        <p:spPr>
          <a:xfrm>
            <a:off x="0" y="1341360"/>
            <a:ext cx="1007640" cy="64116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00"/>
                </a:solidFill>
                <a:latin typeface="Arial"/>
                <a:ea typeface="Arial"/>
              </a:rPr>
              <a:t>cFMS protein</a:t>
            </a:r>
            <a:endParaRPr b="0" lang="cs-CZ" sz="1800" spc="-1" strike="noStrike">
              <a:latin typeface="Arial"/>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4" name="CustomShape 1"/>
          <p:cNvSpPr/>
          <p:nvPr/>
        </p:nvSpPr>
        <p:spPr>
          <a:xfrm>
            <a:off x="826920" y="620640"/>
            <a:ext cx="763236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Otázka č. 3. </a:t>
            </a:r>
            <a:endParaRPr b="0" lang="cs-CZ" sz="1800" spc="-1" strike="noStrike">
              <a:latin typeface="Arial"/>
            </a:endParaRPr>
          </a:p>
        </p:txBody>
      </p:sp>
      <p:pic>
        <p:nvPicPr>
          <p:cNvPr id="535" name="Shape 652" descr=""/>
          <p:cNvPicPr/>
          <p:nvPr/>
        </p:nvPicPr>
        <p:blipFill>
          <a:blip r:embed="rId1"/>
          <a:stretch/>
        </p:blipFill>
        <p:spPr>
          <a:xfrm>
            <a:off x="1619280" y="2852640"/>
            <a:ext cx="5557320" cy="3282480"/>
          </a:xfrm>
          <a:prstGeom prst="rect">
            <a:avLst/>
          </a:prstGeom>
          <a:ln>
            <a:noFill/>
          </a:ln>
        </p:spPr>
      </p:pic>
      <p:sp>
        <p:nvSpPr>
          <p:cNvPr id="536" name="CustomShape 2"/>
          <p:cNvSpPr/>
          <p:nvPr/>
        </p:nvSpPr>
        <p:spPr>
          <a:xfrm>
            <a:off x="611280" y="1197000"/>
            <a:ext cx="8353080" cy="1191960"/>
          </a:xfrm>
          <a:prstGeom prst="rect">
            <a:avLst/>
          </a:prstGeom>
          <a:noFill/>
          <a:ln>
            <a:noFill/>
          </a:ln>
        </p:spPr>
        <p:style>
          <a:lnRef idx="0"/>
          <a:fillRef idx="0"/>
          <a:effectRef idx="0"/>
          <a:fontRef idx="minor"/>
        </p:style>
        <p:txBody>
          <a:bodyPr/>
          <a:p>
            <a:pPr>
              <a:lnSpc>
                <a:spcPct val="150000"/>
              </a:lnSpc>
            </a:pPr>
            <a:r>
              <a:rPr b="1" lang="cs-CZ" sz="1600" spc="-1" strike="noStrike">
                <a:solidFill>
                  <a:srgbClr val="000000"/>
                </a:solidFill>
                <a:latin typeface="Arial"/>
                <a:ea typeface="Arial"/>
              </a:rPr>
              <a:t>Vyberte 3 křivky tání, které mají optimální tvar. Poté seřaďte proteiny, kterým tyto křivky odpovídají podle vzrůstající thermodynamické stability  (od nejnižší po nejvyšší).</a:t>
            </a:r>
            <a:endParaRPr b="0" lang="cs-CZ" sz="1600" spc="-1" strike="noStrike">
              <a:latin typeface="Arial"/>
            </a:endParaRPr>
          </a:p>
        </p:txBody>
      </p:sp>
      <p:sp>
        <p:nvSpPr>
          <p:cNvPr id="537" name="CustomShape 3"/>
          <p:cNvSpPr/>
          <p:nvPr/>
        </p:nvSpPr>
        <p:spPr>
          <a:xfrm>
            <a:off x="1835280" y="6308640"/>
            <a:ext cx="4665240" cy="274320"/>
          </a:xfrm>
          <a:prstGeom prst="rect">
            <a:avLst/>
          </a:prstGeom>
          <a:noFill/>
          <a:ln>
            <a:noFill/>
          </a:ln>
        </p:spPr>
        <p:style>
          <a:lnRef idx="0"/>
          <a:fillRef idx="0"/>
          <a:effectRef idx="0"/>
          <a:fontRef idx="minor"/>
        </p:style>
        <p:txBody>
          <a:bodyPr/>
          <a:p>
            <a:pPr>
              <a:lnSpc>
                <a:spcPct val="100000"/>
              </a:lnSpc>
            </a:pPr>
            <a:r>
              <a:rPr b="0" lang="cs-CZ" sz="1200" spc="-1" strike="noStrike">
                <a:solidFill>
                  <a:srgbClr val="000000"/>
                </a:solidFill>
                <a:latin typeface="Arial"/>
                <a:ea typeface="Arial"/>
              </a:rPr>
              <a:t>Thermal shift assay result for the initial screen of different proteins.</a:t>
            </a:r>
            <a:endParaRPr b="0" lang="cs-CZ" sz="1200" spc="-1" strike="noStrike">
              <a:latin typeface="Arial"/>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8" name="CustomShape 1"/>
          <p:cNvSpPr/>
          <p:nvPr/>
        </p:nvSpPr>
        <p:spPr>
          <a:xfrm>
            <a:off x="685800" y="0"/>
            <a:ext cx="7772040" cy="1142640"/>
          </a:xfrm>
          <a:prstGeom prst="rect">
            <a:avLst/>
          </a:prstGeom>
          <a:noFill/>
          <a:ln>
            <a:noFill/>
          </a:ln>
        </p:spPr>
        <p:style>
          <a:lnRef idx="0"/>
          <a:fillRef idx="0"/>
          <a:effectRef idx="0"/>
          <a:fontRef idx="minor"/>
        </p:style>
        <p:txBody>
          <a:bodyPr anchor="ctr"/>
          <a:p>
            <a:pPr algn="ctr">
              <a:lnSpc>
                <a:spcPct val="100000"/>
              </a:lnSpc>
            </a:pPr>
            <a:r>
              <a:rPr b="1" lang="cs-CZ" sz="2400" spc="-1" strike="noStrike">
                <a:solidFill>
                  <a:srgbClr val="000066"/>
                </a:solidFill>
                <a:latin typeface="Calibri"/>
                <a:ea typeface="Calibri"/>
              </a:rPr>
              <a:t>Chemical Stability</a:t>
            </a:r>
            <a:endParaRPr b="0" lang="cs-CZ" sz="2400" spc="-1" strike="noStrike">
              <a:latin typeface="Arial"/>
            </a:endParaRPr>
          </a:p>
        </p:txBody>
      </p:sp>
      <p:sp>
        <p:nvSpPr>
          <p:cNvPr id="539" name="CustomShape 2"/>
          <p:cNvSpPr/>
          <p:nvPr/>
        </p:nvSpPr>
        <p:spPr>
          <a:xfrm>
            <a:off x="108000" y="1063800"/>
            <a:ext cx="8888040" cy="5793840"/>
          </a:xfrm>
          <a:prstGeom prst="rect">
            <a:avLst/>
          </a:prstGeom>
          <a:noFill/>
          <a:ln>
            <a:noFill/>
          </a:ln>
        </p:spPr>
        <p:style>
          <a:lnRef idx="0"/>
          <a:fillRef idx="0"/>
          <a:effectRef idx="0"/>
          <a:fontRef idx="minor"/>
        </p:style>
        <p:txBody>
          <a:bodyPr/>
          <a:p>
            <a:pPr marL="343080" indent="-342720">
              <a:lnSpc>
                <a:spcPct val="110000"/>
              </a:lnSpc>
              <a:buClr>
                <a:srgbClr val="000000"/>
              </a:buClr>
              <a:buFont typeface="Arial"/>
              <a:buChar char="•"/>
            </a:pPr>
            <a:r>
              <a:rPr b="0" lang="cs-CZ" sz="1800" spc="-1" strike="noStrike">
                <a:solidFill>
                  <a:srgbClr val="000000"/>
                </a:solidFill>
                <a:latin typeface="Arial"/>
                <a:ea typeface="Arial"/>
              </a:rPr>
              <a:t>Chemical instability refers to the formation or destruction of covalent bonds, within a polypeptide or protein molecule. </a:t>
            </a:r>
            <a:endParaRPr b="0" lang="cs-CZ" sz="1800" spc="-1" strike="noStrike">
              <a:latin typeface="Arial"/>
            </a:endParaRPr>
          </a:p>
          <a:p>
            <a:pPr marL="343080" indent="-342720">
              <a:lnSpc>
                <a:spcPct val="110000"/>
              </a:lnSpc>
              <a:spcBef>
                <a:spcPts val="360"/>
              </a:spcBef>
              <a:buClr>
                <a:srgbClr val="000000"/>
              </a:buClr>
              <a:buFont typeface="Arial"/>
              <a:buChar char="•"/>
            </a:pPr>
            <a:r>
              <a:rPr b="0" lang="cs-CZ" sz="1800" spc="-1" strike="noStrike">
                <a:solidFill>
                  <a:srgbClr val="000000"/>
                </a:solidFill>
                <a:latin typeface="Arial"/>
                <a:ea typeface="Arial"/>
              </a:rPr>
              <a:t>These changes alter the primary structure of the protein, and impact higher level of its structure. </a:t>
            </a:r>
            <a:endParaRPr b="0" lang="cs-CZ" sz="1800" spc="-1" strike="noStrike">
              <a:latin typeface="Arial"/>
            </a:endParaRPr>
          </a:p>
          <a:p>
            <a:pPr marL="343080" indent="-228240">
              <a:lnSpc>
                <a:spcPct val="110000"/>
              </a:lnSpc>
              <a:spcBef>
                <a:spcPts val="360"/>
              </a:spcBef>
            </a:pPr>
            <a:endParaRPr b="0" lang="cs-CZ" sz="1800" spc="-1" strike="noStrike">
              <a:latin typeface="Arial"/>
            </a:endParaRPr>
          </a:p>
          <a:p>
            <a:pPr marL="343080" indent="-342720">
              <a:lnSpc>
                <a:spcPct val="110000"/>
              </a:lnSpc>
              <a:spcBef>
                <a:spcPts val="360"/>
              </a:spcBef>
              <a:buClr>
                <a:srgbClr val="000000"/>
              </a:buClr>
              <a:buFont typeface="Arial"/>
              <a:buChar char="•"/>
            </a:pPr>
            <a:r>
              <a:rPr b="0" lang="cs-CZ" sz="1800" spc="-1" strike="noStrike">
                <a:solidFill>
                  <a:srgbClr val="000000"/>
                </a:solidFill>
                <a:latin typeface="Arial"/>
                <a:ea typeface="Arial"/>
              </a:rPr>
              <a:t>The common causes for chemical instability are </a:t>
            </a:r>
            <a:endParaRPr b="0" lang="cs-CZ" sz="1800" spc="-1" strike="noStrike">
              <a:latin typeface="Arial"/>
            </a:endParaRPr>
          </a:p>
          <a:p>
            <a:pPr marL="743040" indent="-285480">
              <a:lnSpc>
                <a:spcPct val="110000"/>
              </a:lnSpc>
              <a:spcBef>
                <a:spcPts val="360"/>
              </a:spcBef>
            </a:pPr>
            <a:r>
              <a:rPr b="0" lang="cs-CZ" sz="1800" spc="-1" strike="noStrike">
                <a:solidFill>
                  <a:srgbClr val="000000"/>
                </a:solidFill>
                <a:latin typeface="Arial"/>
                <a:ea typeface="Arial"/>
              </a:rPr>
              <a:t>-   deamination of asparagine and/or glutamine residues </a:t>
            </a:r>
            <a:endParaRPr b="0" lang="cs-CZ" sz="1800" spc="-1" strike="noStrike">
              <a:latin typeface="Arial"/>
            </a:endParaRPr>
          </a:p>
          <a:p>
            <a:pPr lvl="1" marL="743040" indent="-285480">
              <a:lnSpc>
                <a:spcPct val="110000"/>
              </a:lnSpc>
              <a:spcBef>
                <a:spcPts val="360"/>
              </a:spcBef>
              <a:buClr>
                <a:srgbClr val="000000"/>
              </a:buClr>
              <a:buFont typeface="Arial"/>
              <a:buChar char="–"/>
            </a:pPr>
            <a:r>
              <a:rPr b="0" lang="cs-CZ" sz="1800" spc="-1" strike="noStrike">
                <a:solidFill>
                  <a:srgbClr val="000000"/>
                </a:solidFill>
                <a:latin typeface="Arial"/>
                <a:ea typeface="Arial"/>
              </a:rPr>
              <a:t>succiinimidation</a:t>
            </a:r>
            <a:endParaRPr b="0" lang="cs-CZ" sz="1800" spc="-1" strike="noStrike">
              <a:latin typeface="Arial"/>
            </a:endParaRPr>
          </a:p>
          <a:p>
            <a:pPr lvl="1" marL="743040" indent="-285480">
              <a:lnSpc>
                <a:spcPct val="110000"/>
              </a:lnSpc>
              <a:spcBef>
                <a:spcPts val="360"/>
              </a:spcBef>
              <a:buClr>
                <a:srgbClr val="000000"/>
              </a:buClr>
              <a:buFont typeface="Arial"/>
              <a:buChar char="–"/>
            </a:pPr>
            <a:r>
              <a:rPr b="0" lang="cs-CZ" sz="1800" spc="-1" strike="noStrike">
                <a:solidFill>
                  <a:srgbClr val="000000"/>
                </a:solidFill>
                <a:latin typeface="Arial"/>
                <a:ea typeface="Arial"/>
              </a:rPr>
              <a:t>hydrolysis of the peptide bond of Asp residues at low pH </a:t>
            </a:r>
            <a:endParaRPr b="0" lang="cs-CZ" sz="1800" spc="-1" strike="noStrike">
              <a:latin typeface="Arial"/>
            </a:endParaRPr>
          </a:p>
          <a:p>
            <a:pPr lvl="1" marL="743040" indent="-285480">
              <a:lnSpc>
                <a:spcPct val="110000"/>
              </a:lnSpc>
              <a:spcBef>
                <a:spcPts val="360"/>
              </a:spcBef>
              <a:buClr>
                <a:srgbClr val="000000"/>
              </a:buClr>
              <a:buFont typeface="Arial"/>
              <a:buChar char="–"/>
            </a:pPr>
            <a:r>
              <a:rPr b="0" lang="cs-CZ" sz="1800" spc="-1" strike="noStrike">
                <a:solidFill>
                  <a:srgbClr val="000000"/>
                </a:solidFill>
                <a:latin typeface="Arial"/>
                <a:ea typeface="Arial"/>
              </a:rPr>
              <a:t>oxidation </a:t>
            </a:r>
            <a:endParaRPr b="0" lang="cs-CZ" sz="1800" spc="-1" strike="noStrike">
              <a:latin typeface="Arial"/>
            </a:endParaRPr>
          </a:p>
          <a:p>
            <a:pPr lvl="1" marL="743040" indent="-285480">
              <a:lnSpc>
                <a:spcPct val="110000"/>
              </a:lnSpc>
              <a:spcBef>
                <a:spcPts val="360"/>
              </a:spcBef>
              <a:buClr>
                <a:srgbClr val="000000"/>
              </a:buClr>
              <a:buFont typeface="Arial"/>
              <a:buChar char="–"/>
            </a:pPr>
            <a:r>
              <a:rPr b="0" lang="cs-CZ" sz="1800" spc="-1" strike="noStrike">
                <a:solidFill>
                  <a:srgbClr val="000000"/>
                </a:solidFill>
                <a:latin typeface="Arial"/>
                <a:ea typeface="Arial"/>
              </a:rPr>
              <a:t>proteolysis </a:t>
            </a:r>
            <a:endParaRPr b="0" lang="cs-CZ" sz="1800" spc="-1" strike="noStrike">
              <a:latin typeface="Arial"/>
            </a:endParaRPr>
          </a:p>
          <a:p>
            <a:pPr lvl="1" marL="743040" indent="-285480">
              <a:lnSpc>
                <a:spcPct val="110000"/>
              </a:lnSpc>
              <a:spcBef>
                <a:spcPts val="360"/>
              </a:spcBef>
              <a:buClr>
                <a:srgbClr val="000000"/>
              </a:buClr>
              <a:buFont typeface="Arial"/>
              <a:buChar char="–"/>
            </a:pPr>
            <a:r>
              <a:rPr b="0" lang="cs-CZ" sz="1800" spc="-1" strike="noStrike">
                <a:solidFill>
                  <a:srgbClr val="000000"/>
                </a:solidFill>
                <a:latin typeface="Arial"/>
                <a:ea typeface="Arial"/>
              </a:rPr>
              <a:t>disulfide bond breakage and formation</a:t>
            </a:r>
            <a:endParaRPr b="0" lang="cs-CZ" sz="1800" spc="-1" strike="noStrike">
              <a:latin typeface="Arial"/>
            </a:endParaRPr>
          </a:p>
          <a:p>
            <a:pPr lvl="1" marL="743040" indent="-285480">
              <a:lnSpc>
                <a:spcPct val="110000"/>
              </a:lnSpc>
              <a:spcBef>
                <a:spcPts val="360"/>
              </a:spcBef>
              <a:buClr>
                <a:srgbClr val="000000"/>
              </a:buClr>
              <a:buFont typeface="Arial"/>
              <a:buChar char="–"/>
            </a:pPr>
            <a:r>
              <a:rPr b="0" lang="cs-CZ" sz="1800" spc="-1" strike="noStrike">
                <a:solidFill>
                  <a:srgbClr val="000000"/>
                </a:solidFill>
                <a:latin typeface="Arial"/>
                <a:ea typeface="Arial"/>
              </a:rPr>
              <a:t>disulfide interchange at neutral pH </a:t>
            </a:r>
            <a:endParaRPr b="0" lang="cs-CZ" sz="1800" spc="-1" strike="noStrike">
              <a:latin typeface="Arial"/>
            </a:endParaRPr>
          </a:p>
          <a:p>
            <a:pPr marL="743040" indent="-285480">
              <a:lnSpc>
                <a:spcPct val="110000"/>
              </a:lnSpc>
              <a:spcBef>
                <a:spcPts val="360"/>
              </a:spcBef>
            </a:pPr>
            <a:endParaRPr b="0" lang="cs-CZ" sz="1800" spc="-1" strike="noStrike">
              <a:latin typeface="Arial"/>
            </a:endParaRPr>
          </a:p>
          <a:p>
            <a:pPr lvl="1" marL="743040" indent="-285480">
              <a:lnSpc>
                <a:spcPct val="110000"/>
              </a:lnSpc>
              <a:spcBef>
                <a:spcPts val="360"/>
              </a:spcBef>
              <a:buClr>
                <a:srgbClr val="000000"/>
              </a:buClr>
              <a:buFont typeface="Arial"/>
              <a:buChar char="•"/>
            </a:pPr>
            <a:r>
              <a:rPr b="0" lang="cs-CZ" sz="1800" spc="-1" strike="noStrike">
                <a:solidFill>
                  <a:srgbClr val="000000"/>
                </a:solidFill>
                <a:latin typeface="Arial"/>
                <a:ea typeface="Arial"/>
              </a:rPr>
              <a:t>Chemical instabilities such as deamidation and disulphide bond cleavage, may also lead to physical instabilities, and vice versa.</a:t>
            </a:r>
            <a:endParaRPr b="0" lang="cs-CZ" sz="1800" spc="-1" strike="noStrike">
              <a:latin typeface="Arial"/>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40" name="Shape 665" descr=""/>
          <p:cNvPicPr/>
          <p:nvPr/>
        </p:nvPicPr>
        <p:blipFill>
          <a:blip r:embed="rId1"/>
          <a:stretch/>
        </p:blipFill>
        <p:spPr>
          <a:xfrm>
            <a:off x="250920" y="2205000"/>
            <a:ext cx="4320720" cy="4144680"/>
          </a:xfrm>
          <a:prstGeom prst="rect">
            <a:avLst/>
          </a:prstGeom>
          <a:ln w="9360">
            <a:solidFill>
              <a:schemeClr val="dk1"/>
            </a:solidFill>
            <a:miter/>
          </a:ln>
        </p:spPr>
      </p:pic>
      <p:sp>
        <p:nvSpPr>
          <p:cNvPr id="541" name="CustomShape 1"/>
          <p:cNvSpPr/>
          <p:nvPr/>
        </p:nvSpPr>
        <p:spPr>
          <a:xfrm>
            <a:off x="900000" y="260280"/>
            <a:ext cx="712764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000066"/>
                </a:solidFill>
                <a:latin typeface="Arial"/>
                <a:ea typeface="Arial"/>
              </a:rPr>
              <a:t>Succinimidation following deamination</a:t>
            </a:r>
            <a:endParaRPr b="0" lang="cs-CZ" sz="2000" spc="-1" strike="noStrike">
              <a:latin typeface="Arial"/>
            </a:endParaRPr>
          </a:p>
        </p:txBody>
      </p:sp>
      <p:sp>
        <p:nvSpPr>
          <p:cNvPr id="542" name="CustomShape 2"/>
          <p:cNvSpPr/>
          <p:nvPr/>
        </p:nvSpPr>
        <p:spPr>
          <a:xfrm>
            <a:off x="179280" y="836640"/>
            <a:ext cx="8964360" cy="915480"/>
          </a:xfrm>
          <a:prstGeom prst="rect">
            <a:avLst/>
          </a:prstGeom>
          <a:noFill/>
          <a:ln>
            <a:noFill/>
          </a:ln>
        </p:spPr>
        <p:style>
          <a:lnRef idx="0"/>
          <a:fillRef idx="0"/>
          <a:effectRef idx="0"/>
          <a:fontRef idx="minor"/>
        </p:style>
        <p:txBody>
          <a:bodyPr/>
          <a:p>
            <a:pPr>
              <a:lnSpc>
                <a:spcPct val="100000"/>
              </a:lnSpc>
              <a:buClr>
                <a:srgbClr val="000000"/>
              </a:buClr>
              <a:buFont typeface="Arial"/>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Formation of </a:t>
            </a:r>
            <a:r>
              <a:rPr b="0" lang="cs-CZ" sz="1800" spc="-1" strike="noStrike">
                <a:solidFill>
                  <a:srgbClr val="000000"/>
                </a:solidFill>
                <a:latin typeface="Noto Sans Symbols"/>
                <a:ea typeface="Noto Sans Symbols"/>
              </a:rPr>
              <a:t>β</a:t>
            </a:r>
            <a:r>
              <a:rPr b="0" lang="cs-CZ" sz="1800" spc="-1" strike="noStrike">
                <a:solidFill>
                  <a:srgbClr val="000000"/>
                </a:solidFill>
                <a:latin typeface="Arial"/>
                <a:ea typeface="Arial"/>
              </a:rPr>
              <a:t>-isoaspartate as a result of deamination of asparagyl residues or isomerization of aspartyl residues is a major source of instability in proteins and peptides, especially </a:t>
            </a:r>
            <a:r>
              <a:rPr b="1" lang="cs-CZ" sz="1800" spc="-1" strike="noStrike">
                <a:solidFill>
                  <a:srgbClr val="000000"/>
                </a:solidFill>
                <a:latin typeface="Arial"/>
                <a:ea typeface="Arial"/>
              </a:rPr>
              <a:t>at neutral and alkaline pH</a:t>
            </a:r>
            <a:r>
              <a:rPr b="0" lang="cs-CZ" sz="1800" spc="-1" strike="noStrike">
                <a:solidFill>
                  <a:srgbClr val="000000"/>
                </a:solidFill>
                <a:latin typeface="Arial"/>
                <a:ea typeface="Arial"/>
              </a:rPr>
              <a:t> </a:t>
            </a:r>
            <a:r>
              <a:rPr b="1" lang="cs-CZ" sz="1800" spc="-1" strike="noStrike">
                <a:solidFill>
                  <a:srgbClr val="000000"/>
                </a:solidFill>
                <a:latin typeface="Arial"/>
                <a:ea typeface="Arial"/>
              </a:rPr>
              <a:t>after prolonged storage</a:t>
            </a:r>
            <a:r>
              <a:rPr b="0" lang="cs-CZ" sz="1800" spc="-1" strike="noStrike">
                <a:solidFill>
                  <a:srgbClr val="000000"/>
                </a:solidFill>
                <a:latin typeface="Arial"/>
                <a:ea typeface="Arial"/>
              </a:rPr>
              <a:t>.</a:t>
            </a:r>
            <a:endParaRPr b="0" lang="cs-CZ" sz="1800" spc="-1" strike="noStrike">
              <a:latin typeface="Arial"/>
            </a:endParaRPr>
          </a:p>
        </p:txBody>
      </p:sp>
      <p:sp>
        <p:nvSpPr>
          <p:cNvPr id="543" name="CustomShape 3"/>
          <p:cNvSpPr/>
          <p:nvPr/>
        </p:nvSpPr>
        <p:spPr>
          <a:xfrm>
            <a:off x="4572000" y="2492280"/>
            <a:ext cx="4571640" cy="3584160"/>
          </a:xfrm>
          <a:prstGeom prst="rect">
            <a:avLst/>
          </a:prstGeom>
          <a:noFill/>
          <a:ln>
            <a:noFill/>
          </a:ln>
        </p:spPr>
        <p:style>
          <a:lnRef idx="0"/>
          <a:fillRef idx="0"/>
          <a:effectRef idx="0"/>
          <a:fontRef idx="minor"/>
        </p:style>
        <p:txBody>
          <a:bodyPr/>
          <a:p>
            <a:pPr algn="just">
              <a:lnSpc>
                <a:spcPct val="130000"/>
              </a:lnSpc>
            </a:pPr>
            <a:r>
              <a:rPr b="0" lang="cs-CZ" sz="1600" spc="-1" strike="noStrike">
                <a:solidFill>
                  <a:srgbClr val="000000"/>
                </a:solidFill>
                <a:latin typeface="Arial"/>
                <a:ea typeface="Arial"/>
              </a:rPr>
              <a:t>For instance, the disposition of an </a:t>
            </a:r>
            <a:r>
              <a:rPr b="0" lang="cs-CZ" sz="1600" spc="-1" strike="noStrike">
                <a:solidFill>
                  <a:srgbClr val="0000ff"/>
                </a:solidFill>
                <a:latin typeface="Arial"/>
                <a:ea typeface="Arial"/>
              </a:rPr>
              <a:t>asparagine residue followed by residue such as glycine, serine or threonine</a:t>
            </a:r>
            <a:r>
              <a:rPr b="0" lang="cs-CZ" sz="1600" spc="-1" strike="noStrike">
                <a:solidFill>
                  <a:srgbClr val="000000"/>
                </a:solidFill>
                <a:latin typeface="Arial"/>
                <a:ea typeface="Arial"/>
              </a:rPr>
              <a:t> </a:t>
            </a:r>
            <a:r>
              <a:rPr b="0" lang="cs-CZ" sz="1600" spc="-1" strike="noStrike">
                <a:solidFill>
                  <a:srgbClr val="0000ff"/>
                </a:solidFill>
                <a:latin typeface="Arial"/>
                <a:ea typeface="Arial"/>
              </a:rPr>
              <a:t>in a polypeptide chain</a:t>
            </a:r>
            <a:r>
              <a:rPr b="0" lang="cs-CZ" sz="1600" spc="-1" strike="noStrike">
                <a:solidFill>
                  <a:srgbClr val="000000"/>
                </a:solidFill>
                <a:latin typeface="Arial"/>
                <a:ea typeface="Arial"/>
              </a:rPr>
              <a:t> can lead to deamination of an asparagine and formation of </a:t>
            </a:r>
            <a:r>
              <a:rPr b="0" lang="cs-CZ" sz="1600" spc="-1" strike="noStrike">
                <a:solidFill>
                  <a:srgbClr val="000000"/>
                </a:solidFill>
                <a:latin typeface="Noto Sans Symbols"/>
                <a:ea typeface="Noto Sans Symbols"/>
              </a:rPr>
              <a:t>α</a:t>
            </a:r>
            <a:r>
              <a:rPr b="0" lang="cs-CZ" sz="1600" spc="-1" strike="noStrike">
                <a:solidFill>
                  <a:srgbClr val="000000"/>
                </a:solidFill>
                <a:latin typeface="Arial"/>
                <a:ea typeface="Arial"/>
              </a:rPr>
              <a:t>-aspartic acid and/or </a:t>
            </a:r>
            <a:r>
              <a:rPr b="0" lang="cs-CZ" sz="1600" spc="-1" strike="noStrike">
                <a:solidFill>
                  <a:srgbClr val="000000"/>
                </a:solidFill>
                <a:latin typeface="Noto Sans Symbols"/>
                <a:ea typeface="Noto Sans Symbols"/>
              </a:rPr>
              <a:t>β</a:t>
            </a:r>
            <a:r>
              <a:rPr b="0" lang="cs-CZ" sz="1600" spc="-1" strike="noStrike">
                <a:solidFill>
                  <a:srgbClr val="000000"/>
                </a:solidFill>
                <a:latin typeface="Arial"/>
                <a:ea typeface="Arial"/>
              </a:rPr>
              <a:t>-isoaspartate via an intramolecular rearrangement that produce a succinimide (cyclic imide, unstable under physiological conditions) intermediate. This phenomenon occurs at a rapid rate and conveys extra negative charge to the protein. </a:t>
            </a:r>
            <a:endParaRPr b="0" lang="cs-CZ" sz="1600" spc="-1" strike="noStrike">
              <a:latin typeface="Arial"/>
            </a:endParaRPr>
          </a:p>
        </p:txBody>
      </p:sp>
      <p:sp>
        <p:nvSpPr>
          <p:cNvPr id="544" name="CustomShape 4"/>
          <p:cNvSpPr/>
          <p:nvPr/>
        </p:nvSpPr>
        <p:spPr>
          <a:xfrm>
            <a:off x="1763640" y="5157720"/>
            <a:ext cx="2665080" cy="36648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00"/>
                </a:solidFill>
                <a:latin typeface="Arial"/>
                <a:ea typeface="Arial"/>
              </a:rPr>
              <a:t>         </a:t>
            </a:r>
            <a:r>
              <a:rPr b="1" lang="cs-CZ" sz="1800" spc="-1" strike="noStrike">
                <a:solidFill>
                  <a:srgbClr val="000000"/>
                </a:solidFill>
                <a:latin typeface="Arial"/>
                <a:ea typeface="Arial"/>
              </a:rPr>
              <a:t>1           :          3</a:t>
            </a:r>
            <a:endParaRPr b="0" lang="cs-CZ" sz="1800" spc="-1" strike="noStrike">
              <a:latin typeface="Arial"/>
            </a:endParaRPr>
          </a:p>
        </p:txBody>
      </p:sp>
      <p:sp>
        <p:nvSpPr>
          <p:cNvPr id="545" name="CustomShape 5"/>
          <p:cNvSpPr/>
          <p:nvPr/>
        </p:nvSpPr>
        <p:spPr>
          <a:xfrm>
            <a:off x="2411280" y="4403880"/>
            <a:ext cx="215640" cy="144000"/>
          </a:xfrm>
          <a:prstGeom prst="ellipse">
            <a:avLst/>
          </a:prstGeom>
          <a:noFill/>
          <a:ln w="9360">
            <a:solidFill>
              <a:srgbClr val="ff0000"/>
            </a:solidFill>
            <a:miter/>
          </a:ln>
        </p:spPr>
        <p:style>
          <a:lnRef idx="0"/>
          <a:fillRef idx="0"/>
          <a:effectRef idx="0"/>
          <a:fontRef idx="minor"/>
        </p:style>
      </p:sp>
      <p:sp>
        <p:nvSpPr>
          <p:cNvPr id="546" name="CustomShape 6"/>
          <p:cNvSpPr/>
          <p:nvPr/>
        </p:nvSpPr>
        <p:spPr>
          <a:xfrm>
            <a:off x="3780000" y="4643280"/>
            <a:ext cx="215640" cy="144000"/>
          </a:xfrm>
          <a:prstGeom prst="ellipse">
            <a:avLst/>
          </a:prstGeom>
          <a:noFill/>
          <a:ln w="9360">
            <a:solidFill>
              <a:srgbClr val="ff0000"/>
            </a:solidFill>
            <a:miter/>
          </a:ln>
        </p:spPr>
        <p:style>
          <a:lnRef idx="0"/>
          <a:fillRef idx="0"/>
          <a:effectRef idx="0"/>
          <a:fontRef idx="minor"/>
        </p:style>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47" name="Shape 676" descr=""/>
          <p:cNvPicPr/>
          <p:nvPr/>
        </p:nvPicPr>
        <p:blipFill>
          <a:blip r:embed="rId1"/>
          <a:stretch/>
        </p:blipFill>
        <p:spPr>
          <a:xfrm>
            <a:off x="2124000" y="620640"/>
            <a:ext cx="5389200" cy="4196880"/>
          </a:xfrm>
          <a:prstGeom prst="rect">
            <a:avLst/>
          </a:prstGeom>
          <a:ln>
            <a:noFill/>
          </a:ln>
        </p:spPr>
      </p:pic>
      <p:sp>
        <p:nvSpPr>
          <p:cNvPr id="548" name="CustomShape 1"/>
          <p:cNvSpPr/>
          <p:nvPr/>
        </p:nvSpPr>
        <p:spPr>
          <a:xfrm>
            <a:off x="179280" y="5157720"/>
            <a:ext cx="8496000" cy="1099800"/>
          </a:xfrm>
          <a:prstGeom prst="rect">
            <a:avLst/>
          </a:prstGeom>
          <a:noFill/>
          <a:ln>
            <a:noFill/>
          </a:ln>
        </p:spPr>
        <p:style>
          <a:lnRef idx="0"/>
          <a:fillRef idx="0"/>
          <a:effectRef idx="0"/>
          <a:fontRef idx="minor"/>
        </p:style>
        <p:txBody>
          <a:bodyPr/>
          <a:p>
            <a:pPr algn="just">
              <a:lnSpc>
                <a:spcPct val="110000"/>
              </a:lnSpc>
            </a:pPr>
            <a:r>
              <a:rPr b="0" lang="cs-CZ" sz="1200" spc="-1" strike="noStrike">
                <a:solidFill>
                  <a:srgbClr val="000000"/>
                </a:solidFill>
                <a:latin typeface="Arial"/>
                <a:ea typeface="Arial"/>
              </a:rPr>
              <a:t>The relative elution order of the iso-Asp, Asn, Asp, and succinimide forms of the </a:t>
            </a:r>
            <a:r>
              <a:rPr b="0" lang="cs-CZ" sz="1200" spc="-1" strike="noStrike" baseline="-25000">
                <a:solidFill>
                  <a:srgbClr val="000000"/>
                </a:solidFill>
                <a:latin typeface="Arial"/>
                <a:ea typeface="Arial"/>
              </a:rPr>
              <a:t>300</a:t>
            </a:r>
            <a:r>
              <a:rPr b="0" lang="cs-CZ" sz="1200" spc="-1" strike="noStrike">
                <a:solidFill>
                  <a:srgbClr val="000000"/>
                </a:solidFill>
                <a:latin typeface="Arial"/>
                <a:ea typeface="Arial"/>
              </a:rPr>
              <a:t>VVSVLTVVHQDWLNGK</a:t>
            </a:r>
            <a:r>
              <a:rPr b="0" lang="cs-CZ" sz="1200" spc="-1" strike="noStrike" baseline="-25000">
                <a:solidFill>
                  <a:srgbClr val="000000"/>
                </a:solidFill>
                <a:latin typeface="Arial"/>
                <a:ea typeface="Arial"/>
              </a:rPr>
              <a:t>315</a:t>
            </a:r>
            <a:r>
              <a:rPr b="0" lang="cs-CZ" sz="1200" spc="-1" strike="noStrike">
                <a:solidFill>
                  <a:srgbClr val="000000"/>
                </a:solidFill>
                <a:latin typeface="Arial"/>
                <a:ea typeface="Arial"/>
              </a:rPr>
              <a:t> tryptic peptide from a recombinant human monoclonal antibody (Chelius, Rehder, &amp;Bondarenko, 2005). The data demonstrate </a:t>
            </a:r>
            <a:r>
              <a:rPr b="1" lang="cs-CZ" sz="1200" spc="-1" strike="noStrike">
                <a:solidFill>
                  <a:srgbClr val="000000"/>
                </a:solidFill>
                <a:latin typeface="Arial"/>
                <a:ea typeface="Arial"/>
              </a:rPr>
              <a:t>the effect of incubation time on succinimide and iso-Asp/Asp formation forthe 300–315 tryptic peptide following incubation in 100 mM Tris, pH 7.5 at 37°C for 4 hr, 18 hr, and 4 days</a:t>
            </a:r>
            <a:r>
              <a:rPr b="0" lang="cs-CZ" sz="1200" spc="-1" strike="noStrike">
                <a:solidFill>
                  <a:srgbClr val="000000"/>
                </a:solidFill>
                <a:latin typeface="Arial"/>
                <a:ea typeface="Arial"/>
              </a:rPr>
              <a:t>. </a:t>
            </a:r>
            <a:r>
              <a:rPr b="1" lang="cs-CZ" sz="1200" spc="-1" strike="noStrike">
                <a:solidFill>
                  <a:srgbClr val="000000"/>
                </a:solidFill>
                <a:latin typeface="Arial"/>
                <a:ea typeface="Arial"/>
              </a:rPr>
              <a:t>Note the approximately 3:1 ratio of iso-Asp to Asp in the 18 hr and 4 day data.</a:t>
            </a:r>
            <a:r>
              <a:rPr b="0" lang="cs-CZ" sz="1200" spc="-1" strike="noStrike">
                <a:solidFill>
                  <a:srgbClr val="000000"/>
                </a:solidFill>
                <a:latin typeface="Arial"/>
                <a:ea typeface="Arial"/>
              </a:rPr>
              <a:t> </a:t>
            </a:r>
            <a:endParaRPr b="0" lang="cs-CZ" sz="1200" spc="-1" strike="noStrike">
              <a:latin typeface="Arial"/>
            </a:endParaRPr>
          </a:p>
        </p:txBody>
      </p:sp>
      <p:sp>
        <p:nvSpPr>
          <p:cNvPr id="549" name="CustomShape 2"/>
          <p:cNvSpPr/>
          <p:nvPr/>
        </p:nvSpPr>
        <p:spPr>
          <a:xfrm>
            <a:off x="6046920" y="6553080"/>
            <a:ext cx="3096720" cy="304560"/>
          </a:xfrm>
          <a:prstGeom prst="rect">
            <a:avLst/>
          </a:prstGeom>
          <a:noFill/>
          <a:ln>
            <a:noFill/>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(Srebalus Barner and Lim, 2006)</a:t>
            </a:r>
            <a:endParaRPr b="0" lang="cs-CZ" sz="1400" spc="-1" strike="noStrike">
              <a:latin typeface="Arial"/>
            </a:endParaRPr>
          </a:p>
        </p:txBody>
      </p:sp>
      <p:sp>
        <p:nvSpPr>
          <p:cNvPr id="550" name="CustomShape 3"/>
          <p:cNvSpPr/>
          <p:nvPr/>
        </p:nvSpPr>
        <p:spPr>
          <a:xfrm>
            <a:off x="1008000" y="0"/>
            <a:ext cx="712764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000066"/>
                </a:solidFill>
                <a:latin typeface="Arial"/>
                <a:ea typeface="Arial"/>
              </a:rPr>
              <a:t>Analysis of succinimidation following deamination</a:t>
            </a:r>
            <a:endParaRPr b="0" lang="cs-CZ" sz="2000" spc="-1" strike="noStrike">
              <a:latin typeface="Arial"/>
            </a:endParaRPr>
          </a:p>
        </p:txBody>
      </p:sp>
      <p:sp>
        <p:nvSpPr>
          <p:cNvPr id="551" name="CustomShape 4"/>
          <p:cNvSpPr/>
          <p:nvPr/>
        </p:nvSpPr>
        <p:spPr>
          <a:xfrm>
            <a:off x="0" y="692280"/>
            <a:ext cx="216036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LC/MS analysis</a:t>
            </a:r>
            <a:endParaRPr b="0" lang="cs-CZ" sz="1800" spc="-1" strike="noStrike">
              <a:latin typeface="Arial"/>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2" name="CustomShape 1"/>
          <p:cNvSpPr/>
          <p:nvPr/>
        </p:nvSpPr>
        <p:spPr>
          <a:xfrm>
            <a:off x="324000" y="368280"/>
            <a:ext cx="7848360" cy="396360"/>
          </a:xfrm>
          <a:prstGeom prst="rect">
            <a:avLst/>
          </a:prstGeom>
          <a:noFill/>
          <a:ln>
            <a:noFill/>
          </a:ln>
        </p:spPr>
        <p:style>
          <a:lnRef idx="0"/>
          <a:fillRef idx="0"/>
          <a:effectRef idx="0"/>
          <a:fontRef idx="minor"/>
        </p:style>
        <p:txBody>
          <a:bodyPr/>
          <a:p>
            <a:pPr>
              <a:lnSpc>
                <a:spcPct val="100000"/>
              </a:lnSpc>
            </a:pPr>
            <a:r>
              <a:rPr b="1" lang="cs-CZ" sz="2000" spc="-1" strike="noStrike">
                <a:solidFill>
                  <a:srgbClr val="1f497d"/>
                </a:solidFill>
                <a:latin typeface="Arial"/>
                <a:ea typeface="Arial"/>
              </a:rPr>
              <a:t>OTHER CHEMICAL REACTIONS AFFECT PROTEIN STABILITY</a:t>
            </a:r>
            <a:endParaRPr b="0" lang="cs-CZ" sz="2000" spc="-1" strike="noStrike">
              <a:latin typeface="Arial"/>
            </a:endParaRPr>
          </a:p>
        </p:txBody>
      </p:sp>
      <p:sp>
        <p:nvSpPr>
          <p:cNvPr id="553" name="CustomShape 2"/>
          <p:cNvSpPr/>
          <p:nvPr/>
        </p:nvSpPr>
        <p:spPr>
          <a:xfrm>
            <a:off x="395280" y="1504800"/>
            <a:ext cx="7561080" cy="366480"/>
          </a:xfrm>
          <a:prstGeom prst="rect">
            <a:avLst/>
          </a:prstGeom>
          <a:noFill/>
          <a:ln>
            <a:noFill/>
          </a:ln>
        </p:spPr>
        <p:style>
          <a:lnRef idx="0"/>
          <a:fillRef idx="0"/>
          <a:effectRef idx="0"/>
          <a:fontRef idx="minor"/>
        </p:style>
      </p:sp>
      <p:sp>
        <p:nvSpPr>
          <p:cNvPr id="554" name="CustomShape 3"/>
          <p:cNvSpPr/>
          <p:nvPr/>
        </p:nvSpPr>
        <p:spPr>
          <a:xfrm>
            <a:off x="214200" y="1268280"/>
            <a:ext cx="8713440" cy="2015640"/>
          </a:xfrm>
          <a:prstGeom prst="rect">
            <a:avLst/>
          </a:prstGeom>
          <a:noFill/>
          <a:ln>
            <a:noFill/>
          </a:ln>
        </p:spPr>
        <p:style>
          <a:lnRef idx="0"/>
          <a:fillRef idx="0"/>
          <a:effectRef idx="0"/>
          <a:fontRef idx="minor"/>
        </p:style>
        <p:txBody>
          <a:bodyPr/>
          <a:p>
            <a:pPr algn="ctr">
              <a:lnSpc>
                <a:spcPct val="100000"/>
              </a:lnSpc>
            </a:pPr>
            <a:r>
              <a:rPr b="1" lang="cs-CZ" sz="1800" spc="-1" strike="noStrike">
                <a:solidFill>
                  <a:srgbClr val="000000"/>
                </a:solidFill>
                <a:latin typeface="Arial"/>
                <a:ea typeface="Arial"/>
              </a:rPr>
              <a:t>Hydrolysis</a:t>
            </a:r>
            <a:endParaRPr b="0" lang="cs-CZ" sz="1800" spc="-1" strike="noStrike">
              <a:latin typeface="Arial"/>
            </a:endParaRPr>
          </a:p>
          <a:p>
            <a:pPr>
              <a:lnSpc>
                <a:spcPct val="100000"/>
              </a:lnSpc>
              <a:spcBef>
                <a:spcPts val="901"/>
              </a:spcBef>
              <a:buClr>
                <a:srgbClr val="000000"/>
              </a:buClr>
              <a:buFont typeface="Arial"/>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Asp-Y bond may be at least 100 times more labile than other peptide bonds in dilute acid. Cleavage is particularly rapid at Asp-Gly and Asp-Pro.</a:t>
            </a:r>
            <a:endParaRPr b="0" lang="cs-CZ" sz="1800" spc="-1" strike="noStrike">
              <a:latin typeface="Arial"/>
            </a:endParaRPr>
          </a:p>
          <a:p>
            <a:pPr>
              <a:lnSpc>
                <a:spcPct val="100000"/>
              </a:lnSpc>
              <a:spcBef>
                <a:spcPts val="901"/>
              </a:spcBef>
              <a:buClr>
                <a:srgbClr val="000000"/>
              </a:buClr>
              <a:buFont typeface="Arial"/>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Specific cleavage at Asp-Pro peptide bonds in a polypeptide chain can occur by exposure to acid conditions (e.g. 10% acetic acid with pH 2.5, 70–75% formic acid) at moderate temperatures (37°C, 40°C) for periods up to 120 hours.</a:t>
            </a:r>
            <a:endParaRPr b="0" lang="cs-CZ" sz="1800" spc="-1" strike="noStrike">
              <a:latin typeface="Arial"/>
            </a:endParaRPr>
          </a:p>
        </p:txBody>
      </p:sp>
      <p:sp>
        <p:nvSpPr>
          <p:cNvPr id="555" name="CustomShape 4"/>
          <p:cNvSpPr/>
          <p:nvPr/>
        </p:nvSpPr>
        <p:spPr>
          <a:xfrm>
            <a:off x="395280" y="3743280"/>
            <a:ext cx="8353080" cy="1053720"/>
          </a:xfrm>
          <a:prstGeom prst="rect">
            <a:avLst/>
          </a:prstGeom>
          <a:noFill/>
          <a:ln>
            <a:noFill/>
          </a:ln>
        </p:spPr>
        <p:style>
          <a:lnRef idx="0"/>
          <a:fillRef idx="0"/>
          <a:effectRef idx="0"/>
          <a:fontRef idx="minor"/>
        </p:style>
        <p:txBody>
          <a:bodyPr/>
          <a:p>
            <a:pPr algn="ctr">
              <a:lnSpc>
                <a:spcPct val="100000"/>
              </a:lnSpc>
            </a:pPr>
            <a:r>
              <a:rPr b="1" lang="cs-CZ" sz="1800" spc="-1" strike="noStrike">
                <a:solidFill>
                  <a:srgbClr val="000000"/>
                </a:solidFill>
                <a:latin typeface="Arial"/>
                <a:ea typeface="Arial"/>
              </a:rPr>
              <a:t>Pyroglutamate formation</a:t>
            </a:r>
            <a:endParaRPr b="0" lang="cs-CZ" sz="1800" spc="-1" strike="noStrike">
              <a:latin typeface="Arial"/>
            </a:endParaRPr>
          </a:p>
          <a:p>
            <a:pPr>
              <a:lnSpc>
                <a:spcPct val="100000"/>
              </a:lnSpc>
              <a:spcBef>
                <a:spcPts val="901"/>
              </a:spcBef>
              <a:buClr>
                <a:srgbClr val="000000"/>
              </a:buClr>
              <a:buFont typeface="Arial"/>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Cyclization of amino terminal glutamine residues to pyroglutamyl residues under mild acidic conditions is a frequent cause of protein modification.</a:t>
            </a:r>
            <a:endParaRPr b="0" lang="cs-CZ" sz="1800" spc="-1" strike="noStrike">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CustomShape 1"/>
          <p:cNvSpPr/>
          <p:nvPr/>
        </p:nvSpPr>
        <p:spPr>
          <a:xfrm>
            <a:off x="250920" y="476280"/>
            <a:ext cx="8892720" cy="160452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Structural Proteomics In Europe (SPINE) consortium </a:t>
            </a:r>
            <a:endParaRPr b="0" lang="cs-CZ" sz="1800" spc="-1" strike="noStrike">
              <a:latin typeface="Arial"/>
            </a:endParaRPr>
          </a:p>
          <a:p>
            <a:pPr>
              <a:lnSpc>
                <a:spcPct val="100000"/>
              </a:lnSpc>
              <a:spcBef>
                <a:spcPts val="901"/>
              </a:spcBef>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- 3 year project, over 20 laboratories</a:t>
            </a:r>
            <a:endParaRPr b="0" lang="cs-CZ" sz="1800" spc="-1" strike="noStrike">
              <a:latin typeface="Arial"/>
            </a:endParaRPr>
          </a:p>
          <a:p>
            <a:pPr>
              <a:lnSpc>
                <a:spcPct val="100000"/>
              </a:lnSpc>
              <a:spcBef>
                <a:spcPts val="901"/>
              </a:spcBef>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  investigation of the effect of the biophysical properties of purified proteins </a:t>
            </a:r>
            <a:endParaRPr b="0" lang="cs-CZ" sz="1800" spc="-1" strike="noStrike">
              <a:latin typeface="Arial"/>
            </a:endParaRPr>
          </a:p>
          <a:p>
            <a:pPr>
              <a:lnSpc>
                <a:spcPct val="100000"/>
              </a:lnSpc>
              <a:spcBef>
                <a:spcPts val="901"/>
              </a:spcBef>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on their crystallizability</a:t>
            </a:r>
            <a:endParaRPr b="0" lang="cs-CZ" sz="1800" spc="-1" strike="noStrike">
              <a:latin typeface="Arial"/>
            </a:endParaRPr>
          </a:p>
        </p:txBody>
      </p:sp>
      <p:sp>
        <p:nvSpPr>
          <p:cNvPr id="159" name="CustomShape 2"/>
          <p:cNvSpPr/>
          <p:nvPr/>
        </p:nvSpPr>
        <p:spPr>
          <a:xfrm>
            <a:off x="6084720" y="6381720"/>
            <a:ext cx="3024000" cy="336240"/>
          </a:xfrm>
          <a:prstGeom prst="rect">
            <a:avLst/>
          </a:prstGeom>
          <a:noFill/>
          <a:ln>
            <a:noFill/>
          </a:ln>
        </p:spPr>
        <p:style>
          <a:lnRef idx="0"/>
          <a:fillRef idx="0"/>
          <a:effectRef idx="0"/>
          <a:fontRef idx="minor"/>
        </p:style>
        <p:txBody>
          <a:bodyPr/>
          <a:p>
            <a:pPr algn="r">
              <a:lnSpc>
                <a:spcPct val="100000"/>
              </a:lnSpc>
            </a:pPr>
            <a:r>
              <a:rPr b="0" lang="cs-CZ" sz="1600" spc="-1" strike="noStrike">
                <a:solidFill>
                  <a:srgbClr val="000000"/>
                </a:solidFill>
                <a:latin typeface="Arial"/>
                <a:ea typeface="Arial"/>
              </a:rPr>
              <a:t>Geerlof et al., 2006</a:t>
            </a:r>
            <a:endParaRPr b="0" lang="cs-CZ" sz="1600" spc="-1" strike="noStrike">
              <a:latin typeface="Arial"/>
            </a:endParaRPr>
          </a:p>
        </p:txBody>
      </p:sp>
      <p:sp>
        <p:nvSpPr>
          <p:cNvPr id="160" name="CustomShape 3"/>
          <p:cNvSpPr/>
          <p:nvPr/>
        </p:nvSpPr>
        <p:spPr>
          <a:xfrm>
            <a:off x="611280" y="0"/>
            <a:ext cx="7056000" cy="366480"/>
          </a:xfrm>
          <a:prstGeom prst="rect">
            <a:avLst/>
          </a:prstGeom>
          <a:noFill/>
          <a:ln>
            <a:noFill/>
          </a:ln>
        </p:spPr>
        <p:style>
          <a:lnRef idx="0"/>
          <a:fillRef idx="0"/>
          <a:effectRef idx="0"/>
          <a:fontRef idx="minor"/>
        </p:style>
        <p:txBody>
          <a:bodyPr/>
          <a:p>
            <a:pPr algn="ctr">
              <a:lnSpc>
                <a:spcPct val="100000"/>
              </a:lnSpc>
            </a:pPr>
            <a:r>
              <a:rPr b="1" lang="cs-CZ" sz="1800" spc="-1" strike="noStrike">
                <a:solidFill>
                  <a:srgbClr val="000066"/>
                </a:solidFill>
                <a:latin typeface="Arial"/>
                <a:ea typeface="Arial"/>
              </a:rPr>
              <a:t>Quality assessment of protein preparation</a:t>
            </a:r>
            <a:endParaRPr b="0" lang="cs-CZ" sz="1800" spc="-1" strike="noStrike">
              <a:latin typeface="Arial"/>
            </a:endParaRPr>
          </a:p>
        </p:txBody>
      </p:sp>
      <p:pic>
        <p:nvPicPr>
          <p:cNvPr id="161" name="Shape 153" descr=""/>
          <p:cNvPicPr/>
          <p:nvPr/>
        </p:nvPicPr>
        <p:blipFill>
          <a:blip r:embed="rId1"/>
          <a:srcRect l="0" t="0" r="0" b="6149"/>
          <a:stretch/>
        </p:blipFill>
        <p:spPr>
          <a:xfrm>
            <a:off x="611280" y="2494080"/>
            <a:ext cx="3220560" cy="4319280"/>
          </a:xfrm>
          <a:prstGeom prst="rect">
            <a:avLst/>
          </a:prstGeom>
          <a:ln>
            <a:noFill/>
          </a:ln>
        </p:spPr>
      </p:pic>
      <p:sp>
        <p:nvSpPr>
          <p:cNvPr id="162" name="CustomShape 4"/>
          <p:cNvSpPr/>
          <p:nvPr/>
        </p:nvSpPr>
        <p:spPr>
          <a:xfrm>
            <a:off x="3995640" y="3860640"/>
            <a:ext cx="5148000" cy="580680"/>
          </a:xfrm>
          <a:prstGeom prst="rect">
            <a:avLst/>
          </a:prstGeom>
          <a:noFill/>
          <a:ln>
            <a:noFill/>
          </a:ln>
        </p:spPr>
        <p:style>
          <a:lnRef idx="0"/>
          <a:fillRef idx="0"/>
          <a:effectRef idx="0"/>
          <a:fontRef idx="minor"/>
        </p:style>
        <p:txBody>
          <a:bodyPr/>
          <a:p>
            <a:pPr>
              <a:lnSpc>
                <a:spcPct val="100000"/>
              </a:lnSpc>
            </a:pPr>
            <a:r>
              <a:rPr b="0" lang="cs-CZ" sz="1600" spc="-1" strike="noStrike">
                <a:solidFill>
                  <a:srgbClr val="000000"/>
                </a:solidFill>
                <a:latin typeface="Arial"/>
                <a:ea typeface="Arial"/>
              </a:rPr>
              <a:t>The strategy is based on the experiences within SPINE and the results of quality assessment survey.</a:t>
            </a:r>
            <a:endParaRPr b="0" lang="cs-CZ" sz="1600" spc="-1" strike="noStrike">
              <a:latin typeface="Arial"/>
            </a:endParaRPr>
          </a:p>
        </p:txBody>
      </p:sp>
      <p:sp>
        <p:nvSpPr>
          <p:cNvPr id="163" name="CustomShape 5"/>
          <p:cNvSpPr/>
          <p:nvPr/>
        </p:nvSpPr>
        <p:spPr>
          <a:xfrm>
            <a:off x="468360" y="2205000"/>
            <a:ext cx="7198920" cy="336240"/>
          </a:xfrm>
          <a:prstGeom prst="rect">
            <a:avLst/>
          </a:prstGeom>
          <a:noFill/>
          <a:ln>
            <a:noFill/>
          </a:ln>
        </p:spPr>
        <p:style>
          <a:lnRef idx="0"/>
          <a:fillRef idx="0"/>
          <a:effectRef idx="0"/>
          <a:fontRef idx="minor"/>
        </p:style>
        <p:txBody>
          <a:bodyPr/>
          <a:p>
            <a:pPr>
              <a:lnSpc>
                <a:spcPct val="100000"/>
              </a:lnSpc>
            </a:pPr>
            <a:r>
              <a:rPr b="1" lang="cs-CZ" sz="1600" spc="-1" strike="noStrike">
                <a:solidFill>
                  <a:srgbClr val="000000"/>
                </a:solidFill>
                <a:latin typeface="Arial"/>
                <a:ea typeface="Arial"/>
              </a:rPr>
              <a:t>Scheme for quality assessment of purified protein</a:t>
            </a:r>
            <a:endParaRPr b="0" lang="cs-CZ" sz="1600" spc="-1" strike="noStrike">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6" name="CustomShape 1"/>
          <p:cNvSpPr/>
          <p:nvPr/>
        </p:nvSpPr>
        <p:spPr>
          <a:xfrm>
            <a:off x="1655640" y="260280"/>
            <a:ext cx="583200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000066"/>
                </a:solidFill>
                <a:latin typeface="Arial"/>
                <a:ea typeface="Arial"/>
              </a:rPr>
              <a:t>Protein oxidation</a:t>
            </a:r>
            <a:endParaRPr b="0" lang="cs-CZ" sz="2000" spc="-1" strike="noStrike">
              <a:latin typeface="Arial"/>
            </a:endParaRPr>
          </a:p>
        </p:txBody>
      </p:sp>
      <p:sp>
        <p:nvSpPr>
          <p:cNvPr id="557" name="CustomShape 2"/>
          <p:cNvSpPr/>
          <p:nvPr/>
        </p:nvSpPr>
        <p:spPr>
          <a:xfrm>
            <a:off x="0" y="907920"/>
            <a:ext cx="9143640" cy="2781000"/>
          </a:xfrm>
          <a:prstGeom prst="rect">
            <a:avLst/>
          </a:prstGeom>
          <a:noFill/>
          <a:ln>
            <a:noFill/>
          </a:ln>
        </p:spPr>
        <p:style>
          <a:lnRef idx="0"/>
          <a:fillRef idx="0"/>
          <a:effectRef idx="0"/>
          <a:fontRef idx="minor"/>
        </p:style>
        <p:txBody>
          <a:bodyPr/>
          <a:p>
            <a:pPr>
              <a:lnSpc>
                <a:spcPct val="100000"/>
              </a:lnSpc>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The side chain of cysteine, methionine, histidine, tyrosin and tryptophan residues are potential sites of oxidation.</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Oxidation at these sites can be catalyzed by trace amount of transition metal ions (site-specific process) or enhanced by oxidants or upon exposure to light (non-specific process).</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Oxidation can lead to protein aggregation, inactivation, increasing immunogenicity and encourage proteolysis.</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The most easily oxidizable sites are on Met and Cys.</a:t>
            </a:r>
            <a:endParaRPr b="0" lang="cs-CZ" sz="1600" spc="-1" strike="noStrike">
              <a:latin typeface="Arial"/>
            </a:endParaRPr>
          </a:p>
          <a:p>
            <a:pPr>
              <a:lnSpc>
                <a:spcPct val="100000"/>
              </a:lnSpc>
              <a:spcBef>
                <a:spcPts val="799"/>
              </a:spcBef>
              <a:buClr>
                <a:srgbClr val="000000"/>
              </a:buClr>
              <a:buFont typeface="Arial"/>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Met residues in protein can be oxidized by atmospheric oxygen in vial containin only  0.4 % oxygen. The rate of Met oxidation depend on  the position in protein and pH.</a:t>
            </a:r>
            <a:endParaRPr b="0" lang="cs-CZ" sz="1600" spc="-1" strike="noStrike">
              <a:latin typeface="Arial"/>
            </a:endParaRPr>
          </a:p>
        </p:txBody>
      </p:sp>
      <p:pic>
        <p:nvPicPr>
          <p:cNvPr id="558" name="Shape 695" descr=""/>
          <p:cNvPicPr/>
          <p:nvPr/>
        </p:nvPicPr>
        <p:blipFill>
          <a:blip r:embed="rId1"/>
          <a:stretch/>
        </p:blipFill>
        <p:spPr>
          <a:xfrm>
            <a:off x="250920" y="4149720"/>
            <a:ext cx="3384360" cy="2107800"/>
          </a:xfrm>
          <a:prstGeom prst="rect">
            <a:avLst/>
          </a:prstGeom>
          <a:ln>
            <a:noFill/>
          </a:ln>
        </p:spPr>
      </p:pic>
      <p:sp>
        <p:nvSpPr>
          <p:cNvPr id="559" name="CustomShape 3"/>
          <p:cNvSpPr/>
          <p:nvPr/>
        </p:nvSpPr>
        <p:spPr>
          <a:xfrm>
            <a:off x="250920" y="6137280"/>
            <a:ext cx="3190680" cy="244080"/>
          </a:xfrm>
          <a:prstGeom prst="rect">
            <a:avLst/>
          </a:prstGeom>
          <a:noFill/>
          <a:ln>
            <a:noFill/>
          </a:ln>
        </p:spPr>
        <p:style>
          <a:lnRef idx="0"/>
          <a:fillRef idx="0"/>
          <a:effectRef idx="0"/>
          <a:fontRef idx="minor"/>
        </p:style>
        <p:txBody>
          <a:bodyPr/>
          <a:p>
            <a:pPr>
              <a:lnSpc>
                <a:spcPct val="100000"/>
              </a:lnSpc>
            </a:pPr>
            <a:r>
              <a:rPr b="1" lang="cs-CZ" sz="1000" spc="-1" strike="noStrike">
                <a:solidFill>
                  <a:srgbClr val="000000"/>
                </a:solidFill>
                <a:latin typeface="Arial"/>
                <a:ea typeface="Arial"/>
              </a:rPr>
              <a:t>http://www.ionsource.com/Card/MetOx/metox.htm</a:t>
            </a:r>
            <a:endParaRPr b="0" lang="cs-CZ" sz="1000" spc="-1" strike="noStrike">
              <a:latin typeface="Arial"/>
            </a:endParaRPr>
          </a:p>
        </p:txBody>
      </p:sp>
      <p:sp>
        <p:nvSpPr>
          <p:cNvPr id="560" name="CustomShape 4"/>
          <p:cNvSpPr/>
          <p:nvPr/>
        </p:nvSpPr>
        <p:spPr>
          <a:xfrm>
            <a:off x="0" y="182520"/>
            <a:ext cx="9143640" cy="360"/>
          </a:xfrm>
          <a:prstGeom prst="rect">
            <a:avLst/>
          </a:prstGeom>
          <a:noFill/>
          <a:ln>
            <a:noFill/>
          </a:ln>
        </p:spPr>
        <p:style>
          <a:lnRef idx="0"/>
          <a:fillRef idx="0"/>
          <a:effectRef idx="0"/>
          <a:fontRef idx="minor"/>
        </p:style>
      </p:sp>
      <p:graphicFrame>
        <p:nvGraphicFramePr>
          <p:cNvPr id="561" name="Table 5"/>
          <p:cNvGraphicFramePr/>
          <p:nvPr/>
        </p:nvGraphicFramePr>
        <p:xfrm>
          <a:off x="4067280" y="4508640"/>
          <a:ext cx="4725720" cy="1920600"/>
        </p:xfrm>
        <a:graphic>
          <a:graphicData uri="http://schemas.openxmlformats.org/drawingml/2006/table">
            <a:tbl>
              <a:tblPr/>
              <a:tblGrid>
                <a:gridCol w="1190520"/>
                <a:gridCol w="1085760"/>
                <a:gridCol w="1657080"/>
                <a:gridCol w="792360"/>
              </a:tblGrid>
              <a:tr h="636480">
                <a:tc>
                  <a:txBody>
                    <a:bodyPr lIns="0" rIns="0" anchor="ctr"/>
                    <a:p>
                      <a:pPr algn="ctr">
                        <a:lnSpc>
                          <a:spcPct val="100000"/>
                        </a:lnSpc>
                      </a:pPr>
                      <a:r>
                        <a:rPr b="1" lang="cs-CZ" sz="1200" spc="-1" strike="noStrike">
                          <a:solidFill>
                            <a:srgbClr val="000000"/>
                          </a:solidFill>
                          <a:latin typeface="Arial"/>
                          <a:ea typeface="Arial"/>
                        </a:rPr>
                        <a:t>Amino Acid</a:t>
                      </a:r>
                      <a:endParaRPr b="0" lang="cs-CZ" sz="12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200" spc="-1" strike="noStrike">
                          <a:solidFill>
                            <a:srgbClr val="000000"/>
                          </a:solidFill>
                          <a:latin typeface="Arial"/>
                          <a:ea typeface="Arial"/>
                        </a:rPr>
                        <a:t>Residue Composition</a:t>
                      </a:r>
                      <a:endParaRPr b="0" lang="cs-CZ" sz="12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200" spc="-1" strike="noStrike">
                          <a:solidFill>
                            <a:srgbClr val="000000"/>
                          </a:solidFill>
                          <a:latin typeface="Arial"/>
                          <a:ea typeface="Arial"/>
                        </a:rPr>
                        <a:t>Residue Monoisotopic Mass</a:t>
                      </a:r>
                      <a:endParaRPr b="0" lang="cs-CZ" sz="12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200" spc="-1" strike="noStrike">
                          <a:solidFill>
                            <a:srgbClr val="000000"/>
                          </a:solidFill>
                          <a:latin typeface="Arial"/>
                          <a:ea typeface="Arial"/>
                        </a:rPr>
                        <a:t>Delta Mass</a:t>
                      </a:r>
                      <a:endParaRPr b="0" lang="cs-CZ" sz="12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r>
              <a:tr h="253800">
                <a:tc>
                  <a:txBody>
                    <a:bodyPr lIns="0" rIns="0" anchor="ctr"/>
                    <a:p>
                      <a:pPr>
                        <a:lnSpc>
                          <a:spcPct val="100000"/>
                        </a:lnSpc>
                      </a:pPr>
                      <a:r>
                        <a:rPr b="1" lang="cs-CZ" sz="1000" spc="-1" strike="noStrike">
                          <a:solidFill>
                            <a:srgbClr val="000000"/>
                          </a:solidFill>
                          <a:latin typeface="Arial"/>
                          <a:ea typeface="Arial"/>
                        </a:rPr>
                        <a:t>Methionine</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000" spc="-1" strike="noStrike">
                          <a:solidFill>
                            <a:srgbClr val="000000"/>
                          </a:solidFill>
                          <a:latin typeface="Arial"/>
                          <a:ea typeface="Arial"/>
                        </a:rPr>
                        <a:t>C</a:t>
                      </a:r>
                      <a:r>
                        <a:rPr b="1" lang="cs-CZ" sz="1000" spc="-1" strike="noStrike" baseline="-25000">
                          <a:solidFill>
                            <a:srgbClr val="000000"/>
                          </a:solidFill>
                          <a:latin typeface="Arial"/>
                          <a:ea typeface="Arial"/>
                        </a:rPr>
                        <a:t>5</a:t>
                      </a:r>
                      <a:r>
                        <a:rPr b="1" lang="cs-CZ" sz="1000" spc="-1" strike="noStrike">
                          <a:solidFill>
                            <a:srgbClr val="000000"/>
                          </a:solidFill>
                          <a:latin typeface="Arial"/>
                          <a:ea typeface="Arial"/>
                        </a:rPr>
                        <a:t>H</a:t>
                      </a:r>
                      <a:r>
                        <a:rPr b="1" lang="cs-CZ" sz="1000" spc="-1" strike="noStrike" baseline="-25000">
                          <a:solidFill>
                            <a:srgbClr val="000000"/>
                          </a:solidFill>
                          <a:latin typeface="Arial"/>
                          <a:ea typeface="Arial"/>
                        </a:rPr>
                        <a:t>9</a:t>
                      </a:r>
                      <a:r>
                        <a:rPr b="1" lang="cs-CZ" sz="1000" spc="-1" strike="noStrike">
                          <a:solidFill>
                            <a:srgbClr val="000000"/>
                          </a:solidFill>
                          <a:latin typeface="Arial"/>
                          <a:ea typeface="Arial"/>
                        </a:rPr>
                        <a:t>NOS</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000" spc="-1" strike="noStrike">
                          <a:solidFill>
                            <a:srgbClr val="000000"/>
                          </a:solidFill>
                          <a:latin typeface="Arial"/>
                          <a:ea typeface="Arial"/>
                        </a:rPr>
                        <a:t>131.0405</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000" spc="-1" strike="noStrike">
                          <a:solidFill>
                            <a:srgbClr val="000000"/>
                          </a:solidFill>
                          <a:latin typeface="Arial"/>
                          <a:ea typeface="Arial"/>
                        </a:rPr>
                        <a:t>0</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r>
              <a:tr h="394920">
                <a:tc>
                  <a:txBody>
                    <a:bodyPr lIns="0" rIns="0" anchor="ctr"/>
                    <a:p>
                      <a:pPr>
                        <a:lnSpc>
                          <a:spcPct val="100000"/>
                        </a:lnSpc>
                      </a:pPr>
                      <a:r>
                        <a:rPr b="1" lang="cs-CZ" sz="1000" spc="-1" strike="noStrike">
                          <a:solidFill>
                            <a:srgbClr val="000000"/>
                          </a:solidFill>
                          <a:latin typeface="Arial"/>
                          <a:ea typeface="Arial"/>
                        </a:rPr>
                        <a:t>Methionine Sulfoxide</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000" spc="-1" strike="noStrike">
                          <a:solidFill>
                            <a:srgbClr val="000000"/>
                          </a:solidFill>
                          <a:latin typeface="Arial"/>
                          <a:ea typeface="Arial"/>
                        </a:rPr>
                        <a:t>C</a:t>
                      </a:r>
                      <a:r>
                        <a:rPr b="1" lang="cs-CZ" sz="1000" spc="-1" strike="noStrike" baseline="-25000">
                          <a:solidFill>
                            <a:srgbClr val="000000"/>
                          </a:solidFill>
                          <a:latin typeface="Arial"/>
                          <a:ea typeface="Arial"/>
                        </a:rPr>
                        <a:t>5</a:t>
                      </a:r>
                      <a:r>
                        <a:rPr b="1" lang="cs-CZ" sz="1000" spc="-1" strike="noStrike">
                          <a:solidFill>
                            <a:srgbClr val="000000"/>
                          </a:solidFill>
                          <a:latin typeface="Arial"/>
                          <a:ea typeface="Arial"/>
                        </a:rPr>
                        <a:t>H</a:t>
                      </a:r>
                      <a:r>
                        <a:rPr b="1" lang="cs-CZ" sz="1000" spc="-1" strike="noStrike" baseline="-25000">
                          <a:solidFill>
                            <a:srgbClr val="000000"/>
                          </a:solidFill>
                          <a:latin typeface="Arial"/>
                          <a:ea typeface="Arial"/>
                        </a:rPr>
                        <a:t>9</a:t>
                      </a:r>
                      <a:r>
                        <a:rPr b="1" lang="cs-CZ" sz="1000" spc="-1" strike="noStrike">
                          <a:solidFill>
                            <a:srgbClr val="000000"/>
                          </a:solidFill>
                          <a:latin typeface="Arial"/>
                          <a:ea typeface="Arial"/>
                        </a:rPr>
                        <a:t>NO</a:t>
                      </a:r>
                      <a:r>
                        <a:rPr b="1" lang="cs-CZ" sz="1000" spc="-1" strike="noStrike" baseline="-25000">
                          <a:solidFill>
                            <a:srgbClr val="000000"/>
                          </a:solidFill>
                          <a:latin typeface="Arial"/>
                          <a:ea typeface="Arial"/>
                        </a:rPr>
                        <a:t>2</a:t>
                      </a:r>
                      <a:r>
                        <a:rPr b="1" lang="cs-CZ" sz="1000" spc="-1" strike="noStrike">
                          <a:solidFill>
                            <a:srgbClr val="000000"/>
                          </a:solidFill>
                          <a:latin typeface="Arial"/>
                          <a:ea typeface="Arial"/>
                        </a:rPr>
                        <a:t>S</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000" spc="-1" strike="noStrike">
                          <a:solidFill>
                            <a:srgbClr val="000000"/>
                          </a:solidFill>
                          <a:latin typeface="Arial"/>
                          <a:ea typeface="Arial"/>
                        </a:rPr>
                        <a:t>147.0354</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000" spc="-1" strike="noStrike">
                          <a:solidFill>
                            <a:srgbClr val="000000"/>
                          </a:solidFill>
                          <a:latin typeface="Arial"/>
                          <a:ea typeface="Arial"/>
                        </a:rPr>
                        <a:t>15.9949</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r>
              <a:tr h="393120">
                <a:tc>
                  <a:txBody>
                    <a:bodyPr lIns="0" rIns="0" anchor="ctr"/>
                    <a:p>
                      <a:pPr>
                        <a:lnSpc>
                          <a:spcPct val="100000"/>
                        </a:lnSpc>
                      </a:pPr>
                      <a:r>
                        <a:rPr b="1" lang="cs-CZ" sz="1000" spc="-1" strike="noStrike">
                          <a:solidFill>
                            <a:srgbClr val="000000"/>
                          </a:solidFill>
                          <a:latin typeface="Arial"/>
                          <a:ea typeface="Arial"/>
                        </a:rPr>
                        <a:t>Methionine Sulfone</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000" spc="-1" strike="noStrike">
                          <a:solidFill>
                            <a:srgbClr val="000000"/>
                          </a:solidFill>
                          <a:latin typeface="Arial"/>
                          <a:ea typeface="Arial"/>
                        </a:rPr>
                        <a:t>C</a:t>
                      </a:r>
                      <a:r>
                        <a:rPr b="1" lang="cs-CZ" sz="1000" spc="-1" strike="noStrike" baseline="-25000">
                          <a:solidFill>
                            <a:srgbClr val="000000"/>
                          </a:solidFill>
                          <a:latin typeface="Arial"/>
                          <a:ea typeface="Arial"/>
                        </a:rPr>
                        <a:t>5</a:t>
                      </a:r>
                      <a:r>
                        <a:rPr b="1" lang="cs-CZ" sz="1000" spc="-1" strike="noStrike">
                          <a:solidFill>
                            <a:srgbClr val="000000"/>
                          </a:solidFill>
                          <a:latin typeface="Arial"/>
                          <a:ea typeface="Arial"/>
                        </a:rPr>
                        <a:t>H</a:t>
                      </a:r>
                      <a:r>
                        <a:rPr b="1" lang="cs-CZ" sz="1000" spc="-1" strike="noStrike" baseline="-25000">
                          <a:solidFill>
                            <a:srgbClr val="000000"/>
                          </a:solidFill>
                          <a:latin typeface="Arial"/>
                          <a:ea typeface="Arial"/>
                        </a:rPr>
                        <a:t>9</a:t>
                      </a:r>
                      <a:r>
                        <a:rPr b="1" lang="cs-CZ" sz="1000" spc="-1" strike="noStrike">
                          <a:solidFill>
                            <a:srgbClr val="000000"/>
                          </a:solidFill>
                          <a:latin typeface="Arial"/>
                          <a:ea typeface="Arial"/>
                        </a:rPr>
                        <a:t>NO</a:t>
                      </a:r>
                      <a:r>
                        <a:rPr b="1" lang="cs-CZ" sz="1000" spc="-1" strike="noStrike" baseline="-25000">
                          <a:solidFill>
                            <a:srgbClr val="000000"/>
                          </a:solidFill>
                          <a:latin typeface="Arial"/>
                          <a:ea typeface="Arial"/>
                        </a:rPr>
                        <a:t>3</a:t>
                      </a:r>
                      <a:r>
                        <a:rPr b="1" lang="cs-CZ" sz="1000" spc="-1" strike="noStrike">
                          <a:solidFill>
                            <a:srgbClr val="000000"/>
                          </a:solidFill>
                          <a:latin typeface="Arial"/>
                          <a:ea typeface="Arial"/>
                        </a:rPr>
                        <a:t>S</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000" spc="-1" strike="noStrike">
                          <a:solidFill>
                            <a:srgbClr val="000000"/>
                          </a:solidFill>
                          <a:latin typeface="Arial"/>
                          <a:ea typeface="Arial"/>
                        </a:rPr>
                        <a:t>163.0303</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000" spc="-1" strike="noStrike">
                          <a:solidFill>
                            <a:srgbClr val="000000"/>
                          </a:solidFill>
                          <a:latin typeface="Arial"/>
                          <a:ea typeface="Arial"/>
                        </a:rPr>
                        <a:t>31.9898</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r>
              <a:tr h="242280">
                <a:tc>
                  <a:txBody>
                    <a:bodyPr lIns="0" rIns="0" anchor="ctr"/>
                    <a:p>
                      <a:pPr>
                        <a:lnSpc>
                          <a:spcPct val="100000"/>
                        </a:lnSpc>
                      </a:pPr>
                      <a:r>
                        <a:rPr b="1" lang="cs-CZ" sz="1000" spc="-1" strike="noStrike">
                          <a:solidFill>
                            <a:srgbClr val="000000"/>
                          </a:solidFill>
                          <a:latin typeface="Arial"/>
                          <a:ea typeface="Arial"/>
                        </a:rPr>
                        <a:t>Sulfur</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000" spc="-1" strike="noStrike">
                          <a:solidFill>
                            <a:srgbClr val="000000"/>
                          </a:solidFill>
                          <a:latin typeface="Arial"/>
                          <a:ea typeface="Arial"/>
                        </a:rPr>
                        <a:t>S</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000" spc="-1" strike="noStrike">
                          <a:solidFill>
                            <a:srgbClr val="000000"/>
                          </a:solidFill>
                          <a:latin typeface="Arial"/>
                          <a:ea typeface="Arial"/>
                        </a:rPr>
                        <a:t>31.9721</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lIns="0" rIns="0" anchor="ctr"/>
                    <a:p>
                      <a:pPr algn="ctr">
                        <a:lnSpc>
                          <a:spcPct val="100000"/>
                        </a:lnSpc>
                      </a:pPr>
                      <a:r>
                        <a:rPr b="1" lang="cs-CZ" sz="1000" spc="-1" strike="noStrike">
                          <a:solidFill>
                            <a:srgbClr val="000000"/>
                          </a:solidFill>
                          <a:latin typeface="Arial"/>
                          <a:ea typeface="Arial"/>
                        </a:rPr>
                        <a:t>-</a:t>
                      </a:r>
                      <a:endParaRPr b="0" lang="cs-CZ" sz="1000" spc="-1" strike="noStrike">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tr>
            </a:tbl>
          </a:graphicData>
        </a:graphic>
      </p:graphicFrame>
      <p:sp>
        <p:nvSpPr>
          <p:cNvPr id="562" name="CustomShape 6"/>
          <p:cNvSpPr/>
          <p:nvPr/>
        </p:nvSpPr>
        <p:spPr>
          <a:xfrm>
            <a:off x="4479840" y="4668840"/>
            <a:ext cx="183960" cy="641160"/>
          </a:xfrm>
          <a:prstGeom prst="rect">
            <a:avLst/>
          </a:prstGeom>
          <a:noFill/>
          <a:ln>
            <a:noFill/>
          </a:ln>
        </p:spPr>
        <p:style>
          <a:lnRef idx="0"/>
          <a:fillRef idx="0"/>
          <a:effectRef idx="0"/>
          <a:fontRef idx="minor"/>
        </p:style>
        <p:txBody>
          <a:bodyPr anchor="ctr"/>
          <a:p>
            <a:pPr algn="ctr">
              <a:lnSpc>
                <a:spcPct val="100000"/>
              </a:lnSpc>
            </a:pPr>
            <a:endParaRPr b="0" lang="cs-CZ" sz="1800" spc="-1" strike="noStrike">
              <a:latin typeface="Arial"/>
            </a:endParaRPr>
          </a:p>
          <a:p>
            <a:pPr>
              <a:lnSpc>
                <a:spcPct val="100000"/>
              </a:lnSpc>
            </a:pPr>
            <a:endParaRPr b="0" lang="cs-CZ" sz="1800" spc="-1" strike="noStrike">
              <a:latin typeface="Arial"/>
            </a:endParaRPr>
          </a:p>
        </p:txBody>
      </p:sp>
      <p:sp>
        <p:nvSpPr>
          <p:cNvPr id="563" name="CustomShape 7"/>
          <p:cNvSpPr/>
          <p:nvPr/>
        </p:nvSpPr>
        <p:spPr>
          <a:xfrm>
            <a:off x="4479840" y="5675400"/>
            <a:ext cx="183960" cy="641160"/>
          </a:xfrm>
          <a:prstGeom prst="rect">
            <a:avLst/>
          </a:prstGeom>
          <a:noFill/>
          <a:ln>
            <a:noFill/>
          </a:ln>
        </p:spPr>
        <p:style>
          <a:lnRef idx="0"/>
          <a:fillRef idx="0"/>
          <a:effectRef idx="0"/>
          <a:fontRef idx="minor"/>
        </p:style>
        <p:txBody>
          <a:bodyPr anchor="ctr"/>
          <a:p>
            <a:pPr algn="ctr">
              <a:lnSpc>
                <a:spcPct val="100000"/>
              </a:lnSpc>
            </a:pPr>
            <a:endParaRPr b="0" lang="cs-CZ" sz="1800" spc="-1" strike="noStrike">
              <a:latin typeface="Arial"/>
            </a:endParaRPr>
          </a:p>
          <a:p>
            <a:pPr>
              <a:lnSpc>
                <a:spcPct val="100000"/>
              </a:lnSpc>
            </a:pPr>
            <a:endParaRPr b="0" lang="cs-CZ" sz="1800" spc="-1" strike="noStrike">
              <a:latin typeface="Arial"/>
            </a:endParaRPr>
          </a:p>
        </p:txBody>
      </p:sp>
      <p:sp>
        <p:nvSpPr>
          <p:cNvPr id="564" name="CustomShape 8"/>
          <p:cNvSpPr/>
          <p:nvPr/>
        </p:nvSpPr>
        <p:spPr>
          <a:xfrm>
            <a:off x="4067280" y="4221000"/>
            <a:ext cx="4536720" cy="304560"/>
          </a:xfrm>
          <a:prstGeom prst="rect">
            <a:avLst/>
          </a:prstGeom>
          <a:noFill/>
          <a:ln>
            <a:noFill/>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Detection of oxidized Met species by MS</a:t>
            </a:r>
            <a:endParaRPr b="0" lang="cs-CZ" sz="1400" spc="-1" strike="noStrike">
              <a:latin typeface="Arial"/>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5" name="CustomShape 1"/>
          <p:cNvSpPr/>
          <p:nvPr/>
        </p:nvSpPr>
        <p:spPr>
          <a:xfrm>
            <a:off x="1116000" y="189000"/>
            <a:ext cx="6343200" cy="396360"/>
          </a:xfrm>
          <a:prstGeom prst="rect">
            <a:avLst/>
          </a:prstGeom>
          <a:noFill/>
          <a:ln>
            <a:noFill/>
          </a:ln>
        </p:spPr>
        <p:style>
          <a:lnRef idx="0"/>
          <a:fillRef idx="0"/>
          <a:effectRef idx="0"/>
          <a:fontRef idx="minor"/>
        </p:style>
        <p:txBody>
          <a:bodyPr/>
          <a:p>
            <a:pPr>
              <a:lnSpc>
                <a:spcPct val="100000"/>
              </a:lnSpc>
            </a:pPr>
            <a:r>
              <a:rPr b="1" lang="cs-CZ" sz="2000" spc="-1" strike="noStrike">
                <a:solidFill>
                  <a:srgbClr val="000066"/>
                </a:solidFill>
                <a:latin typeface="Arial"/>
                <a:ea typeface="Arial"/>
              </a:rPr>
              <a:t>Mass spectrometry (MS)- </a:t>
            </a:r>
            <a:r>
              <a:rPr b="1" lang="cs-CZ" sz="1800" spc="-1" strike="noStrike">
                <a:solidFill>
                  <a:srgbClr val="000000"/>
                </a:solidFill>
                <a:latin typeface="Arial"/>
                <a:ea typeface="Arial"/>
              </a:rPr>
              <a:t>Analysis of disulfide linkage</a:t>
            </a:r>
            <a:endParaRPr b="0" lang="cs-CZ" sz="1800" spc="-1" strike="noStrike">
              <a:latin typeface="Arial"/>
            </a:endParaRPr>
          </a:p>
        </p:txBody>
      </p:sp>
      <p:sp>
        <p:nvSpPr>
          <p:cNvPr id="566" name="CustomShape 2"/>
          <p:cNvSpPr/>
          <p:nvPr/>
        </p:nvSpPr>
        <p:spPr>
          <a:xfrm>
            <a:off x="0" y="6381720"/>
            <a:ext cx="6337080" cy="336240"/>
          </a:xfrm>
          <a:prstGeom prst="rect">
            <a:avLst/>
          </a:prstGeom>
          <a:noFill/>
          <a:ln>
            <a:noFill/>
          </a:ln>
        </p:spPr>
        <p:style>
          <a:lnRef idx="0"/>
          <a:fillRef idx="0"/>
          <a:effectRef idx="0"/>
          <a:fontRef idx="minor"/>
        </p:style>
        <p:txBody>
          <a:bodyPr/>
          <a:p>
            <a:pPr>
              <a:lnSpc>
                <a:spcPct val="100000"/>
              </a:lnSpc>
            </a:pPr>
            <a:r>
              <a:rPr b="0" lang="cs-CZ" sz="1600" spc="-1" strike="noStrike">
                <a:solidFill>
                  <a:srgbClr val="000000"/>
                </a:solidFill>
                <a:latin typeface="Arial"/>
                <a:ea typeface="Arial"/>
              </a:rPr>
              <a:t>‘‘</a:t>
            </a:r>
            <a:r>
              <a:rPr b="0" lang="cs-CZ" sz="1600" spc="-1" strike="noStrike">
                <a:solidFill>
                  <a:srgbClr val="000000"/>
                </a:solidFill>
                <a:latin typeface="Arial"/>
                <a:ea typeface="Arial"/>
              </a:rPr>
              <a:t>H’’ and ‘‘L’’ denote heavy chain and light chain of IgG, respectively. </a:t>
            </a:r>
            <a:endParaRPr b="0" lang="cs-CZ" sz="1600" spc="-1" strike="noStrike">
              <a:latin typeface="Arial"/>
            </a:endParaRPr>
          </a:p>
        </p:txBody>
      </p:sp>
      <p:sp>
        <p:nvSpPr>
          <p:cNvPr id="567" name="CustomShape 3"/>
          <p:cNvSpPr/>
          <p:nvPr/>
        </p:nvSpPr>
        <p:spPr>
          <a:xfrm>
            <a:off x="250920" y="692280"/>
            <a:ext cx="8640360" cy="1025280"/>
          </a:xfrm>
          <a:prstGeom prst="rect">
            <a:avLst/>
          </a:prstGeom>
          <a:noFill/>
          <a:ln>
            <a:noFill/>
          </a:ln>
        </p:spPr>
        <p:style>
          <a:lnRef idx="0"/>
          <a:fillRef idx="0"/>
          <a:effectRef idx="0"/>
          <a:fontRef idx="minor"/>
        </p:style>
        <p:txBody>
          <a:bodyPr/>
          <a:p>
            <a:pPr>
              <a:lnSpc>
                <a:spcPct val="110000"/>
              </a:lnSpc>
            </a:pPr>
            <a:r>
              <a:rPr b="0" lang="cs-CZ" sz="1400" spc="-1" strike="noStrike">
                <a:solidFill>
                  <a:srgbClr val="000000"/>
                </a:solidFill>
                <a:latin typeface="Arial"/>
                <a:ea typeface="Arial"/>
              </a:rPr>
              <a:t>Example:  In a properly folded IgG antibody, all cysteins are involved in disulfide bonding and thus are responsible for  maintaining  the characterisitic 3D structure of IgG antibody. Incomplete disulfide linkage or free SH groups can lead to (a) the formation of antibody fragments that do not bind antigen and to (b) antibody aggregation.</a:t>
            </a:r>
            <a:endParaRPr b="0" lang="cs-CZ" sz="1400" spc="-1" strike="noStrike">
              <a:latin typeface="Arial"/>
            </a:endParaRPr>
          </a:p>
        </p:txBody>
      </p:sp>
      <p:sp>
        <p:nvSpPr>
          <p:cNvPr id="568" name="CustomShape 4"/>
          <p:cNvSpPr/>
          <p:nvPr/>
        </p:nvSpPr>
        <p:spPr>
          <a:xfrm>
            <a:off x="34920" y="3933720"/>
            <a:ext cx="3168360" cy="1855440"/>
          </a:xfrm>
          <a:prstGeom prst="rect">
            <a:avLst/>
          </a:prstGeom>
          <a:noFill/>
          <a:ln>
            <a:noFill/>
          </a:ln>
        </p:spPr>
        <p:style>
          <a:lnRef idx="0"/>
          <a:fillRef idx="0"/>
          <a:effectRef idx="0"/>
          <a:fontRef idx="minor"/>
        </p:style>
        <p:txBody>
          <a:bodyPr/>
          <a:p>
            <a:pPr>
              <a:lnSpc>
                <a:spcPct val="130000"/>
              </a:lnSpc>
            </a:pPr>
            <a:r>
              <a:rPr b="0" lang="cs-CZ" sz="1400" spc="-1" strike="noStrike">
                <a:solidFill>
                  <a:srgbClr val="000000"/>
                </a:solidFill>
                <a:latin typeface="Arial"/>
                <a:ea typeface="Arial"/>
              </a:rPr>
              <a:t>(B) Reduced peptide mixture: </a:t>
            </a:r>
            <a:endParaRPr b="0" lang="cs-CZ" sz="1400" spc="-1" strike="noStrike">
              <a:latin typeface="Arial"/>
            </a:endParaRPr>
          </a:p>
          <a:p>
            <a:pPr>
              <a:lnSpc>
                <a:spcPct val="130000"/>
              </a:lnSpc>
            </a:pPr>
            <a:r>
              <a:rPr b="0" lang="cs-CZ" sz="1400" spc="-1" strike="noStrike">
                <a:solidFill>
                  <a:srgbClr val="000000"/>
                </a:solidFill>
                <a:latin typeface="Arial"/>
                <a:ea typeface="Arial"/>
              </a:rPr>
              <a:t>1. Alkylation of free disulfide groups.</a:t>
            </a:r>
            <a:endParaRPr b="0" lang="cs-CZ" sz="1400" spc="-1" strike="noStrike">
              <a:latin typeface="Arial"/>
            </a:endParaRPr>
          </a:p>
          <a:p>
            <a:pPr>
              <a:lnSpc>
                <a:spcPct val="130000"/>
              </a:lnSpc>
            </a:pPr>
            <a:r>
              <a:rPr b="0" lang="cs-CZ" sz="1400" spc="-1" strike="noStrike">
                <a:solidFill>
                  <a:srgbClr val="000000"/>
                </a:solidFill>
                <a:latin typeface="Arial"/>
                <a:ea typeface="Arial"/>
              </a:rPr>
              <a:t>2. Digestion  with protease</a:t>
            </a:r>
            <a:endParaRPr b="0" lang="cs-CZ" sz="1400" spc="-1" strike="noStrike">
              <a:latin typeface="Arial"/>
            </a:endParaRPr>
          </a:p>
          <a:p>
            <a:pPr>
              <a:lnSpc>
                <a:spcPct val="130000"/>
              </a:lnSpc>
            </a:pPr>
            <a:r>
              <a:rPr b="0" lang="cs-CZ" sz="1400" spc="-1" strike="noStrike">
                <a:solidFill>
                  <a:srgbClr val="000000"/>
                </a:solidFill>
                <a:latin typeface="Arial"/>
                <a:ea typeface="Arial"/>
              </a:rPr>
              <a:t>3. Reduction of disulfide bonds with DTT</a:t>
            </a:r>
            <a:endParaRPr b="0" lang="cs-CZ" sz="1400" spc="-1" strike="noStrike">
              <a:latin typeface="Arial"/>
            </a:endParaRPr>
          </a:p>
          <a:p>
            <a:pPr>
              <a:lnSpc>
                <a:spcPct val="100000"/>
              </a:lnSpc>
            </a:pPr>
            <a:endParaRPr b="0" lang="cs-CZ" sz="1400" spc="-1" strike="noStrike">
              <a:latin typeface="Arial"/>
            </a:endParaRPr>
          </a:p>
        </p:txBody>
      </p:sp>
      <p:sp>
        <p:nvSpPr>
          <p:cNvPr id="569" name="CustomShape 5"/>
          <p:cNvSpPr/>
          <p:nvPr/>
        </p:nvSpPr>
        <p:spPr>
          <a:xfrm>
            <a:off x="395280" y="1916280"/>
            <a:ext cx="2160360" cy="36648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00"/>
                </a:solidFill>
                <a:latin typeface="Arial"/>
                <a:ea typeface="Arial"/>
              </a:rPr>
              <a:t>LS/MS analysis</a:t>
            </a:r>
            <a:endParaRPr b="0" lang="cs-CZ" sz="1800" spc="-1" strike="noStrike">
              <a:latin typeface="Arial"/>
            </a:endParaRPr>
          </a:p>
        </p:txBody>
      </p:sp>
      <p:sp>
        <p:nvSpPr>
          <p:cNvPr id="570" name="CustomShape 6"/>
          <p:cNvSpPr/>
          <p:nvPr/>
        </p:nvSpPr>
        <p:spPr>
          <a:xfrm>
            <a:off x="250920" y="2273400"/>
            <a:ext cx="2592000" cy="1368000"/>
          </a:xfrm>
          <a:prstGeom prst="rect">
            <a:avLst/>
          </a:prstGeom>
          <a:noFill/>
          <a:ln>
            <a:noFill/>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(A)Non- reduced peptide mixture:</a:t>
            </a:r>
            <a:endParaRPr b="0" lang="cs-CZ" sz="1400" spc="-1" strike="noStrike">
              <a:latin typeface="Arial"/>
            </a:endParaRPr>
          </a:p>
          <a:p>
            <a:pPr>
              <a:lnSpc>
                <a:spcPct val="100000"/>
              </a:lnSpc>
              <a:spcBef>
                <a:spcPts val="700"/>
              </a:spcBef>
            </a:pPr>
            <a:r>
              <a:rPr b="0" lang="cs-CZ" sz="1400" spc="-1" strike="noStrike">
                <a:solidFill>
                  <a:srgbClr val="000000"/>
                </a:solidFill>
                <a:latin typeface="Arial"/>
                <a:ea typeface="Arial"/>
              </a:rPr>
              <a:t>1. Alkylation of free sulfhydryl groups.</a:t>
            </a:r>
            <a:endParaRPr b="0" lang="cs-CZ" sz="1400" spc="-1" strike="noStrike">
              <a:latin typeface="Arial"/>
            </a:endParaRPr>
          </a:p>
          <a:p>
            <a:pPr>
              <a:lnSpc>
                <a:spcPct val="100000"/>
              </a:lnSpc>
              <a:spcBef>
                <a:spcPts val="700"/>
              </a:spcBef>
            </a:pPr>
            <a:r>
              <a:rPr b="0" lang="cs-CZ" sz="1400" spc="-1" strike="noStrike">
                <a:solidFill>
                  <a:srgbClr val="000000"/>
                </a:solidFill>
                <a:latin typeface="Arial"/>
                <a:ea typeface="Arial"/>
              </a:rPr>
              <a:t>2. Digestion  with protease</a:t>
            </a:r>
            <a:endParaRPr b="0" lang="cs-CZ" sz="1400" spc="-1" strike="noStrike">
              <a:latin typeface="Arial"/>
            </a:endParaRPr>
          </a:p>
        </p:txBody>
      </p:sp>
      <p:sp>
        <p:nvSpPr>
          <p:cNvPr id="571" name="CustomShape 7"/>
          <p:cNvSpPr/>
          <p:nvPr/>
        </p:nvSpPr>
        <p:spPr>
          <a:xfrm>
            <a:off x="6877080" y="6453360"/>
            <a:ext cx="2087280" cy="274320"/>
          </a:xfrm>
          <a:prstGeom prst="rect">
            <a:avLst/>
          </a:prstGeom>
          <a:noFill/>
          <a:ln>
            <a:noFill/>
          </a:ln>
        </p:spPr>
        <p:style>
          <a:lnRef idx="0"/>
          <a:fillRef idx="0"/>
          <a:effectRef idx="0"/>
          <a:fontRef idx="minor"/>
        </p:style>
        <p:txBody>
          <a:bodyPr/>
          <a:p>
            <a:pPr>
              <a:lnSpc>
                <a:spcPct val="100000"/>
              </a:lnSpc>
            </a:pPr>
            <a:r>
              <a:rPr b="1" lang="cs-CZ" sz="1800" spc="-1" strike="noStrike" baseline="-25000">
                <a:solidFill>
                  <a:srgbClr val="000000"/>
                </a:solidFill>
                <a:latin typeface="Arial"/>
                <a:ea typeface="Arial"/>
              </a:rPr>
              <a:t>(Barnes and Lim, 2006)</a:t>
            </a:r>
            <a:endParaRPr b="0" lang="cs-CZ" sz="1800" spc="-1" strike="noStrike">
              <a:latin typeface="Arial"/>
            </a:endParaRPr>
          </a:p>
        </p:txBody>
      </p:sp>
      <p:pic>
        <p:nvPicPr>
          <p:cNvPr id="572" name="Shape 714" descr=""/>
          <p:cNvPicPr/>
          <p:nvPr/>
        </p:nvPicPr>
        <p:blipFill>
          <a:blip r:embed="rId1"/>
          <a:stretch/>
        </p:blipFill>
        <p:spPr>
          <a:xfrm>
            <a:off x="2987640" y="1671480"/>
            <a:ext cx="6168600" cy="4565160"/>
          </a:xfrm>
          <a:prstGeom prst="rect">
            <a:avLst/>
          </a:prstGeom>
          <a:ln>
            <a:noFill/>
          </a:ln>
        </p:spPr>
      </p:pic>
      <p:sp>
        <p:nvSpPr>
          <p:cNvPr id="573" name="CustomShape 8"/>
          <p:cNvSpPr/>
          <p:nvPr/>
        </p:nvSpPr>
        <p:spPr>
          <a:xfrm flipH="1">
            <a:off x="5880240" y="3716280"/>
            <a:ext cx="72720" cy="720360"/>
          </a:xfrm>
          <a:custGeom>
            <a:avLst/>
            <a:gdLst/>
            <a:ahLst/>
            <a:rect l="l" t="t" r="r" b="b"/>
            <a:pathLst>
              <a:path w="21600" h="21600">
                <a:moveTo>
                  <a:pt x="0" y="0"/>
                </a:moveTo>
                <a:lnTo>
                  <a:pt x="21600" y="21600"/>
                </a:lnTo>
              </a:path>
            </a:pathLst>
          </a:custGeom>
          <a:noFill/>
          <a:ln w="9360">
            <a:solidFill>
              <a:srgbClr val="ff0000"/>
            </a:solidFill>
            <a:miter/>
            <a:tailEnd len="med" type="triangle" w="med"/>
          </a:ln>
        </p:spPr>
        <p:style>
          <a:lnRef idx="0"/>
          <a:fillRef idx="0"/>
          <a:effectRef idx="0"/>
          <a:fontRef idx="minor"/>
        </p:style>
      </p:sp>
      <p:sp>
        <p:nvSpPr>
          <p:cNvPr id="574" name="CustomShape 9"/>
          <p:cNvSpPr/>
          <p:nvPr/>
        </p:nvSpPr>
        <p:spPr>
          <a:xfrm flipH="1">
            <a:off x="5447520" y="3716280"/>
            <a:ext cx="504360" cy="1441080"/>
          </a:xfrm>
          <a:custGeom>
            <a:avLst/>
            <a:gdLst/>
            <a:ahLst/>
            <a:rect l="l" t="t" r="r" b="b"/>
            <a:pathLst>
              <a:path w="21600" h="21600">
                <a:moveTo>
                  <a:pt x="0" y="0"/>
                </a:moveTo>
                <a:lnTo>
                  <a:pt x="21600" y="21600"/>
                </a:lnTo>
              </a:path>
            </a:pathLst>
          </a:custGeom>
          <a:noFill/>
          <a:ln w="9360">
            <a:solidFill>
              <a:srgbClr val="ff0000"/>
            </a:solidFill>
            <a:miter/>
            <a:tailEnd len="med" type="triangle" w="med"/>
          </a:ln>
        </p:spPr>
        <p:style>
          <a:lnRef idx="0"/>
          <a:fillRef idx="0"/>
          <a:effectRef idx="0"/>
          <a:fontRef idx="minor"/>
        </p:style>
      </p:sp>
      <p:sp>
        <p:nvSpPr>
          <p:cNvPr id="575" name="CustomShape 10"/>
          <p:cNvSpPr/>
          <p:nvPr/>
        </p:nvSpPr>
        <p:spPr>
          <a:xfrm>
            <a:off x="6634080" y="3692520"/>
            <a:ext cx="791640" cy="1512360"/>
          </a:xfrm>
          <a:custGeom>
            <a:avLst/>
            <a:gdLst/>
            <a:ahLst/>
            <a:rect l="l" t="t" r="r" b="b"/>
            <a:pathLst>
              <a:path w="21600" h="21600">
                <a:moveTo>
                  <a:pt x="0" y="0"/>
                </a:moveTo>
                <a:lnTo>
                  <a:pt x="21600" y="21600"/>
                </a:lnTo>
              </a:path>
            </a:pathLst>
          </a:custGeom>
          <a:noFill/>
          <a:ln w="9360">
            <a:solidFill>
              <a:srgbClr val="0000ff"/>
            </a:solidFill>
            <a:miter/>
            <a:tailEnd len="med" type="triangle" w="med"/>
          </a:ln>
        </p:spPr>
        <p:style>
          <a:lnRef idx="0"/>
          <a:fillRef idx="0"/>
          <a:effectRef idx="0"/>
          <a:fontRef idx="minor"/>
        </p:style>
      </p:sp>
      <p:sp>
        <p:nvSpPr>
          <p:cNvPr id="576" name="CustomShape 11"/>
          <p:cNvSpPr/>
          <p:nvPr/>
        </p:nvSpPr>
        <p:spPr>
          <a:xfrm>
            <a:off x="6672240" y="3789360"/>
            <a:ext cx="1080720" cy="1007640"/>
          </a:xfrm>
          <a:custGeom>
            <a:avLst/>
            <a:gdLst/>
            <a:ahLst/>
            <a:rect l="l" t="t" r="r" b="b"/>
            <a:pathLst>
              <a:path w="21600" h="21600">
                <a:moveTo>
                  <a:pt x="0" y="0"/>
                </a:moveTo>
                <a:lnTo>
                  <a:pt x="21600" y="21600"/>
                </a:lnTo>
              </a:path>
            </a:pathLst>
          </a:custGeom>
          <a:noFill/>
          <a:ln w="9360">
            <a:solidFill>
              <a:srgbClr val="0000ff"/>
            </a:solidFill>
            <a:miter/>
            <a:tailEnd len="med" type="triangle" w="med"/>
          </a:ln>
        </p:spPr>
        <p:style>
          <a:lnRef idx="0"/>
          <a:fillRef idx="0"/>
          <a:effectRef idx="0"/>
          <a:fontRef idx="minor"/>
        </p:style>
      </p:sp>
      <p:sp>
        <p:nvSpPr>
          <p:cNvPr id="577" name="CustomShape 12"/>
          <p:cNvSpPr/>
          <p:nvPr/>
        </p:nvSpPr>
        <p:spPr>
          <a:xfrm>
            <a:off x="5592600" y="3789360"/>
            <a:ext cx="1296720" cy="1368000"/>
          </a:xfrm>
          <a:custGeom>
            <a:avLst/>
            <a:gdLst/>
            <a:ahLst/>
            <a:rect l="l" t="t" r="r" b="b"/>
            <a:pathLst>
              <a:path w="21600" h="21600">
                <a:moveTo>
                  <a:pt x="0" y="0"/>
                </a:moveTo>
                <a:lnTo>
                  <a:pt x="21600" y="21600"/>
                </a:lnTo>
              </a:path>
            </a:pathLst>
          </a:custGeom>
          <a:noFill/>
          <a:ln w="9360">
            <a:solidFill>
              <a:srgbClr val="008000"/>
            </a:solidFill>
            <a:miter/>
            <a:tailEnd len="med" type="triangle" w="med"/>
          </a:ln>
        </p:spPr>
        <p:style>
          <a:lnRef idx="0"/>
          <a:fillRef idx="0"/>
          <a:effectRef idx="0"/>
          <a:fontRef idx="minor"/>
        </p:style>
      </p:sp>
      <p:sp>
        <p:nvSpPr>
          <p:cNvPr id="578" name="CustomShape 13"/>
          <p:cNvSpPr/>
          <p:nvPr/>
        </p:nvSpPr>
        <p:spPr>
          <a:xfrm flipH="1">
            <a:off x="4368240" y="3789360"/>
            <a:ext cx="1223640" cy="502920"/>
          </a:xfrm>
          <a:custGeom>
            <a:avLst/>
            <a:gdLst/>
            <a:ahLst/>
            <a:rect l="l" t="t" r="r" b="b"/>
            <a:pathLst>
              <a:path w="21600" h="21600">
                <a:moveTo>
                  <a:pt x="0" y="0"/>
                </a:moveTo>
                <a:lnTo>
                  <a:pt x="21600" y="21600"/>
                </a:lnTo>
              </a:path>
            </a:pathLst>
          </a:custGeom>
          <a:noFill/>
          <a:ln w="9360">
            <a:solidFill>
              <a:srgbClr val="008000"/>
            </a:solidFill>
            <a:miter/>
            <a:tailEnd len="med" type="triangle" w="med"/>
          </a:ln>
        </p:spPr>
        <p:style>
          <a:lnRef idx="0"/>
          <a:fillRef idx="0"/>
          <a:effectRef idx="0"/>
          <a:fontRef idx="minor"/>
        </p:style>
      </p:sp>
      <p:sp>
        <p:nvSpPr>
          <p:cNvPr id="579" name="CustomShape 14"/>
          <p:cNvSpPr/>
          <p:nvPr/>
        </p:nvSpPr>
        <p:spPr>
          <a:xfrm flipH="1">
            <a:off x="4079160" y="3789360"/>
            <a:ext cx="1512360" cy="502920"/>
          </a:xfrm>
          <a:custGeom>
            <a:avLst/>
            <a:gdLst/>
            <a:ahLst/>
            <a:rect l="l" t="t" r="r" b="b"/>
            <a:pathLst>
              <a:path w="21600" h="21600">
                <a:moveTo>
                  <a:pt x="0" y="0"/>
                </a:moveTo>
                <a:lnTo>
                  <a:pt x="21600" y="21600"/>
                </a:lnTo>
              </a:path>
            </a:pathLst>
          </a:custGeom>
          <a:noFill/>
          <a:ln w="9360">
            <a:solidFill>
              <a:srgbClr val="008000"/>
            </a:solidFill>
            <a:miter/>
          </a:ln>
        </p:spPr>
        <p:style>
          <a:lnRef idx="0"/>
          <a:fillRef idx="0"/>
          <a:effectRef idx="0"/>
          <a:fontRef idx="minor"/>
        </p:style>
      </p:sp>
      <p:sp>
        <p:nvSpPr>
          <p:cNvPr id="580" name="CustomShape 15"/>
          <p:cNvSpPr/>
          <p:nvPr/>
        </p:nvSpPr>
        <p:spPr>
          <a:xfrm>
            <a:off x="4079880" y="4292640"/>
            <a:ext cx="360" cy="504360"/>
          </a:xfrm>
          <a:custGeom>
            <a:avLst/>
            <a:gdLst/>
            <a:ahLst/>
            <a:rect l="l" t="t" r="r" b="b"/>
            <a:pathLst>
              <a:path w="21600" h="21600">
                <a:moveTo>
                  <a:pt x="0" y="0"/>
                </a:moveTo>
                <a:lnTo>
                  <a:pt x="21600" y="21600"/>
                </a:lnTo>
              </a:path>
            </a:pathLst>
          </a:custGeom>
          <a:noFill/>
          <a:ln w="9360">
            <a:solidFill>
              <a:srgbClr val="008000"/>
            </a:solidFill>
            <a:miter/>
            <a:tailEnd len="med" type="triangle" w="med"/>
          </a:ln>
        </p:spPr>
        <p:style>
          <a:lnRef idx="0"/>
          <a:fillRef idx="0"/>
          <a:effectRef idx="0"/>
          <a:fontRef idx="minor"/>
        </p:style>
      </p:sp>
      <p:sp>
        <p:nvSpPr>
          <p:cNvPr id="581" name="CustomShape 16"/>
          <p:cNvSpPr/>
          <p:nvPr/>
        </p:nvSpPr>
        <p:spPr>
          <a:xfrm>
            <a:off x="2916360" y="2637000"/>
            <a:ext cx="718920" cy="337680"/>
          </a:xfrm>
          <a:prstGeom prst="rect">
            <a:avLst/>
          </a:prstGeom>
          <a:noFill/>
          <a:ln>
            <a:noFill/>
          </a:ln>
        </p:spPr>
        <p:style>
          <a:lnRef idx="0"/>
          <a:fillRef idx="0"/>
          <a:effectRef idx="0"/>
          <a:fontRef idx="minor"/>
        </p:style>
        <p:txBody>
          <a:bodyPr/>
          <a:p>
            <a:pPr>
              <a:lnSpc>
                <a:spcPct val="100000"/>
              </a:lnSpc>
            </a:pPr>
            <a:r>
              <a:rPr b="1" lang="cs-CZ" sz="1600" spc="-1" strike="noStrike">
                <a:solidFill>
                  <a:srgbClr val="000000"/>
                </a:solidFill>
                <a:latin typeface="Arial"/>
                <a:ea typeface="Arial"/>
              </a:rPr>
              <a:t>- DTT</a:t>
            </a:r>
            <a:endParaRPr b="0" lang="cs-CZ" sz="1600" spc="-1" strike="noStrike">
              <a:latin typeface="Arial"/>
            </a:endParaRPr>
          </a:p>
        </p:txBody>
      </p:sp>
      <p:sp>
        <p:nvSpPr>
          <p:cNvPr id="582" name="CustomShape 17"/>
          <p:cNvSpPr/>
          <p:nvPr/>
        </p:nvSpPr>
        <p:spPr>
          <a:xfrm>
            <a:off x="2987640" y="4797360"/>
            <a:ext cx="791640" cy="337680"/>
          </a:xfrm>
          <a:prstGeom prst="rect">
            <a:avLst/>
          </a:prstGeom>
          <a:noFill/>
          <a:ln>
            <a:noFill/>
          </a:ln>
        </p:spPr>
        <p:style>
          <a:lnRef idx="0"/>
          <a:fillRef idx="0"/>
          <a:effectRef idx="0"/>
          <a:fontRef idx="minor"/>
        </p:style>
        <p:txBody>
          <a:bodyPr/>
          <a:p>
            <a:pPr>
              <a:lnSpc>
                <a:spcPct val="100000"/>
              </a:lnSpc>
            </a:pPr>
            <a:r>
              <a:rPr b="1" lang="cs-CZ" sz="1600" spc="-1" strike="noStrike">
                <a:solidFill>
                  <a:srgbClr val="000000"/>
                </a:solidFill>
                <a:latin typeface="Arial"/>
                <a:ea typeface="Arial"/>
              </a:rPr>
              <a:t>+ DTT</a:t>
            </a:r>
            <a:endParaRPr b="0" lang="cs-CZ" sz="1600" spc="-1" strike="noStrike">
              <a:latin typeface="Arial"/>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3" name="CustomShape 1"/>
          <p:cNvSpPr/>
          <p:nvPr/>
        </p:nvSpPr>
        <p:spPr>
          <a:xfrm>
            <a:off x="1476360" y="-27000"/>
            <a:ext cx="583200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000066"/>
                </a:solidFill>
                <a:latin typeface="Arial"/>
                <a:ea typeface="Arial"/>
              </a:rPr>
              <a:t>Protein oxidation- reducing agents</a:t>
            </a:r>
            <a:endParaRPr b="0" lang="cs-CZ" sz="2000" spc="-1" strike="noStrike">
              <a:latin typeface="Arial"/>
            </a:endParaRPr>
          </a:p>
        </p:txBody>
      </p:sp>
      <p:sp>
        <p:nvSpPr>
          <p:cNvPr id="584" name="CustomShape 2"/>
          <p:cNvSpPr/>
          <p:nvPr/>
        </p:nvSpPr>
        <p:spPr>
          <a:xfrm>
            <a:off x="0" y="333360"/>
            <a:ext cx="9143640" cy="6339960"/>
          </a:xfrm>
          <a:prstGeom prst="rect">
            <a:avLst/>
          </a:prstGeom>
          <a:noFill/>
          <a:ln>
            <a:noFill/>
          </a:ln>
        </p:spPr>
        <p:style>
          <a:lnRef idx="0"/>
          <a:fillRef idx="0"/>
          <a:effectRef idx="0"/>
          <a:fontRef idx="minor"/>
        </p:style>
        <p:txBody>
          <a:bodyPr/>
          <a:p>
            <a:pPr>
              <a:lnSpc>
                <a:spcPct val="100000"/>
              </a:lnSpc>
              <a:buClr>
                <a:srgbClr val="000000"/>
              </a:buClr>
              <a:buFont typeface="Arial"/>
              <a:buChar char="•"/>
            </a:pPr>
            <a:r>
              <a:rPr b="0" lang="cs-CZ" sz="1400" spc="-1" strike="noStrike">
                <a:solidFill>
                  <a:srgbClr val="000000"/>
                </a:solidFill>
                <a:latin typeface="Arial"/>
                <a:ea typeface="Arial"/>
              </a:rPr>
              <a:t> </a:t>
            </a:r>
            <a:r>
              <a:rPr b="0" lang="cs-CZ" sz="1400" spc="-1" strike="noStrike">
                <a:solidFill>
                  <a:srgbClr val="000000"/>
                </a:solidFill>
                <a:latin typeface="Arial"/>
                <a:ea typeface="Arial"/>
              </a:rPr>
              <a:t>Reducing agents that are primarily used to protect protein from oxidation (particularly of cysteine and methionine residues): dithiothreitol (DTT) or 2-mercaptoethanol (2-ME), </a:t>
            </a:r>
            <a:r>
              <a:rPr b="0" i="1" lang="cs-CZ" sz="1400" spc="-1" strike="noStrike">
                <a:solidFill>
                  <a:srgbClr val="000000"/>
                </a:solidFill>
                <a:latin typeface="Arial"/>
                <a:ea typeface="Arial"/>
              </a:rPr>
              <a:t>tris</a:t>
            </a:r>
            <a:r>
              <a:rPr b="0" lang="cs-CZ" sz="1400" spc="-1" strike="noStrike">
                <a:solidFill>
                  <a:srgbClr val="000000"/>
                </a:solidFill>
                <a:latin typeface="Arial"/>
                <a:ea typeface="Arial"/>
              </a:rPr>
              <a:t>(2-carboxyethyl)phosphine (TCEP), EDTA (or EGTA).</a:t>
            </a:r>
            <a:endParaRPr b="0" lang="cs-CZ" sz="1400" spc="-1" strike="noStrike">
              <a:latin typeface="Arial"/>
            </a:endParaRPr>
          </a:p>
          <a:p>
            <a:pPr>
              <a:lnSpc>
                <a:spcPct val="100000"/>
              </a:lnSpc>
              <a:spcBef>
                <a:spcPts val="700"/>
              </a:spcBef>
              <a:buClr>
                <a:srgbClr val="000000"/>
              </a:buClr>
              <a:buFont typeface="Arial"/>
              <a:buChar char="•"/>
            </a:pPr>
            <a:r>
              <a:rPr b="0" lang="cs-CZ" sz="1400" spc="-1" strike="noStrike">
                <a:solidFill>
                  <a:srgbClr val="000000"/>
                </a:solidFill>
                <a:latin typeface="Arial"/>
                <a:ea typeface="Arial"/>
              </a:rPr>
              <a:t> </a:t>
            </a:r>
            <a:r>
              <a:rPr b="0" lang="cs-CZ" sz="1400" spc="-1" strike="noStrike">
                <a:solidFill>
                  <a:srgbClr val="000000"/>
                </a:solidFill>
                <a:latin typeface="Arial"/>
                <a:ea typeface="Arial"/>
              </a:rPr>
              <a:t>The higher the pH and temperature, the shorter the half-lives of the thiol reagents. </a:t>
            </a:r>
            <a:endParaRPr b="0" lang="cs-CZ" sz="1400" spc="-1" strike="noStrike">
              <a:latin typeface="Arial"/>
            </a:endParaRPr>
          </a:p>
          <a:p>
            <a:pPr>
              <a:lnSpc>
                <a:spcPct val="100000"/>
              </a:lnSpc>
              <a:spcBef>
                <a:spcPts val="700"/>
              </a:spcBef>
            </a:pPr>
            <a:endParaRPr b="0" lang="cs-CZ" sz="1400" spc="-1" strike="noStrike">
              <a:latin typeface="Arial"/>
            </a:endParaRPr>
          </a:p>
          <a:p>
            <a:pPr>
              <a:lnSpc>
                <a:spcPct val="100000"/>
              </a:lnSpc>
              <a:spcBef>
                <a:spcPts val="700"/>
              </a:spcBef>
            </a:pPr>
            <a:endParaRPr b="0" lang="cs-CZ" sz="1400" spc="-1" strike="noStrike">
              <a:latin typeface="Arial"/>
            </a:endParaRPr>
          </a:p>
          <a:p>
            <a:pPr>
              <a:lnSpc>
                <a:spcPct val="100000"/>
              </a:lnSpc>
              <a:spcBef>
                <a:spcPts val="700"/>
              </a:spcBef>
            </a:pPr>
            <a:endParaRPr b="0" lang="cs-CZ" sz="1400" spc="-1" strike="noStrike">
              <a:latin typeface="Arial"/>
            </a:endParaRPr>
          </a:p>
          <a:p>
            <a:pPr>
              <a:lnSpc>
                <a:spcPct val="100000"/>
              </a:lnSpc>
              <a:spcBef>
                <a:spcPts val="700"/>
              </a:spcBef>
            </a:pPr>
            <a:endParaRPr b="0" lang="cs-CZ" sz="1400" spc="-1" strike="noStrike">
              <a:latin typeface="Arial"/>
            </a:endParaRPr>
          </a:p>
          <a:p>
            <a:pPr>
              <a:lnSpc>
                <a:spcPct val="100000"/>
              </a:lnSpc>
              <a:spcBef>
                <a:spcPts val="700"/>
              </a:spcBef>
            </a:pPr>
            <a:endParaRPr b="0" lang="cs-CZ" sz="1400" spc="-1" strike="noStrike">
              <a:latin typeface="Arial"/>
            </a:endParaRPr>
          </a:p>
          <a:p>
            <a:pPr>
              <a:lnSpc>
                <a:spcPct val="100000"/>
              </a:lnSpc>
              <a:spcBef>
                <a:spcPts val="700"/>
              </a:spcBef>
            </a:pPr>
            <a:endParaRPr b="0" lang="cs-CZ" sz="1400" spc="-1" strike="noStrike">
              <a:latin typeface="Arial"/>
            </a:endParaRPr>
          </a:p>
          <a:p>
            <a:pPr>
              <a:lnSpc>
                <a:spcPct val="100000"/>
              </a:lnSpc>
              <a:spcBef>
                <a:spcPts val="700"/>
              </a:spcBef>
            </a:pPr>
            <a:endParaRPr b="0" lang="cs-CZ" sz="1400" spc="-1" strike="noStrike">
              <a:latin typeface="Arial"/>
            </a:endParaRPr>
          </a:p>
          <a:p>
            <a:pPr>
              <a:lnSpc>
                <a:spcPct val="100000"/>
              </a:lnSpc>
              <a:spcBef>
                <a:spcPts val="700"/>
              </a:spcBef>
            </a:pPr>
            <a:endParaRPr b="0" lang="cs-CZ" sz="1400" spc="-1" strike="noStrike">
              <a:latin typeface="Arial"/>
            </a:endParaRPr>
          </a:p>
          <a:p>
            <a:pPr>
              <a:lnSpc>
                <a:spcPct val="100000"/>
              </a:lnSpc>
              <a:spcBef>
                <a:spcPts val="700"/>
              </a:spcBef>
            </a:pPr>
            <a:endParaRPr b="0" lang="cs-CZ" sz="1400" spc="-1" strike="noStrike">
              <a:latin typeface="Arial"/>
            </a:endParaRPr>
          </a:p>
          <a:p>
            <a:pPr>
              <a:lnSpc>
                <a:spcPct val="100000"/>
              </a:lnSpc>
              <a:spcBef>
                <a:spcPts val="700"/>
              </a:spcBef>
            </a:pPr>
            <a:endParaRPr b="0" lang="cs-CZ" sz="1400" spc="-1" strike="noStrike">
              <a:latin typeface="Arial"/>
            </a:endParaRPr>
          </a:p>
          <a:p>
            <a:pPr>
              <a:lnSpc>
                <a:spcPct val="100000"/>
              </a:lnSpc>
              <a:spcBef>
                <a:spcPts val="901"/>
              </a:spcBef>
              <a:buClr>
                <a:srgbClr val="000000"/>
              </a:buClr>
              <a:buFont typeface="Arial"/>
              <a:buChar char="•"/>
            </a:pPr>
            <a:r>
              <a:rPr b="0" lang="cs-CZ" sz="1400" spc="-1" strike="noStrike">
                <a:solidFill>
                  <a:srgbClr val="000000"/>
                </a:solidFill>
                <a:latin typeface="Arial"/>
                <a:ea typeface="Arial"/>
              </a:rPr>
              <a:t> </a:t>
            </a:r>
            <a:r>
              <a:rPr b="0" lang="cs-CZ" sz="1400" spc="-1" strike="noStrike">
                <a:solidFill>
                  <a:srgbClr val="000000"/>
                </a:solidFill>
                <a:latin typeface="Arial"/>
                <a:ea typeface="Arial"/>
              </a:rPr>
              <a:t>Metal chelators such as EDTA at final concentation of 1-5 mM avoid metal (Cu, Fe, and Zn)</a:t>
            </a:r>
            <a:r>
              <a:rPr b="1" lang="cs-CZ" sz="1800" spc="-1" strike="noStrike" baseline="-25000">
                <a:solidFill>
                  <a:srgbClr val="000000"/>
                </a:solidFill>
                <a:latin typeface="Arial"/>
                <a:ea typeface="Arial"/>
              </a:rPr>
              <a:t> </a:t>
            </a:r>
            <a:r>
              <a:rPr b="0" lang="cs-CZ" sz="1400" spc="-1" strike="noStrike">
                <a:solidFill>
                  <a:srgbClr val="000000"/>
                </a:solidFill>
                <a:latin typeface="Arial"/>
                <a:ea typeface="Arial"/>
              </a:rPr>
              <a:t>-induced oxidation of SH groups and helps to maintain the protein in reduced state. </a:t>
            </a:r>
            <a:endParaRPr b="0" lang="cs-CZ" sz="1400" spc="-1" strike="noStrike">
              <a:latin typeface="Arial"/>
            </a:endParaRPr>
          </a:p>
          <a:p>
            <a:pPr>
              <a:lnSpc>
                <a:spcPct val="100000"/>
              </a:lnSpc>
              <a:spcBef>
                <a:spcPts val="700"/>
              </a:spcBef>
              <a:buClr>
                <a:srgbClr val="000000"/>
              </a:buClr>
              <a:buFont typeface="Arial"/>
              <a:buChar char="•"/>
            </a:pPr>
            <a:r>
              <a:rPr b="0" lang="cs-CZ" sz="1400" spc="-1" strike="noStrike">
                <a:solidFill>
                  <a:srgbClr val="000000"/>
                </a:solidFill>
                <a:latin typeface="Arial"/>
                <a:ea typeface="Arial"/>
              </a:rPr>
              <a:t>TCEP has been shown to be significantly more stable than DTT at pH values above 7.5, and a faster and stronger reductant than DTT at pH values below 8.0. Thus TCEP is a useful reductant over a much wider pH range (1.5–8.5) than is DTT.</a:t>
            </a:r>
            <a:endParaRPr b="0" lang="cs-CZ" sz="1400" spc="-1" strike="noStrike">
              <a:latin typeface="Arial"/>
            </a:endParaRPr>
          </a:p>
          <a:p>
            <a:pPr>
              <a:lnSpc>
                <a:spcPct val="100000"/>
              </a:lnSpc>
              <a:spcBef>
                <a:spcPts val="700"/>
              </a:spcBef>
              <a:buClr>
                <a:srgbClr val="000000"/>
              </a:buClr>
              <a:buFont typeface="Arial"/>
              <a:buChar char="•"/>
            </a:pPr>
            <a:r>
              <a:rPr b="0" lang="cs-CZ" sz="1400" spc="-1" strike="noStrike">
                <a:solidFill>
                  <a:srgbClr val="000000"/>
                </a:solidFill>
                <a:latin typeface="Arial"/>
                <a:ea typeface="Arial"/>
              </a:rPr>
              <a:t>For long-term storage of proteins, TCEP is significantly more stable than DTT without metal chelates such as EGTA in the buffer, whereas DTT is more stable if metal chelates are present. Thus TCEP has advantages over DTT, although the choice of reductant is application specific.</a:t>
            </a:r>
            <a:endParaRPr b="0" lang="cs-CZ" sz="1400" spc="-1" strike="noStrike">
              <a:latin typeface="Arial"/>
            </a:endParaRPr>
          </a:p>
        </p:txBody>
      </p:sp>
      <p:graphicFrame>
        <p:nvGraphicFramePr>
          <p:cNvPr id="585" name="Table 3"/>
          <p:cNvGraphicFramePr/>
          <p:nvPr/>
        </p:nvGraphicFramePr>
        <p:xfrm>
          <a:off x="1943280" y="1413000"/>
          <a:ext cx="5255640" cy="3176280"/>
        </p:xfrm>
        <a:graphic>
          <a:graphicData uri="http://schemas.openxmlformats.org/drawingml/2006/table">
            <a:tbl>
              <a:tblPr/>
              <a:tblGrid>
                <a:gridCol w="2354040"/>
                <a:gridCol w="1677960"/>
                <a:gridCol w="1223640"/>
              </a:tblGrid>
              <a:tr h="517320">
                <a:tc>
                  <a:tcPr>
                    <a:lnL w="28080">
                      <a:solidFill>
                        <a:srgbClr val="000000"/>
                      </a:solidFill>
                    </a:lnL>
                    <a:lnR w="12240">
                      <a:solidFill>
                        <a:srgbClr val="000000"/>
                      </a:solidFill>
                    </a:lnR>
                    <a:lnT w="28080">
                      <a:solidFill>
                        <a:srgbClr val="000000"/>
                      </a:solidFill>
                    </a:lnT>
                    <a:lnB w="12240">
                      <a:solidFill>
                        <a:srgbClr val="000000"/>
                      </a:solidFill>
                    </a:lnB>
                    <a:noFill/>
                  </a:tcPr>
                </a:tc>
                <a:tc gridSpan="2">
                  <a:txBody>
                    <a:bodyPr lIns="0" rIns="0" tIns="45360" bIns="45360"/>
                    <a:p>
                      <a:pPr algn="ctr">
                        <a:lnSpc>
                          <a:spcPct val="100000"/>
                        </a:lnSpc>
                      </a:pPr>
                      <a:r>
                        <a:rPr b="0" lang="cs-CZ" sz="1400" spc="-1" strike="noStrike">
                          <a:solidFill>
                            <a:srgbClr val="000000"/>
                          </a:solidFill>
                          <a:latin typeface="Calibri"/>
                          <a:ea typeface="Calibri"/>
                        </a:rPr>
                        <a:t>Half-life of thiol compounds in solution (hours)</a:t>
                      </a:r>
                      <a:endParaRPr b="0" lang="cs-CZ" sz="1400" spc="-1" strike="noStrike">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noFill/>
                  </a:tcPr>
                </a:tc>
                <a:tc hMerge="1">
                  <a:tcPr>
                    <a:solidFill>
                      <a:srgbClr val="729fcf"/>
                    </a:solidFill>
                  </a:tcPr>
                </a:tc>
              </a:tr>
              <a:tr h="299880">
                <a:tc>
                  <a:txBody>
                    <a:bodyPr lIns="0" rIns="0" tIns="45360" bIns="45360"/>
                    <a:p>
                      <a:pPr>
                        <a:lnSpc>
                          <a:spcPct val="100000"/>
                        </a:lnSpc>
                      </a:pPr>
                      <a:r>
                        <a:rPr b="1" lang="cs-CZ" sz="1200" spc="-1" strike="noStrike">
                          <a:solidFill>
                            <a:srgbClr val="000000"/>
                          </a:solidFill>
                          <a:latin typeface="Calibri"/>
                          <a:ea typeface="Calibri"/>
                        </a:rPr>
                        <a:t>Conditions</a:t>
                      </a:r>
                      <a:endParaRPr b="0" lang="cs-CZ" sz="1200" spc="-1" strike="noStrike">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nSpc>
                          <a:spcPct val="100000"/>
                        </a:lnSpc>
                      </a:pPr>
                      <a:r>
                        <a:rPr b="1" lang="cs-CZ" sz="1200" spc="-1" strike="noStrike">
                          <a:solidFill>
                            <a:srgbClr val="000000"/>
                          </a:solidFill>
                          <a:latin typeface="Calibri"/>
                          <a:ea typeface="Calibri"/>
                        </a:rPr>
                        <a:t>2-mercaptoethanol</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nSpc>
                          <a:spcPct val="100000"/>
                        </a:lnSpc>
                      </a:pPr>
                      <a:r>
                        <a:rPr b="1" lang="cs-CZ" sz="1200" spc="-1" strike="noStrike">
                          <a:solidFill>
                            <a:srgbClr val="000000"/>
                          </a:solidFill>
                          <a:latin typeface="Calibri"/>
                          <a:ea typeface="Calibri"/>
                        </a:rPr>
                        <a:t>DTT</a:t>
                      </a:r>
                      <a:endParaRPr b="0" lang="cs-CZ" sz="1200" spc="-1" strike="noStrike">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493560">
                <a:tc>
                  <a:txBody>
                    <a:bodyPr lIns="0" rIns="0" tIns="45360" bIns="45360"/>
                    <a:p>
                      <a:pPr>
                        <a:lnSpc>
                          <a:spcPct val="100000"/>
                        </a:lnSpc>
                      </a:pPr>
                      <a:r>
                        <a:rPr b="1" lang="cs-CZ" sz="1200" spc="-1" strike="noStrike">
                          <a:solidFill>
                            <a:srgbClr val="000000"/>
                          </a:solidFill>
                          <a:latin typeface="Calibri"/>
                          <a:ea typeface="Calibri"/>
                        </a:rPr>
                        <a:t>pH 6.5, 20</a:t>
                      </a:r>
                      <a:r>
                        <a:rPr b="1" lang="cs-CZ" sz="1200" spc="-1" strike="noStrike">
                          <a:solidFill>
                            <a:srgbClr val="000000"/>
                          </a:solidFill>
                          <a:latin typeface="Arial"/>
                          <a:ea typeface="Arial"/>
                        </a:rPr>
                        <a:t>°C</a:t>
                      </a:r>
                      <a:endParaRPr b="0" lang="cs-CZ" sz="1200" spc="-1" strike="noStrike">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gn="ctr">
                        <a:lnSpc>
                          <a:spcPct val="100000"/>
                        </a:lnSpc>
                      </a:pPr>
                      <a:r>
                        <a:rPr b="1" lang="cs-CZ" sz="1200" spc="-1" strike="noStrike">
                          <a:solidFill>
                            <a:srgbClr val="000000"/>
                          </a:solidFill>
                          <a:latin typeface="Calibri"/>
                          <a:ea typeface="Calibri"/>
                        </a:rPr>
                        <a:t>&gt;</a:t>
                      </a:r>
                      <a:r>
                        <a:rPr b="1" lang="cs-CZ" sz="1200" spc="-1" strike="noStrike">
                          <a:solidFill>
                            <a:srgbClr val="000000"/>
                          </a:solidFill>
                          <a:latin typeface="Arial"/>
                          <a:ea typeface="Arial"/>
                        </a:rPr>
                        <a:t> 100</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gn="ctr">
                        <a:lnSpc>
                          <a:spcPct val="100000"/>
                        </a:lnSpc>
                      </a:pPr>
                      <a:r>
                        <a:rPr b="1" lang="cs-CZ" sz="1200" spc="-1" strike="noStrike">
                          <a:solidFill>
                            <a:srgbClr val="000000"/>
                          </a:solidFill>
                          <a:latin typeface="Arial"/>
                          <a:ea typeface="Arial"/>
                        </a:rPr>
                        <a:t>40</a:t>
                      </a:r>
                      <a:endParaRPr b="0" lang="cs-CZ" sz="1200" spc="-1" strike="noStrike">
                        <a:latin typeface="Arial"/>
                      </a:endParaRPr>
                    </a:p>
                    <a:p>
                      <a:pPr>
                        <a:lnSpc>
                          <a:spcPct val="100000"/>
                        </a:lnSpc>
                      </a:pPr>
                      <a:endParaRPr b="0" lang="cs-CZ" sz="1200" spc="-1" strike="noStrike">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280800">
                <a:tc>
                  <a:txBody>
                    <a:bodyPr lIns="0" rIns="0" tIns="45360" bIns="45360"/>
                    <a:p>
                      <a:pPr>
                        <a:lnSpc>
                          <a:spcPct val="100000"/>
                        </a:lnSpc>
                      </a:pPr>
                      <a:r>
                        <a:rPr b="1" lang="cs-CZ" sz="1200" spc="-1" strike="noStrike">
                          <a:solidFill>
                            <a:srgbClr val="000000"/>
                          </a:solidFill>
                          <a:latin typeface="Calibri"/>
                          <a:ea typeface="Calibri"/>
                        </a:rPr>
                        <a:t>pH </a:t>
                      </a:r>
                      <a:r>
                        <a:rPr b="1" lang="cs-CZ" sz="1200" spc="-1" strike="noStrike">
                          <a:solidFill>
                            <a:srgbClr val="000000"/>
                          </a:solidFill>
                          <a:latin typeface="Arial"/>
                          <a:ea typeface="Arial"/>
                        </a:rPr>
                        <a:t>7</a:t>
                      </a:r>
                      <a:r>
                        <a:rPr b="1" lang="cs-CZ" sz="1200" spc="-1" strike="noStrike">
                          <a:solidFill>
                            <a:srgbClr val="000000"/>
                          </a:solidFill>
                          <a:latin typeface="Calibri"/>
                          <a:ea typeface="Calibri"/>
                        </a:rPr>
                        <a:t>.5, 20</a:t>
                      </a:r>
                      <a:r>
                        <a:rPr b="1" lang="cs-CZ" sz="1200" spc="-1" strike="noStrike">
                          <a:solidFill>
                            <a:srgbClr val="000000"/>
                          </a:solidFill>
                          <a:latin typeface="Arial"/>
                          <a:ea typeface="Arial"/>
                        </a:rPr>
                        <a:t>°C</a:t>
                      </a:r>
                      <a:endParaRPr b="0" lang="cs-CZ" sz="1200" spc="-1" strike="noStrike">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gn="ctr">
                        <a:lnSpc>
                          <a:spcPct val="100000"/>
                        </a:lnSpc>
                      </a:pPr>
                      <a:r>
                        <a:rPr b="1" lang="cs-CZ" sz="1200" spc="-1" strike="noStrike">
                          <a:solidFill>
                            <a:srgbClr val="000000"/>
                          </a:solidFill>
                          <a:latin typeface="Arial"/>
                          <a:ea typeface="Arial"/>
                        </a:rPr>
                        <a:t>10</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gn="ctr">
                        <a:lnSpc>
                          <a:spcPct val="100000"/>
                        </a:lnSpc>
                      </a:pPr>
                      <a:r>
                        <a:rPr b="1" lang="cs-CZ" sz="1200" spc="-1" strike="noStrike">
                          <a:solidFill>
                            <a:srgbClr val="000000"/>
                          </a:solidFill>
                          <a:latin typeface="Arial"/>
                          <a:ea typeface="Arial"/>
                        </a:rPr>
                        <a:t>10</a:t>
                      </a:r>
                      <a:endParaRPr b="0" lang="cs-CZ" sz="1200" spc="-1" strike="noStrike">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333360">
                <a:tc>
                  <a:txBody>
                    <a:bodyPr lIns="0" rIns="0" tIns="45360" bIns="45360"/>
                    <a:p>
                      <a:pPr>
                        <a:lnSpc>
                          <a:spcPct val="100000"/>
                        </a:lnSpc>
                      </a:pPr>
                      <a:r>
                        <a:rPr b="1" lang="cs-CZ" sz="1200" spc="-1" strike="noStrike">
                          <a:solidFill>
                            <a:srgbClr val="000000"/>
                          </a:solidFill>
                          <a:latin typeface="Calibri"/>
                          <a:ea typeface="Calibri"/>
                        </a:rPr>
                        <a:t>pH </a:t>
                      </a:r>
                      <a:r>
                        <a:rPr b="1" lang="cs-CZ" sz="1200" spc="-1" strike="noStrike">
                          <a:solidFill>
                            <a:srgbClr val="000000"/>
                          </a:solidFill>
                          <a:latin typeface="Arial"/>
                          <a:ea typeface="Arial"/>
                        </a:rPr>
                        <a:t>8</a:t>
                      </a:r>
                      <a:r>
                        <a:rPr b="1" lang="cs-CZ" sz="1200" spc="-1" strike="noStrike">
                          <a:solidFill>
                            <a:srgbClr val="000000"/>
                          </a:solidFill>
                          <a:latin typeface="Calibri"/>
                          <a:ea typeface="Calibri"/>
                        </a:rPr>
                        <a:t>.5, 20</a:t>
                      </a:r>
                      <a:r>
                        <a:rPr b="1" lang="cs-CZ" sz="1200" spc="-1" strike="noStrike">
                          <a:solidFill>
                            <a:srgbClr val="000000"/>
                          </a:solidFill>
                          <a:latin typeface="Arial"/>
                          <a:ea typeface="Arial"/>
                        </a:rPr>
                        <a:t>°C</a:t>
                      </a:r>
                      <a:endParaRPr b="0" lang="cs-CZ" sz="1200" spc="-1" strike="noStrike">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gn="ctr">
                        <a:lnSpc>
                          <a:spcPct val="100000"/>
                        </a:lnSpc>
                      </a:pPr>
                      <a:r>
                        <a:rPr b="1" lang="cs-CZ" sz="1200" spc="-1" strike="noStrike">
                          <a:solidFill>
                            <a:srgbClr val="000000"/>
                          </a:solidFill>
                          <a:latin typeface="Arial"/>
                          <a:ea typeface="Arial"/>
                        </a:rPr>
                        <a:t>4</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gn="ctr">
                        <a:lnSpc>
                          <a:spcPct val="100000"/>
                        </a:lnSpc>
                      </a:pPr>
                      <a:r>
                        <a:rPr b="1" lang="cs-CZ" sz="1200" spc="-1" strike="noStrike">
                          <a:solidFill>
                            <a:srgbClr val="000000"/>
                          </a:solidFill>
                          <a:latin typeface="Arial"/>
                          <a:ea typeface="Arial"/>
                        </a:rPr>
                        <a:t>1.4</a:t>
                      </a:r>
                      <a:endParaRPr b="0" lang="cs-CZ" sz="1200" spc="-1" strike="noStrike">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314280">
                <a:tc>
                  <a:txBody>
                    <a:bodyPr lIns="0" rIns="0" tIns="45360" bIns="45360"/>
                    <a:p>
                      <a:pPr>
                        <a:lnSpc>
                          <a:spcPct val="100000"/>
                        </a:lnSpc>
                      </a:pPr>
                      <a:r>
                        <a:rPr b="1" lang="cs-CZ" sz="1200" spc="-1" strike="noStrike">
                          <a:solidFill>
                            <a:srgbClr val="000000"/>
                          </a:solidFill>
                          <a:latin typeface="Calibri"/>
                          <a:ea typeface="Calibri"/>
                        </a:rPr>
                        <a:t>pH </a:t>
                      </a:r>
                      <a:r>
                        <a:rPr b="1" lang="cs-CZ" sz="1200" spc="-1" strike="noStrike">
                          <a:solidFill>
                            <a:srgbClr val="000000"/>
                          </a:solidFill>
                          <a:latin typeface="Arial"/>
                          <a:ea typeface="Arial"/>
                        </a:rPr>
                        <a:t>8</a:t>
                      </a:r>
                      <a:r>
                        <a:rPr b="1" lang="cs-CZ" sz="1200" spc="-1" strike="noStrike">
                          <a:solidFill>
                            <a:srgbClr val="000000"/>
                          </a:solidFill>
                          <a:latin typeface="Calibri"/>
                          <a:ea typeface="Calibri"/>
                        </a:rPr>
                        <a:t>.5, 0</a:t>
                      </a:r>
                      <a:r>
                        <a:rPr b="1" lang="cs-CZ" sz="1200" spc="-1" strike="noStrike">
                          <a:solidFill>
                            <a:srgbClr val="000000"/>
                          </a:solidFill>
                          <a:latin typeface="Arial"/>
                          <a:ea typeface="Arial"/>
                        </a:rPr>
                        <a:t>°C</a:t>
                      </a:r>
                      <a:endParaRPr b="0" lang="cs-CZ" sz="1200" spc="-1" strike="noStrike">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gn="ctr">
                        <a:lnSpc>
                          <a:spcPct val="100000"/>
                        </a:lnSpc>
                      </a:pPr>
                      <a:r>
                        <a:rPr b="1" lang="cs-CZ" sz="1200" spc="-1" strike="noStrike">
                          <a:solidFill>
                            <a:srgbClr val="000000"/>
                          </a:solidFill>
                          <a:latin typeface="Arial"/>
                          <a:ea typeface="Arial"/>
                        </a:rPr>
                        <a:t>21</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gn="ctr">
                        <a:lnSpc>
                          <a:spcPct val="100000"/>
                        </a:lnSpc>
                      </a:pPr>
                      <a:r>
                        <a:rPr b="1" lang="cs-CZ" sz="1200" spc="-1" strike="noStrike">
                          <a:solidFill>
                            <a:srgbClr val="000000"/>
                          </a:solidFill>
                          <a:latin typeface="Arial"/>
                          <a:ea typeface="Arial"/>
                        </a:rPr>
                        <a:t>11</a:t>
                      </a:r>
                      <a:endParaRPr b="0" lang="cs-CZ" sz="1200" spc="-1" strike="noStrike">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288720">
                <a:tc>
                  <a:txBody>
                    <a:bodyPr lIns="0" rIns="0" tIns="45360" bIns="45360"/>
                    <a:p>
                      <a:pPr>
                        <a:lnSpc>
                          <a:spcPct val="100000"/>
                        </a:lnSpc>
                      </a:pPr>
                      <a:r>
                        <a:rPr b="1" lang="cs-CZ" sz="1200" spc="-1" strike="noStrike">
                          <a:solidFill>
                            <a:srgbClr val="000000"/>
                          </a:solidFill>
                          <a:latin typeface="Calibri"/>
                          <a:ea typeface="Calibri"/>
                        </a:rPr>
                        <a:t>pH </a:t>
                      </a:r>
                      <a:r>
                        <a:rPr b="1" lang="cs-CZ" sz="1200" spc="-1" strike="noStrike">
                          <a:solidFill>
                            <a:srgbClr val="000000"/>
                          </a:solidFill>
                          <a:latin typeface="Arial"/>
                          <a:ea typeface="Arial"/>
                        </a:rPr>
                        <a:t>8</a:t>
                      </a:r>
                      <a:r>
                        <a:rPr b="1" lang="cs-CZ" sz="1200" spc="-1" strike="noStrike">
                          <a:solidFill>
                            <a:srgbClr val="000000"/>
                          </a:solidFill>
                          <a:latin typeface="Calibri"/>
                          <a:ea typeface="Calibri"/>
                        </a:rPr>
                        <a:t>.5, </a:t>
                      </a:r>
                      <a:r>
                        <a:rPr b="1" lang="cs-CZ" sz="1200" spc="-1" strike="noStrike">
                          <a:solidFill>
                            <a:srgbClr val="000000"/>
                          </a:solidFill>
                          <a:latin typeface="Arial"/>
                          <a:ea typeface="Arial"/>
                        </a:rPr>
                        <a:t>4</a:t>
                      </a:r>
                      <a:r>
                        <a:rPr b="1" lang="cs-CZ" sz="1200" spc="-1" strike="noStrike">
                          <a:solidFill>
                            <a:srgbClr val="000000"/>
                          </a:solidFill>
                          <a:latin typeface="Calibri"/>
                          <a:ea typeface="Calibri"/>
                        </a:rPr>
                        <a:t>0</a:t>
                      </a:r>
                      <a:r>
                        <a:rPr b="1" lang="cs-CZ" sz="1200" spc="-1" strike="noStrike">
                          <a:solidFill>
                            <a:srgbClr val="000000"/>
                          </a:solidFill>
                          <a:latin typeface="Arial"/>
                          <a:ea typeface="Arial"/>
                        </a:rPr>
                        <a:t>°C</a:t>
                      </a:r>
                      <a:endParaRPr b="0" lang="cs-CZ" sz="1200" spc="-1" strike="noStrike">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gn="ctr">
                        <a:lnSpc>
                          <a:spcPct val="100000"/>
                        </a:lnSpc>
                      </a:pPr>
                      <a:r>
                        <a:rPr b="1" lang="cs-CZ" sz="1200" spc="-1" strike="noStrike">
                          <a:solidFill>
                            <a:srgbClr val="000000"/>
                          </a:solidFill>
                          <a:latin typeface="Arial"/>
                          <a:ea typeface="Arial"/>
                        </a:rPr>
                        <a:t>1</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gn="ctr">
                        <a:lnSpc>
                          <a:spcPct val="100000"/>
                        </a:lnSpc>
                      </a:pPr>
                      <a:r>
                        <a:rPr b="1" lang="cs-CZ" sz="1200" spc="-1" strike="noStrike">
                          <a:solidFill>
                            <a:srgbClr val="000000"/>
                          </a:solidFill>
                          <a:latin typeface="Arial"/>
                          <a:ea typeface="Arial"/>
                        </a:rPr>
                        <a:t>0.2</a:t>
                      </a:r>
                      <a:endParaRPr b="0" lang="cs-CZ" sz="1200" spc="-1" strike="noStrike">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347400">
                <a:tc>
                  <a:txBody>
                    <a:bodyPr lIns="0" rIns="0" tIns="45360" bIns="45360"/>
                    <a:p>
                      <a:pPr>
                        <a:lnSpc>
                          <a:spcPct val="100000"/>
                        </a:lnSpc>
                      </a:pPr>
                      <a:r>
                        <a:rPr b="1" lang="cs-CZ" sz="1200" spc="-1" strike="noStrike">
                          <a:solidFill>
                            <a:srgbClr val="000000"/>
                          </a:solidFill>
                          <a:latin typeface="Calibri"/>
                          <a:ea typeface="Calibri"/>
                        </a:rPr>
                        <a:t>pH </a:t>
                      </a:r>
                      <a:r>
                        <a:rPr b="1" lang="cs-CZ" sz="1200" spc="-1" strike="noStrike">
                          <a:solidFill>
                            <a:srgbClr val="000000"/>
                          </a:solidFill>
                          <a:latin typeface="Arial"/>
                          <a:ea typeface="Arial"/>
                        </a:rPr>
                        <a:t>8</a:t>
                      </a:r>
                      <a:r>
                        <a:rPr b="1" lang="cs-CZ" sz="1200" spc="-1" strike="noStrike">
                          <a:solidFill>
                            <a:srgbClr val="000000"/>
                          </a:solidFill>
                          <a:latin typeface="Calibri"/>
                          <a:ea typeface="Calibri"/>
                        </a:rPr>
                        <a:t>.5, </a:t>
                      </a:r>
                      <a:r>
                        <a:rPr b="1" lang="cs-CZ" sz="1200" spc="-1" strike="noStrike">
                          <a:solidFill>
                            <a:srgbClr val="000000"/>
                          </a:solidFill>
                          <a:latin typeface="Arial"/>
                          <a:ea typeface="Arial"/>
                        </a:rPr>
                        <a:t>2</a:t>
                      </a:r>
                      <a:r>
                        <a:rPr b="1" lang="cs-CZ" sz="1200" spc="-1" strike="noStrike">
                          <a:solidFill>
                            <a:srgbClr val="000000"/>
                          </a:solidFill>
                          <a:latin typeface="Calibri"/>
                          <a:ea typeface="Calibri"/>
                        </a:rPr>
                        <a:t>0</a:t>
                      </a:r>
                      <a:r>
                        <a:rPr b="1" lang="cs-CZ" sz="1200" spc="-1" strike="noStrike">
                          <a:solidFill>
                            <a:srgbClr val="000000"/>
                          </a:solidFill>
                          <a:latin typeface="Arial"/>
                          <a:ea typeface="Arial"/>
                        </a:rPr>
                        <a:t>°C + 0.1 mM Cu </a:t>
                      </a:r>
                      <a:r>
                        <a:rPr b="1" lang="cs-CZ" sz="1200" spc="-1" strike="noStrike" baseline="30000">
                          <a:solidFill>
                            <a:srgbClr val="000000"/>
                          </a:solidFill>
                          <a:latin typeface="Arial"/>
                          <a:ea typeface="Arial"/>
                        </a:rPr>
                        <a:t>2+</a:t>
                      </a:r>
                      <a:endParaRPr b="0" lang="cs-CZ" sz="1200" spc="-1" strike="noStrike">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gn="ctr">
                        <a:lnSpc>
                          <a:spcPct val="100000"/>
                        </a:lnSpc>
                      </a:pPr>
                      <a:r>
                        <a:rPr b="1" lang="cs-CZ" sz="1200" spc="-1" strike="noStrike">
                          <a:solidFill>
                            <a:srgbClr val="000000"/>
                          </a:solidFill>
                          <a:latin typeface="Arial"/>
                          <a:ea typeface="Arial"/>
                        </a:rPr>
                        <a:t>0.6</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gn="ctr">
                        <a:lnSpc>
                          <a:spcPct val="100000"/>
                        </a:lnSpc>
                      </a:pPr>
                      <a:r>
                        <a:rPr b="1" lang="cs-CZ" sz="1200" spc="-1" strike="noStrike">
                          <a:solidFill>
                            <a:srgbClr val="000000"/>
                          </a:solidFill>
                          <a:latin typeface="Arial"/>
                          <a:ea typeface="Arial"/>
                        </a:rPr>
                        <a:t>0.6</a:t>
                      </a:r>
                      <a:endParaRPr b="0" lang="cs-CZ" sz="1200" spc="-1" strike="noStrike">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300960">
                <a:tc>
                  <a:txBody>
                    <a:bodyPr lIns="0" rIns="0" tIns="45360" bIns="45360"/>
                    <a:p>
                      <a:pPr>
                        <a:lnSpc>
                          <a:spcPct val="100000"/>
                        </a:lnSpc>
                      </a:pPr>
                      <a:r>
                        <a:rPr b="1" lang="cs-CZ" sz="1200" spc="-1" strike="noStrike">
                          <a:solidFill>
                            <a:srgbClr val="000000"/>
                          </a:solidFill>
                          <a:latin typeface="Calibri"/>
                          <a:ea typeface="Calibri"/>
                        </a:rPr>
                        <a:t>pH </a:t>
                      </a:r>
                      <a:r>
                        <a:rPr b="1" lang="cs-CZ" sz="1200" spc="-1" strike="noStrike">
                          <a:solidFill>
                            <a:srgbClr val="000000"/>
                          </a:solidFill>
                          <a:latin typeface="Arial"/>
                          <a:ea typeface="Arial"/>
                        </a:rPr>
                        <a:t>8</a:t>
                      </a:r>
                      <a:r>
                        <a:rPr b="1" lang="cs-CZ" sz="1200" spc="-1" strike="noStrike">
                          <a:solidFill>
                            <a:srgbClr val="000000"/>
                          </a:solidFill>
                          <a:latin typeface="Calibri"/>
                          <a:ea typeface="Calibri"/>
                        </a:rPr>
                        <a:t>.5, </a:t>
                      </a:r>
                      <a:r>
                        <a:rPr b="1" lang="cs-CZ" sz="1200" spc="-1" strike="noStrike">
                          <a:solidFill>
                            <a:srgbClr val="000000"/>
                          </a:solidFill>
                          <a:latin typeface="Arial"/>
                          <a:ea typeface="Arial"/>
                        </a:rPr>
                        <a:t>2</a:t>
                      </a:r>
                      <a:r>
                        <a:rPr b="1" lang="cs-CZ" sz="1200" spc="-1" strike="noStrike">
                          <a:solidFill>
                            <a:srgbClr val="000000"/>
                          </a:solidFill>
                          <a:latin typeface="Calibri"/>
                          <a:ea typeface="Calibri"/>
                        </a:rPr>
                        <a:t>0</a:t>
                      </a:r>
                      <a:r>
                        <a:rPr b="1" lang="cs-CZ" sz="1200" spc="-1" strike="noStrike">
                          <a:solidFill>
                            <a:srgbClr val="000000"/>
                          </a:solidFill>
                          <a:latin typeface="Arial"/>
                          <a:ea typeface="Arial"/>
                        </a:rPr>
                        <a:t>°C + 1 mM EDTA</a:t>
                      </a:r>
                      <a:endParaRPr b="0" lang="cs-CZ" sz="1200" spc="-1" strike="noStrike">
                        <a:latin typeface="Arial"/>
                      </a:endParaRPr>
                    </a:p>
                  </a:txBody>
                  <a:tcPr>
                    <a:lnL w="28080">
                      <a:solidFill>
                        <a:srgbClr val="000000"/>
                      </a:solidFill>
                    </a:lnL>
                    <a:lnR w="12240">
                      <a:solidFill>
                        <a:srgbClr val="000000"/>
                      </a:solidFill>
                    </a:lnR>
                    <a:lnT w="12240">
                      <a:solidFill>
                        <a:srgbClr val="000000"/>
                      </a:solidFill>
                    </a:lnT>
                    <a:lnB w="28080">
                      <a:solidFill>
                        <a:srgbClr val="000000"/>
                      </a:solidFill>
                    </a:lnB>
                    <a:noFill/>
                  </a:tcPr>
                </a:tc>
                <a:tc>
                  <a:txBody>
                    <a:bodyPr lIns="0" rIns="0" tIns="45360" bIns="45360"/>
                    <a:p>
                      <a:pPr algn="ctr">
                        <a:lnSpc>
                          <a:spcPct val="100000"/>
                        </a:lnSpc>
                      </a:pPr>
                      <a:r>
                        <a:rPr b="1" lang="cs-CZ" sz="1200" spc="-1" strike="noStrike">
                          <a:solidFill>
                            <a:srgbClr val="000000"/>
                          </a:solidFill>
                          <a:latin typeface="Calibri"/>
                          <a:ea typeface="Calibri"/>
                        </a:rPr>
                        <a:t>&gt;</a:t>
                      </a:r>
                      <a:r>
                        <a:rPr b="1" lang="cs-CZ" sz="1200" spc="-1" strike="noStrike">
                          <a:solidFill>
                            <a:srgbClr val="000000"/>
                          </a:solidFill>
                          <a:latin typeface="Arial"/>
                          <a:ea typeface="Arial"/>
                        </a:rPr>
                        <a:t>100</a:t>
                      </a:r>
                      <a:endParaRPr b="0" lang="cs-CZ" sz="1200" spc="-1" strike="noStrike">
                        <a:latin typeface="Arial"/>
                      </a:endParaRPr>
                    </a:p>
                  </a:txBody>
                  <a:tcPr>
                    <a:lnL w="12240">
                      <a:solidFill>
                        <a:srgbClr val="000000"/>
                      </a:solidFill>
                    </a:lnL>
                    <a:lnR w="12240">
                      <a:solidFill>
                        <a:srgbClr val="000000"/>
                      </a:solidFill>
                    </a:lnR>
                    <a:lnT w="12240">
                      <a:solidFill>
                        <a:srgbClr val="000000"/>
                      </a:solidFill>
                    </a:lnT>
                    <a:lnB w="28080">
                      <a:solidFill>
                        <a:srgbClr val="000000"/>
                      </a:solidFill>
                    </a:lnB>
                    <a:noFill/>
                  </a:tcPr>
                </a:tc>
                <a:tc>
                  <a:txBody>
                    <a:bodyPr lIns="0" rIns="0" tIns="45360" bIns="45360"/>
                    <a:p>
                      <a:pPr algn="ctr">
                        <a:lnSpc>
                          <a:spcPct val="100000"/>
                        </a:lnSpc>
                      </a:pPr>
                      <a:r>
                        <a:rPr b="1" lang="cs-CZ" sz="1200" spc="-1" strike="noStrike">
                          <a:solidFill>
                            <a:srgbClr val="000000"/>
                          </a:solidFill>
                          <a:latin typeface="Arial"/>
                          <a:ea typeface="Arial"/>
                        </a:rPr>
                        <a:t>4</a:t>
                      </a:r>
                      <a:endParaRPr b="0" lang="cs-CZ" sz="1200" spc="-1" strike="noStrike">
                        <a:latin typeface="Arial"/>
                      </a:endParaRPr>
                    </a:p>
                  </a:txBody>
                  <a:tcPr>
                    <a:lnL w="12240">
                      <a:solidFill>
                        <a:srgbClr val="000000"/>
                      </a:solidFill>
                    </a:lnL>
                    <a:lnR w="28080">
                      <a:solidFill>
                        <a:srgbClr val="000000"/>
                      </a:solidFill>
                    </a:lnR>
                    <a:lnT w="12240">
                      <a:solidFill>
                        <a:srgbClr val="000000"/>
                      </a:solidFill>
                    </a:lnT>
                    <a:lnB w="28080">
                      <a:solidFill>
                        <a:srgbClr val="000000"/>
                      </a:solidFill>
                    </a:lnB>
                    <a:noFill/>
                  </a:tcPr>
                </a:tc>
              </a:tr>
            </a:tbl>
          </a:graphicData>
        </a:graphic>
      </p:graphicFrame>
      <p:sp>
        <p:nvSpPr>
          <p:cNvPr id="586" name="CustomShape 4"/>
          <p:cNvSpPr/>
          <p:nvPr/>
        </p:nvSpPr>
        <p:spPr>
          <a:xfrm flipH="1">
            <a:off x="7308720" y="2511360"/>
            <a:ext cx="1584000" cy="707760"/>
          </a:xfrm>
          <a:prstGeom prst="rect">
            <a:avLst/>
          </a:prstGeom>
          <a:noFill/>
          <a:ln>
            <a:noFill/>
          </a:ln>
        </p:spPr>
        <p:style>
          <a:lnRef idx="0"/>
          <a:fillRef idx="0"/>
          <a:effectRef idx="0"/>
          <a:fontRef idx="minor"/>
        </p:style>
        <p:txBody>
          <a:bodyPr/>
          <a:p>
            <a:pPr>
              <a:lnSpc>
                <a:spcPct val="100000"/>
              </a:lnSpc>
            </a:pPr>
            <a:r>
              <a:rPr b="0" lang="cs-CZ" sz="1000" spc="-1" strike="noStrike">
                <a:solidFill>
                  <a:srgbClr val="000000"/>
                </a:solidFill>
                <a:latin typeface="Arial"/>
                <a:ea typeface="Arial"/>
              </a:rPr>
              <a:t>All thiols compounds were dissolved in 0.1 M potassium phosphate buffer.</a:t>
            </a:r>
            <a:endParaRPr b="0" lang="cs-CZ" sz="1000" spc="-1" strike="noStrike">
              <a:latin typeface="Arial"/>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7" name="CustomShape 1"/>
          <p:cNvSpPr/>
          <p:nvPr/>
        </p:nvSpPr>
        <p:spPr>
          <a:xfrm>
            <a:off x="54000" y="115920"/>
            <a:ext cx="903564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000066"/>
                </a:solidFill>
                <a:latin typeface="Arial"/>
                <a:ea typeface="Arial"/>
              </a:rPr>
              <a:t>PROTEOLYSIS</a:t>
            </a:r>
            <a:endParaRPr b="0" lang="cs-CZ" sz="2000" spc="-1" strike="noStrike">
              <a:latin typeface="Arial"/>
            </a:endParaRPr>
          </a:p>
        </p:txBody>
      </p:sp>
      <p:sp>
        <p:nvSpPr>
          <p:cNvPr id="588" name="CustomShape 2"/>
          <p:cNvSpPr/>
          <p:nvPr/>
        </p:nvSpPr>
        <p:spPr>
          <a:xfrm>
            <a:off x="250920" y="2316240"/>
            <a:ext cx="7992720" cy="320400"/>
          </a:xfrm>
          <a:prstGeom prst="rect">
            <a:avLst/>
          </a:prstGeom>
          <a:noFill/>
          <a:ln>
            <a:noFill/>
          </a:ln>
        </p:spPr>
        <p:style>
          <a:lnRef idx="0"/>
          <a:fillRef idx="0"/>
          <a:effectRef idx="0"/>
          <a:fontRef idx="minor"/>
        </p:style>
        <p:txBody>
          <a:bodyPr/>
          <a:p>
            <a:pPr>
              <a:lnSpc>
                <a:spcPct val="100000"/>
              </a:lnSpc>
            </a:pPr>
            <a:r>
              <a:rPr b="0" lang="cs-CZ" sz="1500" spc="-1" strike="noStrike">
                <a:solidFill>
                  <a:srgbClr val="000000"/>
                </a:solidFill>
                <a:latin typeface="Arial"/>
                <a:ea typeface="Arial"/>
              </a:rPr>
              <a:t>Incubation of sample (extract or purified protein) at  30°C-37°C at various time points</a:t>
            </a:r>
            <a:endParaRPr b="0" lang="cs-CZ" sz="1500" spc="-1" strike="noStrike">
              <a:latin typeface="Arial"/>
            </a:endParaRPr>
          </a:p>
        </p:txBody>
      </p:sp>
      <p:sp>
        <p:nvSpPr>
          <p:cNvPr id="589" name="CustomShape 3"/>
          <p:cNvSpPr/>
          <p:nvPr/>
        </p:nvSpPr>
        <p:spPr>
          <a:xfrm>
            <a:off x="179280" y="3214800"/>
            <a:ext cx="8784720" cy="1006200"/>
          </a:xfrm>
          <a:prstGeom prst="rect">
            <a:avLst/>
          </a:prstGeom>
          <a:noFill/>
          <a:ln>
            <a:noFill/>
          </a:ln>
        </p:spPr>
        <p:style>
          <a:lnRef idx="0"/>
          <a:fillRef idx="0"/>
          <a:effectRef idx="0"/>
          <a:fontRef idx="minor"/>
        </p:style>
        <p:txBody>
          <a:bodyPr/>
          <a:p>
            <a:pPr algn="just">
              <a:lnSpc>
                <a:spcPct val="100000"/>
              </a:lnSpc>
            </a:pPr>
            <a:r>
              <a:rPr b="0" lang="cs-CZ" sz="1500" spc="-1" strike="noStrike">
                <a:solidFill>
                  <a:srgbClr val="000000"/>
                </a:solidFill>
                <a:latin typeface="Arial"/>
                <a:ea typeface="Arial"/>
              </a:rPr>
              <a:t>Take aliquots at various time points and assay them for biological activity (Caution: as the target protein may be partially degradated, yet retain full biological activity) or protein size and microheterogeneity have to be monitored by SDS-PAGE and following western blotting and/or by mass spectrometry.</a:t>
            </a:r>
            <a:endParaRPr b="0" lang="cs-CZ" sz="1500" spc="-1" strike="noStrike">
              <a:latin typeface="Arial"/>
            </a:endParaRPr>
          </a:p>
        </p:txBody>
      </p:sp>
      <p:sp>
        <p:nvSpPr>
          <p:cNvPr id="590" name="CustomShape 4"/>
          <p:cNvSpPr/>
          <p:nvPr/>
        </p:nvSpPr>
        <p:spPr>
          <a:xfrm>
            <a:off x="324000" y="4941720"/>
            <a:ext cx="8569080" cy="549000"/>
          </a:xfrm>
          <a:prstGeom prst="rect">
            <a:avLst/>
          </a:prstGeom>
          <a:noFill/>
          <a:ln>
            <a:noFill/>
          </a:ln>
        </p:spPr>
        <p:style>
          <a:lnRef idx="0"/>
          <a:fillRef idx="0"/>
          <a:effectRef idx="0"/>
          <a:fontRef idx="minor"/>
        </p:style>
        <p:txBody>
          <a:bodyPr/>
          <a:p>
            <a:pPr algn="just">
              <a:lnSpc>
                <a:spcPct val="100000"/>
              </a:lnSpc>
            </a:pPr>
            <a:r>
              <a:rPr b="0" lang="cs-CZ" sz="1500" spc="-1" strike="noStrike">
                <a:solidFill>
                  <a:srgbClr val="000000"/>
                </a:solidFill>
                <a:latin typeface="Arial"/>
                <a:ea typeface="Arial"/>
              </a:rPr>
              <a:t>If the proteolysis is a problem, then protease inhibitors must be added to the sample and during all future attempts at purification of that target protein.</a:t>
            </a:r>
            <a:endParaRPr b="0" lang="cs-CZ" sz="1500" spc="-1" strike="noStrike">
              <a:latin typeface="Arial"/>
            </a:endParaRPr>
          </a:p>
        </p:txBody>
      </p:sp>
      <p:sp>
        <p:nvSpPr>
          <p:cNvPr id="591" name="CustomShape 5"/>
          <p:cNvSpPr/>
          <p:nvPr/>
        </p:nvSpPr>
        <p:spPr>
          <a:xfrm>
            <a:off x="2195640" y="1557360"/>
            <a:ext cx="4578120" cy="36648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66"/>
                </a:solidFill>
                <a:latin typeface="Arial"/>
                <a:ea typeface="Arial"/>
              </a:rPr>
              <a:t>A simple test for proteolytic degradation</a:t>
            </a:r>
            <a:endParaRPr b="0" lang="cs-CZ" sz="1800" spc="-1" strike="noStrike">
              <a:latin typeface="Arial"/>
            </a:endParaRPr>
          </a:p>
        </p:txBody>
      </p:sp>
      <p:sp>
        <p:nvSpPr>
          <p:cNvPr id="592" name="CustomShape 6"/>
          <p:cNvSpPr/>
          <p:nvPr/>
        </p:nvSpPr>
        <p:spPr>
          <a:xfrm>
            <a:off x="250920" y="2278080"/>
            <a:ext cx="8065800" cy="502920"/>
          </a:xfrm>
          <a:prstGeom prst="rect">
            <a:avLst/>
          </a:prstGeom>
          <a:noFill/>
          <a:ln w="22320">
            <a:solidFill>
              <a:schemeClr val="hlink"/>
            </a:solidFill>
            <a:miter/>
          </a:ln>
        </p:spPr>
        <p:style>
          <a:lnRef idx="0"/>
          <a:fillRef idx="0"/>
          <a:effectRef idx="0"/>
          <a:fontRef idx="minor"/>
        </p:style>
      </p:sp>
      <p:sp>
        <p:nvSpPr>
          <p:cNvPr id="593" name="CustomShape 7"/>
          <p:cNvSpPr/>
          <p:nvPr/>
        </p:nvSpPr>
        <p:spPr>
          <a:xfrm>
            <a:off x="179280" y="3213000"/>
            <a:ext cx="8784720" cy="1079280"/>
          </a:xfrm>
          <a:prstGeom prst="rect">
            <a:avLst/>
          </a:prstGeom>
          <a:noFill/>
          <a:ln w="22320">
            <a:solidFill>
              <a:schemeClr val="hlink"/>
            </a:solidFill>
            <a:miter/>
          </a:ln>
        </p:spPr>
        <p:style>
          <a:lnRef idx="0"/>
          <a:fillRef idx="0"/>
          <a:effectRef idx="0"/>
          <a:fontRef idx="minor"/>
        </p:style>
      </p:sp>
      <p:sp>
        <p:nvSpPr>
          <p:cNvPr id="594" name="CustomShape 8"/>
          <p:cNvSpPr/>
          <p:nvPr/>
        </p:nvSpPr>
        <p:spPr>
          <a:xfrm>
            <a:off x="250920" y="4869000"/>
            <a:ext cx="8713440" cy="718920"/>
          </a:xfrm>
          <a:prstGeom prst="rect">
            <a:avLst/>
          </a:prstGeom>
          <a:noFill/>
          <a:ln w="22320">
            <a:solidFill>
              <a:schemeClr val="hlink"/>
            </a:solidFill>
            <a:miter/>
          </a:ln>
        </p:spPr>
        <p:style>
          <a:lnRef idx="0"/>
          <a:fillRef idx="0"/>
          <a:effectRef idx="0"/>
          <a:fontRef idx="minor"/>
        </p:style>
      </p:sp>
      <p:sp>
        <p:nvSpPr>
          <p:cNvPr id="595" name="CustomShape 9"/>
          <p:cNvSpPr/>
          <p:nvPr/>
        </p:nvSpPr>
        <p:spPr>
          <a:xfrm>
            <a:off x="4572000" y="2809800"/>
            <a:ext cx="360" cy="36000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596" name="CustomShape 10"/>
          <p:cNvSpPr/>
          <p:nvPr/>
        </p:nvSpPr>
        <p:spPr>
          <a:xfrm>
            <a:off x="4572000" y="4292640"/>
            <a:ext cx="360" cy="43128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597" name="CustomShape 11"/>
          <p:cNvSpPr/>
          <p:nvPr/>
        </p:nvSpPr>
        <p:spPr>
          <a:xfrm>
            <a:off x="214200" y="692280"/>
            <a:ext cx="8713440" cy="641160"/>
          </a:xfrm>
          <a:prstGeom prst="rect">
            <a:avLst/>
          </a:prstGeom>
          <a:noFill/>
          <a:ln>
            <a:noFill/>
          </a:ln>
        </p:spPr>
        <p:style>
          <a:lnRef idx="0"/>
          <a:fillRef idx="0"/>
          <a:effectRef idx="0"/>
          <a:fontRef idx="minor"/>
        </p:style>
        <p:txBody>
          <a:bodyPr/>
          <a:p>
            <a:pPr>
              <a:lnSpc>
                <a:spcPct val="100000"/>
              </a:lnSpc>
              <a:buClr>
                <a:srgbClr val="000000"/>
              </a:buClr>
              <a:buFont typeface="Arial"/>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Proteolysis decreases a protein size, make it less stable and modify its charge, hydrophobicity, activity as a catalyst or immunogenic properties.</a:t>
            </a:r>
            <a:endParaRPr b="0" lang="cs-CZ" sz="1800" spc="-1" strike="noStrike">
              <a:latin typeface="Arial"/>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98" name="Shape 753" descr=""/>
          <p:cNvPicPr/>
          <p:nvPr/>
        </p:nvPicPr>
        <p:blipFill>
          <a:blip r:embed="rId1"/>
          <a:stretch/>
        </p:blipFill>
        <p:spPr>
          <a:xfrm>
            <a:off x="1368360" y="4010040"/>
            <a:ext cx="6109920" cy="2166480"/>
          </a:xfrm>
          <a:prstGeom prst="rect">
            <a:avLst/>
          </a:prstGeom>
          <a:ln w="9360">
            <a:solidFill>
              <a:schemeClr val="dk1"/>
            </a:solidFill>
            <a:miter/>
          </a:ln>
        </p:spPr>
      </p:pic>
      <p:sp>
        <p:nvSpPr>
          <p:cNvPr id="599" name="CustomShape 1"/>
          <p:cNvSpPr/>
          <p:nvPr/>
        </p:nvSpPr>
        <p:spPr>
          <a:xfrm>
            <a:off x="5792760" y="3941640"/>
            <a:ext cx="1726920" cy="2304720"/>
          </a:xfrm>
          <a:prstGeom prst="rect">
            <a:avLst/>
          </a:prstGeom>
          <a:noFill/>
          <a:ln w="9360">
            <a:solidFill>
              <a:srgbClr val="ff0000"/>
            </a:solidFill>
            <a:miter/>
          </a:ln>
        </p:spPr>
        <p:style>
          <a:lnRef idx="0"/>
          <a:fillRef idx="0"/>
          <a:effectRef idx="0"/>
          <a:fontRef idx="minor"/>
        </p:style>
      </p:sp>
      <p:sp>
        <p:nvSpPr>
          <p:cNvPr id="600" name="CustomShape 2"/>
          <p:cNvSpPr/>
          <p:nvPr/>
        </p:nvSpPr>
        <p:spPr>
          <a:xfrm>
            <a:off x="6224760" y="4589640"/>
            <a:ext cx="791640" cy="274320"/>
          </a:xfrm>
          <a:prstGeom prst="rect">
            <a:avLst/>
          </a:prstGeom>
          <a:noFill/>
          <a:ln>
            <a:noFill/>
          </a:ln>
        </p:spPr>
        <p:style>
          <a:lnRef idx="0"/>
          <a:fillRef idx="0"/>
          <a:effectRef idx="0"/>
          <a:fontRef idx="minor"/>
        </p:style>
        <p:txBody>
          <a:bodyPr/>
          <a:p>
            <a:pPr>
              <a:lnSpc>
                <a:spcPct val="100000"/>
              </a:lnSpc>
            </a:pPr>
            <a:r>
              <a:rPr b="1" lang="cs-CZ" sz="1200" spc="-1" strike="noStrike">
                <a:solidFill>
                  <a:srgbClr val="ff3300"/>
                </a:solidFill>
                <a:latin typeface="Arial"/>
                <a:ea typeface="Arial"/>
              </a:rPr>
              <a:t>+EDTA</a:t>
            </a:r>
            <a:endParaRPr b="0" lang="cs-CZ" sz="1200" spc="-1" strike="noStrike">
              <a:latin typeface="Arial"/>
            </a:endParaRPr>
          </a:p>
        </p:txBody>
      </p:sp>
      <p:sp>
        <p:nvSpPr>
          <p:cNvPr id="601" name="CustomShape 3"/>
          <p:cNvSpPr/>
          <p:nvPr/>
        </p:nvSpPr>
        <p:spPr>
          <a:xfrm>
            <a:off x="6786720" y="4565520"/>
            <a:ext cx="718920" cy="274320"/>
          </a:xfrm>
          <a:prstGeom prst="rect">
            <a:avLst/>
          </a:prstGeom>
          <a:noFill/>
          <a:ln>
            <a:noFill/>
          </a:ln>
        </p:spPr>
        <p:style>
          <a:lnRef idx="0"/>
          <a:fillRef idx="0"/>
          <a:effectRef idx="0"/>
          <a:fontRef idx="minor"/>
        </p:style>
        <p:txBody>
          <a:bodyPr/>
          <a:p>
            <a:pPr>
              <a:lnSpc>
                <a:spcPct val="100000"/>
              </a:lnSpc>
            </a:pPr>
            <a:r>
              <a:rPr b="1" lang="cs-CZ" sz="1200" spc="-1" strike="noStrike">
                <a:solidFill>
                  <a:srgbClr val="ff3300"/>
                </a:solidFill>
                <a:latin typeface="Arial"/>
                <a:ea typeface="Arial"/>
              </a:rPr>
              <a:t>- EDTA</a:t>
            </a:r>
            <a:endParaRPr b="0" lang="cs-CZ" sz="1200" spc="-1" strike="noStrike">
              <a:latin typeface="Arial"/>
            </a:endParaRPr>
          </a:p>
        </p:txBody>
      </p:sp>
      <p:sp>
        <p:nvSpPr>
          <p:cNvPr id="602" name="CustomShape 4"/>
          <p:cNvSpPr/>
          <p:nvPr/>
        </p:nvSpPr>
        <p:spPr>
          <a:xfrm>
            <a:off x="7524720" y="5381640"/>
            <a:ext cx="1079280" cy="396360"/>
          </a:xfrm>
          <a:prstGeom prst="rect">
            <a:avLst/>
          </a:prstGeom>
          <a:noFill/>
          <a:ln>
            <a:noFill/>
          </a:ln>
        </p:spPr>
        <p:style>
          <a:lnRef idx="0"/>
          <a:fillRef idx="0"/>
          <a:effectRef idx="0"/>
          <a:fontRef idx="minor"/>
        </p:style>
        <p:txBody>
          <a:bodyPr/>
          <a:p>
            <a:pPr>
              <a:lnSpc>
                <a:spcPct val="100000"/>
              </a:lnSpc>
            </a:pPr>
            <a:r>
              <a:rPr b="1" lang="cs-CZ" sz="1000" spc="-1" strike="noStrike">
                <a:solidFill>
                  <a:srgbClr val="000000"/>
                </a:solidFill>
                <a:latin typeface="Arial"/>
                <a:ea typeface="Arial"/>
              </a:rPr>
              <a:t>Products of degradation</a:t>
            </a:r>
            <a:endParaRPr b="0" lang="cs-CZ" sz="1000" spc="-1" strike="noStrike">
              <a:latin typeface="Arial"/>
            </a:endParaRPr>
          </a:p>
        </p:txBody>
      </p:sp>
      <p:sp>
        <p:nvSpPr>
          <p:cNvPr id="603" name="CustomShape 5"/>
          <p:cNvSpPr/>
          <p:nvPr/>
        </p:nvSpPr>
        <p:spPr>
          <a:xfrm>
            <a:off x="108000" y="115920"/>
            <a:ext cx="903564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000066"/>
                </a:solidFill>
                <a:latin typeface="Arial"/>
                <a:ea typeface="Arial"/>
              </a:rPr>
              <a:t>PROTEOLYSIS</a:t>
            </a:r>
            <a:endParaRPr b="0" lang="cs-CZ" sz="2000" spc="-1" strike="noStrike">
              <a:latin typeface="Arial"/>
            </a:endParaRPr>
          </a:p>
        </p:txBody>
      </p:sp>
      <p:pic>
        <p:nvPicPr>
          <p:cNvPr id="604" name="Shape 759" descr=""/>
          <p:cNvPicPr/>
          <p:nvPr/>
        </p:nvPicPr>
        <p:blipFill>
          <a:blip r:embed="rId2"/>
          <a:stretch/>
        </p:blipFill>
        <p:spPr>
          <a:xfrm>
            <a:off x="5292720" y="5742000"/>
            <a:ext cx="1692000" cy="999720"/>
          </a:xfrm>
          <a:prstGeom prst="rect">
            <a:avLst/>
          </a:prstGeom>
          <a:ln>
            <a:noFill/>
          </a:ln>
        </p:spPr>
      </p:pic>
      <p:sp>
        <p:nvSpPr>
          <p:cNvPr id="605" name="CustomShape 6"/>
          <p:cNvSpPr/>
          <p:nvPr/>
        </p:nvSpPr>
        <p:spPr>
          <a:xfrm flipH="1">
            <a:off x="6372360" y="5238720"/>
            <a:ext cx="144000" cy="431280"/>
          </a:xfrm>
          <a:custGeom>
            <a:avLst/>
            <a:gdLst/>
            <a:ahLst/>
            <a:rect l="l" t="t" r="r" b="b"/>
            <a:pathLst>
              <a:path w="21600" h="21600">
                <a:moveTo>
                  <a:pt x="0" y="0"/>
                </a:moveTo>
                <a:lnTo>
                  <a:pt x="21600" y="21600"/>
                </a:lnTo>
              </a:path>
            </a:pathLst>
          </a:custGeom>
          <a:noFill/>
          <a:ln w="15840">
            <a:solidFill>
              <a:schemeClr val="dk1"/>
            </a:solidFill>
            <a:miter/>
            <a:tailEnd len="med" type="triangle" w="med"/>
          </a:ln>
        </p:spPr>
        <p:style>
          <a:lnRef idx="0"/>
          <a:fillRef idx="0"/>
          <a:effectRef idx="0"/>
          <a:fontRef idx="minor"/>
        </p:style>
      </p:sp>
      <p:sp>
        <p:nvSpPr>
          <p:cNvPr id="606" name="CustomShape 7"/>
          <p:cNvSpPr/>
          <p:nvPr/>
        </p:nvSpPr>
        <p:spPr>
          <a:xfrm>
            <a:off x="1368360" y="6246720"/>
            <a:ext cx="6479640" cy="304560"/>
          </a:xfrm>
          <a:prstGeom prst="rect">
            <a:avLst/>
          </a:prstGeom>
          <a:noFill/>
          <a:ln>
            <a:noFill/>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Protein was co-purified with traces of metalloproteases.</a:t>
            </a:r>
            <a:endParaRPr b="0" lang="cs-CZ" sz="1400" spc="-1" strike="noStrike">
              <a:latin typeface="Arial"/>
            </a:endParaRPr>
          </a:p>
        </p:txBody>
      </p:sp>
      <p:sp>
        <p:nvSpPr>
          <p:cNvPr id="607" name="CustomShape 8"/>
          <p:cNvSpPr/>
          <p:nvPr/>
        </p:nvSpPr>
        <p:spPr>
          <a:xfrm>
            <a:off x="6445080" y="4157640"/>
            <a:ext cx="1079280" cy="482400"/>
          </a:xfrm>
          <a:prstGeom prst="rect">
            <a:avLst/>
          </a:prstGeom>
          <a:noFill/>
          <a:ln>
            <a:noFill/>
          </a:ln>
        </p:spPr>
        <p:style>
          <a:lnRef idx="0"/>
          <a:fillRef idx="0"/>
          <a:effectRef idx="0"/>
          <a:fontRef idx="minor"/>
        </p:style>
        <p:txBody>
          <a:bodyPr/>
          <a:p>
            <a:pPr>
              <a:lnSpc>
                <a:spcPct val="80000"/>
              </a:lnSpc>
            </a:pPr>
            <a:r>
              <a:rPr b="0" lang="cs-CZ" sz="1600" spc="-1" strike="noStrike">
                <a:solidFill>
                  <a:srgbClr val="ff3300"/>
                </a:solidFill>
                <a:latin typeface="Arial"/>
                <a:ea typeface="Arial"/>
              </a:rPr>
              <a:t>2 weeks, 4°C</a:t>
            </a:r>
            <a:endParaRPr b="0" lang="cs-CZ" sz="1600" spc="-1" strike="noStrike">
              <a:latin typeface="Arial"/>
            </a:endParaRPr>
          </a:p>
        </p:txBody>
      </p:sp>
      <p:pic>
        <p:nvPicPr>
          <p:cNvPr id="608" name="Shape 763" descr=""/>
          <p:cNvPicPr/>
          <p:nvPr/>
        </p:nvPicPr>
        <p:blipFill>
          <a:blip r:embed="rId3"/>
          <a:stretch/>
        </p:blipFill>
        <p:spPr>
          <a:xfrm>
            <a:off x="1042920" y="981000"/>
            <a:ext cx="7659360" cy="2222280"/>
          </a:xfrm>
          <a:prstGeom prst="rect">
            <a:avLst/>
          </a:prstGeom>
          <a:ln w="9360">
            <a:solidFill>
              <a:schemeClr val="dk1"/>
            </a:solidFill>
            <a:miter/>
          </a:ln>
        </p:spPr>
      </p:pic>
      <p:sp>
        <p:nvSpPr>
          <p:cNvPr id="609" name="CustomShape 9"/>
          <p:cNvSpPr/>
          <p:nvPr/>
        </p:nvSpPr>
        <p:spPr>
          <a:xfrm>
            <a:off x="684360" y="549360"/>
            <a:ext cx="7848360" cy="366480"/>
          </a:xfrm>
          <a:prstGeom prst="rect">
            <a:avLst/>
          </a:prstGeom>
          <a:noFill/>
          <a:ln>
            <a:noFill/>
          </a:ln>
        </p:spPr>
        <p:style>
          <a:lnRef idx="0"/>
          <a:fillRef idx="0"/>
          <a:effectRef idx="0"/>
          <a:fontRef idx="minor"/>
        </p:style>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0" name="CustomShape 1"/>
          <p:cNvSpPr/>
          <p:nvPr/>
        </p:nvSpPr>
        <p:spPr>
          <a:xfrm>
            <a:off x="250920" y="189000"/>
            <a:ext cx="8497440" cy="366480"/>
          </a:xfrm>
          <a:prstGeom prst="rect">
            <a:avLst/>
          </a:prstGeom>
          <a:noFill/>
          <a:ln>
            <a:noFill/>
          </a:ln>
        </p:spPr>
        <p:style>
          <a:lnRef idx="0"/>
          <a:fillRef idx="0"/>
          <a:effectRef idx="0"/>
          <a:fontRef idx="minor"/>
        </p:style>
      </p:sp>
      <p:sp>
        <p:nvSpPr>
          <p:cNvPr id="611" name="CustomShape 2"/>
          <p:cNvSpPr/>
          <p:nvPr/>
        </p:nvSpPr>
        <p:spPr>
          <a:xfrm>
            <a:off x="322200" y="189000"/>
            <a:ext cx="849744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1f497d"/>
                </a:solidFill>
                <a:latin typeface="Arial"/>
                <a:ea typeface="Arial"/>
              </a:rPr>
              <a:t>PROTEIN CONCENTRATION AFFECTS STABILITY</a:t>
            </a:r>
            <a:endParaRPr b="0" lang="cs-CZ" sz="2000" spc="-1" strike="noStrike">
              <a:latin typeface="Arial"/>
            </a:endParaRPr>
          </a:p>
        </p:txBody>
      </p:sp>
      <p:sp>
        <p:nvSpPr>
          <p:cNvPr id="612" name="CustomShape 3"/>
          <p:cNvSpPr/>
          <p:nvPr/>
        </p:nvSpPr>
        <p:spPr>
          <a:xfrm>
            <a:off x="142920" y="836640"/>
            <a:ext cx="8856360" cy="5263920"/>
          </a:xfrm>
          <a:prstGeom prst="rect">
            <a:avLst/>
          </a:prstGeom>
          <a:noFill/>
          <a:ln>
            <a:noFill/>
          </a:ln>
        </p:spPr>
        <p:style>
          <a:lnRef idx="0"/>
          <a:fillRef idx="0"/>
          <a:effectRef idx="0"/>
          <a:fontRef idx="minor"/>
        </p:style>
        <p:txBody>
          <a:bodyPr/>
          <a:p>
            <a:pPr algn="just">
              <a:lnSpc>
                <a:spcPct val="110000"/>
              </a:lnSpc>
              <a:buClr>
                <a:srgbClr val="000000"/>
              </a:buClr>
              <a:buFont typeface="Noto Sans Symbols"/>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In general, proteins are </a:t>
            </a:r>
            <a:r>
              <a:rPr b="1" lang="cs-CZ" sz="1600" spc="-1" strike="noStrike">
                <a:solidFill>
                  <a:srgbClr val="000000"/>
                </a:solidFill>
                <a:latin typeface="Arial"/>
                <a:ea typeface="Arial"/>
              </a:rPr>
              <a:t>less stable</a:t>
            </a:r>
            <a:r>
              <a:rPr b="0" lang="cs-CZ" sz="1600" spc="-1" strike="noStrike">
                <a:solidFill>
                  <a:srgbClr val="000000"/>
                </a:solidFill>
                <a:latin typeface="Arial"/>
                <a:ea typeface="Arial"/>
              </a:rPr>
              <a:t> at low concentrations (</a:t>
            </a:r>
            <a:r>
              <a:rPr b="1" lang="cs-CZ" sz="1600" spc="-1" strike="noStrike">
                <a:solidFill>
                  <a:srgbClr val="000000"/>
                </a:solidFill>
                <a:latin typeface="Arial"/>
                <a:ea typeface="Arial"/>
              </a:rPr>
              <a:t>&lt;50 </a:t>
            </a:r>
            <a:r>
              <a:rPr b="1" lang="cs-CZ" sz="1600" spc="-1" strike="noStrike">
                <a:solidFill>
                  <a:srgbClr val="000000"/>
                </a:solidFill>
                <a:latin typeface="Noto Sans Symbols"/>
                <a:ea typeface="Noto Sans Symbols"/>
              </a:rPr>
              <a:t>μ</a:t>
            </a:r>
            <a:r>
              <a:rPr b="1" lang="cs-CZ" sz="1600" spc="-1" strike="noStrike">
                <a:solidFill>
                  <a:srgbClr val="000000"/>
                </a:solidFill>
                <a:latin typeface="Arial"/>
                <a:ea typeface="Arial"/>
              </a:rPr>
              <a:t>g/ml</a:t>
            </a:r>
            <a:r>
              <a:rPr b="0" lang="cs-CZ" sz="1600" spc="-1" strike="noStrike">
                <a:solidFill>
                  <a:srgbClr val="000000"/>
                </a:solidFill>
                <a:latin typeface="Arial"/>
                <a:ea typeface="Arial"/>
              </a:rPr>
              <a:t>). Under these conditions, multiple subunit proteins and cofactors tend to dissociate.</a:t>
            </a:r>
            <a:endParaRPr b="0" lang="cs-CZ" sz="1600" spc="-1" strike="noStrike">
              <a:latin typeface="Arial"/>
            </a:endParaRPr>
          </a:p>
          <a:p>
            <a:pPr algn="just">
              <a:lnSpc>
                <a:spcPct val="110000"/>
              </a:lnSpc>
              <a:spcBef>
                <a:spcPts val="799"/>
              </a:spcBef>
              <a:buClr>
                <a:srgbClr val="000000"/>
              </a:buClr>
              <a:buFont typeface="Noto Sans Symbols"/>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At the protein concentration falls below ~</a:t>
            </a:r>
            <a:r>
              <a:rPr b="1" lang="cs-CZ" sz="1600" spc="-1" strike="noStrike">
                <a:solidFill>
                  <a:srgbClr val="000000"/>
                </a:solidFill>
                <a:latin typeface="Arial"/>
                <a:ea typeface="Arial"/>
              </a:rPr>
              <a:t>50 </a:t>
            </a:r>
            <a:r>
              <a:rPr b="1" lang="cs-CZ" sz="1600" spc="-1" strike="noStrike">
                <a:solidFill>
                  <a:srgbClr val="000000"/>
                </a:solidFill>
                <a:latin typeface="Noto Sans Symbols"/>
                <a:ea typeface="Noto Sans Symbols"/>
              </a:rPr>
              <a:t>μ</a:t>
            </a:r>
            <a:r>
              <a:rPr b="1" lang="cs-CZ" sz="1600" spc="-1" strike="noStrike">
                <a:solidFill>
                  <a:srgbClr val="000000"/>
                </a:solidFill>
                <a:latin typeface="Arial"/>
                <a:ea typeface="Arial"/>
              </a:rPr>
              <a:t>g/ml</a:t>
            </a:r>
            <a:r>
              <a:rPr b="0" lang="cs-CZ" sz="1600" spc="-1" strike="noStrike">
                <a:solidFill>
                  <a:srgbClr val="000000"/>
                </a:solidFill>
                <a:latin typeface="Arial"/>
                <a:ea typeface="Arial"/>
              </a:rPr>
              <a:t>, protein loss can occur due to strong and irreversible adsorption of the protein to a variety of surfaces, including glass, plastic, and various types of filtration media used for concentrating, clarifying, or sterilizing proteins.</a:t>
            </a:r>
            <a:endParaRPr b="0" lang="cs-CZ" sz="1600" spc="-1" strike="noStrike">
              <a:latin typeface="Arial"/>
            </a:endParaRPr>
          </a:p>
          <a:p>
            <a:pPr algn="just">
              <a:lnSpc>
                <a:spcPct val="110000"/>
              </a:lnSpc>
              <a:spcBef>
                <a:spcPts val="799"/>
              </a:spcBef>
              <a:buClr>
                <a:srgbClr val="000000"/>
              </a:buClr>
              <a:buFont typeface="Noto Sans Symbols"/>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It is </a:t>
            </a:r>
            <a:r>
              <a:rPr b="1" lang="cs-CZ" sz="1600" spc="-1" strike="noStrike">
                <a:solidFill>
                  <a:srgbClr val="000000"/>
                </a:solidFill>
                <a:latin typeface="Arial"/>
                <a:ea typeface="Arial"/>
              </a:rPr>
              <a:t>advisable</a:t>
            </a:r>
            <a:r>
              <a:rPr b="0" lang="cs-CZ" sz="1600" spc="-1" strike="noStrike">
                <a:solidFill>
                  <a:srgbClr val="000000"/>
                </a:solidFill>
                <a:latin typeface="Arial"/>
                <a:ea typeface="Arial"/>
              </a:rPr>
              <a:t> to keep protein concentration as high as possible (</a:t>
            </a:r>
            <a:r>
              <a:rPr b="1" lang="cs-CZ" sz="1600" spc="-1" strike="noStrike">
                <a:solidFill>
                  <a:srgbClr val="000000"/>
                </a:solidFill>
                <a:latin typeface="Arial"/>
                <a:ea typeface="Arial"/>
              </a:rPr>
              <a:t>e.g. &gt;1 mg/ml</a:t>
            </a:r>
            <a:r>
              <a:rPr b="0" lang="cs-CZ" sz="1600" spc="-1" strike="noStrike">
                <a:solidFill>
                  <a:srgbClr val="000000"/>
                </a:solidFill>
                <a:latin typeface="Arial"/>
                <a:ea typeface="Arial"/>
              </a:rPr>
              <a:t>) during purification and storage. This is relatively easy to achieve during the early stages of a purification procedure; however, it becomes more difficult during the later stages of purification or in the case of purification of low abundant proteins isolated from natural sources. </a:t>
            </a:r>
            <a:endParaRPr b="0" lang="cs-CZ" sz="1600" spc="-1" strike="noStrike">
              <a:latin typeface="Arial"/>
            </a:endParaRPr>
          </a:p>
          <a:p>
            <a:pPr algn="just">
              <a:lnSpc>
                <a:spcPct val="110000"/>
              </a:lnSpc>
              <a:spcBef>
                <a:spcPts val="799"/>
              </a:spcBef>
              <a:buClr>
                <a:srgbClr val="000000"/>
              </a:buClr>
              <a:buFont typeface="Noto Sans Symbols"/>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Protein solutions lower than 1 mg/ml should be concentrated as rapidly as possible using methods such ultrafiltration or lyophilization or precipitation using TCA or (NH</a:t>
            </a:r>
            <a:r>
              <a:rPr b="0" lang="cs-CZ" sz="1600" spc="-1" strike="noStrike" baseline="-25000">
                <a:solidFill>
                  <a:srgbClr val="000000"/>
                </a:solidFill>
                <a:latin typeface="Arial"/>
                <a:ea typeface="Arial"/>
              </a:rPr>
              <a:t>4</a:t>
            </a:r>
            <a:r>
              <a:rPr b="0" lang="cs-CZ" sz="1600" spc="-1" strike="noStrike">
                <a:solidFill>
                  <a:srgbClr val="000000"/>
                </a:solidFill>
                <a:latin typeface="Arial"/>
                <a:ea typeface="Arial"/>
              </a:rPr>
              <a:t>)</a:t>
            </a:r>
            <a:r>
              <a:rPr b="0" lang="cs-CZ" sz="1600" spc="-1" strike="noStrike" baseline="-25000">
                <a:solidFill>
                  <a:srgbClr val="000000"/>
                </a:solidFill>
                <a:latin typeface="Arial"/>
                <a:ea typeface="Arial"/>
              </a:rPr>
              <a:t>2</a:t>
            </a:r>
            <a:r>
              <a:rPr b="0" lang="cs-CZ" sz="1600" spc="-1" strike="noStrike">
                <a:solidFill>
                  <a:srgbClr val="000000"/>
                </a:solidFill>
                <a:latin typeface="Arial"/>
                <a:ea typeface="Arial"/>
              </a:rPr>
              <a:t> SO</a:t>
            </a:r>
            <a:r>
              <a:rPr b="0" lang="cs-CZ" sz="1600" spc="-1" strike="noStrike" baseline="-25000">
                <a:solidFill>
                  <a:srgbClr val="000000"/>
                </a:solidFill>
                <a:latin typeface="Arial"/>
                <a:ea typeface="Arial"/>
              </a:rPr>
              <a:t>4</a:t>
            </a:r>
            <a:r>
              <a:rPr b="0" lang="cs-CZ" sz="1600" spc="-1" strike="noStrike">
                <a:solidFill>
                  <a:srgbClr val="000000"/>
                </a:solidFill>
                <a:latin typeface="Arial"/>
                <a:ea typeface="Arial"/>
              </a:rPr>
              <a:t> and after dilution in small volume.</a:t>
            </a:r>
            <a:endParaRPr b="0" lang="cs-CZ" sz="1600" spc="-1" strike="noStrike">
              <a:latin typeface="Arial"/>
            </a:endParaRPr>
          </a:p>
          <a:p>
            <a:pPr algn="just">
              <a:lnSpc>
                <a:spcPct val="110000"/>
              </a:lnSpc>
              <a:spcBef>
                <a:spcPts val="799"/>
              </a:spcBef>
              <a:buClr>
                <a:srgbClr val="000000"/>
              </a:buClr>
              <a:buFont typeface="Noto Sans Symbols"/>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When the rapid concentration of a dilute protein solution is not possible, the addition of ~1 mg/ml bovine serum albumin (BSA) or solvent additives, such as polyethylene glycol (0.05% v/v) and nonionic detergents (0.02% w/v, Triton-X-100, or Tween-20) to all buffers and eluents used in the purification procedure has been shown to be very effective.</a:t>
            </a:r>
            <a:endParaRPr b="0" lang="cs-CZ" sz="1600" spc="-1" strike="noStrike">
              <a:latin typeface="Arial"/>
            </a:endParaRPr>
          </a:p>
          <a:p>
            <a:pPr algn="just">
              <a:lnSpc>
                <a:spcPct val="110000"/>
              </a:lnSpc>
              <a:spcBef>
                <a:spcPts val="799"/>
              </a:spcBef>
              <a:buClr>
                <a:srgbClr val="000000"/>
              </a:buClr>
              <a:buFont typeface="Noto Sans Symbols"/>
              <a:buChar char="➢"/>
            </a:pPr>
            <a:r>
              <a:rPr b="0" lang="cs-CZ" sz="1600" spc="-1" strike="noStrike">
                <a:solidFill>
                  <a:srgbClr val="000000"/>
                </a:solidFill>
                <a:latin typeface="Arial"/>
                <a:ea typeface="Arial"/>
              </a:rPr>
              <a:t> </a:t>
            </a:r>
            <a:r>
              <a:rPr b="0" lang="cs-CZ" sz="1600" spc="-1" strike="noStrike">
                <a:solidFill>
                  <a:srgbClr val="000000"/>
                </a:solidFill>
                <a:latin typeface="Arial"/>
                <a:ea typeface="Arial"/>
              </a:rPr>
              <a:t>On the other hand, </a:t>
            </a:r>
            <a:r>
              <a:rPr b="1" lang="cs-CZ" sz="1600" spc="-1" strike="noStrike">
                <a:solidFill>
                  <a:srgbClr val="000000"/>
                </a:solidFill>
                <a:latin typeface="Arial"/>
                <a:ea typeface="Arial"/>
              </a:rPr>
              <a:t>protein aggregation is generally concentration dependent</a:t>
            </a:r>
            <a:r>
              <a:rPr b="0" lang="cs-CZ" sz="1600" spc="-1" strike="noStrike">
                <a:solidFill>
                  <a:srgbClr val="000000"/>
                </a:solidFill>
                <a:latin typeface="Arial"/>
                <a:ea typeface="Arial"/>
              </a:rPr>
              <a:t>.</a:t>
            </a:r>
            <a:endParaRPr b="0" lang="cs-CZ" sz="1600" spc="-1" strike="noStrike">
              <a:latin typeface="Arial"/>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3" name="CustomShape 1"/>
          <p:cNvSpPr/>
          <p:nvPr/>
        </p:nvSpPr>
        <p:spPr>
          <a:xfrm>
            <a:off x="0" y="511200"/>
            <a:ext cx="8892720" cy="399600"/>
          </a:xfrm>
          <a:prstGeom prst="rect">
            <a:avLst/>
          </a:prstGeom>
          <a:noFill/>
          <a:ln>
            <a:noFill/>
          </a:ln>
        </p:spPr>
        <p:style>
          <a:lnRef idx="0"/>
          <a:fillRef idx="0"/>
          <a:effectRef idx="0"/>
          <a:fontRef idx="minor"/>
        </p:style>
        <p:txBody>
          <a:bodyPr/>
          <a:p>
            <a:pPr>
              <a:lnSpc>
                <a:spcPct val="100000"/>
              </a:lnSpc>
            </a:pPr>
            <a:r>
              <a:rPr b="1" lang="cs-CZ" sz="2000" spc="-1" strike="noStrike">
                <a:solidFill>
                  <a:srgbClr val="1f497d"/>
                </a:solidFill>
                <a:latin typeface="Arial"/>
                <a:ea typeface="Arial"/>
              </a:rPr>
              <a:t>Protein aggregation – </a:t>
            </a:r>
            <a:r>
              <a:rPr b="1" lang="cs-CZ" sz="1600" spc="-1" strike="noStrike">
                <a:solidFill>
                  <a:srgbClr val="1f497d"/>
                </a:solidFill>
                <a:latin typeface="Arial"/>
                <a:ea typeface="Arial"/>
              </a:rPr>
              <a:t>a major event of physical and chemical  instability of proteins</a:t>
            </a:r>
            <a:endParaRPr b="0" lang="cs-CZ" sz="1600" spc="-1" strike="noStrike">
              <a:latin typeface="Arial"/>
            </a:endParaRPr>
          </a:p>
        </p:txBody>
      </p:sp>
      <p:sp>
        <p:nvSpPr>
          <p:cNvPr id="614" name="CustomShape 2"/>
          <p:cNvSpPr/>
          <p:nvPr/>
        </p:nvSpPr>
        <p:spPr>
          <a:xfrm>
            <a:off x="179280" y="1268280"/>
            <a:ext cx="8856360" cy="4624200"/>
          </a:xfrm>
          <a:prstGeom prst="rect">
            <a:avLst/>
          </a:prstGeom>
          <a:noFill/>
          <a:ln>
            <a:noFill/>
          </a:ln>
        </p:spPr>
        <p:style>
          <a:lnRef idx="0"/>
          <a:fillRef idx="0"/>
          <a:effectRef idx="0"/>
          <a:fontRef idx="minor"/>
        </p:style>
        <p:txBody>
          <a:bodyPr/>
          <a:p>
            <a:pPr>
              <a:lnSpc>
                <a:spcPct val="100000"/>
              </a:lnSpc>
              <a:buClr>
                <a:srgbClr val="000000"/>
              </a:buClr>
              <a:buFont typeface="Arial"/>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Protein aggregation is the assembly of individual protein molecules into amorphous, multimeric states, which results in many cases from intermolecular association of partially denatured protein chains.</a:t>
            </a:r>
            <a:endParaRPr b="0" lang="cs-CZ" sz="1800" spc="-1" strike="noStrike">
              <a:latin typeface="Arial"/>
            </a:endParaRPr>
          </a:p>
          <a:p>
            <a:pPr>
              <a:lnSpc>
                <a:spcPct val="100000"/>
              </a:lnSpc>
            </a:pPr>
            <a:endParaRPr b="0" lang="cs-CZ" sz="1800" spc="-1" strike="noStrike">
              <a:latin typeface="Arial"/>
            </a:endParaRPr>
          </a:p>
          <a:p>
            <a:pPr>
              <a:lnSpc>
                <a:spcPct val="100000"/>
              </a:lnSpc>
              <a:buClr>
                <a:srgbClr val="000000"/>
              </a:buClr>
              <a:buFont typeface="Arial"/>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Protein aggregation may be induced by a variety of physical factors, such as temperature, ionic strength, foaming, protein concentration, pH shift, vortexing, etc. </a:t>
            </a:r>
            <a:endParaRPr b="0" lang="cs-CZ" sz="1800" spc="-1" strike="noStrike">
              <a:latin typeface="Arial"/>
            </a:endParaRPr>
          </a:p>
          <a:p>
            <a:pPr>
              <a:lnSpc>
                <a:spcPct val="100000"/>
              </a:lnSpc>
            </a:pPr>
            <a:endParaRPr b="0" lang="cs-CZ" sz="1800" spc="-1" strike="noStrike">
              <a:latin typeface="Arial"/>
            </a:endParaRPr>
          </a:p>
          <a:p>
            <a:pPr>
              <a:lnSpc>
                <a:spcPct val="100000"/>
              </a:lnSpc>
              <a:buClr>
                <a:srgbClr val="000000"/>
              </a:buClr>
              <a:buFont typeface="Arial"/>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Protein aggregates may have reduced or no activity, solubility, and altered immunogenicity.</a:t>
            </a:r>
            <a:endParaRPr b="0" lang="cs-CZ" sz="1800" spc="-1" strike="noStrike">
              <a:latin typeface="Arial"/>
            </a:endParaRPr>
          </a:p>
          <a:p>
            <a:pPr>
              <a:lnSpc>
                <a:spcPct val="100000"/>
              </a:lnSpc>
            </a:pPr>
            <a:endParaRPr b="0" lang="cs-CZ" sz="1800" spc="-1" strike="noStrike">
              <a:latin typeface="Arial"/>
            </a:endParaRPr>
          </a:p>
          <a:p>
            <a:pPr>
              <a:lnSpc>
                <a:spcPct val="100000"/>
              </a:lnSpc>
              <a:spcBef>
                <a:spcPts val="901"/>
              </a:spcBef>
              <a:buClr>
                <a:srgbClr val="000000"/>
              </a:buClr>
              <a:buFont typeface="Arial"/>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Hydrophobic interaction, i.e. the reluctance of non-polar groups to be exposed to water, is considered to be a major driving force for both protein folding and aggregation. Both protein aggregation and folding represent a balance of exposed and buried hydrophobic surface areas. The balance is so delicate that a change of one amino acid in a protein may substantially change its aggregation behavior.</a:t>
            </a:r>
            <a:endParaRPr b="0" lang="cs-CZ" sz="1800" spc="-1" strike="noStrike">
              <a:latin typeface="Arial"/>
            </a:endParaRPr>
          </a:p>
          <a:p>
            <a:pPr>
              <a:lnSpc>
                <a:spcPct val="100000"/>
              </a:lnSpc>
            </a:pPr>
            <a:endParaRPr b="0" lang="cs-CZ" sz="1800" spc="-1" strike="noStrike">
              <a:latin typeface="Arial"/>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5" name="CustomShape 1"/>
          <p:cNvSpPr/>
          <p:nvPr/>
        </p:nvSpPr>
        <p:spPr>
          <a:xfrm>
            <a:off x="826920" y="189000"/>
            <a:ext cx="7489440" cy="366480"/>
          </a:xfrm>
          <a:prstGeom prst="rect">
            <a:avLst/>
          </a:prstGeom>
          <a:noFill/>
          <a:ln>
            <a:noFill/>
          </a:ln>
        </p:spPr>
        <p:style>
          <a:lnRef idx="0"/>
          <a:fillRef idx="0"/>
          <a:effectRef idx="0"/>
          <a:fontRef idx="minor"/>
        </p:style>
        <p:txBody>
          <a:bodyPr/>
          <a:p>
            <a:pPr algn="ctr">
              <a:lnSpc>
                <a:spcPct val="100000"/>
              </a:lnSpc>
            </a:pPr>
            <a:r>
              <a:rPr b="1" lang="cs-CZ" sz="1800" spc="-1" strike="noStrike">
                <a:solidFill>
                  <a:srgbClr val="000066"/>
                </a:solidFill>
                <a:latin typeface="Arial"/>
                <a:ea typeface="Arial"/>
              </a:rPr>
              <a:t>Mechanisms of protein aggregation</a:t>
            </a:r>
            <a:endParaRPr b="0" lang="cs-CZ" sz="1800" spc="-1" strike="noStrike">
              <a:latin typeface="Arial"/>
            </a:endParaRPr>
          </a:p>
        </p:txBody>
      </p:sp>
      <p:pic>
        <p:nvPicPr>
          <p:cNvPr id="616" name="Shape 783" descr=""/>
          <p:cNvPicPr/>
          <p:nvPr/>
        </p:nvPicPr>
        <p:blipFill>
          <a:blip r:embed="rId1"/>
          <a:stretch/>
        </p:blipFill>
        <p:spPr>
          <a:xfrm>
            <a:off x="-34920" y="620640"/>
            <a:ext cx="4174920" cy="2709360"/>
          </a:xfrm>
          <a:prstGeom prst="rect">
            <a:avLst/>
          </a:prstGeom>
          <a:ln>
            <a:noFill/>
          </a:ln>
        </p:spPr>
      </p:pic>
      <p:sp>
        <p:nvSpPr>
          <p:cNvPr id="617" name="CustomShape 2"/>
          <p:cNvSpPr/>
          <p:nvPr/>
        </p:nvSpPr>
        <p:spPr>
          <a:xfrm>
            <a:off x="6877080" y="6583320"/>
            <a:ext cx="2160360" cy="274320"/>
          </a:xfrm>
          <a:prstGeom prst="rect">
            <a:avLst/>
          </a:prstGeom>
          <a:noFill/>
          <a:ln>
            <a:noFill/>
          </a:ln>
        </p:spPr>
        <p:style>
          <a:lnRef idx="0"/>
          <a:fillRef idx="0"/>
          <a:effectRef idx="0"/>
          <a:fontRef idx="minor"/>
        </p:style>
        <p:txBody>
          <a:bodyPr/>
          <a:p>
            <a:pPr algn="r">
              <a:lnSpc>
                <a:spcPct val="100000"/>
              </a:lnSpc>
            </a:pPr>
            <a:r>
              <a:rPr b="0" lang="cs-CZ" sz="1200" spc="-1" strike="noStrike">
                <a:solidFill>
                  <a:srgbClr val="000000"/>
                </a:solidFill>
                <a:latin typeface="Arial"/>
                <a:ea typeface="Arial"/>
              </a:rPr>
              <a:t>Philo and Arakawa, 2009</a:t>
            </a:r>
            <a:endParaRPr b="0" lang="cs-CZ" sz="1200" spc="-1" strike="noStrike">
              <a:latin typeface="Arial"/>
            </a:endParaRPr>
          </a:p>
        </p:txBody>
      </p:sp>
      <p:sp>
        <p:nvSpPr>
          <p:cNvPr id="618" name="CustomShape 3"/>
          <p:cNvSpPr/>
          <p:nvPr/>
        </p:nvSpPr>
        <p:spPr>
          <a:xfrm>
            <a:off x="4211640" y="620640"/>
            <a:ext cx="4752720" cy="2628720"/>
          </a:xfrm>
          <a:prstGeom prst="rect">
            <a:avLst/>
          </a:prstGeom>
          <a:noFill/>
          <a:ln>
            <a:noFill/>
          </a:ln>
        </p:spPr>
        <p:style>
          <a:lnRef idx="0"/>
          <a:fillRef idx="0"/>
          <a:effectRef idx="0"/>
          <a:fontRef idx="minor"/>
        </p:style>
        <p:txBody>
          <a:bodyPr/>
          <a:p>
            <a:pPr algn="just">
              <a:lnSpc>
                <a:spcPct val="110000"/>
              </a:lnSpc>
            </a:pPr>
            <a:r>
              <a:rPr b="1" lang="cs-CZ" sz="1600" spc="-1" strike="noStrike">
                <a:solidFill>
                  <a:srgbClr val="000000"/>
                </a:solidFill>
                <a:latin typeface="Arial"/>
                <a:ea typeface="Arial"/>
              </a:rPr>
              <a:t>Mechanism 1</a:t>
            </a:r>
            <a:r>
              <a:rPr b="0" lang="cs-CZ" sz="1600" spc="-1" strike="noStrike">
                <a:solidFill>
                  <a:srgbClr val="000000"/>
                </a:solidFill>
                <a:latin typeface="Arial"/>
                <a:ea typeface="Arial"/>
              </a:rPr>
              <a:t>: </a:t>
            </a:r>
            <a:r>
              <a:rPr b="1" lang="cs-CZ" sz="1600" spc="-1" strike="noStrike">
                <a:solidFill>
                  <a:srgbClr val="000000"/>
                </a:solidFill>
                <a:latin typeface="Arial"/>
                <a:ea typeface="Arial"/>
              </a:rPr>
              <a:t>Reversible association of the native monomer</a:t>
            </a:r>
            <a:r>
              <a:rPr b="0" lang="cs-CZ" sz="1600" spc="-1" strike="noStrike">
                <a:solidFill>
                  <a:srgbClr val="000000"/>
                </a:solidFill>
                <a:latin typeface="Arial"/>
                <a:ea typeface="Arial"/>
              </a:rPr>
              <a:t> </a:t>
            </a:r>
            <a:endParaRPr b="0" lang="cs-CZ" sz="1600" spc="-1" strike="noStrike">
              <a:latin typeface="Arial"/>
            </a:endParaRPr>
          </a:p>
          <a:p>
            <a:pPr algn="just">
              <a:lnSpc>
                <a:spcPct val="110000"/>
              </a:lnSpc>
              <a:spcBef>
                <a:spcPts val="799"/>
              </a:spcBef>
            </a:pPr>
            <a:r>
              <a:rPr b="0" lang="cs-CZ" sz="1600" spc="-1" strike="noStrike">
                <a:solidFill>
                  <a:srgbClr val="000000"/>
                </a:solidFill>
                <a:latin typeface="Arial"/>
                <a:ea typeface="Arial"/>
              </a:rPr>
              <a:t>The tendency to reversible associate is intrinsic to the native form of the protein. There may be complementary patches  on the monomer surface to form  reversible small oligomers.  </a:t>
            </a:r>
            <a:r>
              <a:rPr b="1" lang="cs-CZ" sz="1600" spc="-1" strike="noStrike">
                <a:solidFill>
                  <a:srgbClr val="000000"/>
                </a:solidFill>
                <a:latin typeface="Arial"/>
                <a:ea typeface="Arial"/>
              </a:rPr>
              <a:t>With increasing  concentration</a:t>
            </a:r>
            <a:r>
              <a:rPr b="0" lang="cs-CZ" sz="1600" spc="-1" strike="noStrike">
                <a:solidFill>
                  <a:srgbClr val="000000"/>
                </a:solidFill>
                <a:latin typeface="Arial"/>
                <a:ea typeface="Arial"/>
              </a:rPr>
              <a:t> larger and larger  oligomers form, over time  these larger aggregates often become irreversible.</a:t>
            </a:r>
            <a:endParaRPr b="0" lang="cs-CZ" sz="1600" spc="-1" strike="noStrike">
              <a:latin typeface="Arial"/>
            </a:endParaRPr>
          </a:p>
        </p:txBody>
      </p:sp>
      <p:sp>
        <p:nvSpPr>
          <p:cNvPr id="619" name="CustomShape 4"/>
          <p:cNvSpPr/>
          <p:nvPr/>
        </p:nvSpPr>
        <p:spPr>
          <a:xfrm>
            <a:off x="4211640" y="3429000"/>
            <a:ext cx="4752720" cy="2750760"/>
          </a:xfrm>
          <a:prstGeom prst="rect">
            <a:avLst/>
          </a:prstGeom>
          <a:noFill/>
          <a:ln>
            <a:noFill/>
          </a:ln>
        </p:spPr>
        <p:style>
          <a:lnRef idx="0"/>
          <a:fillRef idx="0"/>
          <a:effectRef idx="0"/>
          <a:fontRef idx="minor"/>
        </p:style>
        <p:txBody>
          <a:bodyPr/>
          <a:p>
            <a:pPr algn="just">
              <a:lnSpc>
                <a:spcPct val="110000"/>
              </a:lnSpc>
            </a:pPr>
            <a:r>
              <a:rPr b="1" lang="cs-CZ" sz="1600" spc="-1" strike="noStrike">
                <a:solidFill>
                  <a:srgbClr val="000000"/>
                </a:solidFill>
                <a:latin typeface="Arial"/>
                <a:ea typeface="Arial"/>
              </a:rPr>
              <a:t>Mechanism 2</a:t>
            </a:r>
            <a:r>
              <a:rPr b="0" lang="cs-CZ" sz="1600" spc="-1" strike="noStrike">
                <a:solidFill>
                  <a:srgbClr val="000000"/>
                </a:solidFill>
                <a:latin typeface="Arial"/>
                <a:ea typeface="Arial"/>
              </a:rPr>
              <a:t>: </a:t>
            </a:r>
            <a:r>
              <a:rPr b="1" lang="cs-CZ" sz="1600" spc="-1" strike="noStrike">
                <a:solidFill>
                  <a:srgbClr val="000000"/>
                </a:solidFill>
                <a:latin typeface="Arial"/>
                <a:ea typeface="Arial"/>
              </a:rPr>
              <a:t>Aggregation of conformationally- altered monomer</a:t>
            </a:r>
            <a:endParaRPr b="0" lang="cs-CZ" sz="1600" spc="-1" strike="noStrike">
              <a:latin typeface="Arial"/>
            </a:endParaRPr>
          </a:p>
          <a:p>
            <a:pPr algn="just">
              <a:lnSpc>
                <a:spcPct val="110000"/>
              </a:lnSpc>
              <a:spcBef>
                <a:spcPts val="799"/>
              </a:spcBef>
            </a:pPr>
            <a:r>
              <a:rPr b="0" lang="cs-CZ" sz="1600" spc="-1" strike="noStrike">
                <a:solidFill>
                  <a:srgbClr val="000000"/>
                </a:solidFill>
                <a:latin typeface="Arial"/>
                <a:ea typeface="Arial"/>
              </a:rPr>
              <a:t>The native monomer  transiently  undergoes  a conformational change  or partial unfolding. Altered conformation of monomer associates strongly. This aggregation mechanism appears to be the dominant one for  many protein.</a:t>
            </a:r>
            <a:endParaRPr b="0" lang="cs-CZ" sz="1600" spc="-1" strike="noStrike">
              <a:latin typeface="Arial"/>
            </a:endParaRPr>
          </a:p>
          <a:p>
            <a:pPr algn="just">
              <a:lnSpc>
                <a:spcPct val="110000"/>
              </a:lnSpc>
              <a:spcBef>
                <a:spcPts val="799"/>
              </a:spcBef>
            </a:pPr>
            <a:r>
              <a:rPr b="0" lang="cs-CZ" sz="1600" spc="-1" strike="noStrike">
                <a:solidFill>
                  <a:srgbClr val="000000"/>
                </a:solidFill>
                <a:latin typeface="Arial"/>
                <a:ea typeface="Arial"/>
              </a:rPr>
              <a:t>Aggregation wil be promoted by stress such as heat or shear.</a:t>
            </a:r>
            <a:endParaRPr b="0" lang="cs-CZ" sz="1600" spc="-1" strike="noStrike">
              <a:latin typeface="Arial"/>
            </a:endParaRPr>
          </a:p>
        </p:txBody>
      </p:sp>
      <p:pic>
        <p:nvPicPr>
          <p:cNvPr id="620" name="Shape 787" descr=""/>
          <p:cNvPicPr/>
          <p:nvPr/>
        </p:nvPicPr>
        <p:blipFill>
          <a:blip r:embed="rId2"/>
          <a:stretch/>
        </p:blipFill>
        <p:spPr>
          <a:xfrm>
            <a:off x="179280" y="3573360"/>
            <a:ext cx="3960360" cy="2288880"/>
          </a:xfrm>
          <a:prstGeom prst="rect">
            <a:avLst/>
          </a:prstGeom>
          <a:ln>
            <a:noFill/>
          </a:ln>
        </p:spPr>
      </p:pic>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1" name="CustomShape 1"/>
          <p:cNvSpPr/>
          <p:nvPr/>
        </p:nvSpPr>
        <p:spPr>
          <a:xfrm>
            <a:off x="826920" y="38160"/>
            <a:ext cx="7489440" cy="366480"/>
          </a:xfrm>
          <a:prstGeom prst="rect">
            <a:avLst/>
          </a:prstGeom>
          <a:noFill/>
          <a:ln>
            <a:noFill/>
          </a:ln>
        </p:spPr>
        <p:style>
          <a:lnRef idx="0"/>
          <a:fillRef idx="0"/>
          <a:effectRef idx="0"/>
          <a:fontRef idx="minor"/>
        </p:style>
        <p:txBody>
          <a:bodyPr/>
          <a:p>
            <a:pPr algn="ctr">
              <a:lnSpc>
                <a:spcPct val="100000"/>
              </a:lnSpc>
            </a:pPr>
            <a:r>
              <a:rPr b="1" lang="cs-CZ" sz="1800" spc="-1" strike="noStrike">
                <a:solidFill>
                  <a:srgbClr val="000066"/>
                </a:solidFill>
                <a:latin typeface="Arial"/>
                <a:ea typeface="Arial"/>
              </a:rPr>
              <a:t>Mechanisms of protein aggregation</a:t>
            </a:r>
            <a:endParaRPr b="0" lang="cs-CZ" sz="1800" spc="-1" strike="noStrike">
              <a:latin typeface="Arial"/>
            </a:endParaRPr>
          </a:p>
        </p:txBody>
      </p:sp>
      <p:pic>
        <p:nvPicPr>
          <p:cNvPr id="622" name="Shape 793" descr=""/>
          <p:cNvPicPr/>
          <p:nvPr/>
        </p:nvPicPr>
        <p:blipFill>
          <a:blip r:embed="rId1"/>
          <a:stretch/>
        </p:blipFill>
        <p:spPr>
          <a:xfrm>
            <a:off x="468360" y="3645000"/>
            <a:ext cx="3673080" cy="2244240"/>
          </a:xfrm>
          <a:prstGeom prst="rect">
            <a:avLst/>
          </a:prstGeom>
          <a:ln>
            <a:noFill/>
          </a:ln>
        </p:spPr>
      </p:pic>
      <p:pic>
        <p:nvPicPr>
          <p:cNvPr id="623" name="Shape 794" descr=""/>
          <p:cNvPicPr/>
          <p:nvPr/>
        </p:nvPicPr>
        <p:blipFill>
          <a:blip r:embed="rId2"/>
          <a:stretch/>
        </p:blipFill>
        <p:spPr>
          <a:xfrm>
            <a:off x="108000" y="765000"/>
            <a:ext cx="4176360" cy="2214360"/>
          </a:xfrm>
          <a:prstGeom prst="rect">
            <a:avLst/>
          </a:prstGeom>
          <a:ln>
            <a:noFill/>
          </a:ln>
        </p:spPr>
      </p:pic>
      <p:sp>
        <p:nvSpPr>
          <p:cNvPr id="624" name="CustomShape 2"/>
          <p:cNvSpPr/>
          <p:nvPr/>
        </p:nvSpPr>
        <p:spPr>
          <a:xfrm>
            <a:off x="4140360" y="620640"/>
            <a:ext cx="5003280" cy="2658600"/>
          </a:xfrm>
          <a:prstGeom prst="rect">
            <a:avLst/>
          </a:prstGeom>
          <a:noFill/>
          <a:ln>
            <a:noFill/>
          </a:ln>
        </p:spPr>
        <p:style>
          <a:lnRef idx="0"/>
          <a:fillRef idx="0"/>
          <a:effectRef idx="0"/>
          <a:fontRef idx="minor"/>
        </p:style>
        <p:txBody>
          <a:bodyPr/>
          <a:p>
            <a:pPr>
              <a:lnSpc>
                <a:spcPct val="100000"/>
              </a:lnSpc>
            </a:pPr>
            <a:r>
              <a:rPr b="1" lang="cs-CZ" sz="1600" spc="-1" strike="noStrike">
                <a:solidFill>
                  <a:srgbClr val="000000"/>
                </a:solidFill>
                <a:latin typeface="Arial"/>
                <a:ea typeface="Arial"/>
              </a:rPr>
              <a:t>Mechanism 3</a:t>
            </a:r>
            <a:r>
              <a:rPr b="0" lang="cs-CZ" sz="1600" spc="-1" strike="noStrike">
                <a:solidFill>
                  <a:srgbClr val="000000"/>
                </a:solidFill>
                <a:latin typeface="Arial"/>
                <a:ea typeface="Arial"/>
              </a:rPr>
              <a:t>: </a:t>
            </a:r>
            <a:r>
              <a:rPr b="1" lang="cs-CZ" sz="1600" spc="-1" strike="noStrike">
                <a:solidFill>
                  <a:srgbClr val="000000"/>
                </a:solidFill>
                <a:latin typeface="Arial"/>
                <a:ea typeface="Arial"/>
              </a:rPr>
              <a:t>Aggregation of chemically – modified product</a:t>
            </a:r>
            <a:endParaRPr b="0" lang="cs-CZ" sz="1600" spc="-1" strike="noStrike">
              <a:latin typeface="Arial"/>
            </a:endParaRPr>
          </a:p>
          <a:p>
            <a:pPr algn="just">
              <a:lnSpc>
                <a:spcPct val="100000"/>
              </a:lnSpc>
              <a:spcBef>
                <a:spcPts val="799"/>
              </a:spcBef>
            </a:pPr>
            <a:r>
              <a:rPr b="0" lang="cs-CZ" sz="1600" spc="-1" strike="noStrike">
                <a:solidFill>
                  <a:srgbClr val="000000"/>
                </a:solidFill>
                <a:latin typeface="Arial"/>
                <a:ea typeface="Arial"/>
              </a:rPr>
              <a:t>The change in protein conformation that precedes  aggregation is caused by differences  in covalent structure.  This difference is usually  caused by chemical degradation such as oxidation of methionin, deamination, or proteolysis. Chemical changes may  for example create  a new sticky patch on the surface, or change the electric charge in a way that reduces electrostatic repulsion between monomers.           </a:t>
            </a:r>
            <a:endParaRPr b="0" lang="cs-CZ" sz="1600" spc="-1" strike="noStrike">
              <a:latin typeface="Arial"/>
            </a:endParaRPr>
          </a:p>
        </p:txBody>
      </p:sp>
      <p:sp>
        <p:nvSpPr>
          <p:cNvPr id="625" name="CustomShape 3"/>
          <p:cNvSpPr/>
          <p:nvPr/>
        </p:nvSpPr>
        <p:spPr>
          <a:xfrm>
            <a:off x="4067280" y="3500280"/>
            <a:ext cx="4787640" cy="3165120"/>
          </a:xfrm>
          <a:prstGeom prst="rect">
            <a:avLst/>
          </a:prstGeom>
          <a:noFill/>
          <a:ln>
            <a:noFill/>
          </a:ln>
        </p:spPr>
        <p:style>
          <a:lnRef idx="0"/>
          <a:fillRef idx="0"/>
          <a:effectRef idx="0"/>
          <a:fontRef idx="minor"/>
        </p:style>
        <p:txBody>
          <a:bodyPr/>
          <a:p>
            <a:pPr>
              <a:lnSpc>
                <a:spcPct val="110000"/>
              </a:lnSpc>
            </a:pPr>
            <a:r>
              <a:rPr b="1" lang="cs-CZ" sz="1600" spc="-1" strike="noStrike">
                <a:solidFill>
                  <a:srgbClr val="000000"/>
                </a:solidFill>
                <a:latin typeface="Arial"/>
                <a:ea typeface="Arial"/>
              </a:rPr>
              <a:t>Mechanism 4</a:t>
            </a:r>
            <a:r>
              <a:rPr b="0" lang="cs-CZ" sz="1600" spc="-1" strike="noStrike">
                <a:solidFill>
                  <a:srgbClr val="000000"/>
                </a:solidFill>
                <a:latin typeface="Arial"/>
                <a:ea typeface="Arial"/>
              </a:rPr>
              <a:t>: </a:t>
            </a:r>
            <a:r>
              <a:rPr b="1" lang="cs-CZ" sz="1600" spc="-1" strike="noStrike">
                <a:solidFill>
                  <a:srgbClr val="000000"/>
                </a:solidFill>
                <a:latin typeface="Arial"/>
                <a:ea typeface="Arial"/>
              </a:rPr>
              <a:t>Nucleation – controlled aggregation</a:t>
            </a:r>
            <a:r>
              <a:rPr b="0" lang="cs-CZ" sz="1600" spc="-1" strike="noStrike">
                <a:solidFill>
                  <a:srgbClr val="000000"/>
                </a:solidFill>
                <a:latin typeface="Arial"/>
                <a:ea typeface="Arial"/>
              </a:rPr>
              <a:t> </a:t>
            </a:r>
            <a:endParaRPr b="0" lang="cs-CZ" sz="1600" spc="-1" strike="noStrike">
              <a:latin typeface="Arial"/>
            </a:endParaRPr>
          </a:p>
          <a:p>
            <a:pPr algn="just">
              <a:lnSpc>
                <a:spcPct val="110000"/>
              </a:lnSpc>
              <a:spcBef>
                <a:spcPts val="799"/>
              </a:spcBef>
            </a:pPr>
            <a:r>
              <a:rPr b="0" lang="cs-CZ" sz="1600" spc="-1" strike="noStrike">
                <a:solidFill>
                  <a:srgbClr val="000000"/>
                </a:solidFill>
                <a:latin typeface="Arial"/>
                <a:ea typeface="Arial"/>
              </a:rPr>
              <a:t>Nucleation- controlled aggregation is a common mechanism for formation of visible particulates or precipitates. In this mechanism  the native monomer  has a low tendency to form  small or moderately- sized oligomers. However  if an aggregate of sufficient size manages to form, then the growth of  “critical nucleus” through addition  of monomers is strongly favored and the formation of much larger species is rapid.</a:t>
            </a:r>
            <a:endParaRPr b="0" lang="cs-CZ" sz="1600" spc="-1" strike="noStrike">
              <a:latin typeface="Arial"/>
            </a:endParaRPr>
          </a:p>
        </p:txBody>
      </p:sp>
      <p:sp>
        <p:nvSpPr>
          <p:cNvPr id="626" name="CustomShape 4"/>
          <p:cNvSpPr/>
          <p:nvPr/>
        </p:nvSpPr>
        <p:spPr>
          <a:xfrm>
            <a:off x="6877080" y="6453360"/>
            <a:ext cx="2160360" cy="274320"/>
          </a:xfrm>
          <a:prstGeom prst="rect">
            <a:avLst/>
          </a:prstGeom>
          <a:noFill/>
          <a:ln>
            <a:noFill/>
          </a:ln>
        </p:spPr>
        <p:style>
          <a:lnRef idx="0"/>
          <a:fillRef idx="0"/>
          <a:effectRef idx="0"/>
          <a:fontRef idx="minor"/>
        </p:style>
        <p:txBody>
          <a:bodyPr/>
          <a:p>
            <a:pPr algn="r">
              <a:lnSpc>
                <a:spcPct val="100000"/>
              </a:lnSpc>
            </a:pPr>
            <a:r>
              <a:rPr b="0" lang="cs-CZ" sz="1200" spc="-1" strike="noStrike">
                <a:solidFill>
                  <a:srgbClr val="000000"/>
                </a:solidFill>
                <a:latin typeface="Arial"/>
                <a:ea typeface="Arial"/>
              </a:rPr>
              <a:t>Philo and Arakawa, 2009</a:t>
            </a:r>
            <a:endParaRPr b="0" lang="cs-CZ" sz="1200" spc="-1" strike="noStrike">
              <a:latin typeface="Arial"/>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7" name="CustomShape 1"/>
          <p:cNvSpPr/>
          <p:nvPr/>
        </p:nvSpPr>
        <p:spPr>
          <a:xfrm>
            <a:off x="826920" y="189000"/>
            <a:ext cx="7489440" cy="366480"/>
          </a:xfrm>
          <a:prstGeom prst="rect">
            <a:avLst/>
          </a:prstGeom>
          <a:noFill/>
          <a:ln>
            <a:noFill/>
          </a:ln>
        </p:spPr>
        <p:style>
          <a:lnRef idx="0"/>
          <a:fillRef idx="0"/>
          <a:effectRef idx="0"/>
          <a:fontRef idx="minor"/>
        </p:style>
        <p:txBody>
          <a:bodyPr/>
          <a:p>
            <a:pPr algn="ctr">
              <a:lnSpc>
                <a:spcPct val="100000"/>
              </a:lnSpc>
            </a:pPr>
            <a:r>
              <a:rPr b="1" lang="cs-CZ" sz="1800" spc="-1" strike="noStrike">
                <a:solidFill>
                  <a:srgbClr val="000066"/>
                </a:solidFill>
                <a:latin typeface="Arial"/>
                <a:ea typeface="Arial"/>
              </a:rPr>
              <a:t>Mechanisms of protein aggregation</a:t>
            </a:r>
            <a:endParaRPr b="0" lang="cs-CZ" sz="1800" spc="-1" strike="noStrike">
              <a:latin typeface="Arial"/>
            </a:endParaRPr>
          </a:p>
        </p:txBody>
      </p:sp>
      <p:pic>
        <p:nvPicPr>
          <p:cNvPr id="628" name="Shape 803" descr=""/>
          <p:cNvPicPr/>
          <p:nvPr/>
        </p:nvPicPr>
        <p:blipFill>
          <a:blip r:embed="rId1"/>
          <a:stretch/>
        </p:blipFill>
        <p:spPr>
          <a:xfrm>
            <a:off x="468360" y="887400"/>
            <a:ext cx="3455640" cy="2249280"/>
          </a:xfrm>
          <a:prstGeom prst="rect">
            <a:avLst/>
          </a:prstGeom>
          <a:ln>
            <a:noFill/>
          </a:ln>
        </p:spPr>
      </p:pic>
      <p:sp>
        <p:nvSpPr>
          <p:cNvPr id="629" name="CustomShape 2"/>
          <p:cNvSpPr/>
          <p:nvPr/>
        </p:nvSpPr>
        <p:spPr>
          <a:xfrm>
            <a:off x="4284720" y="836640"/>
            <a:ext cx="4535280" cy="2292120"/>
          </a:xfrm>
          <a:prstGeom prst="rect">
            <a:avLst/>
          </a:prstGeom>
          <a:noFill/>
          <a:ln>
            <a:noFill/>
          </a:ln>
        </p:spPr>
        <p:style>
          <a:lnRef idx="0"/>
          <a:fillRef idx="0"/>
          <a:effectRef idx="0"/>
          <a:fontRef idx="minor"/>
        </p:style>
        <p:txBody>
          <a:bodyPr/>
          <a:p>
            <a:pPr algn="just">
              <a:lnSpc>
                <a:spcPct val="100000"/>
              </a:lnSpc>
            </a:pPr>
            <a:r>
              <a:rPr b="1" lang="cs-CZ" sz="1600" spc="-1" strike="noStrike">
                <a:solidFill>
                  <a:srgbClr val="000000"/>
                </a:solidFill>
                <a:latin typeface="Arial"/>
                <a:ea typeface="Arial"/>
              </a:rPr>
              <a:t>Mechanism 5</a:t>
            </a:r>
            <a:r>
              <a:rPr b="0" lang="cs-CZ" sz="1600" spc="-1" strike="noStrike">
                <a:solidFill>
                  <a:srgbClr val="000000"/>
                </a:solidFill>
                <a:latin typeface="Arial"/>
                <a:ea typeface="Arial"/>
              </a:rPr>
              <a:t>: Surface- induced aggregation  starts with binding of the native monomer to a surface.  In the case of air/liquid  interface  that binding  would be driven by hydrophobic interactions, but for a container  favorable electrostatic interactions might  also be involved.  After this initial binding event  the monomer undergoes  a change in conformation and the it is the same as mechanism 2. </a:t>
            </a:r>
            <a:endParaRPr b="0" lang="cs-CZ" sz="1600" spc="-1" strike="noStrike">
              <a:latin typeface="Arial"/>
            </a:endParaRPr>
          </a:p>
        </p:txBody>
      </p:sp>
      <p:sp>
        <p:nvSpPr>
          <p:cNvPr id="630" name="CustomShape 3"/>
          <p:cNvSpPr/>
          <p:nvPr/>
        </p:nvSpPr>
        <p:spPr>
          <a:xfrm>
            <a:off x="179280" y="3716280"/>
            <a:ext cx="8640360" cy="726840"/>
          </a:xfrm>
          <a:prstGeom prst="rect">
            <a:avLst/>
          </a:prstGeom>
          <a:noFill/>
          <a:ln>
            <a:noFill/>
          </a:ln>
        </p:spPr>
        <p:style>
          <a:lnRef idx="0"/>
          <a:fillRef idx="0"/>
          <a:effectRef idx="0"/>
          <a:fontRef idx="minor"/>
        </p:style>
        <p:txBody>
          <a:bodyPr/>
          <a:p>
            <a:pPr>
              <a:lnSpc>
                <a:spcPct val="130000"/>
              </a:lnSpc>
            </a:pPr>
            <a:r>
              <a:rPr b="1" lang="cs-CZ" sz="1600" spc="-1" strike="noStrike">
                <a:solidFill>
                  <a:srgbClr val="000000"/>
                </a:solidFill>
                <a:latin typeface="Arial"/>
                <a:ea typeface="Arial"/>
              </a:rPr>
              <a:t>To avoid protein aggregation the experimental conditions have to be test very carefully with regards to all type of aggregation mechanisms.</a:t>
            </a:r>
            <a:endParaRPr b="0" lang="cs-CZ" sz="1600" spc="-1" strike="noStrike">
              <a:latin typeface="Arial"/>
            </a:endParaRPr>
          </a:p>
        </p:txBody>
      </p:sp>
      <p:sp>
        <p:nvSpPr>
          <p:cNvPr id="631" name="CustomShape 4"/>
          <p:cNvSpPr/>
          <p:nvPr/>
        </p:nvSpPr>
        <p:spPr>
          <a:xfrm>
            <a:off x="6877080" y="6453360"/>
            <a:ext cx="2160360" cy="274320"/>
          </a:xfrm>
          <a:prstGeom prst="rect">
            <a:avLst/>
          </a:prstGeom>
          <a:noFill/>
          <a:ln>
            <a:noFill/>
          </a:ln>
        </p:spPr>
        <p:style>
          <a:lnRef idx="0"/>
          <a:fillRef idx="0"/>
          <a:effectRef idx="0"/>
          <a:fontRef idx="minor"/>
        </p:style>
        <p:txBody>
          <a:bodyPr/>
          <a:p>
            <a:pPr algn="r">
              <a:lnSpc>
                <a:spcPct val="100000"/>
              </a:lnSpc>
            </a:pPr>
            <a:r>
              <a:rPr b="0" lang="cs-CZ" sz="1200" spc="-1" strike="noStrike">
                <a:solidFill>
                  <a:srgbClr val="000000"/>
                </a:solidFill>
                <a:latin typeface="Arial"/>
                <a:ea typeface="Arial"/>
              </a:rPr>
              <a:t>Philo and Arakawa, 2009</a:t>
            </a:r>
            <a:endParaRPr b="0" lang="cs-CZ" sz="1200" spc="-1" strike="noStrike">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CustomShape 1"/>
          <p:cNvSpPr/>
          <p:nvPr/>
        </p:nvSpPr>
        <p:spPr>
          <a:xfrm>
            <a:off x="0" y="404640"/>
            <a:ext cx="9143640" cy="64116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66"/>
                </a:solidFill>
                <a:latin typeface="Arial"/>
                <a:ea typeface="Arial"/>
              </a:rPr>
              <a:t>Important biophysical properties for quality assessment of a protein preparation and the most frequently used methods for their determination.</a:t>
            </a:r>
            <a:endParaRPr b="0" lang="cs-CZ" sz="1800" spc="-1" strike="noStrike">
              <a:latin typeface="Arial"/>
            </a:endParaRPr>
          </a:p>
        </p:txBody>
      </p:sp>
      <p:graphicFrame>
        <p:nvGraphicFramePr>
          <p:cNvPr id="165" name="Table 2"/>
          <p:cNvGraphicFramePr/>
          <p:nvPr/>
        </p:nvGraphicFramePr>
        <p:xfrm>
          <a:off x="468360" y="1773360"/>
          <a:ext cx="7919640" cy="3816000"/>
        </p:xfrm>
        <a:graphic>
          <a:graphicData uri="http://schemas.openxmlformats.org/drawingml/2006/table">
            <a:tbl>
              <a:tblPr/>
              <a:tblGrid>
                <a:gridCol w="2950920"/>
                <a:gridCol w="4968720"/>
              </a:tblGrid>
              <a:tr h="504720">
                <a:tc>
                  <a:txBody>
                    <a:bodyPr lIns="0" rIns="0" tIns="45360" bIns="45360"/>
                    <a:p>
                      <a:pPr>
                        <a:lnSpc>
                          <a:spcPct val="100000"/>
                        </a:lnSpc>
                      </a:pPr>
                      <a:r>
                        <a:rPr b="1" lang="cs-CZ" sz="1800" spc="-1" strike="noStrike">
                          <a:solidFill>
                            <a:srgbClr val="000000"/>
                          </a:solidFill>
                          <a:latin typeface="Arial"/>
                          <a:ea typeface="Arial"/>
                        </a:rPr>
                        <a:t>Biophysical property</a:t>
                      </a:r>
                      <a:endParaRPr b="0" lang="cs-CZ" sz="1800" spc="-1" strike="noStrike">
                        <a:latin typeface="Arial"/>
                      </a:endParaRPr>
                    </a:p>
                  </a:txBody>
                  <a:tcPr>
                    <a:lnL w="28080">
                      <a:solidFill>
                        <a:srgbClr val="000000"/>
                      </a:solidFill>
                    </a:lnL>
                    <a:lnR w="12240">
                      <a:solidFill>
                        <a:srgbClr val="000000"/>
                      </a:solidFill>
                    </a:lnR>
                    <a:lnT w="28080">
                      <a:solidFill>
                        <a:srgbClr val="000000"/>
                      </a:solidFill>
                    </a:lnT>
                    <a:lnB w="12240">
                      <a:solidFill>
                        <a:srgbClr val="000000"/>
                      </a:solidFill>
                    </a:lnB>
                    <a:noFill/>
                  </a:tcPr>
                </a:tc>
                <a:tc>
                  <a:txBody>
                    <a:bodyPr lIns="0" rIns="0" tIns="45360" bIns="45360"/>
                    <a:p>
                      <a:pPr>
                        <a:lnSpc>
                          <a:spcPct val="100000"/>
                        </a:lnSpc>
                      </a:pPr>
                      <a:r>
                        <a:rPr b="1" lang="cs-CZ" sz="1800" spc="-1" strike="noStrike">
                          <a:solidFill>
                            <a:srgbClr val="000000"/>
                          </a:solidFill>
                          <a:latin typeface="Arial"/>
                          <a:ea typeface="Arial"/>
                        </a:rPr>
                        <a:t>Methods used for its determination</a:t>
                      </a:r>
                      <a:endParaRPr b="0" lang="cs-CZ" sz="1800" spc="-1" strike="noStrike">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noFill/>
                  </a:tcPr>
                </a:tc>
              </a:tr>
              <a:tr h="517320">
                <a:tc>
                  <a:txBody>
                    <a:bodyPr lIns="0" rIns="0" tIns="45360" bIns="45360"/>
                    <a:p>
                      <a:pPr>
                        <a:lnSpc>
                          <a:spcPct val="100000"/>
                        </a:lnSpc>
                      </a:pPr>
                      <a:r>
                        <a:rPr b="0" lang="cs-CZ" sz="1400" spc="-1" strike="noStrike">
                          <a:solidFill>
                            <a:srgbClr val="000000"/>
                          </a:solidFill>
                          <a:latin typeface="Arial"/>
                          <a:ea typeface="Arial"/>
                        </a:rPr>
                        <a:t>Purity, homogeniety</a:t>
                      </a:r>
                      <a:endParaRPr b="0" lang="cs-CZ" sz="1400" spc="-1" strike="noStrike">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nSpc>
                          <a:spcPct val="100000"/>
                        </a:lnSpc>
                      </a:pPr>
                      <a:r>
                        <a:rPr b="0" lang="cs-CZ" sz="1400" spc="-1" strike="noStrike">
                          <a:solidFill>
                            <a:srgbClr val="000000"/>
                          </a:solidFill>
                          <a:latin typeface="Arial"/>
                          <a:ea typeface="Arial"/>
                        </a:rPr>
                        <a:t>SDS-PAGE, NATIVE PAGE, size-exclusion chromatography, mass spectrometry</a:t>
                      </a:r>
                      <a:endParaRPr b="0" lang="cs-CZ" sz="1400" spc="-1" strike="noStrike">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518760">
                <a:tc>
                  <a:txBody>
                    <a:bodyPr lIns="0" rIns="0" tIns="45360" bIns="45360"/>
                    <a:p>
                      <a:pPr>
                        <a:lnSpc>
                          <a:spcPct val="100000"/>
                        </a:lnSpc>
                      </a:pPr>
                      <a:r>
                        <a:rPr b="0" lang="cs-CZ" sz="1400" spc="-1" strike="noStrike">
                          <a:solidFill>
                            <a:srgbClr val="000000"/>
                          </a:solidFill>
                          <a:latin typeface="Arial"/>
                          <a:ea typeface="Arial"/>
                        </a:rPr>
                        <a:t>Monodispersity, aggregation state</a:t>
                      </a:r>
                      <a:endParaRPr b="0" lang="cs-CZ" sz="1400" spc="-1" strike="noStrike">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nSpc>
                          <a:spcPct val="100000"/>
                        </a:lnSpc>
                      </a:pPr>
                      <a:r>
                        <a:rPr b="0" lang="cs-CZ" sz="1400" spc="-1" strike="noStrike">
                          <a:solidFill>
                            <a:srgbClr val="000000"/>
                          </a:solidFill>
                          <a:latin typeface="Arial"/>
                          <a:ea typeface="Arial"/>
                        </a:rPr>
                        <a:t>Dynamic light scattering, size–exclusion chromatography, analytical ultracentrifugation</a:t>
                      </a:r>
                      <a:endParaRPr b="0" lang="cs-CZ" sz="1400" spc="-1" strike="noStrike">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517320">
                <a:tc>
                  <a:txBody>
                    <a:bodyPr lIns="0" rIns="0" tIns="45360" bIns="45360"/>
                    <a:p>
                      <a:pPr>
                        <a:lnSpc>
                          <a:spcPct val="100000"/>
                        </a:lnSpc>
                      </a:pPr>
                      <a:r>
                        <a:rPr b="0" lang="cs-CZ" sz="1400" spc="-1" strike="noStrike">
                          <a:solidFill>
                            <a:srgbClr val="000000"/>
                          </a:solidFill>
                          <a:latin typeface="Arial"/>
                          <a:ea typeface="Arial"/>
                        </a:rPr>
                        <a:t>Conformational state</a:t>
                      </a:r>
                      <a:endParaRPr b="0" lang="cs-CZ" sz="1400" spc="-1" strike="noStrike">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nSpc>
                          <a:spcPct val="100000"/>
                        </a:lnSpc>
                      </a:pPr>
                      <a:r>
                        <a:rPr b="0" lang="cs-CZ" sz="1400" spc="-1" strike="noStrike">
                          <a:solidFill>
                            <a:srgbClr val="000000"/>
                          </a:solidFill>
                          <a:latin typeface="Arial"/>
                          <a:ea typeface="Arial"/>
                        </a:rPr>
                        <a:t>Static light scattering, analytical ultracentrifugation, size–exclusion chromatography </a:t>
                      </a:r>
                      <a:endParaRPr b="0" lang="cs-CZ" sz="1400" spc="-1" strike="noStrike">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731520">
                <a:tc>
                  <a:txBody>
                    <a:bodyPr lIns="0" rIns="0" tIns="45360" bIns="45360"/>
                    <a:p>
                      <a:pPr>
                        <a:lnSpc>
                          <a:spcPct val="100000"/>
                        </a:lnSpc>
                      </a:pPr>
                      <a:r>
                        <a:rPr b="0" lang="cs-CZ" sz="1400" spc="-1" strike="noStrike">
                          <a:solidFill>
                            <a:srgbClr val="000000"/>
                          </a:solidFill>
                          <a:latin typeface="Arial"/>
                          <a:ea typeface="Arial"/>
                        </a:rPr>
                        <a:t>Folding state</a:t>
                      </a:r>
                      <a:endParaRPr b="0" lang="cs-CZ" sz="1400" spc="-1" strike="noStrike">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nSpc>
                          <a:spcPct val="100000"/>
                        </a:lnSpc>
                      </a:pPr>
                      <a:r>
                        <a:rPr b="0" lang="cs-CZ" sz="1400" spc="-1" strike="noStrike">
                          <a:solidFill>
                            <a:srgbClr val="000000"/>
                          </a:solidFill>
                          <a:latin typeface="Arial"/>
                          <a:ea typeface="Arial"/>
                        </a:rPr>
                        <a:t>Nuclear magnetic resonance spectroscopy, circular dichroism, Fluorescence emission spectroscopy, Fourier- transformed infrared spectroscopy</a:t>
                      </a:r>
                      <a:endParaRPr b="0" lang="cs-CZ" sz="1400" spc="-1" strike="noStrike">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517320">
                <a:tc>
                  <a:txBody>
                    <a:bodyPr lIns="0" rIns="0" tIns="45360" bIns="45360"/>
                    <a:p>
                      <a:pPr>
                        <a:lnSpc>
                          <a:spcPct val="100000"/>
                        </a:lnSpc>
                      </a:pPr>
                      <a:r>
                        <a:rPr b="0" lang="cs-CZ" sz="1400" spc="-1" strike="noStrike">
                          <a:solidFill>
                            <a:srgbClr val="000000"/>
                          </a:solidFill>
                          <a:latin typeface="Arial"/>
                          <a:ea typeface="Arial"/>
                        </a:rPr>
                        <a:t>Stability</a:t>
                      </a:r>
                      <a:endParaRPr b="0" lang="cs-CZ" sz="1400" spc="-1" strike="noStrike">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lIns="0" rIns="0" tIns="45360" bIns="45360"/>
                    <a:p>
                      <a:pPr>
                        <a:lnSpc>
                          <a:spcPct val="100000"/>
                        </a:lnSpc>
                      </a:pPr>
                      <a:r>
                        <a:rPr b="0" lang="cs-CZ" sz="1400" spc="-1" strike="noStrike">
                          <a:solidFill>
                            <a:srgbClr val="000000"/>
                          </a:solidFill>
                          <a:latin typeface="Arial"/>
                          <a:ea typeface="Arial"/>
                        </a:rPr>
                        <a:t>Differential scanning calorimetry, circular dichroism, thermal shift assay</a:t>
                      </a:r>
                      <a:endParaRPr b="0" lang="cs-CZ" sz="1400" spc="-1" strike="noStrike">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509040">
                <a:tc>
                  <a:txBody>
                    <a:bodyPr lIns="0" rIns="0" tIns="45360" bIns="45360"/>
                    <a:p>
                      <a:pPr>
                        <a:lnSpc>
                          <a:spcPct val="100000"/>
                        </a:lnSpc>
                      </a:pPr>
                      <a:r>
                        <a:rPr b="0" lang="cs-CZ" sz="1400" spc="-1" strike="noStrike">
                          <a:solidFill>
                            <a:srgbClr val="000000"/>
                          </a:solidFill>
                          <a:latin typeface="Arial"/>
                          <a:ea typeface="Arial"/>
                        </a:rPr>
                        <a:t>Identity, modification</a:t>
                      </a:r>
                      <a:endParaRPr b="0" lang="cs-CZ" sz="1400" spc="-1" strike="noStrike">
                        <a:latin typeface="Arial"/>
                      </a:endParaRPr>
                    </a:p>
                  </a:txBody>
                  <a:tcPr>
                    <a:lnL w="28080">
                      <a:solidFill>
                        <a:srgbClr val="000000"/>
                      </a:solidFill>
                    </a:lnL>
                    <a:lnR w="12240">
                      <a:solidFill>
                        <a:srgbClr val="000000"/>
                      </a:solidFill>
                    </a:lnR>
                    <a:lnT w="12240">
                      <a:solidFill>
                        <a:srgbClr val="000000"/>
                      </a:solidFill>
                    </a:lnT>
                    <a:lnB w="28080">
                      <a:solidFill>
                        <a:srgbClr val="000000"/>
                      </a:solidFill>
                    </a:lnB>
                    <a:noFill/>
                  </a:tcPr>
                </a:tc>
                <a:tc>
                  <a:txBody>
                    <a:bodyPr lIns="0" rIns="0" tIns="45360" bIns="45360"/>
                    <a:p>
                      <a:pPr>
                        <a:lnSpc>
                          <a:spcPct val="100000"/>
                        </a:lnSpc>
                      </a:pPr>
                      <a:r>
                        <a:rPr b="0" lang="cs-CZ" sz="1400" spc="-1" strike="noStrike">
                          <a:solidFill>
                            <a:srgbClr val="000000"/>
                          </a:solidFill>
                          <a:latin typeface="Arial"/>
                          <a:ea typeface="Arial"/>
                        </a:rPr>
                        <a:t>Mass spectrometry</a:t>
                      </a:r>
                      <a:endParaRPr b="0" lang="cs-CZ" sz="1400" spc="-1" strike="noStrike">
                        <a:latin typeface="Arial"/>
                      </a:endParaRPr>
                    </a:p>
                  </a:txBody>
                  <a:tcPr>
                    <a:lnL w="12240">
                      <a:solidFill>
                        <a:srgbClr val="000000"/>
                      </a:solidFill>
                    </a:lnL>
                    <a:lnR w="28080">
                      <a:solidFill>
                        <a:srgbClr val="000000"/>
                      </a:solidFill>
                    </a:lnR>
                    <a:lnT w="12240">
                      <a:solidFill>
                        <a:srgbClr val="000000"/>
                      </a:solidFill>
                    </a:lnT>
                    <a:lnB w="28080">
                      <a:solidFill>
                        <a:srgbClr val="000000"/>
                      </a:solidFill>
                    </a:lnB>
                    <a:noFill/>
                  </a:tcPr>
                </a:tc>
              </a:tr>
            </a:tbl>
          </a:graphicData>
        </a:graphic>
      </p:graphicFrame>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CustomShape 1"/>
          <p:cNvSpPr/>
          <p:nvPr/>
        </p:nvSpPr>
        <p:spPr>
          <a:xfrm>
            <a:off x="0" y="260280"/>
            <a:ext cx="867528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000066"/>
                </a:solidFill>
                <a:latin typeface="Arial"/>
                <a:ea typeface="Arial"/>
              </a:rPr>
              <a:t>PROTEIN PURITY/HOMOGENIETY</a:t>
            </a:r>
            <a:endParaRPr b="0" lang="cs-CZ" sz="2000" spc="-1" strike="noStrike">
              <a:latin typeface="Arial"/>
            </a:endParaRPr>
          </a:p>
        </p:txBody>
      </p:sp>
      <p:sp>
        <p:nvSpPr>
          <p:cNvPr id="167" name="CustomShape 2"/>
          <p:cNvSpPr/>
          <p:nvPr/>
        </p:nvSpPr>
        <p:spPr>
          <a:xfrm>
            <a:off x="324000" y="1052640"/>
            <a:ext cx="8604000" cy="490644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00"/>
                </a:solidFill>
                <a:latin typeface="Arial"/>
                <a:ea typeface="Arial"/>
              </a:rPr>
              <a:t>Purity</a:t>
            </a:r>
            <a:r>
              <a:rPr b="0" lang="cs-CZ" sz="1800" spc="-1" strike="noStrike">
                <a:solidFill>
                  <a:srgbClr val="000000"/>
                </a:solidFill>
                <a:latin typeface="Arial"/>
                <a:ea typeface="Arial"/>
              </a:rPr>
              <a:t> = protein is without contaminations by other proteins </a:t>
            </a:r>
            <a:endParaRPr b="0" lang="cs-CZ" sz="1800" spc="-1" strike="noStrike">
              <a:latin typeface="Arial"/>
            </a:endParaRPr>
          </a:p>
          <a:p>
            <a:pPr>
              <a:lnSpc>
                <a:spcPct val="100000"/>
              </a:lnSpc>
              <a:spcBef>
                <a:spcPts val="901"/>
              </a:spcBef>
            </a:pPr>
            <a:r>
              <a:rPr b="1" lang="cs-CZ" sz="1800" spc="-1" strike="noStrike">
                <a:solidFill>
                  <a:srgbClr val="000000"/>
                </a:solidFill>
                <a:latin typeface="Arial"/>
                <a:ea typeface="Arial"/>
              </a:rPr>
              <a:t>Homogeniety/heterogeniety</a:t>
            </a:r>
            <a:endParaRPr b="0" lang="cs-CZ" sz="1800" spc="-1" strike="noStrike">
              <a:latin typeface="Arial"/>
            </a:endParaRPr>
          </a:p>
          <a:p>
            <a:pPr>
              <a:lnSpc>
                <a:spcPct val="100000"/>
              </a:lnSpc>
              <a:spcBef>
                <a:spcPts val="901"/>
              </a:spcBef>
            </a:pPr>
            <a:r>
              <a:rPr b="1" lang="cs-CZ" sz="1800" spc="-1" strike="noStrike">
                <a:solidFill>
                  <a:srgbClr val="000000"/>
                </a:solidFill>
                <a:latin typeface="Arial"/>
                <a:ea typeface="Arial"/>
              </a:rPr>
              <a:t>Homogeniety</a:t>
            </a:r>
            <a:r>
              <a:rPr b="0" lang="cs-CZ" sz="1800" spc="-1" strike="noStrike">
                <a:solidFill>
                  <a:srgbClr val="000000"/>
                </a:solidFill>
                <a:latin typeface="Arial"/>
                <a:ea typeface="Arial"/>
              </a:rPr>
              <a:t> = all molecules in the sample have the same size</a:t>
            </a:r>
            <a:endParaRPr b="0" lang="cs-CZ" sz="1800" spc="-1" strike="noStrike">
              <a:latin typeface="Arial"/>
            </a:endParaRPr>
          </a:p>
          <a:p>
            <a:pPr>
              <a:lnSpc>
                <a:spcPct val="100000"/>
              </a:lnSpc>
              <a:spcBef>
                <a:spcPts val="901"/>
              </a:spcBef>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heterogeniety in pure macromolecule = </a:t>
            </a:r>
            <a:r>
              <a:rPr b="1" lang="cs-CZ" sz="1800" spc="-1" strike="noStrike">
                <a:solidFill>
                  <a:srgbClr val="000000"/>
                </a:solidFill>
                <a:latin typeface="Arial"/>
                <a:ea typeface="Arial"/>
              </a:rPr>
              <a:t>MICROHETEROGENIETY</a:t>
            </a:r>
            <a:r>
              <a:rPr b="0" lang="cs-CZ" sz="1800" spc="-1" strike="noStrike">
                <a:solidFill>
                  <a:srgbClr val="000000"/>
                </a:solidFill>
                <a:latin typeface="Arial"/>
                <a:ea typeface="Arial"/>
              </a:rPr>
              <a:t> of the sample </a:t>
            </a:r>
            <a:endParaRPr b="0" lang="cs-CZ" sz="1800" spc="-1" strike="noStrike">
              <a:latin typeface="Arial"/>
            </a:endParaRPr>
          </a:p>
          <a:p>
            <a:pPr>
              <a:lnSpc>
                <a:spcPct val="100000"/>
              </a:lnSpc>
              <a:spcBef>
                <a:spcPts val="901"/>
              </a:spcBef>
            </a:pPr>
            <a:endParaRPr b="0" lang="cs-CZ" sz="1800" spc="-1" strike="noStrike">
              <a:latin typeface="Arial"/>
            </a:endParaRPr>
          </a:p>
          <a:p>
            <a:pPr>
              <a:lnSpc>
                <a:spcPct val="100000"/>
              </a:lnSpc>
              <a:spcBef>
                <a:spcPts val="901"/>
              </a:spcBef>
            </a:pPr>
            <a:r>
              <a:rPr b="0" lang="cs-CZ" sz="1800" spc="-1" strike="noStrike">
                <a:solidFill>
                  <a:srgbClr val="000000"/>
                </a:solidFill>
                <a:latin typeface="Arial"/>
                <a:ea typeface="Arial"/>
              </a:rPr>
              <a:t>         </a:t>
            </a:r>
            <a:r>
              <a:rPr b="1" lang="cs-CZ" sz="1800" spc="-1" strike="noStrike">
                <a:solidFill>
                  <a:srgbClr val="000000"/>
                </a:solidFill>
                <a:latin typeface="Arial"/>
                <a:ea typeface="Arial"/>
              </a:rPr>
              <a:t>POSSIBLE SOURCE OF MICROHETEROGENIETY in protein sample</a:t>
            </a:r>
            <a:r>
              <a:rPr b="0" lang="cs-CZ" sz="1800" spc="-1" strike="noStrike">
                <a:solidFill>
                  <a:srgbClr val="000000"/>
                </a:solidFill>
                <a:latin typeface="Arial"/>
                <a:ea typeface="Arial"/>
              </a:rPr>
              <a:t>:</a:t>
            </a:r>
            <a:endParaRPr b="0" lang="cs-CZ" sz="1800" spc="-1" strike="noStrike">
              <a:latin typeface="Arial"/>
            </a:endParaRPr>
          </a:p>
          <a:p>
            <a:pPr>
              <a:lnSpc>
                <a:spcPct val="100000"/>
              </a:lnSpc>
              <a:spcBef>
                <a:spcPts val="901"/>
              </a:spcBef>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 variation in primary structure (genetic variation, degradation)</a:t>
            </a:r>
            <a:endParaRPr b="0" lang="cs-CZ" sz="1800" spc="-1" strike="noStrike">
              <a:latin typeface="Arial"/>
            </a:endParaRPr>
          </a:p>
          <a:p>
            <a:pPr>
              <a:lnSpc>
                <a:spcPct val="100000"/>
              </a:lnSpc>
              <a:spcBef>
                <a:spcPts val="901"/>
              </a:spcBef>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 variation in folding (errors in folding or partial unfolding, conformers)</a:t>
            </a:r>
            <a:endParaRPr b="0" lang="cs-CZ" sz="1800" spc="-1" strike="noStrike">
              <a:latin typeface="Arial"/>
            </a:endParaRPr>
          </a:p>
          <a:p>
            <a:pPr>
              <a:lnSpc>
                <a:spcPct val="100000"/>
              </a:lnSpc>
              <a:spcBef>
                <a:spcPts val="901"/>
              </a:spcBef>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  variation in quarternary structure (oligomerization)</a:t>
            </a:r>
            <a:endParaRPr b="0" lang="cs-CZ" sz="1800" spc="-1" strike="noStrike">
              <a:latin typeface="Arial"/>
            </a:endParaRPr>
          </a:p>
          <a:p>
            <a:pPr>
              <a:lnSpc>
                <a:spcPct val="100000"/>
              </a:lnSpc>
              <a:spcBef>
                <a:spcPts val="901"/>
              </a:spcBef>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 variation in posttranslation modifications</a:t>
            </a:r>
            <a:endParaRPr b="0" lang="cs-CZ" sz="1800" spc="-1" strike="noStrike">
              <a:latin typeface="Arial"/>
            </a:endParaRPr>
          </a:p>
          <a:p>
            <a:pPr>
              <a:lnSpc>
                <a:spcPct val="100000"/>
              </a:lnSpc>
              <a:spcBef>
                <a:spcPts val="901"/>
              </a:spcBef>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 various aggregate states</a:t>
            </a:r>
            <a:endParaRPr b="0" lang="cs-CZ" sz="1800" spc="-1" strike="noStrike">
              <a:latin typeface="Arial"/>
            </a:endParaRPr>
          </a:p>
          <a:p>
            <a:pPr>
              <a:lnSpc>
                <a:spcPct val="100000"/>
              </a:lnSpc>
              <a:spcBef>
                <a:spcPts val="901"/>
              </a:spcBef>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 partial oxidation (e.g. sulfuhydryl groups in proteins)</a:t>
            </a:r>
            <a:endParaRPr b="0" lang="cs-CZ" sz="1800" spc="-1" strike="noStrike">
              <a:latin typeface="Arial"/>
            </a:endParaRPr>
          </a:p>
          <a:p>
            <a:pPr>
              <a:lnSpc>
                <a:spcPct val="100000"/>
              </a:lnSpc>
              <a:spcBef>
                <a:spcPts val="901"/>
              </a:spcBef>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 aging (e.g. deamination in proteins)</a:t>
            </a:r>
            <a:endParaRPr b="0" lang="cs-CZ" sz="1800" spc="-1" strike="noStrike">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8" name="CustomShape 1"/>
          <p:cNvSpPr/>
          <p:nvPr/>
        </p:nvSpPr>
        <p:spPr>
          <a:xfrm>
            <a:off x="1187280" y="1773360"/>
            <a:ext cx="7272000" cy="243000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How to determine protein purity/(micro)homogeniety?</a:t>
            </a:r>
            <a:endParaRPr b="0" lang="cs-CZ" sz="1800" spc="-1" strike="noStrike">
              <a:latin typeface="Arial"/>
            </a:endParaRPr>
          </a:p>
          <a:p>
            <a:pPr>
              <a:lnSpc>
                <a:spcPct val="100000"/>
              </a:lnSpc>
              <a:spcBef>
                <a:spcPts val="901"/>
              </a:spcBef>
              <a:buClr>
                <a:srgbClr val="000000"/>
              </a:buClr>
              <a:buFont typeface="Noto Sans Symbols"/>
              <a:buChar char="➢"/>
            </a:pPr>
            <a:r>
              <a:rPr b="0" lang="cs-CZ" sz="1800" spc="-1" strike="noStrike">
                <a:solidFill>
                  <a:srgbClr val="000000"/>
                </a:solidFill>
                <a:latin typeface="Arial"/>
                <a:ea typeface="Arial"/>
              </a:rPr>
              <a:t> </a:t>
            </a:r>
            <a:r>
              <a:rPr b="1" lang="cs-CZ" sz="1800" spc="-1" strike="noStrike">
                <a:solidFill>
                  <a:srgbClr val="000000"/>
                </a:solidFill>
                <a:latin typeface="Arial"/>
                <a:ea typeface="Arial"/>
              </a:rPr>
              <a:t>polyacrylamide gel</a:t>
            </a:r>
            <a:r>
              <a:rPr b="0" lang="cs-CZ" sz="1800" spc="-1" strike="noStrike">
                <a:solidFill>
                  <a:srgbClr val="000000"/>
                </a:solidFill>
                <a:latin typeface="Arial"/>
                <a:ea typeface="Arial"/>
              </a:rPr>
              <a:t> </a:t>
            </a:r>
            <a:r>
              <a:rPr b="1" lang="cs-CZ" sz="1800" spc="-1" strike="noStrike">
                <a:solidFill>
                  <a:srgbClr val="000000"/>
                </a:solidFill>
                <a:latin typeface="Arial"/>
                <a:ea typeface="Arial"/>
              </a:rPr>
              <a:t>electrophoresis (SDS, native)</a:t>
            </a:r>
            <a:endParaRPr b="0" lang="cs-CZ" sz="1800" spc="-1" strike="noStrike">
              <a:latin typeface="Arial"/>
            </a:endParaRPr>
          </a:p>
          <a:p>
            <a:pPr>
              <a:lnSpc>
                <a:spcPct val="100000"/>
              </a:lnSpc>
              <a:spcBef>
                <a:spcPts val="901"/>
              </a:spcBef>
              <a:buClr>
                <a:srgbClr val="000000"/>
              </a:buClr>
              <a:buFont typeface="Noto Sans Symbols"/>
              <a:buChar char="➢"/>
            </a:pPr>
            <a:r>
              <a:rPr b="0" lang="cs-CZ" sz="1800" spc="-1" strike="noStrike">
                <a:solidFill>
                  <a:srgbClr val="000000"/>
                </a:solidFill>
                <a:latin typeface="Arial"/>
                <a:ea typeface="Arial"/>
              </a:rPr>
              <a:t> </a:t>
            </a:r>
            <a:r>
              <a:rPr b="1" lang="cs-CZ" sz="1800" spc="-1" strike="noStrike">
                <a:solidFill>
                  <a:srgbClr val="000000"/>
                </a:solidFill>
                <a:latin typeface="Arial"/>
                <a:ea typeface="Arial"/>
              </a:rPr>
              <a:t>size- exclusion chromatography</a:t>
            </a:r>
            <a:r>
              <a:rPr b="0" lang="cs-CZ" sz="1800" spc="-1" strike="noStrike">
                <a:solidFill>
                  <a:srgbClr val="000000"/>
                </a:solidFill>
                <a:latin typeface="Arial"/>
                <a:ea typeface="Arial"/>
              </a:rPr>
              <a:t> </a:t>
            </a:r>
            <a:endParaRPr b="0" lang="cs-CZ" sz="1800" spc="-1" strike="noStrike">
              <a:latin typeface="Arial"/>
            </a:endParaRPr>
          </a:p>
          <a:p>
            <a:pPr>
              <a:lnSpc>
                <a:spcPct val="100000"/>
              </a:lnSpc>
              <a:spcBef>
                <a:spcPts val="901"/>
              </a:spcBef>
              <a:buClr>
                <a:srgbClr val="000000"/>
              </a:buClr>
              <a:buFont typeface="Noto Sans Symbols"/>
              <a:buChar char="➢"/>
            </a:pPr>
            <a:r>
              <a:rPr b="0" lang="cs-CZ" sz="1800" spc="-1" strike="noStrike">
                <a:solidFill>
                  <a:srgbClr val="000000"/>
                </a:solidFill>
                <a:latin typeface="Arial"/>
                <a:ea typeface="Arial"/>
              </a:rPr>
              <a:t> </a:t>
            </a:r>
            <a:r>
              <a:rPr b="1" lang="cs-CZ" sz="1800" spc="-1" strike="noStrike">
                <a:solidFill>
                  <a:srgbClr val="000000"/>
                </a:solidFill>
                <a:latin typeface="Arial"/>
                <a:ea typeface="Arial"/>
              </a:rPr>
              <a:t>mass spectrometry (MS)</a:t>
            </a:r>
            <a:endParaRPr b="0" lang="cs-CZ" sz="1800" spc="-1" strike="noStrike">
              <a:latin typeface="Arial"/>
            </a:endParaRPr>
          </a:p>
          <a:p>
            <a:pPr>
              <a:lnSpc>
                <a:spcPct val="100000"/>
              </a:lnSpc>
              <a:spcBef>
                <a:spcPts val="901"/>
              </a:spcBef>
              <a:buClr>
                <a:srgbClr val="000000"/>
              </a:buClr>
              <a:buFont typeface="Noto Sans Symbols"/>
              <a:buChar char="➢"/>
            </a:pPr>
            <a:r>
              <a:rPr b="0" lang="cs-CZ" sz="1800" spc="-1" strike="noStrike">
                <a:solidFill>
                  <a:srgbClr val="000000"/>
                </a:solidFill>
                <a:latin typeface="Arial"/>
                <a:ea typeface="Arial"/>
              </a:rPr>
              <a:t> </a:t>
            </a:r>
            <a:r>
              <a:rPr b="1" lang="cs-CZ" sz="1800" spc="-1" strike="noStrike">
                <a:solidFill>
                  <a:srgbClr val="000000"/>
                </a:solidFill>
                <a:latin typeface="Arial"/>
                <a:ea typeface="Arial"/>
              </a:rPr>
              <a:t>dynamic light scattering</a:t>
            </a:r>
            <a:endParaRPr b="0" lang="cs-CZ" sz="1800" spc="-1" strike="noStrike">
              <a:latin typeface="Arial"/>
            </a:endParaRPr>
          </a:p>
          <a:p>
            <a:pPr>
              <a:lnSpc>
                <a:spcPct val="100000"/>
              </a:lnSpc>
              <a:spcBef>
                <a:spcPts val="901"/>
              </a:spcBef>
              <a:buClr>
                <a:srgbClr val="000000"/>
              </a:buClr>
              <a:buFont typeface="Noto Sans Symbols"/>
              <a:buChar char="➢"/>
            </a:pPr>
            <a:r>
              <a:rPr b="1" lang="cs-CZ" sz="1800" spc="-1" strike="noStrike">
                <a:solidFill>
                  <a:srgbClr val="000000"/>
                </a:solidFill>
                <a:latin typeface="Arial"/>
                <a:ea typeface="Arial"/>
              </a:rPr>
              <a:t> </a:t>
            </a:r>
            <a:r>
              <a:rPr b="1" lang="cs-CZ" sz="1800" spc="-1" strike="noStrike">
                <a:solidFill>
                  <a:srgbClr val="000000"/>
                </a:solidFill>
                <a:latin typeface="Arial"/>
                <a:ea typeface="Arial"/>
              </a:rPr>
              <a:t>analytical centrifugation</a:t>
            </a:r>
            <a:endParaRPr b="0" lang="cs-CZ" sz="1800" spc="-1" strike="noStrike">
              <a:latin typeface="Arial"/>
            </a:endParaRPr>
          </a:p>
        </p:txBody>
      </p:sp>
      <p:sp>
        <p:nvSpPr>
          <p:cNvPr id="169" name="CustomShape 2"/>
          <p:cNvSpPr/>
          <p:nvPr/>
        </p:nvSpPr>
        <p:spPr>
          <a:xfrm>
            <a:off x="0" y="549360"/>
            <a:ext cx="867528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000066"/>
                </a:solidFill>
                <a:latin typeface="Arial"/>
                <a:ea typeface="Arial"/>
              </a:rPr>
              <a:t>PROTEIN PURITY/HOMOGENIETY</a:t>
            </a:r>
            <a:endParaRPr b="0" lang="cs-CZ" sz="2000" spc="-1" strike="noStrike">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0" name="CustomShape 1"/>
          <p:cNvSpPr/>
          <p:nvPr/>
        </p:nvSpPr>
        <p:spPr>
          <a:xfrm>
            <a:off x="0" y="260280"/>
            <a:ext cx="867528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000066"/>
                </a:solidFill>
                <a:latin typeface="Arial"/>
                <a:ea typeface="Arial"/>
              </a:rPr>
              <a:t>PROTEIN PURITY</a:t>
            </a:r>
            <a:endParaRPr b="0" lang="cs-CZ" sz="2000" spc="-1" strike="noStrike">
              <a:latin typeface="Arial"/>
            </a:endParaRPr>
          </a:p>
        </p:txBody>
      </p:sp>
      <p:sp>
        <p:nvSpPr>
          <p:cNvPr id="171" name="CustomShape 2"/>
          <p:cNvSpPr/>
          <p:nvPr/>
        </p:nvSpPr>
        <p:spPr>
          <a:xfrm>
            <a:off x="250920" y="765000"/>
            <a:ext cx="8748360" cy="284112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00"/>
                </a:solidFill>
                <a:latin typeface="Arial"/>
                <a:ea typeface="Arial"/>
              </a:rPr>
              <a:t>SDS-PAGE</a:t>
            </a:r>
            <a:endParaRPr b="0" lang="cs-CZ" sz="1800" spc="-1" strike="noStrike">
              <a:latin typeface="Arial"/>
            </a:endParaRPr>
          </a:p>
          <a:p>
            <a:pPr>
              <a:lnSpc>
                <a:spcPct val="100000"/>
              </a:lnSpc>
              <a:spcBef>
                <a:spcPts val="901"/>
              </a:spcBef>
              <a:buClr>
                <a:srgbClr val="000000"/>
              </a:buClr>
              <a:buFont typeface="Noto Sans Symbols"/>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For a pure protein, only one band is expected (20 </a:t>
            </a:r>
            <a:r>
              <a:rPr b="0" lang="cs-CZ" sz="1800" spc="-1" strike="noStrike">
                <a:solidFill>
                  <a:srgbClr val="000000"/>
                </a:solidFill>
                <a:latin typeface="Noto Sans Symbols"/>
                <a:ea typeface="Noto Sans Symbols"/>
              </a:rPr>
              <a:t>μ</a:t>
            </a:r>
            <a:r>
              <a:rPr b="0" lang="cs-CZ" sz="1800" spc="-1" strike="noStrike">
                <a:solidFill>
                  <a:srgbClr val="000000"/>
                </a:solidFill>
                <a:latin typeface="Arial"/>
                <a:ea typeface="Arial"/>
              </a:rPr>
              <a:t>g of protein/lane of the gel).</a:t>
            </a:r>
            <a:endParaRPr b="0" lang="cs-CZ" sz="1800" spc="-1" strike="noStrike">
              <a:latin typeface="Arial"/>
            </a:endParaRPr>
          </a:p>
          <a:p>
            <a:pPr>
              <a:lnSpc>
                <a:spcPct val="100000"/>
              </a:lnSpc>
              <a:spcBef>
                <a:spcPts val="901"/>
              </a:spcBef>
              <a:buClr>
                <a:srgbClr val="000000"/>
              </a:buClr>
              <a:buFont typeface="Noto Sans Symbols"/>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Mw determination (information about protein subunits)</a:t>
            </a:r>
            <a:endParaRPr b="0" lang="cs-CZ" sz="1800" spc="-1" strike="noStrike">
              <a:latin typeface="Arial"/>
            </a:endParaRPr>
          </a:p>
          <a:p>
            <a:pPr>
              <a:lnSpc>
                <a:spcPct val="100000"/>
              </a:lnSpc>
              <a:spcBef>
                <a:spcPts val="901"/>
              </a:spcBef>
              <a:buClr>
                <a:srgbClr val="000000"/>
              </a:buClr>
              <a:buFont typeface="Noto Sans Symbols"/>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Protein purity is evaluated in SDS-PAGE using various software (e.g. Quantity One from Bio-RAD).</a:t>
            </a:r>
            <a:endParaRPr b="0" lang="cs-CZ" sz="1800" spc="-1" strike="noStrike">
              <a:latin typeface="Arial"/>
            </a:endParaRPr>
          </a:p>
          <a:p>
            <a:pPr>
              <a:lnSpc>
                <a:spcPct val="100000"/>
              </a:lnSpc>
              <a:spcBef>
                <a:spcPts val="901"/>
              </a:spcBef>
              <a:buClr>
                <a:srgbClr val="000000"/>
              </a:buClr>
              <a:buFont typeface="Noto Sans Symbols"/>
              <a:buChar char="➢"/>
            </a:pPr>
            <a:r>
              <a:rPr b="0" lang="cs-CZ" sz="1800" spc="-1" strike="noStrike">
                <a:solidFill>
                  <a:srgbClr val="000000"/>
                </a:solidFill>
                <a:latin typeface="Arial"/>
                <a:ea typeface="Arial"/>
              </a:rPr>
              <a:t> </a:t>
            </a:r>
            <a:r>
              <a:rPr b="0" lang="cs-CZ" sz="1800" spc="-1" strike="noStrike">
                <a:solidFill>
                  <a:srgbClr val="000000"/>
                </a:solidFill>
                <a:latin typeface="Arial"/>
                <a:ea typeface="Arial"/>
              </a:rPr>
              <a:t>Definition of protein purity: a quantity of particular band as measured by its intensity, expressed as a percentage of the total intensity of all bands in the lane of the gel.</a:t>
            </a:r>
            <a:endParaRPr b="0" lang="cs-CZ" sz="1800" spc="-1" strike="noStrike">
              <a:latin typeface="Arial"/>
            </a:endParaRPr>
          </a:p>
        </p:txBody>
      </p:sp>
      <p:pic>
        <p:nvPicPr>
          <p:cNvPr id="172" name="Shape 180" descr=""/>
          <p:cNvPicPr/>
          <p:nvPr/>
        </p:nvPicPr>
        <p:blipFill>
          <a:blip r:embed="rId1"/>
          <a:srcRect l="35098" t="0" r="0" b="0"/>
          <a:stretch/>
        </p:blipFill>
        <p:spPr>
          <a:xfrm>
            <a:off x="6877080" y="4489560"/>
            <a:ext cx="1650600" cy="1387080"/>
          </a:xfrm>
          <a:prstGeom prst="rect">
            <a:avLst/>
          </a:prstGeom>
          <a:ln w="9360">
            <a:solidFill>
              <a:schemeClr val="dk1"/>
            </a:solidFill>
            <a:miter/>
          </a:ln>
        </p:spPr>
      </p:pic>
      <p:pic>
        <p:nvPicPr>
          <p:cNvPr id="173" name="Shape 181" descr=""/>
          <p:cNvPicPr/>
          <p:nvPr/>
        </p:nvPicPr>
        <p:blipFill>
          <a:blip r:embed="rId2"/>
          <a:srcRect l="0" t="0" r="0" b="33830"/>
          <a:stretch/>
        </p:blipFill>
        <p:spPr>
          <a:xfrm>
            <a:off x="3780000" y="4492800"/>
            <a:ext cx="2333160" cy="1456920"/>
          </a:xfrm>
          <a:prstGeom prst="rect">
            <a:avLst/>
          </a:prstGeom>
          <a:ln w="9360">
            <a:solidFill>
              <a:schemeClr val="dk1"/>
            </a:solidFill>
            <a:miter/>
          </a:ln>
        </p:spPr>
      </p:pic>
      <p:pic>
        <p:nvPicPr>
          <p:cNvPr id="174" name="Shape 182" descr=""/>
          <p:cNvPicPr/>
          <p:nvPr/>
        </p:nvPicPr>
        <p:blipFill>
          <a:blip r:embed="rId3"/>
          <a:srcRect l="0" t="5852" r="0" b="0"/>
          <a:stretch/>
        </p:blipFill>
        <p:spPr>
          <a:xfrm>
            <a:off x="611280" y="4502160"/>
            <a:ext cx="2376000" cy="1447560"/>
          </a:xfrm>
          <a:prstGeom prst="rect">
            <a:avLst/>
          </a:prstGeom>
          <a:ln w="9360">
            <a:solidFill>
              <a:schemeClr val="dk1"/>
            </a:solidFill>
            <a:round/>
          </a:ln>
        </p:spPr>
      </p:pic>
      <p:sp>
        <p:nvSpPr>
          <p:cNvPr id="175" name="CustomShape 3"/>
          <p:cNvSpPr/>
          <p:nvPr/>
        </p:nvSpPr>
        <p:spPr>
          <a:xfrm>
            <a:off x="971640" y="4005360"/>
            <a:ext cx="144108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28% purity</a:t>
            </a:r>
            <a:endParaRPr b="0" lang="cs-CZ" sz="1800" spc="-1" strike="noStrike">
              <a:latin typeface="Arial"/>
            </a:endParaRPr>
          </a:p>
        </p:txBody>
      </p:sp>
      <p:sp>
        <p:nvSpPr>
          <p:cNvPr id="176" name="CustomShape 4"/>
          <p:cNvSpPr/>
          <p:nvPr/>
        </p:nvSpPr>
        <p:spPr>
          <a:xfrm>
            <a:off x="3995640" y="4005360"/>
            <a:ext cx="158400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80% purity</a:t>
            </a:r>
            <a:endParaRPr b="0" lang="cs-CZ" sz="1800" spc="-1" strike="noStrike">
              <a:latin typeface="Arial"/>
            </a:endParaRPr>
          </a:p>
        </p:txBody>
      </p:sp>
      <p:sp>
        <p:nvSpPr>
          <p:cNvPr id="177" name="CustomShape 5"/>
          <p:cNvSpPr/>
          <p:nvPr/>
        </p:nvSpPr>
        <p:spPr>
          <a:xfrm>
            <a:off x="7164360" y="4068720"/>
            <a:ext cx="151092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95% purity</a:t>
            </a:r>
            <a:endParaRPr b="0" lang="cs-CZ" sz="1800" spc="-1" strike="noStrike">
              <a:latin typeface="Arial"/>
            </a:endParaRPr>
          </a:p>
        </p:txBody>
      </p:sp>
      <p:sp>
        <p:nvSpPr>
          <p:cNvPr id="178" name="CustomShape 6"/>
          <p:cNvSpPr/>
          <p:nvPr/>
        </p:nvSpPr>
        <p:spPr>
          <a:xfrm>
            <a:off x="1547640" y="5373720"/>
            <a:ext cx="360000" cy="360"/>
          </a:xfrm>
          <a:custGeom>
            <a:avLst/>
            <a:gdLst/>
            <a:ahLst/>
            <a:rect l="l" t="t" r="r" b="b"/>
            <a:pathLst>
              <a:path w="21600" h="21600">
                <a:moveTo>
                  <a:pt x="0" y="0"/>
                </a:moveTo>
                <a:lnTo>
                  <a:pt x="21600" y="21600"/>
                </a:lnTo>
              </a:path>
            </a:pathLst>
          </a:custGeom>
          <a:noFill/>
          <a:ln w="19080">
            <a:solidFill>
              <a:srgbClr val="ffff00"/>
            </a:solidFill>
            <a:miter/>
            <a:tailEnd len="med" type="triangle" w="med"/>
          </a:ln>
        </p:spPr>
        <p:style>
          <a:lnRef idx="0"/>
          <a:fillRef idx="0"/>
          <a:effectRef idx="0"/>
          <a:fontRef idx="minor"/>
        </p:style>
      </p:sp>
      <p:sp>
        <p:nvSpPr>
          <p:cNvPr id="179" name="CustomShape 7"/>
          <p:cNvSpPr/>
          <p:nvPr/>
        </p:nvSpPr>
        <p:spPr>
          <a:xfrm>
            <a:off x="4427640" y="5445000"/>
            <a:ext cx="360000" cy="360"/>
          </a:xfrm>
          <a:custGeom>
            <a:avLst/>
            <a:gdLst/>
            <a:ahLst/>
            <a:rect l="l" t="t" r="r" b="b"/>
            <a:pathLst>
              <a:path w="21600" h="21600">
                <a:moveTo>
                  <a:pt x="0" y="0"/>
                </a:moveTo>
                <a:lnTo>
                  <a:pt x="21600" y="21600"/>
                </a:lnTo>
              </a:path>
            </a:pathLst>
          </a:custGeom>
          <a:noFill/>
          <a:ln w="19080">
            <a:solidFill>
              <a:srgbClr val="ffff00"/>
            </a:solidFill>
            <a:miter/>
            <a:tailEnd len="med" type="triangle" w="med"/>
          </a:ln>
        </p:spPr>
        <p:style>
          <a:lnRef idx="0"/>
          <a:fillRef idx="0"/>
          <a:effectRef idx="0"/>
          <a:fontRef idx="minor"/>
        </p:style>
      </p:sp>
      <p:sp>
        <p:nvSpPr>
          <p:cNvPr id="180" name="CustomShape 8"/>
          <p:cNvSpPr/>
          <p:nvPr/>
        </p:nvSpPr>
        <p:spPr>
          <a:xfrm>
            <a:off x="7091280" y="5300640"/>
            <a:ext cx="360000" cy="360"/>
          </a:xfrm>
          <a:custGeom>
            <a:avLst/>
            <a:gdLst/>
            <a:ahLst/>
            <a:rect l="l" t="t" r="r" b="b"/>
            <a:pathLst>
              <a:path w="21600" h="21600">
                <a:moveTo>
                  <a:pt x="0" y="0"/>
                </a:moveTo>
                <a:lnTo>
                  <a:pt x="21600" y="21600"/>
                </a:lnTo>
              </a:path>
            </a:pathLst>
          </a:custGeom>
          <a:noFill/>
          <a:ln w="19080">
            <a:solidFill>
              <a:srgbClr val="ffff00"/>
            </a:solidFill>
            <a:miter/>
            <a:tailEnd len="med" type="triangle" w="med"/>
          </a:ln>
        </p:spPr>
        <p:style>
          <a:lnRef idx="0"/>
          <a:fillRef idx="0"/>
          <a:effectRef idx="0"/>
          <a:fontRef idx="minor"/>
        </p:style>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1" name="CustomShape 1"/>
          <p:cNvSpPr/>
          <p:nvPr/>
        </p:nvSpPr>
        <p:spPr>
          <a:xfrm>
            <a:off x="179280" y="836640"/>
            <a:ext cx="8351640" cy="1460160"/>
          </a:xfrm>
          <a:prstGeom prst="rect">
            <a:avLst/>
          </a:prstGeom>
          <a:noFill/>
          <a:ln>
            <a:noFill/>
          </a:ln>
        </p:spPr>
        <p:style>
          <a:lnRef idx="0"/>
          <a:fillRef idx="0"/>
          <a:effectRef idx="0"/>
          <a:fontRef idx="minor"/>
        </p:style>
        <p:txBody>
          <a:bodyPr/>
          <a:p>
            <a:pPr algn="ctr">
              <a:lnSpc>
                <a:spcPct val="76000"/>
              </a:lnSpc>
            </a:pPr>
            <a:endParaRPr b="0" lang="cs-CZ" sz="1800" spc="-1" strike="noStrike">
              <a:latin typeface="Arial"/>
            </a:endParaRPr>
          </a:p>
          <a:p>
            <a:pPr>
              <a:lnSpc>
                <a:spcPct val="76000"/>
              </a:lnSpc>
              <a:spcBef>
                <a:spcPts val="901"/>
              </a:spcBef>
              <a:buClr>
                <a:srgbClr val="000000"/>
              </a:buClr>
              <a:buFont typeface="Noto Sans Symbols"/>
              <a:buChar char="➢"/>
            </a:pPr>
            <a:r>
              <a:rPr b="1" lang="cs-CZ" sz="1800" spc="-1" strike="noStrike">
                <a:solidFill>
                  <a:srgbClr val="000000"/>
                </a:solidFill>
                <a:latin typeface="Arial"/>
                <a:ea typeface="Arial"/>
              </a:rPr>
              <a:t> </a:t>
            </a:r>
            <a:r>
              <a:rPr b="1" lang="cs-CZ" sz="1800" spc="-1" strike="noStrike">
                <a:solidFill>
                  <a:srgbClr val="000000"/>
                </a:solidFill>
                <a:latin typeface="Arial"/>
                <a:ea typeface="Arial"/>
              </a:rPr>
              <a:t>NATIVE PAGE</a:t>
            </a:r>
            <a:endParaRPr b="0" lang="cs-CZ" sz="1800" spc="-1" strike="noStrike">
              <a:latin typeface="Arial"/>
            </a:endParaRPr>
          </a:p>
          <a:p>
            <a:pPr>
              <a:lnSpc>
                <a:spcPct val="96000"/>
              </a:lnSpc>
              <a:spcBef>
                <a:spcPts val="901"/>
              </a:spcBef>
              <a:buClr>
                <a:srgbClr val="000000"/>
              </a:buClr>
              <a:buFont typeface="Noto Sans Symbols"/>
              <a:buChar char="➢"/>
            </a:pPr>
            <a:r>
              <a:rPr b="1" lang="cs-CZ" sz="1800" spc="-1" strike="noStrike">
                <a:solidFill>
                  <a:srgbClr val="000000"/>
                </a:solidFill>
                <a:latin typeface="Arial"/>
                <a:ea typeface="Arial"/>
              </a:rPr>
              <a:t> </a:t>
            </a:r>
            <a:r>
              <a:rPr b="1" lang="cs-CZ" sz="1800" spc="-1" strike="noStrike">
                <a:solidFill>
                  <a:srgbClr val="000000"/>
                </a:solidFill>
                <a:latin typeface="Arial"/>
                <a:ea typeface="Arial"/>
              </a:rPr>
              <a:t>PFO NATIVE PAGE</a:t>
            </a:r>
            <a:endParaRPr b="0" lang="cs-CZ" sz="1800" spc="-1" strike="noStrike">
              <a:latin typeface="Arial"/>
            </a:endParaRPr>
          </a:p>
          <a:p>
            <a:pPr>
              <a:lnSpc>
                <a:spcPct val="96000"/>
              </a:lnSpc>
              <a:spcBef>
                <a:spcPts val="901"/>
              </a:spcBef>
            </a:pPr>
            <a:r>
              <a:rPr b="1" lang="cs-CZ" sz="1800" spc="-1" strike="noStrike">
                <a:solidFill>
                  <a:srgbClr val="000000"/>
                </a:solidFill>
                <a:latin typeface="Arial"/>
                <a:ea typeface="Arial"/>
              </a:rPr>
              <a:t>    </a:t>
            </a:r>
            <a:r>
              <a:rPr b="1" lang="cs-CZ" sz="1800" spc="-1" strike="noStrike">
                <a:solidFill>
                  <a:srgbClr val="000000"/>
                </a:solidFill>
                <a:latin typeface="Arial"/>
                <a:ea typeface="Arial"/>
              </a:rPr>
              <a:t>- </a:t>
            </a:r>
            <a:r>
              <a:rPr b="0" lang="cs-CZ" sz="1800" spc="-1" strike="noStrike">
                <a:solidFill>
                  <a:srgbClr val="000000"/>
                </a:solidFill>
                <a:latin typeface="Arial"/>
                <a:ea typeface="Arial"/>
              </a:rPr>
              <a:t>non-dissociative detergent </a:t>
            </a:r>
            <a:r>
              <a:rPr b="0" lang="cs-CZ" sz="1800" spc="-1" strike="noStrike" u="sng">
                <a:solidFill>
                  <a:srgbClr val="000000"/>
                </a:solidFill>
                <a:uFillTx/>
                <a:latin typeface="Arial"/>
                <a:ea typeface="Arial"/>
              </a:rPr>
              <a:t>p</a:t>
            </a:r>
            <a:r>
              <a:rPr b="0" lang="cs-CZ" sz="1800" spc="-1" strike="noStrike">
                <a:solidFill>
                  <a:srgbClr val="000000"/>
                </a:solidFill>
                <a:latin typeface="Arial"/>
                <a:ea typeface="Arial"/>
              </a:rPr>
              <a:t>er</a:t>
            </a:r>
            <a:r>
              <a:rPr b="0" lang="cs-CZ" sz="1800" spc="-1" strike="noStrike" u="sng">
                <a:solidFill>
                  <a:srgbClr val="000000"/>
                </a:solidFill>
                <a:uFillTx/>
                <a:latin typeface="Arial"/>
                <a:ea typeface="Arial"/>
              </a:rPr>
              <a:t>f</a:t>
            </a:r>
            <a:r>
              <a:rPr b="0" lang="cs-CZ" sz="1800" spc="-1" strike="noStrike">
                <a:solidFill>
                  <a:srgbClr val="000000"/>
                </a:solidFill>
                <a:latin typeface="Arial"/>
                <a:ea typeface="Arial"/>
              </a:rPr>
              <a:t>luoro-</a:t>
            </a:r>
            <a:r>
              <a:rPr b="0" lang="cs-CZ" sz="1800" spc="-1" strike="noStrike" u="sng">
                <a:solidFill>
                  <a:srgbClr val="000000"/>
                </a:solidFill>
                <a:uFillTx/>
                <a:latin typeface="Arial"/>
                <a:ea typeface="Arial"/>
              </a:rPr>
              <a:t>o</a:t>
            </a:r>
            <a:r>
              <a:rPr b="0" lang="cs-CZ" sz="1800" spc="-1" strike="noStrike">
                <a:solidFill>
                  <a:srgbClr val="000000"/>
                </a:solidFill>
                <a:latin typeface="Arial"/>
                <a:ea typeface="Arial"/>
              </a:rPr>
              <a:t>ctanoic acid (PFO)</a:t>
            </a:r>
            <a:endParaRPr b="0" lang="cs-CZ" sz="1800" spc="-1" strike="noStrike">
              <a:latin typeface="Arial"/>
            </a:endParaRPr>
          </a:p>
        </p:txBody>
      </p:sp>
      <p:pic>
        <p:nvPicPr>
          <p:cNvPr id="182" name="Shape 194" descr=""/>
          <p:cNvPicPr/>
          <p:nvPr/>
        </p:nvPicPr>
        <p:blipFill>
          <a:blip r:embed="rId1"/>
          <a:srcRect l="30437" t="0" r="2097" b="15543"/>
          <a:stretch/>
        </p:blipFill>
        <p:spPr>
          <a:xfrm>
            <a:off x="2484360" y="3141720"/>
            <a:ext cx="3358800" cy="2835000"/>
          </a:xfrm>
          <a:prstGeom prst="rect">
            <a:avLst/>
          </a:prstGeom>
          <a:ln w="9360">
            <a:solidFill>
              <a:schemeClr val="dk1"/>
            </a:solidFill>
            <a:miter/>
          </a:ln>
        </p:spPr>
      </p:pic>
      <p:sp>
        <p:nvSpPr>
          <p:cNvPr id="183" name="CustomShape 2"/>
          <p:cNvSpPr/>
          <p:nvPr/>
        </p:nvSpPr>
        <p:spPr>
          <a:xfrm>
            <a:off x="2771640" y="3133800"/>
            <a:ext cx="1007640" cy="36648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00"/>
                </a:solidFill>
                <a:latin typeface="Arial"/>
                <a:ea typeface="Arial"/>
              </a:rPr>
              <a:t>AHP3</a:t>
            </a:r>
            <a:endParaRPr b="0" lang="cs-CZ" sz="1800" spc="-1" strike="noStrike">
              <a:latin typeface="Arial"/>
            </a:endParaRPr>
          </a:p>
        </p:txBody>
      </p:sp>
      <p:sp>
        <p:nvSpPr>
          <p:cNvPr id="184" name="CustomShape 3"/>
          <p:cNvSpPr/>
          <p:nvPr/>
        </p:nvSpPr>
        <p:spPr>
          <a:xfrm>
            <a:off x="4284720" y="3133800"/>
            <a:ext cx="1007640" cy="366480"/>
          </a:xfrm>
          <a:prstGeom prst="rect">
            <a:avLst/>
          </a:prstGeom>
          <a:noFill/>
          <a:ln>
            <a:noFill/>
          </a:ln>
        </p:spPr>
        <p:style>
          <a:lnRef idx="0"/>
          <a:fillRef idx="0"/>
          <a:effectRef idx="0"/>
          <a:fontRef idx="minor"/>
        </p:style>
        <p:txBody>
          <a:bodyPr/>
          <a:p>
            <a:pPr>
              <a:lnSpc>
                <a:spcPct val="100000"/>
              </a:lnSpc>
            </a:pPr>
            <a:r>
              <a:rPr b="1" lang="cs-CZ" sz="1800" spc="-1" strike="noStrike">
                <a:solidFill>
                  <a:srgbClr val="000000"/>
                </a:solidFill>
                <a:latin typeface="Arial"/>
                <a:ea typeface="Arial"/>
              </a:rPr>
              <a:t>AHP5</a:t>
            </a:r>
            <a:endParaRPr b="0" lang="cs-CZ" sz="1800" spc="-1" strike="noStrike">
              <a:latin typeface="Arial"/>
            </a:endParaRPr>
          </a:p>
        </p:txBody>
      </p:sp>
      <p:sp>
        <p:nvSpPr>
          <p:cNvPr id="185" name="CustomShape 4"/>
          <p:cNvSpPr/>
          <p:nvPr/>
        </p:nvSpPr>
        <p:spPr>
          <a:xfrm>
            <a:off x="2411280" y="5661000"/>
            <a:ext cx="4752720" cy="304560"/>
          </a:xfrm>
          <a:prstGeom prst="rect">
            <a:avLst/>
          </a:prstGeom>
          <a:noFill/>
          <a:ln>
            <a:noFill/>
          </a:ln>
        </p:spPr>
        <p:style>
          <a:lnRef idx="0"/>
          <a:fillRef idx="0"/>
          <a:effectRef idx="0"/>
          <a:fontRef idx="minor"/>
        </p:style>
        <p:txBody>
          <a:bodyPr/>
          <a:p>
            <a:pPr>
              <a:lnSpc>
                <a:spcPct val="100000"/>
              </a:lnSpc>
            </a:pPr>
            <a:r>
              <a:rPr b="1" lang="cs-CZ" sz="1400" spc="-1" strike="noStrike">
                <a:solidFill>
                  <a:srgbClr val="000000"/>
                </a:solidFill>
                <a:latin typeface="Arial"/>
                <a:ea typeface="Arial"/>
              </a:rPr>
              <a:t>0      0.05     1          0    0.05    1  %  Tween20 </a:t>
            </a:r>
            <a:endParaRPr b="0" lang="cs-CZ" sz="1400" spc="-1" strike="noStrike">
              <a:latin typeface="Arial"/>
            </a:endParaRPr>
          </a:p>
        </p:txBody>
      </p:sp>
      <p:pic>
        <p:nvPicPr>
          <p:cNvPr id="186" name="Shape 198" descr=""/>
          <p:cNvPicPr/>
          <p:nvPr/>
        </p:nvPicPr>
        <p:blipFill>
          <a:blip r:embed="rId2"/>
          <a:srcRect l="20261" t="0" r="67764" b="0"/>
          <a:stretch/>
        </p:blipFill>
        <p:spPr>
          <a:xfrm>
            <a:off x="250920" y="3595680"/>
            <a:ext cx="425160" cy="2496600"/>
          </a:xfrm>
          <a:prstGeom prst="rect">
            <a:avLst/>
          </a:prstGeom>
          <a:ln w="9360">
            <a:solidFill>
              <a:schemeClr val="dk1"/>
            </a:solidFill>
            <a:miter/>
          </a:ln>
        </p:spPr>
      </p:pic>
      <p:sp>
        <p:nvSpPr>
          <p:cNvPr id="187" name="CustomShape 5"/>
          <p:cNvSpPr/>
          <p:nvPr/>
        </p:nvSpPr>
        <p:spPr>
          <a:xfrm>
            <a:off x="106200" y="3284640"/>
            <a:ext cx="718920" cy="304560"/>
          </a:xfrm>
          <a:prstGeom prst="rect">
            <a:avLst/>
          </a:prstGeom>
          <a:noFill/>
          <a:ln>
            <a:noFill/>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AHP3</a:t>
            </a:r>
            <a:endParaRPr b="0" lang="cs-CZ" sz="1400" spc="-1" strike="noStrike">
              <a:latin typeface="Arial"/>
            </a:endParaRPr>
          </a:p>
        </p:txBody>
      </p:sp>
      <p:pic>
        <p:nvPicPr>
          <p:cNvPr id="188" name="Shape 200" descr=""/>
          <p:cNvPicPr/>
          <p:nvPr/>
        </p:nvPicPr>
        <p:blipFill>
          <a:blip r:embed="rId3"/>
          <a:srcRect l="43509" t="0" r="47465" b="0"/>
          <a:stretch/>
        </p:blipFill>
        <p:spPr>
          <a:xfrm>
            <a:off x="1042920" y="3595680"/>
            <a:ext cx="320400" cy="2496600"/>
          </a:xfrm>
          <a:prstGeom prst="rect">
            <a:avLst/>
          </a:prstGeom>
          <a:ln w="9360">
            <a:solidFill>
              <a:schemeClr val="dk1"/>
            </a:solidFill>
            <a:miter/>
          </a:ln>
        </p:spPr>
      </p:pic>
      <p:sp>
        <p:nvSpPr>
          <p:cNvPr id="189" name="CustomShape 6"/>
          <p:cNvSpPr/>
          <p:nvPr/>
        </p:nvSpPr>
        <p:spPr>
          <a:xfrm>
            <a:off x="898560" y="3284640"/>
            <a:ext cx="718920" cy="304560"/>
          </a:xfrm>
          <a:prstGeom prst="rect">
            <a:avLst/>
          </a:prstGeom>
          <a:noFill/>
          <a:ln>
            <a:noFill/>
          </a:ln>
        </p:spPr>
        <p:style>
          <a:lnRef idx="0"/>
          <a:fillRef idx="0"/>
          <a:effectRef idx="0"/>
          <a:fontRef idx="minor"/>
        </p:style>
        <p:txBody>
          <a:bodyPr/>
          <a:p>
            <a:pPr>
              <a:lnSpc>
                <a:spcPct val="100000"/>
              </a:lnSpc>
            </a:pPr>
            <a:r>
              <a:rPr b="0" lang="cs-CZ" sz="1400" spc="-1" strike="noStrike">
                <a:solidFill>
                  <a:srgbClr val="000000"/>
                </a:solidFill>
                <a:latin typeface="Arial"/>
                <a:ea typeface="Arial"/>
              </a:rPr>
              <a:t>AHP5</a:t>
            </a:r>
            <a:endParaRPr b="0" lang="cs-CZ" sz="1400" spc="-1" strike="noStrike">
              <a:latin typeface="Arial"/>
            </a:endParaRPr>
          </a:p>
        </p:txBody>
      </p:sp>
      <p:sp>
        <p:nvSpPr>
          <p:cNvPr id="190" name="CustomShape 7"/>
          <p:cNvSpPr/>
          <p:nvPr/>
        </p:nvSpPr>
        <p:spPr>
          <a:xfrm>
            <a:off x="-82440" y="2814480"/>
            <a:ext cx="216036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15% SDS PAGE</a:t>
            </a:r>
            <a:endParaRPr b="0" lang="cs-CZ" sz="1800" spc="-1" strike="noStrike">
              <a:latin typeface="Arial"/>
            </a:endParaRPr>
          </a:p>
        </p:txBody>
      </p:sp>
      <p:sp>
        <p:nvSpPr>
          <p:cNvPr id="191" name="CustomShape 8"/>
          <p:cNvSpPr/>
          <p:nvPr/>
        </p:nvSpPr>
        <p:spPr>
          <a:xfrm>
            <a:off x="3059280" y="2844720"/>
            <a:ext cx="3384360" cy="366480"/>
          </a:xfrm>
          <a:prstGeom prst="rect">
            <a:avLst/>
          </a:prstGeom>
          <a:noFill/>
          <a:ln>
            <a:noFill/>
          </a:ln>
        </p:spPr>
        <p:style>
          <a:lnRef idx="0"/>
          <a:fillRef idx="0"/>
          <a:effectRef idx="0"/>
          <a:fontRef idx="minor"/>
        </p:style>
        <p:txBody>
          <a:bodyPr/>
          <a:p>
            <a:pPr>
              <a:lnSpc>
                <a:spcPct val="100000"/>
              </a:lnSpc>
            </a:pPr>
            <a:r>
              <a:rPr b="0" lang="cs-CZ" sz="1800" spc="-1" strike="noStrike">
                <a:solidFill>
                  <a:srgbClr val="000000"/>
                </a:solidFill>
                <a:latin typeface="Arial"/>
                <a:ea typeface="Arial"/>
              </a:rPr>
              <a:t>10% NATIVE PAGE</a:t>
            </a:r>
            <a:endParaRPr b="0" lang="cs-CZ" sz="1800" spc="-1" strike="noStrike">
              <a:latin typeface="Arial"/>
            </a:endParaRPr>
          </a:p>
        </p:txBody>
      </p:sp>
      <p:sp>
        <p:nvSpPr>
          <p:cNvPr id="192" name="CustomShape 9"/>
          <p:cNvSpPr/>
          <p:nvPr/>
        </p:nvSpPr>
        <p:spPr>
          <a:xfrm>
            <a:off x="1905120" y="2852640"/>
            <a:ext cx="1009440" cy="286920"/>
          </a:xfrm>
          <a:prstGeom prst="rightArrow">
            <a:avLst>
              <a:gd name="adj1" fmla="val 50000"/>
              <a:gd name="adj2" fmla="val 50000"/>
            </a:avLst>
          </a:prstGeom>
          <a:solidFill>
            <a:schemeClr val="accent1"/>
          </a:solidFill>
          <a:ln w="9360">
            <a:solidFill>
              <a:schemeClr val="dk1"/>
            </a:solidFill>
            <a:miter/>
          </a:ln>
        </p:spPr>
        <p:style>
          <a:lnRef idx="0"/>
          <a:fillRef idx="0"/>
          <a:effectRef idx="0"/>
          <a:fontRef idx="minor"/>
        </p:style>
      </p:sp>
      <p:pic>
        <p:nvPicPr>
          <p:cNvPr id="193" name="Shape 205" descr=""/>
          <p:cNvPicPr/>
          <p:nvPr/>
        </p:nvPicPr>
        <p:blipFill>
          <a:blip r:embed="rId4"/>
          <a:srcRect l="40411" t="0" r="30320" b="4671"/>
          <a:stretch/>
        </p:blipFill>
        <p:spPr>
          <a:xfrm>
            <a:off x="8047080" y="3095640"/>
            <a:ext cx="1061640" cy="2925360"/>
          </a:xfrm>
          <a:prstGeom prst="rect">
            <a:avLst/>
          </a:prstGeom>
          <a:ln w="9360">
            <a:solidFill>
              <a:schemeClr val="dk1"/>
            </a:solidFill>
            <a:miter/>
          </a:ln>
        </p:spPr>
      </p:pic>
      <p:pic>
        <p:nvPicPr>
          <p:cNvPr id="194" name="Shape 206" descr=""/>
          <p:cNvPicPr/>
          <p:nvPr/>
        </p:nvPicPr>
        <p:blipFill>
          <a:blip r:embed="rId5"/>
          <a:srcRect l="1682" t="0" r="68214" b="3329"/>
          <a:stretch/>
        </p:blipFill>
        <p:spPr>
          <a:xfrm>
            <a:off x="6659640" y="3141720"/>
            <a:ext cx="991800" cy="2917440"/>
          </a:xfrm>
          <a:prstGeom prst="rect">
            <a:avLst/>
          </a:prstGeom>
          <a:ln w="9360">
            <a:solidFill>
              <a:schemeClr val="dk1"/>
            </a:solidFill>
            <a:miter/>
          </a:ln>
        </p:spPr>
      </p:pic>
      <p:sp>
        <p:nvSpPr>
          <p:cNvPr id="195" name="CustomShape 10"/>
          <p:cNvSpPr/>
          <p:nvPr/>
        </p:nvSpPr>
        <p:spPr>
          <a:xfrm>
            <a:off x="7848720" y="2781360"/>
            <a:ext cx="1618920" cy="274320"/>
          </a:xfrm>
          <a:prstGeom prst="rect">
            <a:avLst/>
          </a:prstGeom>
          <a:noFill/>
          <a:ln>
            <a:noFill/>
          </a:ln>
        </p:spPr>
        <p:style>
          <a:lnRef idx="0"/>
          <a:fillRef idx="0"/>
          <a:effectRef idx="0"/>
          <a:fontRef idx="minor"/>
        </p:style>
        <p:txBody>
          <a:bodyPr/>
          <a:p>
            <a:pPr>
              <a:lnSpc>
                <a:spcPct val="100000"/>
              </a:lnSpc>
            </a:pPr>
            <a:r>
              <a:rPr b="1" lang="cs-CZ" sz="1800" spc="-1" strike="noStrike" baseline="-25000">
                <a:solidFill>
                  <a:srgbClr val="000000"/>
                </a:solidFill>
                <a:latin typeface="Arial"/>
                <a:ea typeface="Arial"/>
              </a:rPr>
              <a:t>15 % PFO PAGE</a:t>
            </a:r>
            <a:endParaRPr b="0" lang="cs-CZ" sz="1800" spc="-1" strike="noStrike">
              <a:latin typeface="Arial"/>
            </a:endParaRPr>
          </a:p>
        </p:txBody>
      </p:sp>
      <p:sp>
        <p:nvSpPr>
          <p:cNvPr id="196" name="CustomShape 11"/>
          <p:cNvSpPr/>
          <p:nvPr/>
        </p:nvSpPr>
        <p:spPr>
          <a:xfrm>
            <a:off x="6156360" y="2781360"/>
            <a:ext cx="1655280" cy="293400"/>
          </a:xfrm>
          <a:prstGeom prst="rect">
            <a:avLst/>
          </a:prstGeom>
          <a:noFill/>
          <a:ln>
            <a:noFill/>
          </a:ln>
        </p:spPr>
        <p:style>
          <a:lnRef idx="0"/>
          <a:fillRef idx="0"/>
          <a:effectRef idx="0"/>
          <a:fontRef idx="minor"/>
        </p:style>
        <p:txBody>
          <a:bodyPr/>
          <a:p>
            <a:pPr>
              <a:lnSpc>
                <a:spcPct val="110000"/>
              </a:lnSpc>
            </a:pPr>
            <a:r>
              <a:rPr b="1" lang="cs-CZ" sz="1800" spc="-1" strike="noStrike" baseline="-25000">
                <a:solidFill>
                  <a:srgbClr val="000000"/>
                </a:solidFill>
                <a:latin typeface="Arial"/>
                <a:ea typeface="Arial"/>
              </a:rPr>
              <a:t>10 % NATIVE PAGE</a:t>
            </a:r>
            <a:endParaRPr b="0" lang="cs-CZ" sz="1800" spc="-1" strike="noStrike">
              <a:latin typeface="Arial"/>
            </a:endParaRPr>
          </a:p>
        </p:txBody>
      </p:sp>
      <p:sp>
        <p:nvSpPr>
          <p:cNvPr id="197" name="CustomShape 12"/>
          <p:cNvSpPr/>
          <p:nvPr/>
        </p:nvSpPr>
        <p:spPr>
          <a:xfrm>
            <a:off x="7020000" y="1916280"/>
            <a:ext cx="1512360" cy="336240"/>
          </a:xfrm>
          <a:prstGeom prst="rect">
            <a:avLst/>
          </a:prstGeom>
          <a:noFill/>
          <a:ln>
            <a:noFill/>
          </a:ln>
        </p:spPr>
        <p:style>
          <a:lnRef idx="0"/>
          <a:fillRef idx="0"/>
          <a:effectRef idx="0"/>
          <a:fontRef idx="minor"/>
        </p:style>
        <p:txBody>
          <a:bodyPr/>
          <a:p>
            <a:pPr algn="ctr">
              <a:lnSpc>
                <a:spcPct val="100000"/>
              </a:lnSpc>
            </a:pPr>
            <a:r>
              <a:rPr b="0" lang="cs-CZ" sz="2400" spc="-1" strike="noStrike" baseline="-25000">
                <a:solidFill>
                  <a:srgbClr val="000000"/>
                </a:solidFill>
                <a:latin typeface="Arial"/>
                <a:ea typeface="Arial"/>
              </a:rPr>
              <a:t>AHP2</a:t>
            </a:r>
            <a:endParaRPr b="0" lang="cs-CZ" sz="2400" spc="-1" strike="noStrike">
              <a:latin typeface="Arial"/>
            </a:endParaRPr>
          </a:p>
        </p:txBody>
      </p:sp>
      <p:sp>
        <p:nvSpPr>
          <p:cNvPr id="198" name="CustomShape 13"/>
          <p:cNvSpPr/>
          <p:nvPr/>
        </p:nvSpPr>
        <p:spPr>
          <a:xfrm flipH="1">
            <a:off x="7236000" y="2349360"/>
            <a:ext cx="360000" cy="21564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199" name="CustomShape 14"/>
          <p:cNvSpPr/>
          <p:nvPr/>
        </p:nvSpPr>
        <p:spPr>
          <a:xfrm>
            <a:off x="7956720" y="2349360"/>
            <a:ext cx="286920" cy="215640"/>
          </a:xfrm>
          <a:custGeom>
            <a:avLst/>
            <a:gdLst/>
            <a:ahLst/>
            <a:rect l="l" t="t" r="r" b="b"/>
            <a:pathLst>
              <a:path w="21600" h="21600">
                <a:moveTo>
                  <a:pt x="0" y="0"/>
                </a:moveTo>
                <a:lnTo>
                  <a:pt x="21600" y="21600"/>
                </a:lnTo>
              </a:path>
            </a:pathLst>
          </a:custGeom>
          <a:noFill/>
          <a:ln w="9360">
            <a:solidFill>
              <a:schemeClr val="dk1"/>
            </a:solidFill>
            <a:miter/>
            <a:tailEnd len="med" type="triangle" w="med"/>
          </a:ln>
        </p:spPr>
        <p:style>
          <a:lnRef idx="0"/>
          <a:fillRef idx="0"/>
          <a:effectRef idx="0"/>
          <a:fontRef idx="minor"/>
        </p:style>
      </p:sp>
      <p:sp>
        <p:nvSpPr>
          <p:cNvPr id="200" name="CustomShape 15"/>
          <p:cNvSpPr/>
          <p:nvPr/>
        </p:nvSpPr>
        <p:spPr>
          <a:xfrm>
            <a:off x="0" y="260280"/>
            <a:ext cx="8675280" cy="396360"/>
          </a:xfrm>
          <a:prstGeom prst="rect">
            <a:avLst/>
          </a:prstGeom>
          <a:noFill/>
          <a:ln>
            <a:noFill/>
          </a:ln>
        </p:spPr>
        <p:style>
          <a:lnRef idx="0"/>
          <a:fillRef idx="0"/>
          <a:effectRef idx="0"/>
          <a:fontRef idx="minor"/>
        </p:style>
        <p:txBody>
          <a:bodyPr/>
          <a:p>
            <a:pPr algn="ctr">
              <a:lnSpc>
                <a:spcPct val="100000"/>
              </a:lnSpc>
            </a:pPr>
            <a:r>
              <a:rPr b="1" lang="cs-CZ" sz="2000" spc="-1" strike="noStrike">
                <a:solidFill>
                  <a:srgbClr val="000066"/>
                </a:solidFill>
                <a:latin typeface="Arial"/>
                <a:ea typeface="Arial"/>
              </a:rPr>
              <a:t>PROTEIN PURITY/HOMOGENIETY</a:t>
            </a:r>
            <a:endParaRPr b="0" lang="cs-CZ" sz="2000" spc="-1" strike="noStrike">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256</TotalTime>
  <Application>LibreOffice/5.4.4.2$Windows_X86_64 LibreOffice_project/2524958677847fb3bb44820e40380acbe820f960</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cs-CZ</dc:language>
  <cp:lastModifiedBy/>
  <dcterms:modified xsi:type="dcterms:W3CDTF">2018-04-18T17:29:32Z</dcterms:modified>
  <cp:revision>3</cp:revision>
  <dc:subject/>
  <dc:title/>
</cp:coreProperties>
</file>