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4" r:id="rId5"/>
    <p:sldId id="265" r:id="rId6"/>
    <p:sldId id="266" r:id="rId7"/>
    <p:sldId id="263" r:id="rId8"/>
    <p:sldId id="267" r:id="rId9"/>
    <p:sldId id="268" r:id="rId10"/>
    <p:sldId id="269" r:id="rId11"/>
    <p:sldId id="270" r:id="rId12"/>
    <p:sldId id="262" r:id="rId13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3FB"/>
    <a:srgbClr val="8299FA"/>
    <a:srgbClr val="FEE6F8"/>
    <a:srgbClr val="FCB2E9"/>
    <a:srgbClr val="F0F45E"/>
    <a:srgbClr val="FAFCB2"/>
    <a:srgbClr val="FB9FCD"/>
    <a:srgbClr val="C3FEAC"/>
    <a:srgbClr val="92F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69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08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36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20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15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8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30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00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9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39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27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181A7-076F-41CC-8C47-C435EA152483}" type="datetimeFigureOut">
              <a:rPr lang="cs-CZ" smtClean="0"/>
              <a:t>2. 5. 2018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2E1D8-D8FC-4222-AAB0-C4D0E76D42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08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/>
              <a:t>CESTY KE KRITICKÉMU MYŠLENÍ</a:t>
            </a:r>
            <a:endParaRPr lang="cs-CZ" sz="32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900" b="1" dirty="0" smtClean="0"/>
              <a:t>A/</a:t>
            </a:r>
          </a:p>
          <a:p>
            <a:r>
              <a:rPr lang="cs-CZ" sz="1900" b="1" dirty="0" smtClean="0"/>
              <a:t>Kritické </a:t>
            </a:r>
            <a:r>
              <a:rPr lang="cs-CZ" sz="1900" b="1" dirty="0"/>
              <a:t>myšlení = činnost, nástroj, který pomáhá </a:t>
            </a:r>
            <a:r>
              <a:rPr lang="cs-CZ" sz="1900" b="1" dirty="0" smtClean="0"/>
              <a:t>přejít </a:t>
            </a:r>
            <a:r>
              <a:rPr lang="cs-CZ" sz="1900" b="1" dirty="0"/>
              <a:t>od povrchního k hloubkovému učení, k odhalování souvislostí, k porozumění učivu, k vlastním závěrům.</a:t>
            </a:r>
          </a:p>
          <a:p>
            <a:r>
              <a:rPr lang="cs-CZ" sz="1900" b="1" dirty="0" smtClean="0"/>
              <a:t>Učíme se ho čtením</a:t>
            </a:r>
            <a:r>
              <a:rPr lang="cs-CZ" sz="1900" b="1" dirty="0"/>
              <a:t>, psaním, diskutováním.</a:t>
            </a:r>
          </a:p>
          <a:p>
            <a:pPr lvl="0"/>
            <a:endParaRPr lang="cs-CZ" sz="1900" b="1" dirty="0" smtClean="0"/>
          </a:p>
          <a:p>
            <a:pPr lvl="0"/>
            <a:endParaRPr lang="cs-CZ" sz="1900" b="1" dirty="0"/>
          </a:p>
          <a:p>
            <a:pPr lvl="0"/>
            <a:r>
              <a:rPr lang="cs-CZ" sz="1900" b="1" dirty="0" smtClean="0"/>
              <a:t>B/</a:t>
            </a:r>
          </a:p>
          <a:p>
            <a:pPr lvl="0"/>
            <a:r>
              <a:rPr lang="cs-CZ" sz="1900" b="1" dirty="0" smtClean="0"/>
              <a:t>Kritické </a:t>
            </a:r>
            <a:r>
              <a:rPr lang="cs-CZ" sz="1900" b="1" dirty="0"/>
              <a:t>myšlení začíná otázkami a problémy, které se mají </a:t>
            </a:r>
            <a:r>
              <a:rPr lang="cs-CZ" sz="1900" b="1" dirty="0" smtClean="0"/>
              <a:t>řešit.</a:t>
            </a:r>
            <a:endParaRPr lang="cs-CZ" sz="1200" dirty="0" smtClean="0"/>
          </a:p>
          <a:p>
            <a:r>
              <a:rPr lang="cs-CZ" sz="1900" b="1" dirty="0"/>
              <a:t>Získání informace je </a:t>
            </a:r>
            <a:r>
              <a:rPr lang="cs-CZ" sz="1900" b="1" dirty="0" smtClean="0"/>
              <a:t>východiskem, není cílem.</a:t>
            </a:r>
          </a:p>
          <a:p>
            <a:r>
              <a:rPr lang="cs-CZ" sz="1900" b="1" dirty="0" smtClean="0"/>
              <a:t>Kritické myšlení vyžaduje argumenty:</a:t>
            </a:r>
            <a:endParaRPr lang="cs-CZ" sz="1900" dirty="0"/>
          </a:p>
          <a:p>
            <a:pPr marL="0" indent="0">
              <a:buNone/>
            </a:pPr>
            <a:r>
              <a:rPr lang="cs-CZ" sz="1900" dirty="0" smtClean="0"/>
              <a:t>- 	</a:t>
            </a:r>
            <a:r>
              <a:rPr lang="cs-CZ" sz="1400" b="1" dirty="0" smtClean="0"/>
              <a:t>tvrzení, hlavní myšlenku,</a:t>
            </a:r>
          </a:p>
          <a:p>
            <a:pPr marL="0" indent="0">
              <a:buNone/>
            </a:pPr>
            <a:r>
              <a:rPr lang="cs-CZ" sz="1400" b="1" dirty="0" smtClean="0"/>
              <a:t>-	tvrzení je podporováno důvody,</a:t>
            </a:r>
          </a:p>
          <a:p>
            <a:pPr marL="0" indent="0">
              <a:buNone/>
            </a:pPr>
            <a:r>
              <a:rPr lang="cs-CZ" sz="1400" b="1" dirty="0"/>
              <a:t>-</a:t>
            </a:r>
            <a:r>
              <a:rPr lang="cs-CZ" sz="1400" b="1" dirty="0" smtClean="0"/>
              <a:t>	každý důvod je podporován důkazy (statistické údaje, osobní zkušenosti).</a:t>
            </a:r>
          </a:p>
          <a:p>
            <a:endParaRPr lang="cs-CZ" sz="1400" b="1" dirty="0" smtClean="0"/>
          </a:p>
          <a:p>
            <a:endParaRPr lang="cs-CZ" sz="1900" b="1" dirty="0"/>
          </a:p>
          <a:p>
            <a:endParaRPr lang="cs-CZ" sz="1200" b="1" dirty="0" smtClean="0"/>
          </a:p>
          <a:p>
            <a:r>
              <a:rPr lang="cs-CZ" sz="1000" i="1" dirty="0" err="1" smtClean="0"/>
              <a:t>Gavora</a:t>
            </a:r>
            <a:r>
              <a:rPr lang="cs-CZ" sz="1000" i="1" dirty="0" smtClean="0"/>
              <a:t>, P. Kritické </a:t>
            </a:r>
            <a:r>
              <a:rPr lang="cs-CZ" sz="1000" i="1" dirty="0" err="1" smtClean="0"/>
              <a:t>myslenie</a:t>
            </a:r>
            <a:r>
              <a:rPr lang="cs-CZ" sz="1000" i="1" dirty="0" smtClean="0"/>
              <a:t> v škole. Pedagogická revue, 1995, č.1-2, s.7.</a:t>
            </a:r>
            <a:endParaRPr lang="cs-CZ" sz="1000" i="1" dirty="0"/>
          </a:p>
          <a:p>
            <a:endParaRPr lang="cs-CZ" sz="1000" i="1" dirty="0" smtClean="0"/>
          </a:p>
          <a:p>
            <a:endParaRPr lang="cs-CZ" sz="1200" dirty="0"/>
          </a:p>
          <a:p>
            <a:endParaRPr lang="cs-CZ" sz="1200" dirty="0" smtClean="0"/>
          </a:p>
          <a:p>
            <a:endParaRPr lang="cs-CZ" sz="1200" dirty="0"/>
          </a:p>
          <a:p>
            <a:endParaRPr lang="cs-CZ" sz="1200" dirty="0" smtClean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07203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1015238" y="2231249"/>
            <a:ext cx="1684554" cy="42785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827584" y="4353996"/>
            <a:ext cx="1656184" cy="42785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3879275" y="1719612"/>
            <a:ext cx="1628827" cy="427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3635896" y="5787527"/>
            <a:ext cx="1800200" cy="34205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444208" y="1803391"/>
            <a:ext cx="1584176" cy="42785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6592676" y="4430094"/>
            <a:ext cx="1723739" cy="4278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ývojový diagram: magnetický disk 21"/>
          <p:cNvSpPr/>
          <p:nvPr/>
        </p:nvSpPr>
        <p:spPr>
          <a:xfrm>
            <a:off x="6957148" y="3400141"/>
            <a:ext cx="967675" cy="1368152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i="1" dirty="0" smtClean="0">
                <a:solidFill>
                  <a:schemeClr val="tx1"/>
                </a:solidFill>
              </a:rPr>
              <a:t>emotivní</a:t>
            </a:r>
            <a:endParaRPr lang="cs-CZ" sz="1200" b="1" i="1" dirty="0">
              <a:solidFill>
                <a:schemeClr val="tx1"/>
              </a:solidFill>
            </a:endParaRPr>
          </a:p>
        </p:txBody>
      </p:sp>
      <p:sp>
        <p:nvSpPr>
          <p:cNvPr id="23" name="Vývojový diagram: magnetický disk 22"/>
          <p:cNvSpPr/>
          <p:nvPr/>
        </p:nvSpPr>
        <p:spPr>
          <a:xfrm>
            <a:off x="4021563" y="4644024"/>
            <a:ext cx="1033762" cy="1368152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i="1" dirty="0" smtClean="0">
                <a:solidFill>
                  <a:schemeClr val="bg1"/>
                </a:solidFill>
              </a:rPr>
              <a:t>negativní</a:t>
            </a:r>
            <a:endParaRPr lang="cs-CZ" sz="1200" b="1" i="1" dirty="0">
              <a:solidFill>
                <a:schemeClr val="bg1"/>
              </a:solidFill>
            </a:endParaRPr>
          </a:p>
        </p:txBody>
      </p:sp>
      <p:sp>
        <p:nvSpPr>
          <p:cNvPr id="24" name="Vývojový diagram: magnetický disk 23"/>
          <p:cNvSpPr/>
          <p:nvPr/>
        </p:nvSpPr>
        <p:spPr>
          <a:xfrm>
            <a:off x="1353701" y="1211775"/>
            <a:ext cx="1007628" cy="1368152"/>
          </a:xfrm>
          <a:prstGeom prst="flowChartMagneticDis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i="1" dirty="0" smtClean="0">
                <a:solidFill>
                  <a:schemeClr val="tx1"/>
                </a:solidFill>
              </a:rPr>
              <a:t>tvořivý</a:t>
            </a:r>
            <a:endParaRPr lang="cs-CZ" sz="1200" b="1" i="1" dirty="0">
              <a:solidFill>
                <a:schemeClr val="tx1"/>
              </a:solidFill>
            </a:endParaRPr>
          </a:p>
        </p:txBody>
      </p:sp>
      <p:sp>
        <p:nvSpPr>
          <p:cNvPr id="25" name="Vývojový diagram: magnetický disk 24"/>
          <p:cNvSpPr/>
          <p:nvPr/>
        </p:nvSpPr>
        <p:spPr>
          <a:xfrm>
            <a:off x="4196284" y="649167"/>
            <a:ext cx="994811" cy="136815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i="1" dirty="0">
                <a:solidFill>
                  <a:schemeClr val="tx1"/>
                </a:solidFill>
              </a:rPr>
              <a:t>o</a:t>
            </a:r>
            <a:r>
              <a:rPr lang="cs-CZ" sz="1200" b="1" i="1" dirty="0" smtClean="0">
                <a:solidFill>
                  <a:schemeClr val="tx1"/>
                </a:solidFill>
              </a:rPr>
              <a:t>rganizace</a:t>
            </a:r>
          </a:p>
          <a:p>
            <a:pPr algn="ctr"/>
            <a:r>
              <a:rPr lang="cs-CZ" sz="1200" b="1" i="1" dirty="0" smtClean="0">
                <a:solidFill>
                  <a:schemeClr val="tx1"/>
                </a:solidFill>
              </a:rPr>
              <a:t>řízení</a:t>
            </a:r>
            <a:endParaRPr lang="cs-CZ" sz="1200" b="1" i="1" dirty="0">
              <a:solidFill>
                <a:schemeClr val="tx1"/>
              </a:solidFill>
            </a:endParaRPr>
          </a:p>
        </p:txBody>
      </p:sp>
      <p:sp>
        <p:nvSpPr>
          <p:cNvPr id="26" name="Vývojový diagram: magnetický disk 25"/>
          <p:cNvSpPr/>
          <p:nvPr/>
        </p:nvSpPr>
        <p:spPr>
          <a:xfrm>
            <a:off x="1158402" y="3275872"/>
            <a:ext cx="994547" cy="1368152"/>
          </a:xfrm>
          <a:prstGeom prst="flowChartMagneticDis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i="1" dirty="0" smtClean="0">
                <a:solidFill>
                  <a:schemeClr val="tx1"/>
                </a:solidFill>
              </a:rPr>
              <a:t>optimistický</a:t>
            </a:r>
            <a:endParaRPr lang="cs-CZ" sz="1200" b="1" i="1" dirty="0">
              <a:solidFill>
                <a:schemeClr val="tx1"/>
              </a:solidFill>
            </a:endParaRPr>
          </a:p>
        </p:txBody>
      </p:sp>
      <p:sp>
        <p:nvSpPr>
          <p:cNvPr id="27" name="Vývojový diagram: magnetický disk 26"/>
          <p:cNvSpPr/>
          <p:nvPr/>
        </p:nvSpPr>
        <p:spPr>
          <a:xfrm>
            <a:off x="6687856" y="736945"/>
            <a:ext cx="1052495" cy="1368152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i="1" dirty="0" smtClean="0">
                <a:solidFill>
                  <a:schemeClr val="tx1"/>
                </a:solidFill>
              </a:rPr>
              <a:t>objektivní</a:t>
            </a:r>
            <a:endParaRPr lang="cs-CZ" sz="1200" b="1" i="1" dirty="0">
              <a:solidFill>
                <a:schemeClr val="tx1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275856" y="2938476"/>
            <a:ext cx="2732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ŠEST KLOBOUKŮ</a:t>
            </a:r>
          </a:p>
          <a:p>
            <a:pPr algn="ctr"/>
            <a:r>
              <a:rPr lang="cs-CZ" i="1" dirty="0"/>
              <a:t>a</a:t>
            </a:r>
            <a:r>
              <a:rPr lang="cs-CZ" i="1" dirty="0" smtClean="0"/>
              <a:t>neb jak myslet</a:t>
            </a:r>
          </a:p>
          <a:p>
            <a:pPr algn="ctr"/>
            <a:r>
              <a:rPr lang="cs-CZ" dirty="0" smtClean="0"/>
              <a:t>Edvard de Bono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782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magnetický disk 1"/>
          <p:cNvSpPr/>
          <p:nvPr/>
        </p:nvSpPr>
        <p:spPr>
          <a:xfrm>
            <a:off x="271934" y="324221"/>
            <a:ext cx="750664" cy="684076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</a:rPr>
              <a:t>objektivní</a:t>
            </a:r>
            <a:endParaRPr lang="cs-CZ" sz="9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6630" y="1673759"/>
            <a:ext cx="1222866" cy="1973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2920" y="2808933"/>
            <a:ext cx="1222866" cy="19735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 flipV="1">
            <a:off x="42920" y="3791283"/>
            <a:ext cx="1222866" cy="2422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6653" y="5066523"/>
            <a:ext cx="1222866" cy="19735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7239" y="5978636"/>
            <a:ext cx="1222866" cy="19735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vojový diagram: magnetický disk 10"/>
          <p:cNvSpPr/>
          <p:nvPr/>
        </p:nvSpPr>
        <p:spPr>
          <a:xfrm>
            <a:off x="271934" y="4481124"/>
            <a:ext cx="813476" cy="684076"/>
          </a:xfrm>
          <a:prstGeom prst="flowChartMagneticDis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</a:rPr>
              <a:t>tvořivý</a:t>
            </a:r>
            <a:endParaRPr lang="cs-CZ" sz="900" dirty="0">
              <a:solidFill>
                <a:schemeClr val="tx1"/>
              </a:solidFill>
            </a:endParaRPr>
          </a:p>
        </p:txBody>
      </p:sp>
      <p:sp>
        <p:nvSpPr>
          <p:cNvPr id="12" name="Vývojový diagram: magnetický disk 11"/>
          <p:cNvSpPr/>
          <p:nvPr/>
        </p:nvSpPr>
        <p:spPr>
          <a:xfrm>
            <a:off x="260887" y="5420920"/>
            <a:ext cx="806171" cy="684076"/>
          </a:xfrm>
          <a:prstGeom prst="flowChartMagneticDisk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o</a:t>
            </a:r>
            <a:r>
              <a:rPr lang="cs-CZ" sz="900" dirty="0" smtClean="0">
                <a:solidFill>
                  <a:schemeClr val="tx1"/>
                </a:solidFill>
              </a:rPr>
              <a:t>rganizační</a:t>
            </a:r>
          </a:p>
          <a:p>
            <a:pPr algn="ctr"/>
            <a:r>
              <a:rPr lang="cs-CZ" sz="900" dirty="0" smtClean="0">
                <a:solidFill>
                  <a:schemeClr val="tx1"/>
                </a:solidFill>
              </a:rPr>
              <a:t>řídicí</a:t>
            </a:r>
            <a:endParaRPr lang="cs-CZ" sz="900" dirty="0">
              <a:solidFill>
                <a:schemeClr val="tx1"/>
              </a:solidFill>
            </a:endParaRPr>
          </a:p>
        </p:txBody>
      </p:sp>
      <p:sp>
        <p:nvSpPr>
          <p:cNvPr id="13" name="Vývojový diagram: magnetický disk 12"/>
          <p:cNvSpPr/>
          <p:nvPr/>
        </p:nvSpPr>
        <p:spPr>
          <a:xfrm>
            <a:off x="249575" y="3253320"/>
            <a:ext cx="794427" cy="684076"/>
          </a:xfrm>
          <a:prstGeom prst="flowChartMagneticDis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</a:rPr>
              <a:t>optimistický</a:t>
            </a:r>
            <a:endParaRPr lang="cs-CZ" sz="900" dirty="0">
              <a:solidFill>
                <a:schemeClr val="tx1"/>
              </a:solidFill>
            </a:endParaRPr>
          </a:p>
        </p:txBody>
      </p:sp>
      <p:sp>
        <p:nvSpPr>
          <p:cNvPr id="14" name="Vývojový diagram: magnetický disk 13"/>
          <p:cNvSpPr/>
          <p:nvPr/>
        </p:nvSpPr>
        <p:spPr>
          <a:xfrm>
            <a:off x="257126" y="2212453"/>
            <a:ext cx="764928" cy="684076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bg1"/>
                </a:solidFill>
              </a:rPr>
              <a:t>negativní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5" name="Vývojový diagram: magnetický disk 14"/>
          <p:cNvSpPr/>
          <p:nvPr/>
        </p:nvSpPr>
        <p:spPr>
          <a:xfrm>
            <a:off x="222908" y="1204870"/>
            <a:ext cx="782146" cy="593140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>
                <a:solidFill>
                  <a:schemeClr val="tx1"/>
                </a:solidFill>
              </a:rPr>
              <a:t>emotivní</a:t>
            </a:r>
            <a:endParaRPr lang="cs-CZ" sz="900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56630" y="887998"/>
            <a:ext cx="1222866" cy="19735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nice 17"/>
          <p:cNvCxnSpPr/>
          <p:nvPr/>
        </p:nvCxnSpPr>
        <p:spPr>
          <a:xfrm>
            <a:off x="1835696" y="1113934"/>
            <a:ext cx="6840760" cy="14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1835696" y="1943404"/>
            <a:ext cx="6901572" cy="1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680444" y="3263547"/>
            <a:ext cx="695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1721587" y="4237308"/>
            <a:ext cx="70156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1616921" y="5347934"/>
            <a:ext cx="7164200" cy="25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1680444" y="6306988"/>
            <a:ext cx="69960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56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916832"/>
            <a:ext cx="78488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Pasch, M. et </a:t>
            </a:r>
            <a:r>
              <a:rPr lang="cs-CZ" sz="2000" dirty="0" smtClean="0"/>
              <a:t>al.: Od </a:t>
            </a:r>
            <a:r>
              <a:rPr lang="cs-CZ" sz="2000" dirty="0"/>
              <a:t>vzdělávacího programu k vyučovací hodině. </a:t>
            </a:r>
            <a:r>
              <a:rPr lang="cs-CZ" sz="2000" dirty="0" smtClean="0"/>
              <a:t>Portál,</a:t>
            </a:r>
            <a:r>
              <a:rPr lang="cs-CZ" sz="2000" dirty="0"/>
              <a:t> </a:t>
            </a:r>
            <a:r>
              <a:rPr lang="cs-CZ" sz="2000" dirty="0" smtClean="0"/>
              <a:t>Praha1998.</a:t>
            </a:r>
            <a:endParaRPr lang="cs-CZ" sz="2000" dirty="0"/>
          </a:p>
          <a:p>
            <a:r>
              <a:rPr lang="cs-CZ" sz="2000" dirty="0"/>
              <a:t>Janík, </a:t>
            </a:r>
            <a:r>
              <a:rPr lang="cs-CZ" sz="2000" dirty="0" err="1"/>
              <a:t>T.,Maňák</a:t>
            </a:r>
            <a:r>
              <a:rPr lang="cs-CZ" sz="2000" dirty="0"/>
              <a:t>, </a:t>
            </a:r>
            <a:r>
              <a:rPr lang="cs-CZ" sz="2000" dirty="0" err="1"/>
              <a:t>J.,</a:t>
            </a:r>
            <a:r>
              <a:rPr lang="cs-CZ" sz="2000" dirty="0" err="1" smtClean="0"/>
              <a:t>Knecht</a:t>
            </a:r>
            <a:r>
              <a:rPr lang="cs-CZ" sz="2000" dirty="0"/>
              <a:t>:</a:t>
            </a:r>
            <a:r>
              <a:rPr lang="cs-CZ" sz="2000" dirty="0" smtClean="0"/>
              <a:t> </a:t>
            </a:r>
            <a:r>
              <a:rPr lang="cs-CZ" sz="2000" dirty="0"/>
              <a:t>P. </a:t>
            </a:r>
            <a:r>
              <a:rPr lang="cs-CZ" sz="2000" dirty="0" smtClean="0"/>
              <a:t>Cíle </a:t>
            </a:r>
            <a:r>
              <a:rPr lang="cs-CZ" sz="2000" dirty="0"/>
              <a:t>a obsahy školního vzdělávání a metodologie jejich utváření. </a:t>
            </a:r>
            <a:r>
              <a:rPr lang="cs-CZ" sz="2000" dirty="0" err="1" smtClean="0"/>
              <a:t>Paido</a:t>
            </a:r>
            <a:r>
              <a:rPr lang="cs-CZ" sz="2000" dirty="0"/>
              <a:t>, </a:t>
            </a:r>
            <a:r>
              <a:rPr lang="cs-CZ" sz="2000" dirty="0" smtClean="0"/>
              <a:t>Brno 2009. </a:t>
            </a:r>
            <a:endParaRPr lang="cs-CZ" sz="2000" dirty="0"/>
          </a:p>
          <a:p>
            <a:r>
              <a:rPr lang="cs-CZ" sz="2000" dirty="0"/>
              <a:t>Skalková, J</a:t>
            </a:r>
            <a:r>
              <a:rPr lang="cs-CZ" sz="2000" dirty="0" smtClean="0"/>
              <a:t>. : Obecná </a:t>
            </a:r>
            <a:r>
              <a:rPr lang="cs-CZ" sz="2000" dirty="0"/>
              <a:t>didaktika. </a:t>
            </a:r>
            <a:r>
              <a:rPr lang="cs-CZ" sz="2000" dirty="0" err="1" smtClean="0"/>
              <a:t>Grada</a:t>
            </a:r>
            <a:r>
              <a:rPr lang="cs-CZ" sz="2000" dirty="0"/>
              <a:t>, </a:t>
            </a:r>
            <a:r>
              <a:rPr lang="cs-CZ" sz="2000" dirty="0" smtClean="0"/>
              <a:t>Praha 2007.</a:t>
            </a:r>
            <a:endParaRPr lang="cs-CZ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Slavík, Jan: Hodnocení v současné škole. Portál, Praha1999. </a:t>
            </a:r>
            <a:endParaRPr lang="cs-CZ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err="1"/>
              <a:t>Gavora</a:t>
            </a:r>
            <a:r>
              <a:rPr lang="cs-CZ" sz="2000" dirty="0"/>
              <a:t>, P</a:t>
            </a:r>
            <a:r>
              <a:rPr lang="cs-CZ" sz="2000" dirty="0" smtClean="0"/>
              <a:t>.: </a:t>
            </a:r>
            <a:r>
              <a:rPr lang="cs-CZ" sz="2000" dirty="0"/>
              <a:t>Kritické </a:t>
            </a:r>
            <a:r>
              <a:rPr lang="cs-CZ" sz="2000" dirty="0" err="1"/>
              <a:t>myslenie</a:t>
            </a:r>
            <a:r>
              <a:rPr lang="cs-CZ" sz="2000" dirty="0"/>
              <a:t> v škole. Pedagogická revue, 1995, č.1-2, s.7</a:t>
            </a:r>
            <a:r>
              <a:rPr lang="cs-CZ" sz="2000" i="1" dirty="0"/>
              <a:t>.</a:t>
            </a:r>
          </a:p>
          <a:p>
            <a:r>
              <a:rPr lang="cs-CZ" sz="2000" dirty="0"/>
              <a:t>Maňák, J., Švec, V</a:t>
            </a:r>
            <a:r>
              <a:rPr lang="cs-CZ" sz="2000" dirty="0" smtClean="0"/>
              <a:t>.: </a:t>
            </a:r>
            <a:r>
              <a:rPr lang="cs-CZ" sz="2000" dirty="0"/>
              <a:t>Výukové metody. </a:t>
            </a:r>
            <a:r>
              <a:rPr lang="cs-CZ" sz="2000" dirty="0" err="1" smtClean="0"/>
              <a:t>Paido</a:t>
            </a:r>
            <a:r>
              <a:rPr lang="cs-CZ" sz="2000" dirty="0"/>
              <a:t>, </a:t>
            </a:r>
            <a:r>
              <a:rPr lang="cs-CZ" sz="2000" dirty="0" smtClean="0"/>
              <a:t>Brno 2003.</a:t>
            </a:r>
          </a:p>
          <a:p>
            <a:r>
              <a:rPr lang="cs-CZ" sz="2000" dirty="0" smtClean="0"/>
              <a:t>Bono, E.: Šest klobouků. Argo,</a:t>
            </a:r>
            <a:r>
              <a:rPr lang="cs-CZ" sz="2000" dirty="0"/>
              <a:t> </a:t>
            </a:r>
            <a:r>
              <a:rPr lang="cs-CZ" sz="2000" dirty="0" smtClean="0"/>
              <a:t>Praha 1997.</a:t>
            </a:r>
          </a:p>
          <a:p>
            <a:r>
              <a:rPr lang="cs-CZ" sz="2000" dirty="0" smtClean="0"/>
              <a:t>Koukolík, F., Drtilová, J.: Základy </a:t>
            </a:r>
            <a:r>
              <a:rPr lang="cs-CZ" sz="2000" dirty="0" err="1" smtClean="0"/>
              <a:t>stupidologie</a:t>
            </a:r>
            <a:r>
              <a:rPr lang="cs-CZ" sz="2000" dirty="0" smtClean="0"/>
              <a:t>. Život s </a:t>
            </a:r>
            <a:r>
              <a:rPr lang="cs-CZ" sz="2000" dirty="0" err="1" smtClean="0"/>
              <a:t>deprivanty</a:t>
            </a:r>
            <a:r>
              <a:rPr lang="cs-CZ" sz="2000" dirty="0" smtClean="0"/>
              <a:t> II. </a:t>
            </a:r>
            <a:r>
              <a:rPr lang="cs-CZ" sz="2000" dirty="0" err="1" smtClean="0"/>
              <a:t>Galén</a:t>
            </a:r>
            <a:r>
              <a:rPr lang="cs-CZ" sz="2000" dirty="0" smtClean="0"/>
              <a:t>, Praha 2002.</a:t>
            </a:r>
            <a:endParaRPr lang="cs-CZ" sz="2000" dirty="0"/>
          </a:p>
          <a:p>
            <a:endParaRPr lang="cs-CZ" sz="2000" i="1" dirty="0"/>
          </a:p>
          <a:p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013519"/>
            <a:ext cx="1579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92929" y="5563984"/>
            <a:ext cx="21921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i="1" dirty="0"/>
              <a:t>Zpracovala: Vladimíra Neužilová</a:t>
            </a:r>
          </a:p>
        </p:txBody>
      </p:sp>
    </p:spTree>
    <p:extLst>
      <p:ext uri="{BB962C8B-B14F-4D97-AF65-F5344CB8AC3E}">
        <p14:creationId xmlns:p14="http://schemas.microsoft.com/office/powerpoint/2010/main" val="213639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101691" y="2378926"/>
            <a:ext cx="2234144" cy="1286703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STANDARDY KRITICKÉHO MYŠLENÍ</a:t>
            </a:r>
            <a:endParaRPr lang="cs-CZ" b="1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5178470" y="2037138"/>
            <a:ext cx="1080120" cy="70118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366654" y="3665629"/>
            <a:ext cx="147892" cy="135243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2" idx="3"/>
          </p:cNvCxnSpPr>
          <p:nvPr/>
        </p:nvCxnSpPr>
        <p:spPr>
          <a:xfrm flipH="1">
            <a:off x="2379327" y="3477196"/>
            <a:ext cx="1049547" cy="9599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2449917" y="1542396"/>
            <a:ext cx="1044116" cy="989483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4355976" y="1273093"/>
            <a:ext cx="0" cy="10480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2" idx="2"/>
          </p:cNvCxnSpPr>
          <p:nvPr/>
        </p:nvCxnSpPr>
        <p:spPr>
          <a:xfrm flipH="1" flipV="1">
            <a:off x="1769543" y="2945549"/>
            <a:ext cx="1332148" cy="76729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5178470" y="3314910"/>
            <a:ext cx="1335819" cy="796562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ál 40"/>
          <p:cNvSpPr/>
          <p:nvPr/>
        </p:nvSpPr>
        <p:spPr>
          <a:xfrm>
            <a:off x="6514289" y="3775125"/>
            <a:ext cx="1368152" cy="7568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PŘESNOST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>
            <a:off x="1535948" y="4639920"/>
            <a:ext cx="1368152" cy="7568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VĚCNOST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3" name="Ovál 42"/>
          <p:cNvSpPr/>
          <p:nvPr/>
        </p:nvSpPr>
        <p:spPr>
          <a:xfrm>
            <a:off x="467544" y="2487793"/>
            <a:ext cx="1368152" cy="7568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HLOUBKA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4" name="Ovál 43"/>
          <p:cNvSpPr/>
          <p:nvPr/>
        </p:nvSpPr>
        <p:spPr>
          <a:xfrm>
            <a:off x="6480040" y="1658709"/>
            <a:ext cx="1368152" cy="7568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JASNOST</a:t>
            </a:r>
            <a:endParaRPr lang="cs-CZ" sz="1200" b="1" dirty="0"/>
          </a:p>
        </p:txBody>
      </p:sp>
      <p:sp>
        <p:nvSpPr>
          <p:cNvPr id="46" name="Ovál 45"/>
          <p:cNvSpPr/>
          <p:nvPr/>
        </p:nvSpPr>
        <p:spPr>
          <a:xfrm>
            <a:off x="3967683" y="5025619"/>
            <a:ext cx="1368152" cy="7568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URČITOS</a:t>
            </a:r>
            <a:r>
              <a:rPr lang="cs-CZ" sz="1200" dirty="0" smtClean="0">
                <a:solidFill>
                  <a:schemeClr val="tx1"/>
                </a:solidFill>
              </a:rPr>
              <a:t>T</a:t>
            </a:r>
            <a:endParaRPr lang="cs-CZ" sz="1200" dirty="0"/>
          </a:p>
        </p:txBody>
      </p:sp>
      <p:sp>
        <p:nvSpPr>
          <p:cNvPr id="47" name="Ovál 46"/>
          <p:cNvSpPr/>
          <p:nvPr/>
        </p:nvSpPr>
        <p:spPr>
          <a:xfrm>
            <a:off x="4218763" y="516235"/>
            <a:ext cx="1368152" cy="7568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LOGIKA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8" name="Ovál 47"/>
          <p:cNvSpPr/>
          <p:nvPr/>
        </p:nvSpPr>
        <p:spPr>
          <a:xfrm>
            <a:off x="1979712" y="741452"/>
            <a:ext cx="1368152" cy="7568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ŠÍŘKA</a:t>
            </a:r>
            <a:endParaRPr lang="cs-CZ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17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2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 smtClean="0"/>
              <a:t>Konstruktivistický model vyučování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dirty="0" smtClean="0"/>
              <a:t>		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200" b="1" dirty="0" smtClean="0"/>
              <a:t>Třífázový model učení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Evokace – </a:t>
            </a:r>
          </a:p>
          <a:p>
            <a:pPr marL="0" indent="0">
              <a:buNone/>
            </a:pPr>
            <a:r>
              <a:rPr lang="cs-CZ" i="1" dirty="0" smtClean="0"/>
              <a:t>         </a:t>
            </a:r>
            <a:r>
              <a:rPr lang="cs-CZ" sz="2600" i="1" dirty="0" smtClean="0"/>
              <a:t>prvotní představa,  </a:t>
            </a:r>
            <a:r>
              <a:rPr lang="cs-CZ" sz="2600" i="1" dirty="0" err="1" smtClean="0"/>
              <a:t>prekoncept</a:t>
            </a:r>
            <a:endParaRPr lang="cs-CZ" sz="2600" i="1" dirty="0" smtClean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Uvědomění si významu informace</a:t>
            </a:r>
          </a:p>
          <a:p>
            <a:r>
              <a:rPr lang="cs-CZ" b="1" dirty="0" smtClean="0"/>
              <a:t>- </a:t>
            </a:r>
            <a:r>
              <a:rPr lang="cs-CZ" i="1" dirty="0" smtClean="0"/>
              <a:t>vlastní práce s textem, porozumění, verifikace,  </a:t>
            </a:r>
          </a:p>
          <a:p>
            <a:r>
              <a:rPr lang="cs-CZ" i="1" dirty="0"/>
              <a:t> </a:t>
            </a:r>
            <a:r>
              <a:rPr lang="cs-CZ" i="1" dirty="0" smtClean="0"/>
              <a:t> parafrázování, reprodukování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Reflexe</a:t>
            </a:r>
          </a:p>
          <a:p>
            <a:r>
              <a:rPr lang="cs-CZ" i="1" dirty="0" smtClean="0"/>
              <a:t>a) ptám se obsah</a:t>
            </a:r>
          </a:p>
          <a:p>
            <a:r>
              <a:rPr lang="cs-CZ" i="1" dirty="0" smtClean="0"/>
              <a:t>b)ptám se na proces</a:t>
            </a:r>
          </a:p>
          <a:p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Metody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i="1" dirty="0" smtClean="0"/>
              <a:t>-        volné psaní</a:t>
            </a:r>
          </a:p>
          <a:p>
            <a:pPr>
              <a:buFontTx/>
              <a:buChar char="-"/>
            </a:pPr>
            <a:r>
              <a:rPr lang="cs-CZ" i="1" dirty="0" smtClean="0"/>
              <a:t>přímka postojů</a:t>
            </a:r>
          </a:p>
          <a:p>
            <a:pPr>
              <a:buFontTx/>
              <a:buChar char="-"/>
            </a:pPr>
            <a:r>
              <a:rPr lang="cs-CZ" i="1" dirty="0" smtClean="0"/>
              <a:t>brainstorming</a:t>
            </a:r>
          </a:p>
          <a:p>
            <a:pPr>
              <a:buFontTx/>
              <a:buChar char="-"/>
            </a:pPr>
            <a:r>
              <a:rPr lang="cs-CZ" i="1" dirty="0"/>
              <a:t>m</a:t>
            </a:r>
            <a:r>
              <a:rPr lang="cs-CZ" i="1" dirty="0" smtClean="0"/>
              <a:t>yšlenková mapa</a:t>
            </a:r>
          </a:p>
          <a:p>
            <a:pPr>
              <a:buFontTx/>
              <a:buChar char="-"/>
            </a:pPr>
            <a:endParaRPr lang="cs-CZ" i="1" dirty="0" smtClean="0"/>
          </a:p>
          <a:p>
            <a:pPr>
              <a:buFontTx/>
              <a:buChar char="-"/>
            </a:pPr>
            <a:endParaRPr lang="cs-CZ" i="1" dirty="0"/>
          </a:p>
          <a:p>
            <a:pPr>
              <a:buFontTx/>
              <a:buChar char="-"/>
            </a:pPr>
            <a:r>
              <a:rPr lang="cs-CZ" i="1" dirty="0" smtClean="0"/>
              <a:t>INSERT</a:t>
            </a:r>
          </a:p>
          <a:p>
            <a:pPr>
              <a:buFontTx/>
              <a:buChar char="-"/>
            </a:pPr>
            <a:r>
              <a:rPr lang="cs-CZ" i="1" dirty="0"/>
              <a:t>d</a:t>
            </a:r>
            <a:r>
              <a:rPr lang="cs-CZ" i="1" dirty="0" smtClean="0"/>
              <a:t>vojitý deník, trojitý deník</a:t>
            </a:r>
          </a:p>
          <a:p>
            <a:pPr>
              <a:buFontTx/>
              <a:buChar char="-"/>
            </a:pPr>
            <a:r>
              <a:rPr lang="cs-CZ" i="1" dirty="0"/>
              <a:t>p</a:t>
            </a:r>
            <a:r>
              <a:rPr lang="cs-CZ" i="1" dirty="0" smtClean="0"/>
              <a:t>oslední slovo patří mně</a:t>
            </a:r>
          </a:p>
          <a:p>
            <a:pPr>
              <a:buFontTx/>
              <a:buChar char="-"/>
            </a:pPr>
            <a:r>
              <a:rPr lang="cs-CZ" i="1" dirty="0"/>
              <a:t>p</a:t>
            </a:r>
            <a:r>
              <a:rPr lang="cs-CZ" i="1" dirty="0" smtClean="0"/>
              <a:t>árové čtení</a:t>
            </a:r>
          </a:p>
          <a:p>
            <a:pPr>
              <a:buFontTx/>
              <a:buChar char="-"/>
            </a:pPr>
            <a:r>
              <a:rPr lang="cs-CZ" i="1" dirty="0"/>
              <a:t>k</a:t>
            </a:r>
            <a:r>
              <a:rPr lang="cs-CZ" i="1" dirty="0" smtClean="0"/>
              <a:t>ladení otázek</a:t>
            </a:r>
          </a:p>
          <a:p>
            <a:pPr>
              <a:buFontTx/>
              <a:buChar char="-"/>
            </a:pPr>
            <a:endParaRPr lang="cs-CZ" i="1" dirty="0" smtClean="0"/>
          </a:p>
          <a:p>
            <a:pPr>
              <a:buFontTx/>
              <a:buChar char="-"/>
            </a:pPr>
            <a:endParaRPr lang="cs-CZ" i="1" dirty="0" smtClean="0"/>
          </a:p>
          <a:p>
            <a:pPr>
              <a:buFontTx/>
              <a:buChar char="-"/>
            </a:pPr>
            <a:r>
              <a:rPr lang="cs-CZ" i="1" dirty="0"/>
              <a:t>p</a:t>
            </a:r>
            <a:r>
              <a:rPr lang="cs-CZ" i="1" dirty="0" smtClean="0"/>
              <a:t>ětilístek</a:t>
            </a:r>
          </a:p>
          <a:p>
            <a:pPr>
              <a:buFontTx/>
              <a:buChar char="-"/>
            </a:pPr>
            <a:r>
              <a:rPr lang="cs-CZ" i="1" dirty="0" smtClean="0"/>
              <a:t>pět minut nakonec</a:t>
            </a:r>
          </a:p>
          <a:p>
            <a:pPr>
              <a:buFontTx/>
              <a:buChar char="-"/>
            </a:pPr>
            <a:endParaRPr lang="cs-CZ" i="1" dirty="0" smtClean="0"/>
          </a:p>
          <a:p>
            <a:pPr>
              <a:buFontTx/>
              <a:buChar char="-"/>
            </a:pPr>
            <a:endParaRPr lang="cs-CZ" i="1" dirty="0" smtClean="0"/>
          </a:p>
          <a:p>
            <a:pPr>
              <a:buFontTx/>
              <a:buChar char="-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6701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476887" y="3119109"/>
            <a:ext cx="1550068" cy="538297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POJEM</a:t>
            </a:r>
            <a:endParaRPr lang="cs-CZ" dirty="0"/>
          </a:p>
        </p:txBody>
      </p:sp>
      <p:cxnSp>
        <p:nvCxnSpPr>
          <p:cNvPr id="5" name="Přímá spojnice se šipkou 4"/>
          <p:cNvCxnSpPr>
            <a:stCxn id="2" idx="7"/>
          </p:cNvCxnSpPr>
          <p:nvPr/>
        </p:nvCxnSpPr>
        <p:spPr>
          <a:xfrm flipV="1">
            <a:off x="4799953" y="2597051"/>
            <a:ext cx="636143" cy="60089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2" idx="4"/>
          </p:cNvCxnSpPr>
          <p:nvPr/>
        </p:nvCxnSpPr>
        <p:spPr>
          <a:xfrm>
            <a:off x="4251921" y="3657406"/>
            <a:ext cx="0" cy="11898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2" idx="3"/>
          </p:cNvCxnSpPr>
          <p:nvPr/>
        </p:nvCxnSpPr>
        <p:spPr>
          <a:xfrm flipH="1">
            <a:off x="2792812" y="3578574"/>
            <a:ext cx="911077" cy="9806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973242" y="3578574"/>
            <a:ext cx="822894" cy="9806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3044839" y="2462401"/>
            <a:ext cx="659050" cy="72690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0"/>
          </p:cNvCxnSpPr>
          <p:nvPr/>
        </p:nvCxnSpPr>
        <p:spPr>
          <a:xfrm flipV="1">
            <a:off x="4251921" y="2074993"/>
            <a:ext cx="0" cy="10441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98647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dirty="0" smtClean="0"/>
              <a:t>Jak probíhá učení:</a:t>
            </a:r>
            <a:br>
              <a:rPr lang="cs-CZ" sz="2800" dirty="0" smtClean="0"/>
            </a:br>
            <a:r>
              <a:rPr lang="cs-CZ" sz="2000" i="1" dirty="0" smtClean="0"/>
              <a:t>1. krok:</a:t>
            </a:r>
            <a:br>
              <a:rPr lang="cs-CZ" sz="2000" i="1" dirty="0" smtClean="0"/>
            </a:br>
            <a:r>
              <a:rPr lang="cs-CZ" sz="3100" b="1" dirty="0" smtClean="0"/>
              <a:t>E</a:t>
            </a:r>
            <a:r>
              <a:rPr lang="cs-CZ" sz="2200" dirty="0" smtClean="0"/>
              <a:t>vokace</a:t>
            </a:r>
            <a:r>
              <a:rPr lang="cs-CZ" sz="2200" i="1" dirty="0" smtClean="0"/>
              <a:t> </a:t>
            </a:r>
            <a:r>
              <a:rPr lang="cs-CZ" sz="2200" i="1" dirty="0"/>
              <a:t>– </a:t>
            </a:r>
            <a:r>
              <a:rPr lang="cs-CZ" sz="2200" i="1" dirty="0" smtClean="0"/>
              <a:t> prvotní </a:t>
            </a:r>
            <a:r>
              <a:rPr lang="cs-CZ" sz="2200" i="1" dirty="0"/>
              <a:t>představa,  </a:t>
            </a:r>
            <a:r>
              <a:rPr lang="cs-CZ" sz="2200" i="1" dirty="0" err="1"/>
              <a:t>prekoncept</a:t>
            </a:r>
            <a:r>
              <a:rPr lang="cs-CZ" sz="2200" i="1" dirty="0"/>
              <a:t/>
            </a:r>
            <a:br>
              <a:rPr lang="cs-CZ" sz="2200" i="1" dirty="0"/>
            </a:br>
            <a:r>
              <a:rPr lang="cs-CZ" sz="2200" dirty="0"/>
              <a:t/>
            </a:r>
            <a:br>
              <a:rPr lang="cs-CZ" sz="2200" dirty="0"/>
            </a:br>
            <a:endParaRPr lang="cs-CZ" sz="2200" dirty="0"/>
          </a:p>
        </p:txBody>
      </p:sp>
      <p:sp>
        <p:nvSpPr>
          <p:cNvPr id="15" name="Ovál 14"/>
          <p:cNvSpPr/>
          <p:nvPr/>
        </p:nvSpPr>
        <p:spPr>
          <a:xfrm>
            <a:off x="3697951" y="1573285"/>
            <a:ext cx="108012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3635895" y="5310149"/>
            <a:ext cx="1251675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1028614" y="4559269"/>
            <a:ext cx="1383145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156176" y="4538242"/>
            <a:ext cx="1387388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6" name="Ovál 25"/>
          <p:cNvSpPr/>
          <p:nvPr/>
        </p:nvSpPr>
        <p:spPr>
          <a:xfrm>
            <a:off x="5675912" y="1894973"/>
            <a:ext cx="172906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</a:t>
            </a:r>
            <a:r>
              <a:rPr lang="cs-CZ" dirty="0" smtClean="0">
                <a:solidFill>
                  <a:schemeClr val="tx1"/>
                </a:solidFill>
              </a:rPr>
              <a:t>ylná </a:t>
            </a:r>
            <a:r>
              <a:rPr lang="cs-CZ" dirty="0" err="1" smtClean="0">
                <a:solidFill>
                  <a:schemeClr val="tx1"/>
                </a:solidFill>
              </a:rPr>
              <a:t>info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0" name="Ovál 29"/>
          <p:cNvSpPr/>
          <p:nvPr/>
        </p:nvSpPr>
        <p:spPr>
          <a:xfrm>
            <a:off x="1331640" y="2010218"/>
            <a:ext cx="1916709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mylná </a:t>
            </a:r>
            <a:r>
              <a:rPr lang="cs-CZ" dirty="0" err="1">
                <a:solidFill>
                  <a:schemeClr val="tx1"/>
                </a:solidFill>
              </a:rPr>
              <a:t>info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110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476887" y="3119109"/>
            <a:ext cx="1550068" cy="538297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POJEM</a:t>
            </a:r>
            <a:endParaRPr lang="cs-CZ" dirty="0"/>
          </a:p>
        </p:txBody>
      </p:sp>
      <p:cxnSp>
        <p:nvCxnSpPr>
          <p:cNvPr id="5" name="Přímá spojnice se šipkou 4"/>
          <p:cNvCxnSpPr>
            <a:stCxn id="2" idx="7"/>
          </p:cNvCxnSpPr>
          <p:nvPr/>
        </p:nvCxnSpPr>
        <p:spPr>
          <a:xfrm flipV="1">
            <a:off x="4799953" y="2471037"/>
            <a:ext cx="346579" cy="72690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stCxn id="2" idx="5"/>
          </p:cNvCxnSpPr>
          <p:nvPr/>
        </p:nvCxnSpPr>
        <p:spPr>
          <a:xfrm>
            <a:off x="4799953" y="3578574"/>
            <a:ext cx="693158" cy="1124711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2" idx="4"/>
          </p:cNvCxnSpPr>
          <p:nvPr/>
        </p:nvCxnSpPr>
        <p:spPr>
          <a:xfrm>
            <a:off x="4251921" y="3657406"/>
            <a:ext cx="0" cy="11898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2" idx="3"/>
          </p:cNvCxnSpPr>
          <p:nvPr/>
        </p:nvCxnSpPr>
        <p:spPr>
          <a:xfrm flipH="1">
            <a:off x="2792812" y="3578574"/>
            <a:ext cx="911077" cy="9806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973242" y="3518667"/>
            <a:ext cx="1402260" cy="38060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3044839" y="2462401"/>
            <a:ext cx="659050" cy="72690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0"/>
          </p:cNvCxnSpPr>
          <p:nvPr/>
        </p:nvCxnSpPr>
        <p:spPr>
          <a:xfrm flipV="1">
            <a:off x="4251921" y="2074993"/>
            <a:ext cx="0" cy="10441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2" idx="2"/>
          </p:cNvCxnSpPr>
          <p:nvPr/>
        </p:nvCxnSpPr>
        <p:spPr>
          <a:xfrm flipH="1" flipV="1">
            <a:off x="2108735" y="3263125"/>
            <a:ext cx="1368152" cy="12513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" idx="6"/>
          </p:cNvCxnSpPr>
          <p:nvPr/>
        </p:nvCxnSpPr>
        <p:spPr>
          <a:xfrm flipV="1">
            <a:off x="5026955" y="3047101"/>
            <a:ext cx="1402260" cy="341157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1008112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 smtClean="0"/>
              <a:t>Jak probíhá učení</a:t>
            </a:r>
            <a:br>
              <a:rPr lang="cs-CZ" sz="3200" dirty="0" smtClean="0"/>
            </a:br>
            <a:r>
              <a:rPr lang="cs-CZ" sz="2000" i="1" dirty="0" smtClean="0"/>
              <a:t>2. krok</a:t>
            </a:r>
            <a:r>
              <a:rPr lang="cs-CZ" sz="3200" i="1" dirty="0" smtClean="0"/>
              <a:t/>
            </a:r>
            <a:br>
              <a:rPr lang="cs-CZ" sz="3200" i="1" dirty="0" smtClean="0"/>
            </a:br>
            <a:r>
              <a:rPr lang="cs-CZ" sz="2000" b="1" i="1" dirty="0" smtClean="0"/>
              <a:t>U</a:t>
            </a:r>
            <a:r>
              <a:rPr lang="cs-CZ" sz="2000" i="1" dirty="0" smtClean="0"/>
              <a:t>vědomění </a:t>
            </a:r>
            <a:r>
              <a:rPr lang="cs-CZ" sz="2000" i="1" dirty="0"/>
              <a:t>si významu informace</a:t>
            </a:r>
            <a:br>
              <a:rPr lang="cs-CZ" sz="2000" i="1" dirty="0"/>
            </a:br>
            <a:r>
              <a:rPr lang="cs-CZ" sz="2000" i="1" dirty="0" smtClean="0"/>
              <a:t>vlastní </a:t>
            </a:r>
            <a:r>
              <a:rPr lang="cs-CZ" sz="2000" i="1" dirty="0"/>
              <a:t>práce s textem, porozumění, verifikace,  </a:t>
            </a:r>
            <a:r>
              <a:rPr lang="cs-CZ" sz="2000" i="1" dirty="0" smtClean="0"/>
              <a:t>parafrázování</a:t>
            </a:r>
            <a:r>
              <a:rPr lang="cs-CZ" sz="2000" i="1" dirty="0"/>
              <a:t>, reprodukování</a:t>
            </a:r>
            <a:r>
              <a:rPr lang="cs-CZ" sz="3200" i="1" dirty="0"/>
              <a:t/>
            </a:r>
            <a:br>
              <a:rPr lang="cs-CZ" sz="3200" i="1" dirty="0"/>
            </a:br>
            <a:endParaRPr lang="cs-CZ" sz="3200" i="1" dirty="0"/>
          </a:p>
        </p:txBody>
      </p:sp>
      <p:sp>
        <p:nvSpPr>
          <p:cNvPr id="4" name="Ovál 3"/>
          <p:cNvSpPr/>
          <p:nvPr/>
        </p:nvSpPr>
        <p:spPr>
          <a:xfrm>
            <a:off x="6864920" y="2687061"/>
            <a:ext cx="1667520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nová </a:t>
            </a:r>
            <a:r>
              <a:rPr lang="cs-CZ" dirty="0" err="1">
                <a:solidFill>
                  <a:schemeClr val="tx1"/>
                </a:solidFill>
              </a:rPr>
              <a:t>info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5" name="Ovál 14"/>
          <p:cNvSpPr/>
          <p:nvPr/>
        </p:nvSpPr>
        <p:spPr>
          <a:xfrm>
            <a:off x="3807451" y="1493168"/>
            <a:ext cx="108012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3635895" y="5310149"/>
            <a:ext cx="1251675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1028614" y="4559269"/>
            <a:ext cx="1383145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496980" y="3719700"/>
            <a:ext cx="1387388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5733072" y="4798085"/>
            <a:ext cx="167190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nová </a:t>
            </a:r>
            <a:r>
              <a:rPr lang="cs-CZ" dirty="0" err="1" smtClean="0">
                <a:solidFill>
                  <a:schemeClr val="tx1"/>
                </a:solidFill>
              </a:rPr>
              <a:t>info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Ovál 24"/>
          <p:cNvSpPr/>
          <p:nvPr/>
        </p:nvSpPr>
        <p:spPr>
          <a:xfrm>
            <a:off x="313635" y="2825853"/>
            <a:ext cx="171319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</a:t>
            </a:r>
            <a:r>
              <a:rPr lang="cs-CZ" dirty="0" smtClean="0">
                <a:solidFill>
                  <a:schemeClr val="tx1"/>
                </a:solidFill>
              </a:rPr>
              <a:t>ová </a:t>
            </a:r>
            <a:r>
              <a:rPr lang="cs-CZ" dirty="0" err="1" smtClean="0">
                <a:solidFill>
                  <a:schemeClr val="tx1"/>
                </a:solidFill>
              </a:rPr>
              <a:t>info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6" name="Ovál 25"/>
          <p:cNvSpPr/>
          <p:nvPr/>
        </p:nvSpPr>
        <p:spPr>
          <a:xfrm>
            <a:off x="5675912" y="1894973"/>
            <a:ext cx="172906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</a:t>
            </a:r>
            <a:r>
              <a:rPr lang="cs-CZ" dirty="0" smtClean="0">
                <a:solidFill>
                  <a:schemeClr val="tx1"/>
                </a:solidFill>
              </a:rPr>
              <a:t>ylná </a:t>
            </a:r>
            <a:r>
              <a:rPr lang="cs-CZ" dirty="0" err="1" smtClean="0">
                <a:solidFill>
                  <a:schemeClr val="tx1"/>
                </a:solidFill>
              </a:rPr>
              <a:t>info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0" name="Ovál 29"/>
          <p:cNvSpPr/>
          <p:nvPr/>
        </p:nvSpPr>
        <p:spPr>
          <a:xfrm>
            <a:off x="1331640" y="2010218"/>
            <a:ext cx="1916709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mylná </a:t>
            </a:r>
            <a:r>
              <a:rPr lang="cs-CZ" dirty="0" err="1">
                <a:solidFill>
                  <a:schemeClr val="tx1"/>
                </a:solidFill>
              </a:rPr>
              <a:t>info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48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476887" y="3119109"/>
            <a:ext cx="1550068" cy="538297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POJEM</a:t>
            </a:r>
            <a:endParaRPr lang="cs-CZ" dirty="0"/>
          </a:p>
        </p:txBody>
      </p:sp>
      <p:cxnSp>
        <p:nvCxnSpPr>
          <p:cNvPr id="5" name="Přímá spojnice se šipkou 4"/>
          <p:cNvCxnSpPr>
            <a:stCxn id="2" idx="7"/>
          </p:cNvCxnSpPr>
          <p:nvPr/>
        </p:nvCxnSpPr>
        <p:spPr>
          <a:xfrm flipV="1">
            <a:off x="4799953" y="2471037"/>
            <a:ext cx="346579" cy="72690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5146532" y="3125963"/>
            <a:ext cx="2163094" cy="262295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2" idx="4"/>
          </p:cNvCxnSpPr>
          <p:nvPr/>
        </p:nvCxnSpPr>
        <p:spPr>
          <a:xfrm>
            <a:off x="4251921" y="3657406"/>
            <a:ext cx="0" cy="11898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2" idx="3"/>
          </p:cNvCxnSpPr>
          <p:nvPr/>
        </p:nvCxnSpPr>
        <p:spPr>
          <a:xfrm flipH="1">
            <a:off x="2792812" y="3578574"/>
            <a:ext cx="911077" cy="98069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026955" y="3585670"/>
            <a:ext cx="1684331" cy="74556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3044839" y="2462401"/>
            <a:ext cx="659050" cy="726904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2" idx="0"/>
          </p:cNvCxnSpPr>
          <p:nvPr/>
        </p:nvCxnSpPr>
        <p:spPr>
          <a:xfrm flipV="1">
            <a:off x="4251921" y="2074993"/>
            <a:ext cx="0" cy="10441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2" idx="2"/>
          </p:cNvCxnSpPr>
          <p:nvPr/>
        </p:nvCxnSpPr>
        <p:spPr>
          <a:xfrm flipH="1" flipV="1">
            <a:off x="2108735" y="3263125"/>
            <a:ext cx="1368152" cy="125133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" idx="6"/>
          </p:cNvCxnSpPr>
          <p:nvPr/>
        </p:nvCxnSpPr>
        <p:spPr>
          <a:xfrm flipV="1">
            <a:off x="5026955" y="3047101"/>
            <a:ext cx="1402260" cy="34115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 smtClean="0"/>
              <a:t>Jak probíhá učení</a:t>
            </a:r>
            <a:br>
              <a:rPr lang="cs-CZ" sz="3200" dirty="0" smtClean="0"/>
            </a:br>
            <a:r>
              <a:rPr lang="cs-CZ" sz="2000" i="1" dirty="0"/>
              <a:t>3</a:t>
            </a:r>
            <a:r>
              <a:rPr lang="cs-CZ" sz="2000" i="1" dirty="0" smtClean="0"/>
              <a:t>. krok</a:t>
            </a:r>
            <a:r>
              <a:rPr lang="cs-CZ" sz="3200" i="1" dirty="0" smtClean="0"/>
              <a:t/>
            </a:r>
            <a:br>
              <a:rPr lang="cs-CZ" sz="3200" i="1" dirty="0" smtClean="0"/>
            </a:br>
            <a:r>
              <a:rPr lang="cs-CZ" sz="3100" b="1" dirty="0"/>
              <a:t>R</a:t>
            </a:r>
            <a:r>
              <a:rPr lang="cs-CZ" sz="2000" dirty="0"/>
              <a:t>eflexe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i="1" dirty="0"/>
              <a:t>a) ptám se obsah</a:t>
            </a:r>
            <a:br>
              <a:rPr lang="cs-CZ" sz="2000" i="1" dirty="0"/>
            </a:br>
            <a:r>
              <a:rPr lang="cs-CZ" sz="2000" i="1" dirty="0"/>
              <a:t>b)ptám se na proces</a:t>
            </a:r>
            <a:r>
              <a:rPr lang="cs-CZ" sz="2800" i="1" dirty="0"/>
              <a:t/>
            </a:r>
            <a:br>
              <a:rPr lang="cs-CZ" sz="2800" i="1" dirty="0"/>
            </a:br>
            <a:r>
              <a:rPr lang="cs-CZ" sz="3200" i="1" dirty="0"/>
              <a:t/>
            </a:r>
            <a:br>
              <a:rPr lang="cs-CZ" sz="3200" i="1" dirty="0"/>
            </a:br>
            <a:endParaRPr lang="cs-CZ" sz="3200" i="1" dirty="0"/>
          </a:p>
        </p:txBody>
      </p:sp>
      <p:sp>
        <p:nvSpPr>
          <p:cNvPr id="4" name="Ovál 3"/>
          <p:cNvSpPr/>
          <p:nvPr/>
        </p:nvSpPr>
        <p:spPr>
          <a:xfrm>
            <a:off x="6936928" y="2687061"/>
            <a:ext cx="1667520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3635896" y="1830198"/>
            <a:ext cx="108012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3635895" y="5310149"/>
            <a:ext cx="1251675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1028614" y="4559269"/>
            <a:ext cx="1383145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711286" y="4184678"/>
            <a:ext cx="1387388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znám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Ovál 24"/>
          <p:cNvSpPr/>
          <p:nvPr/>
        </p:nvSpPr>
        <p:spPr>
          <a:xfrm>
            <a:off x="313635" y="2825853"/>
            <a:ext cx="171319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znám</a:t>
            </a:r>
          </a:p>
        </p:txBody>
      </p:sp>
      <p:sp>
        <p:nvSpPr>
          <p:cNvPr id="26" name="Ovál 25"/>
          <p:cNvSpPr/>
          <p:nvPr/>
        </p:nvSpPr>
        <p:spPr>
          <a:xfrm>
            <a:off x="5675912" y="1894973"/>
            <a:ext cx="1729068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znám</a:t>
            </a:r>
          </a:p>
        </p:txBody>
      </p:sp>
      <p:sp>
        <p:nvSpPr>
          <p:cNvPr id="30" name="Ovál 29"/>
          <p:cNvSpPr/>
          <p:nvPr/>
        </p:nvSpPr>
        <p:spPr>
          <a:xfrm>
            <a:off x="1299709" y="1968964"/>
            <a:ext cx="1916709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8" name="Ovál 27"/>
          <p:cNvSpPr/>
          <p:nvPr/>
        </p:nvSpPr>
        <p:spPr>
          <a:xfrm>
            <a:off x="5580558" y="5400633"/>
            <a:ext cx="172906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?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1" name="Ovál 30"/>
          <p:cNvSpPr/>
          <p:nvPr/>
        </p:nvSpPr>
        <p:spPr>
          <a:xfrm>
            <a:off x="682691" y="3780889"/>
            <a:ext cx="1729068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znám</a:t>
            </a:r>
          </a:p>
        </p:txBody>
      </p:sp>
      <p:sp>
        <p:nvSpPr>
          <p:cNvPr id="32" name="Ovál 31"/>
          <p:cNvSpPr/>
          <p:nvPr/>
        </p:nvSpPr>
        <p:spPr>
          <a:xfrm>
            <a:off x="1747819" y="5704035"/>
            <a:ext cx="1729068" cy="36004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?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33" name="Přímá spojnice se šipkou 32"/>
          <p:cNvCxnSpPr/>
          <p:nvPr/>
        </p:nvCxnSpPr>
        <p:spPr>
          <a:xfrm flipH="1">
            <a:off x="2987824" y="3676154"/>
            <a:ext cx="975556" cy="1633995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4716016" y="3585670"/>
            <a:ext cx="1213729" cy="1531275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48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93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ál 9"/>
          <p:cNvSpPr/>
          <p:nvPr/>
        </p:nvSpPr>
        <p:spPr>
          <a:xfrm>
            <a:off x="2854660" y="2924944"/>
            <a:ext cx="2354560" cy="1080120"/>
          </a:xfrm>
          <a:prstGeom prst="ellipse">
            <a:avLst/>
          </a:prstGeom>
          <a:solidFill>
            <a:srgbClr val="C3FE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ANALÝZA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52282" y="2781254"/>
            <a:ext cx="2232248" cy="576064"/>
          </a:xfrm>
          <a:prstGeom prst="ellipse">
            <a:avLst/>
          </a:prstGeom>
          <a:solidFill>
            <a:srgbClr val="FB9F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rozlišování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2854660" y="4509120"/>
            <a:ext cx="2232248" cy="576064"/>
          </a:xfrm>
          <a:prstGeom prst="ellipse">
            <a:avLst/>
          </a:prstGeom>
          <a:solidFill>
            <a:srgbClr val="8299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přisuzování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5652120" y="2702190"/>
            <a:ext cx="2232248" cy="576064"/>
          </a:xfrm>
          <a:prstGeom prst="ellipse">
            <a:avLst/>
          </a:prstGeom>
          <a:solidFill>
            <a:srgbClr val="F0F4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uspořádání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516216" y="903040"/>
            <a:ext cx="1872208" cy="360040"/>
          </a:xfrm>
          <a:prstGeom prst="ellipse">
            <a:avLst/>
          </a:prstGeom>
          <a:solidFill>
            <a:srgbClr val="FAFC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strukturování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6372200" y="1697105"/>
            <a:ext cx="1872208" cy="360040"/>
          </a:xfrm>
          <a:prstGeom prst="ellipse">
            <a:avLst/>
          </a:prstGeom>
          <a:solidFill>
            <a:srgbClr val="FAFC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integrování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6344471" y="2075005"/>
            <a:ext cx="1872208" cy="360040"/>
          </a:xfrm>
          <a:prstGeom prst="ellipse">
            <a:avLst/>
          </a:prstGeom>
          <a:solidFill>
            <a:srgbClr val="FAFC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h</a:t>
            </a:r>
            <a:r>
              <a:rPr lang="cs-CZ" sz="1200" i="1" dirty="0" smtClean="0">
                <a:solidFill>
                  <a:schemeClr val="tx1"/>
                </a:solidFill>
              </a:rPr>
              <a:t>ledání souladu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6514800" y="1293074"/>
            <a:ext cx="1872208" cy="360040"/>
          </a:xfrm>
          <a:prstGeom prst="ellipse">
            <a:avLst/>
          </a:prstGeom>
          <a:solidFill>
            <a:srgbClr val="FAFC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v</a:t>
            </a:r>
            <a:r>
              <a:rPr lang="cs-CZ" sz="1200" i="1" dirty="0" smtClean="0">
                <a:solidFill>
                  <a:schemeClr val="tx1"/>
                </a:solidFill>
              </a:rPr>
              <a:t>ytváření schémat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>
            <a:off x="503976" y="896812"/>
            <a:ext cx="1872208" cy="360040"/>
          </a:xfrm>
          <a:prstGeom prst="ellipse">
            <a:avLst/>
          </a:prstGeom>
          <a:solidFill>
            <a:srgbClr val="FEE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vyčleňování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595754" y="1262242"/>
            <a:ext cx="1872208" cy="360040"/>
          </a:xfrm>
          <a:prstGeom prst="ellipse">
            <a:avLst/>
          </a:prstGeom>
          <a:solidFill>
            <a:srgbClr val="FEE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>
                <a:solidFill>
                  <a:schemeClr val="tx1"/>
                </a:solidFill>
              </a:rPr>
              <a:t>z</a:t>
            </a:r>
            <a:r>
              <a:rPr lang="cs-CZ" sz="1200" i="1" dirty="0" smtClean="0">
                <a:solidFill>
                  <a:schemeClr val="tx1"/>
                </a:solidFill>
              </a:rPr>
              <a:t>aměřování se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600726" y="1653114"/>
            <a:ext cx="1872208" cy="360040"/>
          </a:xfrm>
          <a:prstGeom prst="ellipse">
            <a:avLst/>
          </a:prstGeom>
          <a:solidFill>
            <a:srgbClr val="FEE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rozlišování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32302" y="2075005"/>
            <a:ext cx="1872208" cy="360040"/>
          </a:xfrm>
          <a:prstGeom prst="ellipse">
            <a:avLst/>
          </a:prstGeom>
          <a:solidFill>
            <a:srgbClr val="FEE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vydělování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3156992" y="5373216"/>
            <a:ext cx="1872208" cy="360040"/>
          </a:xfrm>
          <a:prstGeom prst="ellipse">
            <a:avLst/>
          </a:prstGeom>
          <a:solidFill>
            <a:srgbClr val="C5D3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odhalování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2" name="Šipka doprava 1"/>
          <p:cNvSpPr/>
          <p:nvPr/>
        </p:nvSpPr>
        <p:spPr>
          <a:xfrm>
            <a:off x="5231953" y="32226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lů 2"/>
          <p:cNvSpPr/>
          <p:nvPr/>
        </p:nvSpPr>
        <p:spPr>
          <a:xfrm>
            <a:off x="3789624" y="4039925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10800000">
            <a:off x="1886981" y="332884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924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131840" y="2717427"/>
            <a:ext cx="2509428" cy="847081"/>
          </a:xfrm>
          <a:prstGeom prst="ellipse">
            <a:avLst/>
          </a:prstGeom>
          <a:solidFill>
            <a:srgbClr val="C3FE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HODNOCENÍ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571571" y="1649431"/>
            <a:ext cx="2232248" cy="576064"/>
          </a:xfrm>
          <a:prstGeom prst="ellipse">
            <a:avLst/>
          </a:prstGeom>
          <a:solidFill>
            <a:srgbClr val="FB9F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kontrolování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5868144" y="1484784"/>
            <a:ext cx="2232248" cy="576064"/>
          </a:xfrm>
          <a:prstGeom prst="ellipse">
            <a:avLst/>
          </a:prstGeom>
          <a:solidFill>
            <a:srgbClr val="F0F4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kritizování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783166" y="2600908"/>
            <a:ext cx="1872208" cy="360040"/>
          </a:xfrm>
          <a:prstGeom prst="ellipse">
            <a:avLst/>
          </a:prstGeom>
          <a:solidFill>
            <a:srgbClr val="FEE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koordinování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751591" y="3334554"/>
            <a:ext cx="1872208" cy="360040"/>
          </a:xfrm>
          <a:prstGeom prst="ellipse">
            <a:avLst/>
          </a:prstGeom>
          <a:solidFill>
            <a:srgbClr val="FEE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monitorování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683568" y="3694594"/>
            <a:ext cx="1872208" cy="360040"/>
          </a:xfrm>
          <a:prstGeom prst="ellipse">
            <a:avLst/>
          </a:prstGeom>
          <a:solidFill>
            <a:srgbClr val="FEE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testování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783166" y="2960948"/>
            <a:ext cx="1872208" cy="360040"/>
          </a:xfrm>
          <a:prstGeom prst="ellipse">
            <a:avLst/>
          </a:prstGeom>
          <a:solidFill>
            <a:srgbClr val="FEE6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zjišťování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6131525" y="2716309"/>
            <a:ext cx="1872208" cy="360040"/>
          </a:xfrm>
          <a:prstGeom prst="ellipse">
            <a:avLst/>
          </a:prstGeom>
          <a:solidFill>
            <a:srgbClr val="FAFC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i="1" dirty="0" smtClean="0">
                <a:solidFill>
                  <a:schemeClr val="tx1"/>
                </a:solidFill>
              </a:rPr>
              <a:t>posuzování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10" name="Šipka doprava 9"/>
          <p:cNvSpPr/>
          <p:nvPr/>
        </p:nvSpPr>
        <p:spPr>
          <a:xfrm rot="19813818">
            <a:off x="5496818" y="2268002"/>
            <a:ext cx="90309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 rot="12451234">
            <a:off x="2580442" y="2230471"/>
            <a:ext cx="90309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3484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403</Words>
  <Application>Microsoft Office PowerPoint</Application>
  <PresentationFormat>Předvádění na obrazovce (4:3)</PresentationFormat>
  <Paragraphs>156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Motiv systému Office</vt:lpstr>
      <vt:lpstr>CESTY KE KRITICKÉMU MYŠLENÍ</vt:lpstr>
      <vt:lpstr>Prezentace aplikace PowerPoint</vt:lpstr>
      <vt:lpstr>Konstruktivistický model vyučování   </vt:lpstr>
      <vt:lpstr>Jak probíhá učení: 1. krok: Evokace –  prvotní představa,  prekoncept  </vt:lpstr>
      <vt:lpstr>Jak probíhá učení 2. krok Uvědomění si významu informace vlastní práce s textem, porozumění, verifikace,  parafrázování, reprodukování </vt:lpstr>
      <vt:lpstr>Jak probíhá učení 3. krok Reflexe a) ptám se obsah b)ptám se na proces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CESTY KE KRITICKÉMU MYŠLENÍ</dc:title>
  <dc:creator>Vladimíra Neužilová</dc:creator>
  <cp:lastModifiedBy>lektor</cp:lastModifiedBy>
  <cp:revision>41</cp:revision>
  <cp:lastPrinted>2018-02-06T06:27:41Z</cp:lastPrinted>
  <dcterms:created xsi:type="dcterms:W3CDTF">2017-03-27T17:13:57Z</dcterms:created>
  <dcterms:modified xsi:type="dcterms:W3CDTF">2018-05-02T15:08:53Z</dcterms:modified>
</cp:coreProperties>
</file>