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39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98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49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88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1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07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9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37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5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63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85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65B2-72D3-45B3-80DF-DA876FD15009}" type="datetimeFigureOut">
              <a:rPr lang="cs-CZ" smtClean="0"/>
              <a:t>20.02.2018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2B397-996E-4949-A21C-BBAC799C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49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28688" y="548680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TEORIE A METODIKA VÝCHOVY</a:t>
            </a:r>
          </a:p>
          <a:p>
            <a:endParaRPr lang="cs-CZ" b="1" dirty="0" smtClean="0"/>
          </a:p>
          <a:p>
            <a:r>
              <a:rPr lang="cs-CZ" sz="1200" b="1" dirty="0" smtClean="0"/>
              <a:t>A</a:t>
            </a:r>
            <a:r>
              <a:rPr lang="cs-CZ" sz="1600" b="1" dirty="0" smtClean="0"/>
              <a:t>/ Rovina filozoficko-axiologická </a:t>
            </a:r>
            <a:r>
              <a:rPr lang="cs-CZ" sz="1600" dirty="0" smtClean="0"/>
              <a:t>– vést k pochopení podstaty hodnot</a:t>
            </a:r>
          </a:p>
          <a:p>
            <a:r>
              <a:rPr lang="cs-CZ" sz="1600" b="1" dirty="0" smtClean="0"/>
              <a:t>B/ Rovina osobnostně-procesuální - </a:t>
            </a:r>
            <a:r>
              <a:rPr lang="cs-CZ" sz="1600" dirty="0" smtClean="0"/>
              <a:t>proměna vlastností osobnosti</a:t>
            </a:r>
          </a:p>
          <a:p>
            <a:r>
              <a:rPr lang="cs-CZ" sz="1600" b="1" dirty="0" smtClean="0"/>
              <a:t>C/ </a:t>
            </a:r>
            <a:r>
              <a:rPr lang="cs-CZ" sz="1600" b="1" dirty="0"/>
              <a:t>R</a:t>
            </a:r>
            <a:r>
              <a:rPr lang="cs-CZ" sz="1600" b="1" dirty="0" smtClean="0"/>
              <a:t>ovina realizační – </a:t>
            </a:r>
            <a:r>
              <a:rPr lang="cs-CZ" sz="1600" dirty="0" smtClean="0"/>
              <a:t>konkrétní procesy a vztahy – důvěra, vztah</a:t>
            </a:r>
          </a:p>
          <a:p>
            <a:endParaRPr lang="cs-CZ" sz="1600" dirty="0" smtClean="0"/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  <a:p>
            <a:r>
              <a:rPr lang="cs-CZ" sz="1400" b="1" dirty="0" smtClean="0"/>
              <a:t>Hodnoty předávají</a:t>
            </a:r>
            <a:r>
              <a:rPr lang="cs-CZ" sz="1400" dirty="0" smtClean="0"/>
              <a:t>:</a:t>
            </a:r>
          </a:p>
          <a:p>
            <a:r>
              <a:rPr lang="cs-CZ" sz="1400" dirty="0" smtClean="0"/>
              <a:t>Rodina</a:t>
            </a:r>
          </a:p>
          <a:p>
            <a:r>
              <a:rPr lang="cs-CZ" sz="1400" b="1" dirty="0" smtClean="0"/>
              <a:t>Škola –  výchovně vzdělávací proces, pedagogové</a:t>
            </a:r>
          </a:p>
          <a:p>
            <a:r>
              <a:rPr lang="cs-CZ" sz="1400" dirty="0" smtClean="0"/>
              <a:t>Stát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3637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111877" cy="504726"/>
          </a:xfrm>
        </p:spPr>
        <p:txBody>
          <a:bodyPr/>
          <a:lstStyle/>
          <a:p>
            <a:r>
              <a:rPr lang="cs-CZ" sz="2000" b="1" dirty="0"/>
              <a:t>      </a:t>
            </a:r>
            <a:r>
              <a:rPr lang="cs-CZ" sz="1400" b="1" dirty="0"/>
              <a:t>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2.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3.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4213" y="36449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5.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84213" y="422116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6.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Vytvářet potřebu projevovat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sz="1200" b="1">
                <a:solidFill>
                  <a:srgbClr val="000000"/>
                </a:solidFill>
              </a:rPr>
              <a:t>pozit.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000000"/>
                </a:solidFill>
              </a:rPr>
              <a:t>7.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Učit rozvíjet a chránit fyzic.a dušev.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8.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021388"/>
            <a:ext cx="3167062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9.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Rozvíjet schopnosti vzhl.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508625" y="558958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rgbClr val="FCA6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4652963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35600" y="371633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35600" y="29241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35600" y="2205038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</a:rPr>
              <a:t>B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435600" y="14128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1.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84213" y="29972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4.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267744" y="404664"/>
            <a:ext cx="4536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RÁMCOVÝ VZDĚLÁVACÍ PROGRAM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066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ál 7"/>
          <p:cNvSpPr/>
          <p:nvPr/>
        </p:nvSpPr>
        <p:spPr>
          <a:xfrm>
            <a:off x="3321834" y="1988593"/>
            <a:ext cx="2736304" cy="7200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Teorie a metodika výchovy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6210740" y="1586395"/>
            <a:ext cx="2717759" cy="360040"/>
          </a:xfrm>
          <a:prstGeom prst="ellipse">
            <a:avLst/>
          </a:prstGeom>
          <a:solidFill>
            <a:srgbClr val="46E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 smtClean="0">
                <a:solidFill>
                  <a:schemeClr val="tx2"/>
                </a:solidFill>
              </a:rPr>
              <a:t>osobnostně sociální v</a:t>
            </a:r>
            <a:r>
              <a:rPr lang="cs-CZ" dirty="0" smtClean="0">
                <a:solidFill>
                  <a:schemeClr val="tx2"/>
                </a:solidFill>
              </a:rPr>
              <a:t>.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6529542" y="3385353"/>
            <a:ext cx="2376264" cy="36004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>
                <a:solidFill>
                  <a:schemeClr val="tx2"/>
                </a:solidFill>
              </a:rPr>
              <a:t>p</a:t>
            </a:r>
            <a:r>
              <a:rPr lang="cs-CZ" sz="1400" b="1" i="1" dirty="0" smtClean="0">
                <a:solidFill>
                  <a:schemeClr val="tx2"/>
                </a:solidFill>
              </a:rPr>
              <a:t>rofesní utváření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489038" y="4153403"/>
            <a:ext cx="2376264" cy="59604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 smtClean="0">
                <a:solidFill>
                  <a:schemeClr val="tx2"/>
                </a:solidFill>
              </a:rPr>
              <a:t>aktivizující výukové metody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3501854" y="3565373"/>
            <a:ext cx="2376264" cy="50728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>
                <a:solidFill>
                  <a:schemeClr val="tx2"/>
                </a:solidFill>
              </a:rPr>
              <a:t>č</a:t>
            </a:r>
            <a:r>
              <a:rPr lang="cs-CZ" sz="1400" b="1" i="1" dirty="0" smtClean="0">
                <a:solidFill>
                  <a:schemeClr val="tx2"/>
                </a:solidFill>
              </a:rPr>
              <a:t>tením a psaním ke </a:t>
            </a:r>
            <a:r>
              <a:rPr lang="cs-CZ" sz="1400" b="1" i="1" dirty="0" err="1" smtClean="0">
                <a:solidFill>
                  <a:schemeClr val="tx2"/>
                </a:solidFill>
              </a:rPr>
              <a:t>kritic</a:t>
            </a:r>
            <a:r>
              <a:rPr lang="cs-CZ" sz="1400" b="1" i="1" dirty="0" smtClean="0">
                <a:solidFill>
                  <a:schemeClr val="tx2"/>
                </a:solidFill>
              </a:rPr>
              <a:t>. myšlení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539552" y="3575983"/>
            <a:ext cx="2376264" cy="36004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 smtClean="0">
                <a:solidFill>
                  <a:schemeClr val="tx2"/>
                </a:solidFill>
              </a:rPr>
              <a:t>rodina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439708" y="3051208"/>
            <a:ext cx="2376264" cy="3600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>
                <a:solidFill>
                  <a:schemeClr val="tx2"/>
                </a:solidFill>
              </a:rPr>
              <a:t>k</a:t>
            </a:r>
            <a:r>
              <a:rPr lang="cs-CZ" sz="1400" b="1" i="1" dirty="0" smtClean="0">
                <a:solidFill>
                  <a:schemeClr val="tx2"/>
                </a:solidFill>
              </a:rPr>
              <a:t>ritické myšlení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6767736" y="2528653"/>
            <a:ext cx="2376264" cy="36004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>
                <a:solidFill>
                  <a:schemeClr val="tx2"/>
                </a:solidFill>
              </a:rPr>
              <a:t>a</a:t>
            </a:r>
            <a:r>
              <a:rPr lang="cs-CZ" sz="1400" b="1" i="1" dirty="0" smtClean="0">
                <a:solidFill>
                  <a:schemeClr val="tx2"/>
                </a:solidFill>
              </a:rPr>
              <a:t>grese a šikana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164288" y="2895107"/>
            <a:ext cx="1872208" cy="31022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i="1" dirty="0" smtClean="0">
                <a:solidFill>
                  <a:schemeClr val="tx2"/>
                </a:solidFill>
              </a:rPr>
              <a:t>kázeň</a:t>
            </a:r>
            <a:endParaRPr lang="cs-CZ" sz="1400" i="1" dirty="0">
              <a:solidFill>
                <a:schemeClr val="tx2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6381487" y="1988593"/>
            <a:ext cx="2376264" cy="36004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>
                <a:solidFill>
                  <a:schemeClr val="tx2"/>
                </a:solidFill>
              </a:rPr>
              <a:t>p</a:t>
            </a:r>
            <a:r>
              <a:rPr lang="cs-CZ" sz="1400" b="1" i="1" dirty="0" smtClean="0">
                <a:solidFill>
                  <a:schemeClr val="tx2"/>
                </a:solidFill>
              </a:rPr>
              <a:t>oruchy chování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6228184" y="737084"/>
            <a:ext cx="2376264" cy="36004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>
                <a:solidFill>
                  <a:schemeClr val="tx2"/>
                </a:solidFill>
              </a:rPr>
              <a:t>š</a:t>
            </a:r>
            <a:r>
              <a:rPr lang="cs-CZ" sz="1400" b="1" i="1" dirty="0" smtClean="0">
                <a:solidFill>
                  <a:schemeClr val="tx2"/>
                </a:solidFill>
              </a:rPr>
              <a:t>kolní klima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471478" y="2647151"/>
            <a:ext cx="2376264" cy="36004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>
                <a:solidFill>
                  <a:schemeClr val="tx2"/>
                </a:solidFill>
              </a:rPr>
              <a:t>k</a:t>
            </a:r>
            <a:r>
              <a:rPr lang="cs-CZ" sz="1400" b="1" i="1" dirty="0" smtClean="0">
                <a:solidFill>
                  <a:schemeClr val="tx2"/>
                </a:solidFill>
              </a:rPr>
              <a:t>rása a umění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471478" y="1737066"/>
            <a:ext cx="2376264" cy="36004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>
                <a:solidFill>
                  <a:schemeClr val="tx2"/>
                </a:solidFill>
              </a:rPr>
              <a:t>t</a:t>
            </a:r>
            <a:r>
              <a:rPr lang="cs-CZ" sz="1400" b="1" i="1" dirty="0" smtClean="0">
                <a:solidFill>
                  <a:schemeClr val="tx2"/>
                </a:solidFill>
              </a:rPr>
              <a:t>ělesná kultura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3501854" y="6089091"/>
            <a:ext cx="2376264" cy="49073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>
                <a:solidFill>
                  <a:schemeClr val="tx2"/>
                </a:solidFill>
              </a:rPr>
              <a:t>d</a:t>
            </a:r>
            <a:r>
              <a:rPr lang="cs-CZ" sz="1400" b="1" i="1" dirty="0" smtClean="0">
                <a:solidFill>
                  <a:schemeClr val="tx2"/>
                </a:solidFill>
              </a:rPr>
              <a:t>ramatická výchova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3501854" y="5349660"/>
            <a:ext cx="2376264" cy="52007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>
                <a:solidFill>
                  <a:schemeClr val="tx2"/>
                </a:solidFill>
              </a:rPr>
              <a:t>k</a:t>
            </a:r>
            <a:r>
              <a:rPr lang="cs-CZ" sz="1400" b="1" i="1" dirty="0" smtClean="0">
                <a:solidFill>
                  <a:schemeClr val="tx2"/>
                </a:solidFill>
              </a:rPr>
              <a:t>ooperativní vyučování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24" name="Ovál 23"/>
          <p:cNvSpPr/>
          <p:nvPr/>
        </p:nvSpPr>
        <p:spPr>
          <a:xfrm>
            <a:off x="3419872" y="476672"/>
            <a:ext cx="2376264" cy="36004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 smtClean="0">
                <a:solidFill>
                  <a:schemeClr val="tx2"/>
                </a:solidFill>
              </a:rPr>
              <a:t>etika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sp>
        <p:nvSpPr>
          <p:cNvPr id="25" name="Ovál 24"/>
          <p:cNvSpPr/>
          <p:nvPr/>
        </p:nvSpPr>
        <p:spPr>
          <a:xfrm>
            <a:off x="6325108" y="1198230"/>
            <a:ext cx="2376264" cy="36004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 smtClean="0">
                <a:solidFill>
                  <a:schemeClr val="tx2"/>
                </a:solidFill>
              </a:rPr>
              <a:t>výchovné čin. tříd. učitele</a:t>
            </a:r>
            <a:endParaRPr lang="cs-CZ" sz="1400" b="1" i="1" dirty="0">
              <a:solidFill>
                <a:schemeClr val="tx2"/>
              </a:solidFill>
            </a:endParaRPr>
          </a:p>
        </p:txBody>
      </p:sp>
      <p:cxnSp>
        <p:nvCxnSpPr>
          <p:cNvPr id="27" name="Přímá spojnice se šipkou 26"/>
          <p:cNvCxnSpPr>
            <a:endCxn id="19" idx="3"/>
          </p:cNvCxnSpPr>
          <p:nvPr/>
        </p:nvCxnSpPr>
        <p:spPr>
          <a:xfrm flipV="1">
            <a:off x="5076056" y="1044397"/>
            <a:ext cx="1500124" cy="944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endCxn id="25" idx="3"/>
          </p:cNvCxnSpPr>
          <p:nvPr/>
        </p:nvCxnSpPr>
        <p:spPr>
          <a:xfrm flipV="1">
            <a:off x="5508104" y="1505543"/>
            <a:ext cx="1165000" cy="555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endCxn id="14" idx="0"/>
          </p:cNvCxnSpPr>
          <p:nvPr/>
        </p:nvCxnSpPr>
        <p:spPr>
          <a:xfrm>
            <a:off x="4608004" y="2677912"/>
            <a:ext cx="19836" cy="373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8" idx="2"/>
          </p:cNvCxnSpPr>
          <p:nvPr/>
        </p:nvCxnSpPr>
        <p:spPr>
          <a:xfrm flipH="1" flipV="1">
            <a:off x="2753166" y="2059547"/>
            <a:ext cx="568668" cy="289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2915818" y="2528653"/>
            <a:ext cx="504054" cy="298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2847742" y="2617553"/>
            <a:ext cx="898794" cy="1027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V="1">
            <a:off x="4609531" y="923275"/>
            <a:ext cx="36617" cy="1071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ál 54"/>
          <p:cNvSpPr/>
          <p:nvPr/>
        </p:nvSpPr>
        <p:spPr>
          <a:xfrm>
            <a:off x="3458016" y="4858055"/>
            <a:ext cx="2376264" cy="36004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i="1" dirty="0">
                <a:solidFill>
                  <a:schemeClr val="tx2"/>
                </a:solidFill>
              </a:rPr>
              <a:t>g</a:t>
            </a:r>
            <a:r>
              <a:rPr lang="cs-CZ" sz="1400" b="1" i="1" dirty="0" smtClean="0">
                <a:solidFill>
                  <a:schemeClr val="tx2"/>
                </a:solidFill>
              </a:rPr>
              <a:t>lobální výchova</a:t>
            </a:r>
            <a:endParaRPr lang="cs-CZ" sz="1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95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369834" y="625470"/>
            <a:ext cx="5936211" cy="4689540"/>
            <a:chOff x="1500" y="793"/>
            <a:chExt cx="2805" cy="2357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789" y="1607"/>
              <a:ext cx="407" cy="271"/>
            </a:xfrm>
            <a:prstGeom prst="callout2">
              <a:avLst>
                <a:gd name="adj1" fmla="val 24615"/>
                <a:gd name="adj2" fmla="val 14412"/>
                <a:gd name="adj3" fmla="val 66432"/>
                <a:gd name="adj4" fmla="val -5894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40946"/>
                <a:gd name="adj2" fmla="val 8595"/>
                <a:gd name="adj3" fmla="val 52562"/>
                <a:gd name="adj4" fmla="val 3017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71"/>
              <a:ext cx="407" cy="296"/>
            </a:xfrm>
            <a:prstGeom prst="callout2">
              <a:avLst>
                <a:gd name="adj1" fmla="val 32927"/>
                <a:gd name="adj2" fmla="val 17321"/>
                <a:gd name="adj3" fmla="val 37180"/>
                <a:gd name="adj4" fmla="val 4471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98" y="793"/>
              <a:ext cx="407" cy="271"/>
            </a:xfrm>
            <a:prstGeom prst="callout2">
              <a:avLst>
                <a:gd name="adj1" fmla="val 43269"/>
                <a:gd name="adj2" fmla="val 37680"/>
                <a:gd name="adj3" fmla="val 59531"/>
                <a:gd name="adj4" fmla="val -15703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987447" y="335533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282280" y="3193977"/>
            <a:ext cx="744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JÁ</a:t>
            </a:r>
            <a:endParaRPr lang="cs-CZ" sz="2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0318" y="6426729"/>
            <a:ext cx="46460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i="1" dirty="0" smtClean="0"/>
              <a:t>Brian </a:t>
            </a:r>
            <a:r>
              <a:rPr lang="cs-CZ" sz="1050" i="1" dirty="0" err="1" smtClean="0"/>
              <a:t>Way</a:t>
            </a:r>
            <a:r>
              <a:rPr lang="cs-CZ" sz="1050" i="1" dirty="0" smtClean="0"/>
              <a:t>, Rozvoj osobnosti dramatickou improvizací ISV nakl. Praha 1996</a:t>
            </a:r>
            <a:endParaRPr lang="cs-CZ" sz="1050" i="1" dirty="0"/>
          </a:p>
        </p:txBody>
      </p:sp>
    </p:spTree>
    <p:extLst>
      <p:ext uri="{BB962C8B-B14F-4D97-AF65-F5344CB8AC3E}">
        <p14:creationId xmlns:p14="http://schemas.microsoft.com/office/powerpoint/2010/main" val="37650290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249</Words>
  <Application>Microsoft Office PowerPoint</Application>
  <PresentationFormat>Předvádění na obrazovce (4:3)</PresentationFormat>
  <Paragraphs>87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Prezentace aplikace PowerPoint</vt:lpstr>
      <vt:lpstr>      CÍLE VZDĚLÁVÁNÍ                                KLÍČOVÉ KOMPETENCE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10</cp:revision>
  <dcterms:created xsi:type="dcterms:W3CDTF">2018-02-20T18:05:29Z</dcterms:created>
  <dcterms:modified xsi:type="dcterms:W3CDTF">2018-02-20T20:14:17Z</dcterms:modified>
</cp:coreProperties>
</file>