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handoutMasterIdLst>
    <p:handoutMasterId r:id="rId50"/>
  </p:handoutMasterIdLst>
  <p:sldIdLst>
    <p:sldId id="354" r:id="rId2"/>
    <p:sldId id="256" r:id="rId3"/>
    <p:sldId id="277" r:id="rId4"/>
    <p:sldId id="279" r:id="rId5"/>
    <p:sldId id="301" r:id="rId6"/>
    <p:sldId id="290" r:id="rId7"/>
    <p:sldId id="291" r:id="rId8"/>
    <p:sldId id="292" r:id="rId9"/>
    <p:sldId id="293" r:id="rId10"/>
    <p:sldId id="294" r:id="rId11"/>
    <p:sldId id="295" r:id="rId12"/>
    <p:sldId id="296" r:id="rId13"/>
    <p:sldId id="297" r:id="rId14"/>
    <p:sldId id="298" r:id="rId15"/>
    <p:sldId id="299" r:id="rId16"/>
    <p:sldId id="300" r:id="rId17"/>
    <p:sldId id="353" r:id="rId18"/>
    <p:sldId id="317" r:id="rId19"/>
    <p:sldId id="318" r:id="rId20"/>
    <p:sldId id="321" r:id="rId21"/>
    <p:sldId id="322" r:id="rId22"/>
    <p:sldId id="323" r:id="rId23"/>
    <p:sldId id="324" r:id="rId24"/>
    <p:sldId id="325" r:id="rId25"/>
    <p:sldId id="326" r:id="rId26"/>
    <p:sldId id="327" r:id="rId27"/>
    <p:sldId id="328" r:id="rId28"/>
    <p:sldId id="329" r:id="rId29"/>
    <p:sldId id="330" r:id="rId30"/>
    <p:sldId id="331" r:id="rId31"/>
    <p:sldId id="332" r:id="rId32"/>
    <p:sldId id="333" r:id="rId33"/>
    <p:sldId id="334" r:id="rId34"/>
    <p:sldId id="335" r:id="rId35"/>
    <p:sldId id="336" r:id="rId36"/>
    <p:sldId id="337" r:id="rId37"/>
    <p:sldId id="338" r:id="rId38"/>
    <p:sldId id="339" r:id="rId39"/>
    <p:sldId id="340" r:id="rId40"/>
    <p:sldId id="341" r:id="rId41"/>
    <p:sldId id="342" r:id="rId42"/>
    <p:sldId id="343" r:id="rId43"/>
    <p:sldId id="344" r:id="rId44"/>
    <p:sldId id="345" r:id="rId45"/>
    <p:sldId id="346" r:id="rId46"/>
    <p:sldId id="352" r:id="rId47"/>
    <p:sldId id="320" r:id="rId48"/>
  </p:sldIdLst>
  <p:sldSz cx="9144000" cy="6858000" type="screen4x3"/>
  <p:notesSz cx="6669088"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F21B4559-6B74-44F1-BCCE-752F088767CD}" type="datetimeFigureOut">
              <a:rPr lang="cs-CZ" smtClean="0"/>
              <a:pPr/>
              <a:t>2. 5. 2018</a:t>
            </a:fld>
            <a:endParaRPr lang="cs-CZ"/>
          </a:p>
        </p:txBody>
      </p:sp>
      <p:sp>
        <p:nvSpPr>
          <p:cNvPr id="4" name="Zástupný symbol pro zápatí 3"/>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a:defRPr sz="1200"/>
            </a:lvl1pPr>
          </a:lstStyle>
          <a:p>
            <a:fld id="{3DD54D38-E1EE-425E-8ACA-7724B00D3CE8}" type="slidenum">
              <a:rPr lang="cs-CZ" smtClean="0"/>
              <a:pPr/>
              <a:t>‹#›</a:t>
            </a:fld>
            <a:endParaRPr lang="cs-CZ"/>
          </a:p>
        </p:txBody>
      </p:sp>
    </p:spTree>
    <p:extLst>
      <p:ext uri="{BB962C8B-B14F-4D97-AF65-F5344CB8AC3E}">
        <p14:creationId xmlns:p14="http://schemas.microsoft.com/office/powerpoint/2010/main" val="3295210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89250" cy="49847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778250" y="0"/>
            <a:ext cx="2889250" cy="498475"/>
          </a:xfrm>
          <a:prstGeom prst="rect">
            <a:avLst/>
          </a:prstGeom>
        </p:spPr>
        <p:txBody>
          <a:bodyPr vert="horz" lIns="91440" tIns="45720" rIns="91440" bIns="45720" rtlCol="0"/>
          <a:lstStyle>
            <a:lvl1pPr algn="r">
              <a:defRPr sz="1200"/>
            </a:lvl1pPr>
          </a:lstStyle>
          <a:p>
            <a:fld id="{C0CB8D40-AD10-45B5-B719-B5FCDC6061D2}" type="datetimeFigureOut">
              <a:rPr lang="cs-CZ" smtClean="0"/>
              <a:t>2. 5. 2018</a:t>
            </a:fld>
            <a:endParaRPr lang="cs-CZ"/>
          </a:p>
        </p:txBody>
      </p:sp>
      <p:sp>
        <p:nvSpPr>
          <p:cNvPr id="4" name="Zástupný symbol pro obrázek snímku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66750" y="4778375"/>
            <a:ext cx="5335588" cy="3908425"/>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9750"/>
            <a:ext cx="2889250" cy="498475"/>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778250" y="9429750"/>
            <a:ext cx="2889250" cy="498475"/>
          </a:xfrm>
          <a:prstGeom prst="rect">
            <a:avLst/>
          </a:prstGeom>
        </p:spPr>
        <p:txBody>
          <a:bodyPr vert="horz" lIns="91440" tIns="45720" rIns="91440" bIns="45720" rtlCol="0" anchor="b"/>
          <a:lstStyle>
            <a:lvl1pPr algn="r">
              <a:defRPr sz="1200"/>
            </a:lvl1pPr>
          </a:lstStyle>
          <a:p>
            <a:fld id="{DB3BD06C-E4DF-4EFF-8E88-ADBDFF48A2E3}" type="slidenum">
              <a:rPr lang="cs-CZ" smtClean="0"/>
              <a:t>‹#›</a:t>
            </a:fld>
            <a:endParaRPr lang="cs-CZ"/>
          </a:p>
        </p:txBody>
      </p:sp>
    </p:spTree>
    <p:extLst>
      <p:ext uri="{BB962C8B-B14F-4D97-AF65-F5344CB8AC3E}">
        <p14:creationId xmlns:p14="http://schemas.microsoft.com/office/powerpoint/2010/main" val="222122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
        <p:nvSpPr>
          <p:cNvPr id="3482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6C4FC1C-3DB2-4C61-9BCF-6B73623B2511}" type="slidenum">
              <a:rPr lang="cs-CZ" altLang="cs-CZ" smtClean="0"/>
              <a:pPr>
                <a:spcBef>
                  <a:spcPct val="0"/>
                </a:spcBef>
              </a:pPr>
              <a:t>6</a:t>
            </a:fld>
            <a:endParaRPr lang="cs-CZ" altLang="cs-CZ" smtClean="0"/>
          </a:p>
        </p:txBody>
      </p:sp>
    </p:spTree>
    <p:extLst>
      <p:ext uri="{BB962C8B-B14F-4D97-AF65-F5344CB8AC3E}">
        <p14:creationId xmlns:p14="http://schemas.microsoft.com/office/powerpoint/2010/main" val="1984197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66900" y="4715900"/>
            <a:ext cx="5335250" cy="44677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4" name="Shape 134"/>
          <p:cNvSpPr>
            <a:spLocks noGrp="1" noRot="1" noChangeAspect="1"/>
          </p:cNvSpPr>
          <p:nvPr>
            <p:ph type="sldImg" idx="2"/>
          </p:nvPr>
        </p:nvSpPr>
        <p:spPr>
          <a:xfrm>
            <a:off x="852488" y="744538"/>
            <a:ext cx="4964112"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8137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66900" y="4715900"/>
            <a:ext cx="5335250" cy="44677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0" name="Shape 140"/>
          <p:cNvSpPr>
            <a:spLocks noGrp="1" noRot="1" noChangeAspect="1"/>
          </p:cNvSpPr>
          <p:nvPr>
            <p:ph type="sldImg" idx="2"/>
          </p:nvPr>
        </p:nvSpPr>
        <p:spPr>
          <a:xfrm>
            <a:off x="852488" y="744538"/>
            <a:ext cx="4964112"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6610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66900" y="4715900"/>
            <a:ext cx="5335250" cy="44677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6" name="Shape 146"/>
          <p:cNvSpPr>
            <a:spLocks noGrp="1" noRot="1" noChangeAspect="1"/>
          </p:cNvSpPr>
          <p:nvPr>
            <p:ph type="sldImg" idx="2"/>
          </p:nvPr>
        </p:nvSpPr>
        <p:spPr>
          <a:xfrm>
            <a:off x="852488" y="744538"/>
            <a:ext cx="4964112"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6442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66900" y="4715900"/>
            <a:ext cx="5335250" cy="44677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2" name="Shape 152"/>
          <p:cNvSpPr>
            <a:spLocks noGrp="1" noRot="1" noChangeAspect="1"/>
          </p:cNvSpPr>
          <p:nvPr>
            <p:ph type="sldImg" idx="2"/>
          </p:nvPr>
        </p:nvSpPr>
        <p:spPr>
          <a:xfrm>
            <a:off x="852488" y="744538"/>
            <a:ext cx="4964112"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6790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66900" y="4715900"/>
            <a:ext cx="5335250" cy="44677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8" name="Shape 158"/>
          <p:cNvSpPr>
            <a:spLocks noGrp="1" noRot="1" noChangeAspect="1"/>
          </p:cNvSpPr>
          <p:nvPr>
            <p:ph type="sldImg" idx="2"/>
          </p:nvPr>
        </p:nvSpPr>
        <p:spPr>
          <a:xfrm>
            <a:off x="852488" y="744538"/>
            <a:ext cx="4964112"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4632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666900" y="4715900"/>
            <a:ext cx="5335250" cy="44677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4" name="Shape 164"/>
          <p:cNvSpPr>
            <a:spLocks noGrp="1" noRot="1" noChangeAspect="1"/>
          </p:cNvSpPr>
          <p:nvPr>
            <p:ph type="sldImg" idx="2"/>
          </p:nvPr>
        </p:nvSpPr>
        <p:spPr>
          <a:xfrm>
            <a:off x="852488" y="744538"/>
            <a:ext cx="4964112"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0208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66900" y="4715900"/>
            <a:ext cx="5335250" cy="44677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0" name="Shape 170"/>
          <p:cNvSpPr>
            <a:spLocks noGrp="1" noRot="1" noChangeAspect="1"/>
          </p:cNvSpPr>
          <p:nvPr>
            <p:ph type="sldImg" idx="2"/>
          </p:nvPr>
        </p:nvSpPr>
        <p:spPr>
          <a:xfrm>
            <a:off x="852488" y="744538"/>
            <a:ext cx="4964112"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5209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66900" y="4715900"/>
            <a:ext cx="5335250" cy="44677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6" name="Shape 176"/>
          <p:cNvSpPr>
            <a:spLocks noGrp="1" noRot="1" noChangeAspect="1"/>
          </p:cNvSpPr>
          <p:nvPr>
            <p:ph type="sldImg" idx="2"/>
          </p:nvPr>
        </p:nvSpPr>
        <p:spPr>
          <a:xfrm>
            <a:off x="852488" y="744538"/>
            <a:ext cx="4964112"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7281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66900" y="4715900"/>
            <a:ext cx="5335250" cy="44677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4" name="Shape 214"/>
          <p:cNvSpPr>
            <a:spLocks noGrp="1" noRot="1" noChangeAspect="1"/>
          </p:cNvSpPr>
          <p:nvPr>
            <p:ph type="sldImg" idx="2"/>
          </p:nvPr>
        </p:nvSpPr>
        <p:spPr>
          <a:xfrm>
            <a:off x="852488" y="744538"/>
            <a:ext cx="4964112"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6434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66900" y="4715900"/>
            <a:ext cx="5335250" cy="44677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a:spLocks noGrp="1" noRot="1" noChangeAspect="1"/>
          </p:cNvSpPr>
          <p:nvPr>
            <p:ph type="sldImg" idx="2"/>
          </p:nvPr>
        </p:nvSpPr>
        <p:spPr>
          <a:xfrm>
            <a:off x="852488" y="744538"/>
            <a:ext cx="4964112"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014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66900" y="4715900"/>
            <a:ext cx="5335250" cy="44677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 name="Shape 91"/>
          <p:cNvSpPr>
            <a:spLocks noGrp="1" noRot="1" noChangeAspect="1"/>
          </p:cNvSpPr>
          <p:nvPr>
            <p:ph type="sldImg" idx="2"/>
          </p:nvPr>
        </p:nvSpPr>
        <p:spPr>
          <a:xfrm>
            <a:off x="852488" y="744538"/>
            <a:ext cx="4964112"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8780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66900" y="4715900"/>
            <a:ext cx="5335250" cy="44677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 name="Shape 97"/>
          <p:cNvSpPr>
            <a:spLocks noGrp="1" noRot="1" noChangeAspect="1"/>
          </p:cNvSpPr>
          <p:nvPr>
            <p:ph type="sldImg" idx="2"/>
          </p:nvPr>
        </p:nvSpPr>
        <p:spPr>
          <a:xfrm>
            <a:off x="852488" y="744538"/>
            <a:ext cx="4964112"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7856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66900" y="4715900"/>
            <a:ext cx="5335250" cy="44677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 name="Shape 103"/>
          <p:cNvSpPr>
            <a:spLocks noGrp="1" noRot="1" noChangeAspect="1"/>
          </p:cNvSpPr>
          <p:nvPr>
            <p:ph type="sldImg" idx="2"/>
          </p:nvPr>
        </p:nvSpPr>
        <p:spPr>
          <a:xfrm>
            <a:off x="852488" y="744538"/>
            <a:ext cx="4964112"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8159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66900" y="4715900"/>
            <a:ext cx="5335250" cy="44677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a:spLocks noGrp="1" noRot="1" noChangeAspect="1"/>
          </p:cNvSpPr>
          <p:nvPr>
            <p:ph type="sldImg" idx="2"/>
          </p:nvPr>
        </p:nvSpPr>
        <p:spPr>
          <a:xfrm>
            <a:off x="852488" y="744538"/>
            <a:ext cx="4964112"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7847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66900" y="4715900"/>
            <a:ext cx="5335250" cy="44677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 name="Shape 109"/>
          <p:cNvSpPr>
            <a:spLocks noGrp="1" noRot="1" noChangeAspect="1"/>
          </p:cNvSpPr>
          <p:nvPr>
            <p:ph type="sldImg" idx="2"/>
          </p:nvPr>
        </p:nvSpPr>
        <p:spPr>
          <a:xfrm>
            <a:off x="852488" y="744538"/>
            <a:ext cx="4964112"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785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66900" y="4715900"/>
            <a:ext cx="5335250" cy="44677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1" name="Shape 121"/>
          <p:cNvSpPr>
            <a:spLocks noGrp="1" noRot="1" noChangeAspect="1"/>
          </p:cNvSpPr>
          <p:nvPr>
            <p:ph type="sldImg" idx="2"/>
          </p:nvPr>
        </p:nvSpPr>
        <p:spPr>
          <a:xfrm>
            <a:off x="852488" y="744538"/>
            <a:ext cx="4964112"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3025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666900" y="4715900"/>
            <a:ext cx="5335250" cy="44677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8" name="Shape 128"/>
          <p:cNvSpPr>
            <a:spLocks noGrp="1" noRot="1" noChangeAspect="1"/>
          </p:cNvSpPr>
          <p:nvPr>
            <p:ph type="sldImg" idx="2"/>
          </p:nvPr>
        </p:nvSpPr>
        <p:spPr>
          <a:xfrm>
            <a:off x="852488" y="744538"/>
            <a:ext cx="4964112"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6810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1"/>
      </p:bgRef>
    </p:bg>
    <p:spTree>
      <p:nvGrpSpPr>
        <p:cNvPr id="1" name=""/>
        <p:cNvGrpSpPr/>
        <p:nvPr/>
      </p:nvGrpSpPr>
      <p:grpSpPr>
        <a:xfrm>
          <a:off x="0" y="0"/>
          <a:ext cx="0" cy="0"/>
          <a:chOff x="0" y="0"/>
          <a:chExt cx="0" cy="0"/>
        </a:xfrm>
      </p:grpSpPr>
      <p:sp>
        <p:nvSpPr>
          <p:cNvPr id="8" name="Nadpis 7"/>
          <p:cNvSpPr>
            <a:spLocks noGrp="1"/>
          </p:cNvSpPr>
          <p:nvPr>
            <p:ph type="ctrTitle"/>
          </p:nvPr>
        </p:nvSpPr>
        <p:spPr>
          <a:xfrm>
            <a:off x="2286000" y="3124200"/>
            <a:ext cx="6172200" cy="1894362"/>
          </a:xfrm>
        </p:spPr>
        <p:txBody>
          <a:bodyPr/>
          <a:lstStyle>
            <a:lvl1pPr>
              <a:defRPr b="1"/>
            </a:lvl1pPr>
          </a:lstStyle>
          <a:p>
            <a:r>
              <a:rPr kumimoji="0" lang="cs-CZ" smtClean="0"/>
              <a:t>Klepnutím lze upravit styl předlohy nadpisů.</a:t>
            </a:r>
            <a:endParaRPr kumimoji="0" lang="en-US"/>
          </a:p>
        </p:txBody>
      </p:sp>
      <p:sp>
        <p:nvSpPr>
          <p:cNvPr id="9" name="Podnadpis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28" name="Zástupný symbol pro datum 27"/>
          <p:cNvSpPr>
            <a:spLocks noGrp="1"/>
          </p:cNvSpPr>
          <p:nvPr>
            <p:ph type="dt" sz="half" idx="10"/>
          </p:nvPr>
        </p:nvSpPr>
        <p:spPr bwMode="auto">
          <a:xfrm rot="5400000">
            <a:off x="7764621" y="1174097"/>
            <a:ext cx="2286000" cy="381000"/>
          </a:xfrm>
        </p:spPr>
        <p:txBody>
          <a:bodyPr/>
          <a:lstStyle/>
          <a:p>
            <a:fld id="{610DA9A8-4129-47B6-9D97-6286B18B2B8B}" type="datetimeFigureOut">
              <a:rPr lang="cs-CZ" smtClean="0"/>
              <a:pPr/>
              <a:t>2. 5. 2018</a:t>
            </a:fld>
            <a:endParaRPr lang="cs-CZ"/>
          </a:p>
        </p:txBody>
      </p:sp>
      <p:sp>
        <p:nvSpPr>
          <p:cNvPr id="17" name="Zástupný symbol pro zápatí 16"/>
          <p:cNvSpPr>
            <a:spLocks noGrp="1"/>
          </p:cNvSpPr>
          <p:nvPr>
            <p:ph type="ftr" sz="quarter" idx="11"/>
          </p:nvPr>
        </p:nvSpPr>
        <p:spPr bwMode="auto">
          <a:xfrm rot="5400000">
            <a:off x="7077269" y="4181669"/>
            <a:ext cx="3657600" cy="384048"/>
          </a:xfrm>
        </p:spPr>
        <p:txBody>
          <a:bodyPr/>
          <a:lstStyle/>
          <a:p>
            <a:endParaRPr lang="cs-CZ"/>
          </a:p>
        </p:txBody>
      </p:sp>
      <p:sp>
        <p:nvSpPr>
          <p:cNvPr id="10" name="Obdélní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bdélní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élní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ovací čára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římá spojovací čára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Přímá spojovací čára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ovací čár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ovací čára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Přímá spojovací čára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Obdélní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ipsa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ipsa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ipsa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Zástupný symbol pro číslo snímku 28"/>
          <p:cNvSpPr>
            <a:spLocks noGrp="1"/>
          </p:cNvSpPr>
          <p:nvPr>
            <p:ph type="sldNum" sz="quarter" idx="12"/>
          </p:nvPr>
        </p:nvSpPr>
        <p:spPr bwMode="auto">
          <a:xfrm>
            <a:off x="1325544" y="4928702"/>
            <a:ext cx="609600" cy="517524"/>
          </a:xfrm>
        </p:spPr>
        <p:txBody>
          <a:bodyPr/>
          <a:lstStyle/>
          <a:p>
            <a:fld id="{59B0D257-DF19-4C28-962B-066DBC95C596}"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610DA9A8-4129-47B6-9D97-6286B18B2B8B}" type="datetimeFigureOut">
              <a:rPr lang="cs-CZ" smtClean="0"/>
              <a:pPr/>
              <a:t>2. 5. 2018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9B0D257-DF19-4C28-962B-066DBC95C596}"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167640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610DA9A8-4129-47B6-9D97-6286B18B2B8B}" type="datetimeFigureOut">
              <a:rPr lang="cs-CZ" smtClean="0"/>
              <a:pPr/>
              <a:t>2. 5. 2018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9B0D257-DF19-4C28-962B-066DBC95C596}"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8" name="Zástupný symbol pro obsah 7"/>
          <p:cNvSpPr>
            <a:spLocks noGrp="1"/>
          </p:cNvSpPr>
          <p:nvPr>
            <p:ph sz="quarter" idx="1"/>
          </p:nvPr>
        </p:nvSpPr>
        <p:spPr>
          <a:xfrm>
            <a:off x="457200" y="1600200"/>
            <a:ext cx="7467600" cy="4873752"/>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4"/>
          </p:nvPr>
        </p:nvSpPr>
        <p:spPr/>
        <p:txBody>
          <a:bodyPr rtlCol="0"/>
          <a:lstStyle/>
          <a:p>
            <a:fld id="{610DA9A8-4129-47B6-9D97-6286B18B2B8B}" type="datetimeFigureOut">
              <a:rPr lang="cs-CZ" smtClean="0"/>
              <a:pPr/>
              <a:t>2. 5. 2018</a:t>
            </a:fld>
            <a:endParaRPr lang="cs-CZ"/>
          </a:p>
        </p:txBody>
      </p:sp>
      <p:sp>
        <p:nvSpPr>
          <p:cNvPr id="9" name="Zástupný symbol pro číslo snímku 8"/>
          <p:cNvSpPr>
            <a:spLocks noGrp="1"/>
          </p:cNvSpPr>
          <p:nvPr>
            <p:ph type="sldNum" sz="quarter" idx="15"/>
          </p:nvPr>
        </p:nvSpPr>
        <p:spPr/>
        <p:txBody>
          <a:bodyPr rtlCol="0"/>
          <a:lstStyle/>
          <a:p>
            <a:fld id="{59B0D257-DF19-4C28-962B-066DBC95C596}" type="slidenum">
              <a:rPr lang="cs-CZ" smtClean="0"/>
              <a:pPr/>
              <a:t>‹#›</a:t>
            </a:fld>
            <a:endParaRPr lang="cs-CZ"/>
          </a:p>
        </p:txBody>
      </p:sp>
      <p:sp>
        <p:nvSpPr>
          <p:cNvPr id="10" name="Zástupný symbol pro zápatí 9"/>
          <p:cNvSpPr>
            <a:spLocks noGrp="1"/>
          </p:cNvSpPr>
          <p:nvPr>
            <p:ph type="ftr" sz="quarter" idx="16"/>
          </p:nvPr>
        </p:nvSpPr>
        <p:spPr/>
        <p:txBody>
          <a:bodyPr rtlCol="0"/>
          <a:lstStyle/>
          <a:p>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286000" y="2895600"/>
            <a:ext cx="6172200" cy="2053590"/>
          </a:xfrm>
        </p:spPr>
        <p:txBody>
          <a:bodyPr/>
          <a:lstStyle>
            <a:lvl1pPr algn="l">
              <a:buNone/>
              <a:defRPr sz="3000" b="1" cap="small" baseline="0"/>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bwMode="auto">
          <a:xfrm rot="5400000">
            <a:off x="7763256" y="1170432"/>
            <a:ext cx="2286000" cy="381000"/>
          </a:xfrm>
        </p:spPr>
        <p:txBody>
          <a:bodyPr/>
          <a:lstStyle/>
          <a:p>
            <a:fld id="{610DA9A8-4129-47B6-9D97-6286B18B2B8B}" type="datetimeFigureOut">
              <a:rPr lang="cs-CZ" smtClean="0"/>
              <a:pPr/>
              <a:t>2. 5. 2018</a:t>
            </a:fld>
            <a:endParaRPr lang="cs-CZ"/>
          </a:p>
        </p:txBody>
      </p:sp>
      <p:sp>
        <p:nvSpPr>
          <p:cNvPr id="5" name="Zástupný symbol pro zápatí 4"/>
          <p:cNvSpPr>
            <a:spLocks noGrp="1"/>
          </p:cNvSpPr>
          <p:nvPr>
            <p:ph type="ftr" sz="quarter" idx="11"/>
          </p:nvPr>
        </p:nvSpPr>
        <p:spPr bwMode="auto">
          <a:xfrm rot="5400000">
            <a:off x="7077456" y="4178808"/>
            <a:ext cx="3657600" cy="384048"/>
          </a:xfrm>
        </p:spPr>
        <p:txBody>
          <a:bodyPr/>
          <a:lstStyle/>
          <a:p>
            <a:endParaRPr lang="cs-CZ"/>
          </a:p>
        </p:txBody>
      </p:sp>
      <p:sp>
        <p:nvSpPr>
          <p:cNvPr id="9" name="Obdélní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ovací čára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Přímá spojovací čára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ovací čára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ovací čár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Přímá spojovací čára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Obdélní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ipsa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ipsa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ipsa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Přímá spojovací čára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číslo snímku 5"/>
          <p:cNvSpPr>
            <a:spLocks noGrp="1"/>
          </p:cNvSpPr>
          <p:nvPr>
            <p:ph type="sldNum" sz="quarter" idx="12"/>
          </p:nvPr>
        </p:nvSpPr>
        <p:spPr bwMode="auto">
          <a:xfrm>
            <a:off x="1340616" y="4928702"/>
            <a:ext cx="609600" cy="517524"/>
          </a:xfrm>
        </p:spPr>
        <p:txBody>
          <a:bodyPr/>
          <a:lstStyle/>
          <a:p>
            <a:fld id="{59B0D257-DF19-4C28-962B-066DBC95C596}"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5" name="Zástupný symbol pro datum 4"/>
          <p:cNvSpPr>
            <a:spLocks noGrp="1"/>
          </p:cNvSpPr>
          <p:nvPr>
            <p:ph type="dt" sz="half" idx="10"/>
          </p:nvPr>
        </p:nvSpPr>
        <p:spPr/>
        <p:txBody>
          <a:bodyPr/>
          <a:lstStyle/>
          <a:p>
            <a:fld id="{610DA9A8-4129-47B6-9D97-6286B18B2B8B}" type="datetimeFigureOut">
              <a:rPr lang="cs-CZ" smtClean="0"/>
              <a:pPr/>
              <a:t>2. 5. 2018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9B0D257-DF19-4C28-962B-066DBC95C596}" type="slidenum">
              <a:rPr lang="cs-CZ" smtClean="0"/>
              <a:pPr/>
              <a:t>‹#›</a:t>
            </a:fld>
            <a:endParaRPr lang="cs-CZ"/>
          </a:p>
        </p:txBody>
      </p:sp>
      <p:sp>
        <p:nvSpPr>
          <p:cNvPr id="9" name="Zástupný symbol pro obsah 8"/>
          <p:cNvSpPr>
            <a:spLocks noGrp="1"/>
          </p:cNvSpPr>
          <p:nvPr>
            <p:ph sz="quarter" idx="1"/>
          </p:nvPr>
        </p:nvSpPr>
        <p:spPr>
          <a:xfrm>
            <a:off x="457200" y="1600200"/>
            <a:ext cx="3657600"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270248" y="1600200"/>
            <a:ext cx="3657600"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7543800" cy="1143000"/>
          </a:xfrm>
        </p:spPr>
        <p:txBody>
          <a:bodyPr anchor="b"/>
          <a:lstStyle>
            <a:lvl1pPr>
              <a:defRPr/>
            </a:lvl1pPr>
          </a:lstStyle>
          <a:p>
            <a:r>
              <a:rPr kumimoji="0" lang="cs-CZ" smtClean="0"/>
              <a:t>Klepnutím lze upravit styl předlohy nadpisů.</a:t>
            </a:r>
            <a:endParaRPr kumimoji="0" lang="en-US"/>
          </a:p>
        </p:txBody>
      </p:sp>
      <p:sp>
        <p:nvSpPr>
          <p:cNvPr id="7" name="Zástupný symbol pro datum 6"/>
          <p:cNvSpPr>
            <a:spLocks noGrp="1"/>
          </p:cNvSpPr>
          <p:nvPr>
            <p:ph type="dt" sz="half" idx="10"/>
          </p:nvPr>
        </p:nvSpPr>
        <p:spPr/>
        <p:txBody>
          <a:bodyPr/>
          <a:lstStyle/>
          <a:p>
            <a:fld id="{610DA9A8-4129-47B6-9D97-6286B18B2B8B}" type="datetimeFigureOut">
              <a:rPr lang="cs-CZ" smtClean="0"/>
              <a:pPr/>
              <a:t>2. 5. 2018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9B0D257-DF19-4C28-962B-066DBC95C596}" type="slidenum">
              <a:rPr lang="cs-CZ" smtClean="0"/>
              <a:pPr/>
              <a:t>‹#›</a:t>
            </a:fld>
            <a:endParaRPr lang="cs-CZ"/>
          </a:p>
        </p:txBody>
      </p:sp>
      <p:sp>
        <p:nvSpPr>
          <p:cNvPr id="11" name="Zástupný symbol pro obsah 10"/>
          <p:cNvSpPr>
            <a:spLocks noGrp="1"/>
          </p:cNvSpPr>
          <p:nvPr>
            <p:ph sz="quarter" idx="2"/>
          </p:nvPr>
        </p:nvSpPr>
        <p:spPr>
          <a:xfrm>
            <a:off x="457200" y="2362200"/>
            <a:ext cx="3657600" cy="38862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quarter" idx="4"/>
          </p:nvPr>
        </p:nvSpPr>
        <p:spPr>
          <a:xfrm>
            <a:off x="4371975" y="2362200"/>
            <a:ext cx="3657600" cy="38862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2" name="Zástupný symbol pro tex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Klepnutím lze upravit styly předlohy textu.</a:t>
            </a:r>
          </a:p>
        </p:txBody>
      </p:sp>
      <p:sp>
        <p:nvSpPr>
          <p:cNvPr id="14" name="Zástupný symbol pro tex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Klepnutím lze upravit styly předlohy textu.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6" name="Zástupný symbol pro datum 5"/>
          <p:cNvSpPr>
            <a:spLocks noGrp="1"/>
          </p:cNvSpPr>
          <p:nvPr>
            <p:ph type="dt" sz="half" idx="10"/>
          </p:nvPr>
        </p:nvSpPr>
        <p:spPr/>
        <p:txBody>
          <a:bodyPr rtlCol="0"/>
          <a:lstStyle/>
          <a:p>
            <a:fld id="{610DA9A8-4129-47B6-9D97-6286B18B2B8B}" type="datetimeFigureOut">
              <a:rPr lang="cs-CZ" smtClean="0"/>
              <a:pPr/>
              <a:t>2. 5. 2018</a:t>
            </a:fld>
            <a:endParaRPr lang="cs-CZ"/>
          </a:p>
        </p:txBody>
      </p:sp>
      <p:sp>
        <p:nvSpPr>
          <p:cNvPr id="7" name="Zástupný symbol pro číslo snímku 6"/>
          <p:cNvSpPr>
            <a:spLocks noGrp="1"/>
          </p:cNvSpPr>
          <p:nvPr>
            <p:ph type="sldNum" sz="quarter" idx="11"/>
          </p:nvPr>
        </p:nvSpPr>
        <p:spPr/>
        <p:txBody>
          <a:bodyPr rtlCol="0"/>
          <a:lstStyle/>
          <a:p>
            <a:fld id="{59B0D257-DF19-4C28-962B-066DBC95C596}" type="slidenum">
              <a:rPr lang="cs-CZ" smtClean="0"/>
              <a:pPr/>
              <a:t>‹#›</a:t>
            </a:fld>
            <a:endParaRPr lang="cs-CZ"/>
          </a:p>
        </p:txBody>
      </p:sp>
      <p:sp>
        <p:nvSpPr>
          <p:cNvPr id="8" name="Zástupný symbol pro zápatí 7"/>
          <p:cNvSpPr>
            <a:spLocks noGrp="1"/>
          </p:cNvSpPr>
          <p:nvPr>
            <p:ph type="ftr" sz="quarter" idx="12"/>
          </p:nvPr>
        </p:nvSpPr>
        <p:spPr/>
        <p:txBody>
          <a:bodyPr rtlCol="0"/>
          <a:lstStyle/>
          <a:p>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610DA9A8-4129-47B6-9D97-6286B18B2B8B}" type="datetimeFigureOut">
              <a:rPr lang="cs-CZ" smtClean="0"/>
              <a:pPr/>
              <a:t>2. 5. 2018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9B0D257-DF19-4C28-962B-066DBC95C596}"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0" name="Přímá spojovací čára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Nadpis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8" name="Přímá spojovací čára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Přímá spojovací čára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Přímá spojovací čára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bdélní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ovací čára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ipsa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Zástupný symbol pro obsah 17"/>
          <p:cNvSpPr>
            <a:spLocks noGrp="1"/>
          </p:cNvSpPr>
          <p:nvPr>
            <p:ph sz="quarter" idx="1"/>
          </p:nvPr>
        </p:nvSpPr>
        <p:spPr>
          <a:xfrm>
            <a:off x="304800" y="274320"/>
            <a:ext cx="5638800" cy="6327648"/>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1" name="Zástupný symbol pro datum 20"/>
          <p:cNvSpPr>
            <a:spLocks noGrp="1"/>
          </p:cNvSpPr>
          <p:nvPr>
            <p:ph type="dt" sz="half" idx="14"/>
          </p:nvPr>
        </p:nvSpPr>
        <p:spPr/>
        <p:txBody>
          <a:bodyPr rtlCol="0"/>
          <a:lstStyle/>
          <a:p>
            <a:fld id="{610DA9A8-4129-47B6-9D97-6286B18B2B8B}" type="datetimeFigureOut">
              <a:rPr lang="cs-CZ" smtClean="0"/>
              <a:pPr/>
              <a:t>2. 5. 2018</a:t>
            </a:fld>
            <a:endParaRPr lang="cs-CZ"/>
          </a:p>
        </p:txBody>
      </p:sp>
      <p:sp>
        <p:nvSpPr>
          <p:cNvPr id="22" name="Zástupný symbol pro číslo snímku 21"/>
          <p:cNvSpPr>
            <a:spLocks noGrp="1"/>
          </p:cNvSpPr>
          <p:nvPr>
            <p:ph type="sldNum" sz="quarter" idx="15"/>
          </p:nvPr>
        </p:nvSpPr>
        <p:spPr/>
        <p:txBody>
          <a:bodyPr rtlCol="0"/>
          <a:lstStyle/>
          <a:p>
            <a:fld id="{59B0D257-DF19-4C28-962B-066DBC95C596}" type="slidenum">
              <a:rPr lang="cs-CZ" smtClean="0"/>
              <a:pPr/>
              <a:t>‹#›</a:t>
            </a:fld>
            <a:endParaRPr lang="cs-CZ"/>
          </a:p>
        </p:txBody>
      </p:sp>
      <p:sp>
        <p:nvSpPr>
          <p:cNvPr id="23" name="Zástupný symbol pro zápatí 22"/>
          <p:cNvSpPr>
            <a:spLocks noGrp="1"/>
          </p:cNvSpPr>
          <p:nvPr>
            <p:ph type="ftr" sz="quarter" idx="16"/>
          </p:nvPr>
        </p:nvSpPr>
        <p:spPr/>
        <p:txBody>
          <a:bodyPr rtlCol="0"/>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Přímá spojovací čára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ipsa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dpis 1"/>
          <p:cNvSpPr>
            <a:spLocks noGrp="1"/>
          </p:cNvSpPr>
          <p:nvPr>
            <p:ph type="title"/>
          </p:nvPr>
        </p:nvSpPr>
        <p:spPr>
          <a:xfrm rot="5400000">
            <a:off x="3350133" y="3200400"/>
            <a:ext cx="6309360" cy="457200"/>
          </a:xfrm>
        </p:spPr>
        <p:txBody>
          <a:bodyPr anchor="b"/>
          <a:lstStyle>
            <a:lvl1pPr algn="l">
              <a:buNone/>
              <a:defRPr sz="2000" b="1"/>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cs-CZ" smtClean="0"/>
              <a:t>Klepnutím na ikonu přidáte obrázek.</a:t>
            </a:r>
            <a:endParaRPr kumimoji="0" lang="en-US" dirty="0"/>
          </a:p>
        </p:txBody>
      </p:sp>
      <p:sp>
        <p:nvSpPr>
          <p:cNvPr id="4" name="Zástupný symbol pro text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10" name="Přímá spojovací čára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Obdélní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římá spojovací čára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Přímá spojovací čára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Přímá spojovací čára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Zástupný symbol pro datum 16"/>
          <p:cNvSpPr>
            <a:spLocks noGrp="1"/>
          </p:cNvSpPr>
          <p:nvPr>
            <p:ph type="dt" sz="half" idx="10"/>
          </p:nvPr>
        </p:nvSpPr>
        <p:spPr/>
        <p:txBody>
          <a:bodyPr rtlCol="0"/>
          <a:lstStyle/>
          <a:p>
            <a:fld id="{610DA9A8-4129-47B6-9D97-6286B18B2B8B}" type="datetimeFigureOut">
              <a:rPr lang="cs-CZ" smtClean="0"/>
              <a:pPr/>
              <a:t>2. 5. 2018</a:t>
            </a:fld>
            <a:endParaRPr lang="cs-CZ"/>
          </a:p>
        </p:txBody>
      </p:sp>
      <p:sp>
        <p:nvSpPr>
          <p:cNvPr id="18" name="Zástupný symbol pro číslo snímku 17"/>
          <p:cNvSpPr>
            <a:spLocks noGrp="1"/>
          </p:cNvSpPr>
          <p:nvPr>
            <p:ph type="sldNum" sz="quarter" idx="11"/>
          </p:nvPr>
        </p:nvSpPr>
        <p:spPr/>
        <p:txBody>
          <a:bodyPr rtlCol="0"/>
          <a:lstStyle/>
          <a:p>
            <a:fld id="{59B0D257-DF19-4C28-962B-066DBC95C596}" type="slidenum">
              <a:rPr lang="cs-CZ" smtClean="0"/>
              <a:pPr/>
              <a:t>‹#›</a:t>
            </a:fld>
            <a:endParaRPr lang="cs-CZ"/>
          </a:p>
        </p:txBody>
      </p:sp>
      <p:sp>
        <p:nvSpPr>
          <p:cNvPr id="21" name="Zástupný symbol pro zápatí 20"/>
          <p:cNvSpPr>
            <a:spLocks noGrp="1"/>
          </p:cNvSpPr>
          <p:nvPr>
            <p:ph type="ftr" sz="quarter" idx="12"/>
          </p:nvPr>
        </p:nvSpPr>
        <p:spPr/>
        <p:txBody>
          <a:bodyPr rtlCol="0"/>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Přímá spojovací čára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Zástupný symbol pro nadpis 21"/>
          <p:cNvSpPr>
            <a:spLocks noGrp="1"/>
          </p:cNvSpPr>
          <p:nvPr>
            <p:ph type="title"/>
          </p:nvPr>
        </p:nvSpPr>
        <p:spPr>
          <a:xfrm>
            <a:off x="457200" y="274638"/>
            <a:ext cx="7467600" cy="1143000"/>
          </a:xfrm>
          <a:prstGeom prst="rect">
            <a:avLst/>
          </a:prstGeom>
        </p:spPr>
        <p:txBody>
          <a:bodyPr vert="horz" anchor="b">
            <a:normAutofit/>
          </a:bodyPr>
          <a:lstStyle/>
          <a:p>
            <a:r>
              <a:rPr kumimoji="0" lang="cs-CZ" smtClean="0"/>
              <a:t>Klepnutím lze upravit styl předlohy nadpisů.</a:t>
            </a:r>
            <a:endParaRPr kumimoji="0" lang="en-US"/>
          </a:p>
        </p:txBody>
      </p:sp>
      <p:sp>
        <p:nvSpPr>
          <p:cNvPr id="13" name="Zástupný symbol pro text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10DA9A8-4129-47B6-9D97-6286B18B2B8B}" type="datetimeFigureOut">
              <a:rPr lang="cs-CZ" smtClean="0"/>
              <a:pPr/>
              <a:t>2. 5. 2018</a:t>
            </a:fld>
            <a:endParaRPr lang="cs-CZ"/>
          </a:p>
        </p:txBody>
      </p:sp>
      <p:sp>
        <p:nvSpPr>
          <p:cNvPr id="3" name="Zástupný symbol pro zápatí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cs-CZ"/>
          </a:p>
        </p:txBody>
      </p:sp>
      <p:sp>
        <p:nvSpPr>
          <p:cNvPr id="7" name="Přímá spojovací čára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Přímá spojovací čára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Obdélní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ovací čára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ipsa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Zástupný symbol pro číslo snímk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9B0D257-DF19-4C28-962B-066DBC95C596}"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phil.muni.cz/journals/index.php/studia-paedagogica/article/view/1570/1832" TargetMode="External"/><Relationship Id="rId2" Type="http://schemas.openxmlformats.org/officeDocument/2006/relationships/hyperlink" Target="http://www.orbisscholae.cz/archiv/2015/2015_1_05.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XS051 Teorie výchovy a řešení výchovných problémů </a:t>
            </a:r>
          </a:p>
        </p:txBody>
      </p:sp>
      <p:sp>
        <p:nvSpPr>
          <p:cNvPr id="3" name="Podnadpis 2"/>
          <p:cNvSpPr>
            <a:spLocks noGrp="1"/>
          </p:cNvSpPr>
          <p:nvPr>
            <p:ph type="subTitle" idx="1"/>
          </p:nvPr>
        </p:nvSpPr>
        <p:spPr/>
        <p:txBody>
          <a:bodyPr/>
          <a:lstStyle/>
          <a:p>
            <a:r>
              <a:rPr lang="cs-CZ" dirty="0"/>
              <a:t>Mgr. Kateřina Lojdová, Ph.D.</a:t>
            </a:r>
          </a:p>
          <a:p>
            <a:r>
              <a:rPr lang="cs-CZ" dirty="0"/>
              <a:t>(lojdova@ped.muni.cz)</a:t>
            </a:r>
          </a:p>
          <a:p>
            <a:endParaRPr lang="cs-CZ" dirty="0"/>
          </a:p>
        </p:txBody>
      </p:sp>
    </p:spTree>
    <p:extLst>
      <p:ext uri="{BB962C8B-B14F-4D97-AF65-F5344CB8AC3E}">
        <p14:creationId xmlns:p14="http://schemas.microsoft.com/office/powerpoint/2010/main" val="377383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2"/>
          <p:cNvSpPr>
            <a:spLocks noGrp="1"/>
          </p:cNvSpPr>
          <p:nvPr>
            <p:ph idx="1"/>
          </p:nvPr>
        </p:nvSpPr>
        <p:spPr>
          <a:xfrm>
            <a:off x="457200" y="1600200"/>
            <a:ext cx="8258175" cy="4829175"/>
          </a:xfrm>
        </p:spPr>
        <p:txBody>
          <a:bodyPr>
            <a:normAutofit lnSpcReduction="10000"/>
          </a:bodyPr>
          <a:lstStyle/>
          <a:p>
            <a:pPr marL="365760" indent="-256032" eaLnBrk="1" fontAlgn="auto" hangingPunct="1">
              <a:spcAft>
                <a:spcPts val="0"/>
              </a:spcAft>
              <a:buFont typeface="Wingdings 3"/>
              <a:buChar char=""/>
              <a:defRPr/>
            </a:pPr>
            <a:r>
              <a:rPr lang="cs-CZ" b="1" dirty="0" smtClean="0"/>
              <a:t>K didaktickému diskursu: ignorace obsahu</a:t>
            </a:r>
          </a:p>
          <a:p>
            <a:pPr marL="365760" indent="-256032" eaLnBrk="1" fontAlgn="auto" hangingPunct="1">
              <a:spcAft>
                <a:spcPts val="0"/>
              </a:spcAft>
              <a:buFont typeface="Wingdings 3"/>
              <a:buNone/>
              <a:defRPr/>
            </a:pPr>
            <a:r>
              <a:rPr lang="cs-CZ" dirty="0" smtClean="0"/>
              <a:t>	Pan </a:t>
            </a:r>
            <a:r>
              <a:rPr lang="cs-CZ" dirty="0"/>
              <a:t>učitel žákům ukazuje zdroj, HDD, základní desku, procesor atd. Většinu komponentů nechá kolovat a žáci si je tak mohou prohlédnout. Všímám si, že kluci tak činí se zaujetím, naproti tomu holky to moc nezajímá. </a:t>
            </a:r>
            <a:endParaRPr lang="cs-CZ" dirty="0" smtClean="0"/>
          </a:p>
          <a:p>
            <a:pPr marL="365760" indent="-256032" eaLnBrk="1" fontAlgn="auto" hangingPunct="1">
              <a:spcAft>
                <a:spcPts val="0"/>
              </a:spcAft>
              <a:buFont typeface="Wingdings 3"/>
              <a:buNone/>
              <a:defRPr/>
            </a:pPr>
            <a:endParaRPr lang="cs-CZ" dirty="0" smtClean="0"/>
          </a:p>
          <a:p>
            <a:pPr marL="365760" indent="-256032" eaLnBrk="1" fontAlgn="auto" hangingPunct="1">
              <a:spcAft>
                <a:spcPts val="0"/>
              </a:spcAft>
              <a:buFont typeface="Wingdings 3"/>
              <a:buChar char=""/>
              <a:defRPr/>
            </a:pPr>
            <a:r>
              <a:rPr lang="cs-CZ" b="1" dirty="0" smtClean="0"/>
              <a:t>K regulativnímu diskursu: ignorace učitele</a:t>
            </a:r>
          </a:p>
          <a:p>
            <a:pPr marL="365760" indent="-256032" eaLnBrk="1" fontAlgn="auto" hangingPunct="1">
              <a:spcAft>
                <a:spcPts val="0"/>
              </a:spcAft>
              <a:buFont typeface="Wingdings 3"/>
              <a:buNone/>
              <a:defRPr/>
            </a:pPr>
            <a:r>
              <a:rPr lang="cs-CZ" dirty="0" smtClean="0"/>
              <a:t>	Bohužel </a:t>
            </a:r>
            <a:r>
              <a:rPr lang="cs-CZ" dirty="0"/>
              <a:t>některé dívky se mezi sebou bavily velmi hlasitě a napomínání nemělo úspěch. Když jsem se ptal učitelů, tak jsem se dozvěděl že tyto dívky jsou známá firma, a jejich ignorace učitelů je na velmi vysoké úrovni.</a:t>
            </a:r>
            <a:endParaRPr lang="cs-CZ" dirty="0" smtClean="0"/>
          </a:p>
          <a:p>
            <a:pPr marL="365760" indent="-256032" eaLnBrk="1" fontAlgn="auto" hangingPunct="1">
              <a:spcAft>
                <a:spcPts val="0"/>
              </a:spcAft>
              <a:buFont typeface="Wingdings 3"/>
              <a:buNone/>
              <a:defRPr/>
            </a:pPr>
            <a:endParaRPr lang="cs-CZ" dirty="0"/>
          </a:p>
          <a:p>
            <a:pPr marL="365760" indent="-256032" eaLnBrk="1" fontAlgn="auto" hangingPunct="1">
              <a:spcAft>
                <a:spcPts val="0"/>
              </a:spcAft>
              <a:buFont typeface="Wingdings 3"/>
              <a:buChar char=""/>
              <a:defRPr/>
            </a:pPr>
            <a:endParaRPr lang="cs-CZ" dirty="0"/>
          </a:p>
        </p:txBody>
      </p:sp>
      <p:sp>
        <p:nvSpPr>
          <p:cNvPr id="2" name="Nadpis 1"/>
          <p:cNvSpPr>
            <a:spLocks noGrp="1"/>
          </p:cNvSpPr>
          <p:nvPr>
            <p:ph type="title"/>
          </p:nvPr>
        </p:nvSpPr>
        <p:spPr>
          <a:xfrm>
            <a:off x="0" y="0"/>
            <a:ext cx="9144000" cy="1143000"/>
          </a:xfrm>
          <a:solidFill>
            <a:schemeClr val="bg1"/>
          </a:solidFill>
        </p:spPr>
        <p:txBody>
          <a:bodyPr/>
          <a:lstStyle/>
          <a:p>
            <a:pPr eaLnBrk="1" fontAlgn="auto" hangingPunct="1">
              <a:spcAft>
                <a:spcPts val="0"/>
              </a:spcAft>
              <a:defRPr/>
            </a:pPr>
            <a:r>
              <a:rPr lang="cs-CZ" dirty="0" smtClean="0"/>
              <a:t>Pasivní strategie</a:t>
            </a:r>
            <a:endParaRPr lang="cs-CZ" dirty="0"/>
          </a:p>
        </p:txBody>
      </p:sp>
      <p:cxnSp>
        <p:nvCxnSpPr>
          <p:cNvPr id="5" name="Přímá spojovací čára 4"/>
          <p:cNvCxnSpPr/>
          <p:nvPr/>
        </p:nvCxnSpPr>
        <p:spPr>
          <a:xfrm>
            <a:off x="0" y="1143000"/>
            <a:ext cx="9144000" cy="1588"/>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0161584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dirty="0" smtClean="0"/>
              <a:t>Závěrem</a:t>
            </a:r>
            <a:endParaRPr lang="cs-CZ" dirty="0"/>
          </a:p>
        </p:txBody>
      </p:sp>
      <p:sp>
        <p:nvSpPr>
          <p:cNvPr id="4" name="Nadpis 1"/>
          <p:cNvSpPr txBox="1">
            <a:spLocks/>
          </p:cNvSpPr>
          <p:nvPr/>
        </p:nvSpPr>
        <p:spPr>
          <a:xfrm>
            <a:off x="0" y="0"/>
            <a:ext cx="9144000" cy="1143000"/>
          </a:xfrm>
          <a:prstGeom prst="rect">
            <a:avLst/>
          </a:prstGeom>
          <a:solidFill>
            <a:schemeClr val="bg1"/>
          </a:solidFill>
        </p:spPr>
        <p:txBody>
          <a:bodyPr anchor="ctr">
            <a:normAutofit fontScale="92500" lnSpcReduction="20000"/>
          </a:bodyPr>
          <a:lstStyle/>
          <a:p>
            <a:pPr algn="ctr" eaLnBrk="1" hangingPunct="1">
              <a:defRPr/>
            </a:pPr>
            <a:r>
              <a:rPr lang="cs-CZ" sz="4400" dirty="0">
                <a:latin typeface="Arial" charset="0"/>
              </a:rPr>
              <a:t>Aktivní strategie k didaktickému diskursu</a:t>
            </a:r>
            <a:endParaRPr lang="cs-CZ" sz="4400" dirty="0">
              <a:latin typeface="+mj-lt"/>
              <a:ea typeface="+mj-ea"/>
              <a:cs typeface="+mj-cs"/>
            </a:endParaRPr>
          </a:p>
        </p:txBody>
      </p:sp>
      <p:sp>
        <p:nvSpPr>
          <p:cNvPr id="6" name="Zástupný symbol pro obsah 2"/>
          <p:cNvSpPr txBox="1">
            <a:spLocks/>
          </p:cNvSpPr>
          <p:nvPr/>
        </p:nvSpPr>
        <p:spPr>
          <a:xfrm>
            <a:off x="457200" y="1428750"/>
            <a:ext cx="8686800" cy="4972050"/>
          </a:xfrm>
          <a:prstGeom prst="rect">
            <a:avLst/>
          </a:prstGeom>
        </p:spPr>
        <p:txBody>
          <a:bodyPr>
            <a:normAutofit fontScale="70000" lnSpcReduction="20000"/>
          </a:bodyPr>
          <a:lstStyle/>
          <a:p>
            <a:pPr marL="342900" indent="-342900" eaLnBrk="1" fontAlgn="auto" hangingPunct="1">
              <a:spcBef>
                <a:spcPct val="20000"/>
              </a:spcBef>
              <a:spcAft>
                <a:spcPts val="0"/>
              </a:spcAft>
              <a:buFont typeface="Arial" pitchFamily="34" charset="0"/>
              <a:buNone/>
              <a:defRPr/>
            </a:pPr>
            <a:r>
              <a:rPr lang="cs-CZ" sz="3200" b="1" dirty="0">
                <a:latin typeface="+mn-lt"/>
              </a:rPr>
              <a:t>Rozporování obsahu</a:t>
            </a:r>
          </a:p>
          <a:p>
            <a:pPr marL="342900" indent="-342900" eaLnBrk="1" fontAlgn="auto" hangingPunct="1">
              <a:spcBef>
                <a:spcPct val="20000"/>
              </a:spcBef>
              <a:spcAft>
                <a:spcPts val="0"/>
              </a:spcAft>
              <a:buFont typeface="Arial" pitchFamily="34" charset="0"/>
              <a:buChar char="•"/>
              <a:defRPr/>
            </a:pPr>
            <a:r>
              <a:rPr lang="cs-CZ" sz="3200" dirty="0">
                <a:latin typeface="+mn-lt"/>
              </a:rPr>
              <a:t>U porušování lidských práv jsme se dostali k holocaustu a rasismu. Dalo se očekávat, že se zvedne vlna nevole proti Romům ze strany žáků. Myslím, že jsem jim nedokázala vysvětlit, proč rasismus není správný, toto téma je pro mě složité</a:t>
            </a:r>
          </a:p>
          <a:p>
            <a:pPr marL="342900" indent="-342900" eaLnBrk="1" fontAlgn="auto" hangingPunct="1">
              <a:spcBef>
                <a:spcPct val="20000"/>
              </a:spcBef>
              <a:spcAft>
                <a:spcPts val="0"/>
              </a:spcAft>
              <a:buFont typeface="Arial" pitchFamily="34" charset="0"/>
              <a:buChar char="•"/>
              <a:defRPr/>
            </a:pPr>
            <a:r>
              <a:rPr lang="cs-CZ" sz="3200" i="1" dirty="0">
                <a:latin typeface="+mn-lt"/>
              </a:rPr>
              <a:t>Otázky a komentáře žáků</a:t>
            </a:r>
            <a:r>
              <a:rPr lang="cs-CZ" sz="3200" dirty="0">
                <a:latin typeface="+mn-lt"/>
              </a:rPr>
              <a:t>: „Paní učitelko, já musím nesouhlasit, hrady a zámky nejsou státním majetkem, co restituce?“</a:t>
            </a:r>
          </a:p>
          <a:p>
            <a:pPr marL="342900" indent="-342900" eaLnBrk="1" fontAlgn="auto" hangingPunct="1">
              <a:spcBef>
                <a:spcPct val="20000"/>
              </a:spcBef>
              <a:spcAft>
                <a:spcPts val="0"/>
              </a:spcAft>
              <a:buFont typeface="Arial" pitchFamily="34" charset="0"/>
              <a:buNone/>
              <a:defRPr/>
            </a:pPr>
            <a:r>
              <a:rPr lang="cs-CZ" sz="3200" b="1" dirty="0">
                <a:latin typeface="+mn-lt"/>
              </a:rPr>
              <a:t>Proměna obsahu</a:t>
            </a:r>
          </a:p>
          <a:p>
            <a:pPr marL="342900" indent="-342900" eaLnBrk="1" fontAlgn="auto" hangingPunct="1">
              <a:spcBef>
                <a:spcPct val="20000"/>
              </a:spcBef>
              <a:spcAft>
                <a:spcPts val="0"/>
              </a:spcAft>
              <a:buFont typeface="Arial" pitchFamily="34" charset="0"/>
              <a:buChar char="•"/>
              <a:defRPr/>
            </a:pPr>
            <a:r>
              <a:rPr lang="cs-CZ" sz="3200" dirty="0">
                <a:latin typeface="+mn-lt"/>
              </a:rPr>
              <a:t>Zadala jsem jim samostatnou práci, která spočívala v tom, že měli na jednu půlku listu psát výhody, které jim chození do školy přináší a na druhou půlku nevýhody. Někteří žáci vypracovali úkol velmi hezky, ale jiní se vůbec nesnažili. Příkladem je Jenda, který měl v nevýhodách 5 bodů týkajících se učitelů (nenávidím některé učitele, zlí učitelé…)</a:t>
            </a:r>
          </a:p>
          <a:p>
            <a:pPr marL="342900" indent="-342900" eaLnBrk="1" fontAlgn="auto" hangingPunct="1">
              <a:spcBef>
                <a:spcPct val="20000"/>
              </a:spcBef>
              <a:spcAft>
                <a:spcPts val="0"/>
              </a:spcAft>
              <a:buFont typeface="Arial" pitchFamily="34" charset="0"/>
              <a:buChar char="•"/>
              <a:defRPr/>
            </a:pPr>
            <a:endParaRPr lang="cs-CZ" sz="3200" dirty="0">
              <a:latin typeface="+mn-lt"/>
            </a:endParaRPr>
          </a:p>
        </p:txBody>
      </p:sp>
      <p:cxnSp>
        <p:nvCxnSpPr>
          <p:cNvPr id="5" name="Přímá spojovací čára 4"/>
          <p:cNvCxnSpPr/>
          <p:nvPr/>
        </p:nvCxnSpPr>
        <p:spPr>
          <a:xfrm>
            <a:off x="0" y="1143000"/>
            <a:ext cx="9144000" cy="1588"/>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0315136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endParaRPr lang="cs-CZ" dirty="0"/>
          </a:p>
        </p:txBody>
      </p:sp>
      <p:sp>
        <p:nvSpPr>
          <p:cNvPr id="4" name="Nadpis 1"/>
          <p:cNvSpPr txBox="1">
            <a:spLocks/>
          </p:cNvSpPr>
          <p:nvPr/>
        </p:nvSpPr>
        <p:spPr>
          <a:xfrm>
            <a:off x="0" y="0"/>
            <a:ext cx="9144000" cy="1143000"/>
          </a:xfrm>
          <a:prstGeom prst="rect">
            <a:avLst/>
          </a:prstGeom>
          <a:solidFill>
            <a:schemeClr val="bg1"/>
          </a:solidFill>
        </p:spPr>
        <p:txBody>
          <a:bodyPr anchor="ctr">
            <a:normAutofit fontScale="92500" lnSpcReduction="20000"/>
          </a:bodyPr>
          <a:lstStyle/>
          <a:p>
            <a:pPr algn="ctr" eaLnBrk="1" hangingPunct="1">
              <a:defRPr/>
            </a:pPr>
            <a:r>
              <a:rPr lang="cs-CZ" sz="4400" dirty="0">
                <a:latin typeface="Arial" charset="0"/>
              </a:rPr>
              <a:t>Aktivní strategie k didaktickému diskursu</a:t>
            </a:r>
            <a:endParaRPr lang="cs-CZ" sz="4400" dirty="0">
              <a:latin typeface="+mj-lt"/>
              <a:ea typeface="+mj-ea"/>
              <a:cs typeface="+mj-cs"/>
            </a:endParaRPr>
          </a:p>
        </p:txBody>
      </p:sp>
      <p:sp>
        <p:nvSpPr>
          <p:cNvPr id="6" name="Zástupný symbol pro obsah 2"/>
          <p:cNvSpPr txBox="1">
            <a:spLocks/>
          </p:cNvSpPr>
          <p:nvPr/>
        </p:nvSpPr>
        <p:spPr>
          <a:xfrm>
            <a:off x="457200" y="1428750"/>
            <a:ext cx="8686800" cy="4972050"/>
          </a:xfrm>
          <a:prstGeom prst="rect">
            <a:avLst/>
          </a:prstGeom>
        </p:spPr>
        <p:txBody>
          <a:bodyPr>
            <a:normAutofit fontScale="70000" lnSpcReduction="20000"/>
          </a:bodyPr>
          <a:lstStyle/>
          <a:p>
            <a:pPr marL="342900" indent="-342900" eaLnBrk="1" fontAlgn="auto" hangingPunct="1">
              <a:spcBef>
                <a:spcPct val="20000"/>
              </a:spcBef>
              <a:spcAft>
                <a:spcPts val="0"/>
              </a:spcAft>
              <a:buFont typeface="Arial" pitchFamily="34" charset="0"/>
              <a:buNone/>
              <a:defRPr/>
            </a:pPr>
            <a:r>
              <a:rPr lang="cs-CZ" sz="3200" b="1" dirty="0">
                <a:latin typeface="+mn-lt"/>
              </a:rPr>
              <a:t>Rozporování obsahu</a:t>
            </a:r>
          </a:p>
          <a:p>
            <a:pPr marL="342900" indent="-342900" eaLnBrk="1" fontAlgn="auto" hangingPunct="1">
              <a:spcBef>
                <a:spcPct val="20000"/>
              </a:spcBef>
              <a:spcAft>
                <a:spcPts val="0"/>
              </a:spcAft>
              <a:buFont typeface="Arial" pitchFamily="34" charset="0"/>
              <a:buChar char="•"/>
              <a:defRPr/>
            </a:pPr>
            <a:r>
              <a:rPr lang="cs-CZ" sz="3200" dirty="0">
                <a:latin typeface="+mn-lt"/>
              </a:rPr>
              <a:t>U porušování lidských práv jsme se dostali k holocaustu a rasismu. Dalo se očekávat, že se zvedne vlna nevole proti Romům ze strany žáků. Myslím, že jsem jim nedokázala vysvětlit, proč rasismus není správný, toto téma je pro mě složité</a:t>
            </a:r>
          </a:p>
          <a:p>
            <a:pPr marL="342900" indent="-342900" eaLnBrk="1" fontAlgn="auto" hangingPunct="1">
              <a:spcBef>
                <a:spcPct val="20000"/>
              </a:spcBef>
              <a:spcAft>
                <a:spcPts val="0"/>
              </a:spcAft>
              <a:buFont typeface="Arial" pitchFamily="34" charset="0"/>
              <a:buChar char="•"/>
              <a:defRPr/>
            </a:pPr>
            <a:r>
              <a:rPr lang="cs-CZ" sz="3200" i="1" dirty="0">
                <a:latin typeface="+mn-lt"/>
              </a:rPr>
              <a:t>Otázky a komentáře žáků</a:t>
            </a:r>
            <a:r>
              <a:rPr lang="cs-CZ" sz="3200" dirty="0">
                <a:latin typeface="+mn-lt"/>
              </a:rPr>
              <a:t>: „Paní učitelko, já musím nesouhlasit, hrady a zámky nejsou státním majetkem, co restituce?“</a:t>
            </a:r>
          </a:p>
          <a:p>
            <a:pPr marL="342900" indent="-342900" eaLnBrk="1" fontAlgn="auto" hangingPunct="1">
              <a:spcBef>
                <a:spcPct val="20000"/>
              </a:spcBef>
              <a:spcAft>
                <a:spcPts val="0"/>
              </a:spcAft>
              <a:buFont typeface="Arial" pitchFamily="34" charset="0"/>
              <a:buNone/>
              <a:defRPr/>
            </a:pPr>
            <a:r>
              <a:rPr lang="cs-CZ" sz="3200" b="1" dirty="0">
                <a:latin typeface="+mn-lt"/>
              </a:rPr>
              <a:t>Proměna obsahu</a:t>
            </a:r>
          </a:p>
          <a:p>
            <a:pPr marL="342900" indent="-342900" eaLnBrk="1" fontAlgn="auto" hangingPunct="1">
              <a:spcBef>
                <a:spcPct val="20000"/>
              </a:spcBef>
              <a:spcAft>
                <a:spcPts val="0"/>
              </a:spcAft>
              <a:buFont typeface="Arial" pitchFamily="34" charset="0"/>
              <a:buChar char="•"/>
              <a:defRPr/>
            </a:pPr>
            <a:r>
              <a:rPr lang="cs-CZ" sz="3200" dirty="0">
                <a:latin typeface="+mn-lt"/>
              </a:rPr>
              <a:t>Zadala jsem jim samostatnou práci, která spočívala v tom, že měli na jednu půlku listu psát výhody, které jim chození do školy přináší a na druhou půlku nevýhody. Někteří žáci vypracovali úkol velmi hezky, ale jiní se vůbec nesnažili. Příkladem je Jenda, který měl v nevýhodách 5 bodů týkajících se učitelů (nenávidím některé učitele, zlí učitelé…)</a:t>
            </a:r>
          </a:p>
          <a:p>
            <a:pPr marL="342900" indent="-342900" eaLnBrk="1" fontAlgn="auto" hangingPunct="1">
              <a:spcBef>
                <a:spcPct val="20000"/>
              </a:spcBef>
              <a:spcAft>
                <a:spcPts val="0"/>
              </a:spcAft>
              <a:buFont typeface="Arial" pitchFamily="34" charset="0"/>
              <a:buChar char="•"/>
              <a:defRPr/>
            </a:pPr>
            <a:endParaRPr lang="cs-CZ" sz="3200" dirty="0">
              <a:latin typeface="+mn-lt"/>
            </a:endParaRPr>
          </a:p>
        </p:txBody>
      </p:sp>
      <p:cxnSp>
        <p:nvCxnSpPr>
          <p:cNvPr id="5" name="Přímá spojovací čára 4"/>
          <p:cNvCxnSpPr/>
          <p:nvPr/>
        </p:nvCxnSpPr>
        <p:spPr>
          <a:xfrm>
            <a:off x="0" y="1325468"/>
            <a:ext cx="9144000" cy="1588"/>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266501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dirty="0" smtClean="0"/>
              <a:t>Závěrem</a:t>
            </a:r>
            <a:endParaRPr lang="cs-CZ" dirty="0"/>
          </a:p>
        </p:txBody>
      </p:sp>
      <p:sp>
        <p:nvSpPr>
          <p:cNvPr id="4" name="Nadpis 1"/>
          <p:cNvSpPr txBox="1">
            <a:spLocks/>
          </p:cNvSpPr>
          <p:nvPr/>
        </p:nvSpPr>
        <p:spPr>
          <a:xfrm>
            <a:off x="0" y="0"/>
            <a:ext cx="9144000" cy="1143000"/>
          </a:xfrm>
          <a:prstGeom prst="rect">
            <a:avLst/>
          </a:prstGeom>
          <a:solidFill>
            <a:schemeClr val="bg1"/>
          </a:solidFill>
        </p:spPr>
        <p:txBody>
          <a:bodyPr anchor="ctr">
            <a:normAutofit fontScale="92500" lnSpcReduction="20000"/>
          </a:bodyPr>
          <a:lstStyle/>
          <a:p>
            <a:pPr algn="ctr" eaLnBrk="1" hangingPunct="1">
              <a:defRPr/>
            </a:pPr>
            <a:r>
              <a:rPr lang="cs-CZ" sz="4400" dirty="0">
                <a:latin typeface="Arial" charset="0"/>
              </a:rPr>
              <a:t>Aktivní strategie k didaktickému diskursu</a:t>
            </a:r>
            <a:endParaRPr lang="cs-CZ" sz="4400" dirty="0">
              <a:latin typeface="+mj-lt"/>
              <a:ea typeface="+mj-ea"/>
              <a:cs typeface="+mj-cs"/>
            </a:endParaRPr>
          </a:p>
        </p:txBody>
      </p:sp>
      <p:sp>
        <p:nvSpPr>
          <p:cNvPr id="6" name="Zástupný symbol pro obsah 2"/>
          <p:cNvSpPr txBox="1">
            <a:spLocks/>
          </p:cNvSpPr>
          <p:nvPr/>
        </p:nvSpPr>
        <p:spPr>
          <a:xfrm>
            <a:off x="457200" y="1428750"/>
            <a:ext cx="8686800" cy="4972050"/>
          </a:xfrm>
          <a:prstGeom prst="rect">
            <a:avLst/>
          </a:prstGeom>
        </p:spPr>
        <p:txBody>
          <a:bodyPr>
            <a:normAutofit fontScale="70000" lnSpcReduction="20000"/>
          </a:bodyPr>
          <a:lstStyle/>
          <a:p>
            <a:pPr marL="342900" indent="-342900" eaLnBrk="1" fontAlgn="auto" hangingPunct="1">
              <a:spcBef>
                <a:spcPct val="20000"/>
              </a:spcBef>
              <a:spcAft>
                <a:spcPts val="0"/>
              </a:spcAft>
              <a:buFont typeface="Arial" pitchFamily="34" charset="0"/>
              <a:buNone/>
              <a:defRPr/>
            </a:pPr>
            <a:r>
              <a:rPr lang="cs-CZ" sz="3200" b="1" dirty="0">
                <a:latin typeface="+mn-lt"/>
              </a:rPr>
              <a:t>Rozporování obsahu</a:t>
            </a:r>
          </a:p>
          <a:p>
            <a:pPr marL="342900" indent="-342900" eaLnBrk="1" fontAlgn="auto" hangingPunct="1">
              <a:spcBef>
                <a:spcPct val="20000"/>
              </a:spcBef>
              <a:spcAft>
                <a:spcPts val="0"/>
              </a:spcAft>
              <a:buFont typeface="Arial" pitchFamily="34" charset="0"/>
              <a:buChar char="•"/>
              <a:defRPr/>
            </a:pPr>
            <a:r>
              <a:rPr lang="cs-CZ" sz="3200" dirty="0">
                <a:latin typeface="+mn-lt"/>
              </a:rPr>
              <a:t>U porušování lidských práv jsme se dostali k holocaustu a rasismu. Dalo se očekávat, že se zvedne vlna nevole proti Romům ze strany žáků. Myslím, že jsem jim nedokázala vysvětlit, proč rasismus není správný, toto téma je pro mě složité</a:t>
            </a:r>
          </a:p>
          <a:p>
            <a:pPr marL="342900" indent="-342900" eaLnBrk="1" fontAlgn="auto" hangingPunct="1">
              <a:spcBef>
                <a:spcPct val="20000"/>
              </a:spcBef>
              <a:spcAft>
                <a:spcPts val="0"/>
              </a:spcAft>
              <a:buFont typeface="Arial" pitchFamily="34" charset="0"/>
              <a:buChar char="•"/>
              <a:defRPr/>
            </a:pPr>
            <a:r>
              <a:rPr lang="cs-CZ" sz="3200" i="1" dirty="0">
                <a:latin typeface="+mn-lt"/>
              </a:rPr>
              <a:t>Otázky a komentáře žáků</a:t>
            </a:r>
            <a:r>
              <a:rPr lang="cs-CZ" sz="3200" dirty="0">
                <a:latin typeface="+mn-lt"/>
              </a:rPr>
              <a:t>: „Paní učitelko, já musím nesouhlasit, hrady a zámky nejsou státním majetkem, co restituce?“</a:t>
            </a:r>
          </a:p>
          <a:p>
            <a:pPr marL="342900" indent="-342900" eaLnBrk="1" fontAlgn="auto" hangingPunct="1">
              <a:spcBef>
                <a:spcPct val="20000"/>
              </a:spcBef>
              <a:spcAft>
                <a:spcPts val="0"/>
              </a:spcAft>
              <a:buFont typeface="Arial" pitchFamily="34" charset="0"/>
              <a:buNone/>
              <a:defRPr/>
            </a:pPr>
            <a:r>
              <a:rPr lang="cs-CZ" sz="3200" b="1" dirty="0">
                <a:latin typeface="+mn-lt"/>
              </a:rPr>
              <a:t>Proměna obsahu</a:t>
            </a:r>
          </a:p>
          <a:p>
            <a:pPr marL="342900" indent="-342900" eaLnBrk="1" fontAlgn="auto" hangingPunct="1">
              <a:spcBef>
                <a:spcPct val="20000"/>
              </a:spcBef>
              <a:spcAft>
                <a:spcPts val="0"/>
              </a:spcAft>
              <a:buFont typeface="Arial" pitchFamily="34" charset="0"/>
              <a:buChar char="•"/>
              <a:defRPr/>
            </a:pPr>
            <a:r>
              <a:rPr lang="cs-CZ" sz="3200" dirty="0">
                <a:latin typeface="+mn-lt"/>
              </a:rPr>
              <a:t>Zadala jsem jim samostatnou práci, která spočívala v tom, že měli na jednu půlku listu psát výhody, které jim chození do školy přináší a na druhou půlku nevýhody. Někteří žáci vypracovali úkol velmi hezky, ale jiní se vůbec nesnažili. Příkladem je Jenda, který měl v nevýhodách 5 bodů týkajících se učitelů (nenávidím některé učitele, zlí učitelé…)</a:t>
            </a:r>
          </a:p>
          <a:p>
            <a:pPr marL="342900" indent="-342900" eaLnBrk="1" fontAlgn="auto" hangingPunct="1">
              <a:spcBef>
                <a:spcPct val="20000"/>
              </a:spcBef>
              <a:spcAft>
                <a:spcPts val="0"/>
              </a:spcAft>
              <a:buFont typeface="Arial" pitchFamily="34" charset="0"/>
              <a:buChar char="•"/>
              <a:defRPr/>
            </a:pPr>
            <a:endParaRPr lang="cs-CZ" sz="3200" dirty="0">
              <a:latin typeface="+mn-lt"/>
            </a:endParaRPr>
          </a:p>
        </p:txBody>
      </p:sp>
      <p:cxnSp>
        <p:nvCxnSpPr>
          <p:cNvPr id="5" name="Přímá spojovací čára 4"/>
          <p:cNvCxnSpPr/>
          <p:nvPr/>
        </p:nvCxnSpPr>
        <p:spPr>
          <a:xfrm>
            <a:off x="0" y="1143000"/>
            <a:ext cx="9144000" cy="1588"/>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25662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2"/>
          <p:cNvSpPr>
            <a:spLocks noGrp="1"/>
          </p:cNvSpPr>
          <p:nvPr>
            <p:ph idx="1"/>
          </p:nvPr>
        </p:nvSpPr>
        <p:spPr/>
        <p:txBody>
          <a:bodyPr>
            <a:normAutofit lnSpcReduction="10000"/>
          </a:bodyPr>
          <a:lstStyle/>
          <a:p>
            <a:pPr marL="365760" indent="-256032" eaLnBrk="1" fontAlgn="auto" hangingPunct="1">
              <a:spcAft>
                <a:spcPts val="0"/>
              </a:spcAft>
              <a:buFont typeface="Wingdings 3"/>
              <a:buNone/>
              <a:defRPr/>
            </a:pPr>
            <a:r>
              <a:rPr lang="cs-CZ" b="1" dirty="0" smtClean="0"/>
              <a:t>Vyjednávání výjimky</a:t>
            </a:r>
          </a:p>
          <a:p>
            <a:pPr marL="365760" indent="-256032" eaLnBrk="1" fontAlgn="auto" hangingPunct="1">
              <a:spcAft>
                <a:spcPts val="0"/>
              </a:spcAft>
              <a:buFont typeface="Wingdings 3"/>
              <a:buNone/>
              <a:defRPr/>
            </a:pPr>
            <a:r>
              <a:rPr lang="cs-CZ" dirty="0" smtClean="0"/>
              <a:t>	Já</a:t>
            </a:r>
            <a:r>
              <a:rPr lang="cs-CZ" dirty="0"/>
              <a:t>: „Toníčku, neběhej s plnou pusou po třídě, sedni si a najez se v klidu“</a:t>
            </a:r>
          </a:p>
          <a:p>
            <a:pPr marL="365760" indent="-256032" eaLnBrk="1" fontAlgn="auto" hangingPunct="1">
              <a:spcAft>
                <a:spcPts val="0"/>
              </a:spcAft>
              <a:buFont typeface="Wingdings 3"/>
              <a:buNone/>
              <a:defRPr/>
            </a:pPr>
            <a:r>
              <a:rPr lang="cs-CZ" dirty="0" smtClean="0"/>
              <a:t>	Tonda</a:t>
            </a:r>
            <a:r>
              <a:rPr lang="cs-CZ" dirty="0"/>
              <a:t>: „Ale já nemám plnou pusu, já ji mám poloprázdnou, takže to zvládám“ </a:t>
            </a:r>
            <a:endParaRPr lang="cs-CZ" dirty="0" smtClean="0"/>
          </a:p>
          <a:p>
            <a:pPr marL="365760" indent="-256032" eaLnBrk="1" fontAlgn="auto" hangingPunct="1">
              <a:spcAft>
                <a:spcPts val="0"/>
              </a:spcAft>
              <a:buFont typeface="Wingdings 3"/>
              <a:buNone/>
              <a:defRPr/>
            </a:pPr>
            <a:endParaRPr lang="cs-CZ" b="1" dirty="0" smtClean="0"/>
          </a:p>
          <a:p>
            <a:pPr marL="365760" indent="-256032" eaLnBrk="1" fontAlgn="auto" hangingPunct="1">
              <a:spcAft>
                <a:spcPts val="0"/>
              </a:spcAft>
              <a:buFont typeface="Wingdings 3"/>
              <a:buNone/>
              <a:defRPr/>
            </a:pPr>
            <a:r>
              <a:rPr lang="cs-CZ" b="1" dirty="0" smtClean="0"/>
              <a:t>Vyčnívat z davu</a:t>
            </a:r>
          </a:p>
          <a:p>
            <a:pPr marL="365760" indent="-256032" eaLnBrk="1" fontAlgn="auto" hangingPunct="1">
              <a:spcAft>
                <a:spcPts val="0"/>
              </a:spcAft>
              <a:buFont typeface="Wingdings 3"/>
              <a:buNone/>
              <a:defRPr/>
            </a:pPr>
            <a:r>
              <a:rPr lang="cs-CZ" dirty="0" smtClean="0"/>
              <a:t>	Když </a:t>
            </a:r>
            <a:r>
              <a:rPr lang="cs-CZ" dirty="0"/>
              <a:t>zlobil, přesadila ho paní učitelka přímo před katedru. Ještě se předtím rozčiloval, proč to dělá, protože on nic neudělal a na protest si nesedl do lavice, ale seděl napůl v uličce. Tak ho pí učitelka přiměla, aby si sedl do lavice, jak se patří a na protest celou hodinu nic nedělal</a:t>
            </a:r>
            <a:r>
              <a:rPr lang="cs-CZ" b="1" dirty="0"/>
              <a:t>. </a:t>
            </a:r>
            <a:endParaRPr lang="cs-CZ" dirty="0"/>
          </a:p>
          <a:p>
            <a:pPr marL="365760" indent="-256032" eaLnBrk="1" fontAlgn="auto" hangingPunct="1">
              <a:spcAft>
                <a:spcPts val="0"/>
              </a:spcAft>
              <a:buFont typeface="Wingdings 3"/>
              <a:buNone/>
              <a:defRPr/>
            </a:pPr>
            <a:endParaRPr lang="cs-CZ" dirty="0"/>
          </a:p>
        </p:txBody>
      </p:sp>
      <p:sp>
        <p:nvSpPr>
          <p:cNvPr id="2" name="Nadpis 1"/>
          <p:cNvSpPr>
            <a:spLocks noGrp="1"/>
          </p:cNvSpPr>
          <p:nvPr>
            <p:ph type="title"/>
          </p:nvPr>
        </p:nvSpPr>
        <p:spPr/>
        <p:txBody>
          <a:bodyPr/>
          <a:lstStyle/>
          <a:p>
            <a:pPr eaLnBrk="1" fontAlgn="auto" hangingPunct="1">
              <a:spcAft>
                <a:spcPts val="0"/>
              </a:spcAft>
              <a:defRPr/>
            </a:pPr>
            <a:endParaRPr lang="cs-CZ" dirty="0"/>
          </a:p>
        </p:txBody>
      </p:sp>
      <p:sp>
        <p:nvSpPr>
          <p:cNvPr id="4" name="Nadpis 1"/>
          <p:cNvSpPr txBox="1">
            <a:spLocks/>
          </p:cNvSpPr>
          <p:nvPr/>
        </p:nvSpPr>
        <p:spPr>
          <a:xfrm>
            <a:off x="-4676" y="0"/>
            <a:ext cx="9144000" cy="1143000"/>
          </a:xfrm>
          <a:prstGeom prst="rect">
            <a:avLst/>
          </a:prstGeom>
          <a:solidFill>
            <a:schemeClr val="bg1"/>
          </a:solidFill>
        </p:spPr>
        <p:txBody>
          <a:bodyPr anchor="ctr">
            <a:normAutofit fontScale="92500" lnSpcReduction="20000"/>
          </a:bodyPr>
          <a:lstStyle/>
          <a:p>
            <a:pPr algn="ctr" eaLnBrk="1" hangingPunct="1">
              <a:defRPr/>
            </a:pPr>
            <a:r>
              <a:rPr lang="cs-CZ" sz="4400" dirty="0">
                <a:latin typeface="Arial" charset="0"/>
              </a:rPr>
              <a:t>Aktivní strategie k regulativnímu diskursu</a:t>
            </a:r>
            <a:endParaRPr lang="cs-CZ" sz="4400" dirty="0">
              <a:latin typeface="+mj-lt"/>
              <a:ea typeface="+mj-ea"/>
              <a:cs typeface="+mj-cs"/>
            </a:endParaRPr>
          </a:p>
        </p:txBody>
      </p:sp>
      <p:cxnSp>
        <p:nvCxnSpPr>
          <p:cNvPr id="7" name="Přímá spojovací čára 6"/>
          <p:cNvCxnSpPr/>
          <p:nvPr/>
        </p:nvCxnSpPr>
        <p:spPr>
          <a:xfrm>
            <a:off x="0" y="1353374"/>
            <a:ext cx="9144000" cy="1588"/>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329848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endParaRPr lang="cs-CZ" dirty="0"/>
          </a:p>
        </p:txBody>
      </p:sp>
      <p:sp>
        <p:nvSpPr>
          <p:cNvPr id="4" name="Nadpis 1"/>
          <p:cNvSpPr txBox="1">
            <a:spLocks/>
          </p:cNvSpPr>
          <p:nvPr/>
        </p:nvSpPr>
        <p:spPr>
          <a:xfrm>
            <a:off x="0" y="0"/>
            <a:ext cx="9144000" cy="1143000"/>
          </a:xfrm>
          <a:prstGeom prst="rect">
            <a:avLst/>
          </a:prstGeom>
          <a:solidFill>
            <a:schemeClr val="bg1"/>
          </a:solidFill>
        </p:spPr>
        <p:txBody>
          <a:bodyPr anchor="ctr">
            <a:normAutofit/>
          </a:bodyPr>
          <a:lstStyle/>
          <a:p>
            <a:pPr algn="ctr" eaLnBrk="1" hangingPunct="1">
              <a:defRPr/>
            </a:pPr>
            <a:r>
              <a:rPr lang="cs-CZ" sz="4400" dirty="0">
                <a:latin typeface="Arial" charset="0"/>
              </a:rPr>
              <a:t>Agresivní strategie</a:t>
            </a:r>
            <a:endParaRPr lang="cs-CZ" sz="4400" dirty="0">
              <a:latin typeface="+mj-lt"/>
              <a:ea typeface="+mj-ea"/>
              <a:cs typeface="+mj-cs"/>
            </a:endParaRPr>
          </a:p>
        </p:txBody>
      </p:sp>
      <p:sp>
        <p:nvSpPr>
          <p:cNvPr id="7" name="Zástupný symbol pro obsah 2"/>
          <p:cNvSpPr txBox="1">
            <a:spLocks/>
          </p:cNvSpPr>
          <p:nvPr/>
        </p:nvSpPr>
        <p:spPr>
          <a:xfrm>
            <a:off x="457200" y="1314450"/>
            <a:ext cx="8472488" cy="5543550"/>
          </a:xfrm>
          <a:prstGeom prst="rect">
            <a:avLst/>
          </a:prstGeom>
        </p:spPr>
        <p:txBody>
          <a:bodyPr>
            <a:normAutofit fontScale="55000" lnSpcReduction="20000"/>
          </a:bodyPr>
          <a:lstStyle/>
          <a:p>
            <a:pPr marL="342900" indent="-342900" eaLnBrk="1" fontAlgn="auto" hangingPunct="1">
              <a:spcBef>
                <a:spcPct val="20000"/>
              </a:spcBef>
              <a:spcAft>
                <a:spcPts val="0"/>
              </a:spcAft>
              <a:buFont typeface="Arial" pitchFamily="34" charset="0"/>
              <a:buChar char="•"/>
              <a:defRPr/>
            </a:pPr>
            <a:r>
              <a:rPr lang="cs-CZ" sz="3200" b="1" dirty="0">
                <a:latin typeface="+mn-lt"/>
              </a:rPr>
              <a:t>K didaktickému diskursu – útok na obsah</a:t>
            </a:r>
          </a:p>
          <a:p>
            <a:pPr marL="342900" indent="-342900" eaLnBrk="1" fontAlgn="auto" hangingPunct="1">
              <a:spcBef>
                <a:spcPct val="20000"/>
              </a:spcBef>
              <a:spcAft>
                <a:spcPts val="0"/>
              </a:spcAft>
              <a:buFont typeface="Arial" pitchFamily="34" charset="0"/>
              <a:buNone/>
              <a:defRPr/>
            </a:pPr>
            <a:r>
              <a:rPr lang="cs-CZ" sz="3200" dirty="0">
                <a:latin typeface="+mn-lt"/>
              </a:rPr>
              <a:t>	Dále dostali pracovní list týkající se národnostních menšin. Bylo těžké s nimi tento list dělat, na problematiku rasismu reagovali docela agresivně. </a:t>
            </a:r>
          </a:p>
          <a:p>
            <a:pPr marL="342900" indent="-342900" eaLnBrk="1" fontAlgn="auto" hangingPunct="1">
              <a:spcBef>
                <a:spcPct val="20000"/>
              </a:spcBef>
              <a:spcAft>
                <a:spcPts val="0"/>
              </a:spcAft>
              <a:buFont typeface="Arial" pitchFamily="34" charset="0"/>
              <a:buNone/>
              <a:defRPr/>
            </a:pPr>
            <a:endParaRPr lang="cs-CZ" sz="3200" dirty="0">
              <a:latin typeface="+mn-lt"/>
            </a:endParaRPr>
          </a:p>
          <a:p>
            <a:pPr marL="342900" indent="-342900" eaLnBrk="1" fontAlgn="auto" hangingPunct="1">
              <a:spcBef>
                <a:spcPct val="20000"/>
              </a:spcBef>
              <a:spcAft>
                <a:spcPts val="0"/>
              </a:spcAft>
              <a:buFont typeface="Arial" pitchFamily="34" charset="0"/>
              <a:buChar char="•"/>
              <a:defRPr/>
            </a:pPr>
            <a:r>
              <a:rPr lang="cs-CZ" sz="3200" b="1" dirty="0">
                <a:latin typeface="+mn-lt"/>
              </a:rPr>
              <a:t>K regulativnímu diskursu – útok na normy nebo jejich reprezentanty</a:t>
            </a:r>
          </a:p>
          <a:p>
            <a:pPr marL="342900" indent="-342900" eaLnBrk="1" fontAlgn="auto" hangingPunct="1">
              <a:spcBef>
                <a:spcPct val="20000"/>
              </a:spcBef>
              <a:spcAft>
                <a:spcPts val="0"/>
              </a:spcAft>
              <a:defRPr/>
            </a:pPr>
            <a:r>
              <a:rPr lang="cs-CZ" sz="3200" dirty="0">
                <a:latin typeface="+mn-lt"/>
              </a:rPr>
              <a:t>	Dle mého tam bylo několik okamžiků, kdy žáci překročili určitou mez kázně. Následná hodina OV už překročila hranice slušného chování a vyjadřování. Po přesazení žáka za velmi nevhodné chování v celé hodině spadla žákovi židlička a třískla o zem, načež žák prohlásil nebo skoro zařval: </a:t>
            </a:r>
            <a:r>
              <a:rPr lang="cs-CZ" sz="3200" dirty="0" err="1">
                <a:latin typeface="+mn-lt"/>
              </a:rPr>
              <a:t>zkurvená</a:t>
            </a:r>
            <a:r>
              <a:rPr lang="cs-CZ" sz="3200" dirty="0">
                <a:latin typeface="+mn-lt"/>
              </a:rPr>
              <a:t> židlička. Učitelka jen odvětila: Ondro, zamysli se nad svým chováním. Žák ještě dodal něco ve smyslu však si můžu říkat, co chci. Tím vše haslo.</a:t>
            </a:r>
          </a:p>
          <a:p>
            <a:pPr marL="342900" indent="-342900" eaLnBrk="1" fontAlgn="auto" hangingPunct="1">
              <a:spcBef>
                <a:spcPct val="20000"/>
              </a:spcBef>
              <a:spcAft>
                <a:spcPts val="0"/>
              </a:spcAft>
              <a:defRPr/>
            </a:pPr>
            <a:endParaRPr lang="cs-CZ" sz="3200" dirty="0">
              <a:latin typeface="+mn-lt"/>
            </a:endParaRPr>
          </a:p>
          <a:p>
            <a:pPr marL="342900" indent="-342900" eaLnBrk="1" fontAlgn="auto" hangingPunct="1">
              <a:spcBef>
                <a:spcPct val="20000"/>
              </a:spcBef>
              <a:spcAft>
                <a:spcPts val="0"/>
              </a:spcAft>
              <a:defRPr/>
            </a:pPr>
            <a:r>
              <a:rPr lang="cs-CZ" sz="3200" dirty="0">
                <a:latin typeface="+mn-lt"/>
              </a:rPr>
              <a:t>	Uvědomuji si, že žák nedával pozor. Pak se zeptal, co má dělat doma, a protože se paní učitelka věnovala jinému žákovi, zopakovala jsem mu co říkala. A on na mě vystartoval, že nejsem žádná jeho učitelka, tak mu nemám co zadávat úkoly. Velice se rozzlobil a kopnul lavici na mě. Tato událost mě velice vyděsila. </a:t>
            </a:r>
          </a:p>
          <a:p>
            <a:pPr marL="342900" indent="-342900" eaLnBrk="1" fontAlgn="auto" hangingPunct="1">
              <a:spcBef>
                <a:spcPct val="20000"/>
              </a:spcBef>
              <a:spcAft>
                <a:spcPts val="0"/>
              </a:spcAft>
              <a:defRPr/>
            </a:pPr>
            <a:r>
              <a:rPr lang="cs-CZ" sz="3200" dirty="0">
                <a:latin typeface="+mn-lt"/>
              </a:rPr>
              <a:t> </a:t>
            </a:r>
          </a:p>
          <a:p>
            <a:pPr marL="342900" indent="-342900" eaLnBrk="1" fontAlgn="auto" hangingPunct="1">
              <a:spcBef>
                <a:spcPct val="20000"/>
              </a:spcBef>
              <a:spcAft>
                <a:spcPts val="0"/>
              </a:spcAft>
              <a:buFont typeface="Arial" pitchFamily="34" charset="0"/>
              <a:buChar char="•"/>
              <a:defRPr/>
            </a:pPr>
            <a:endParaRPr lang="cs-CZ" sz="3200" dirty="0">
              <a:latin typeface="+mn-lt"/>
            </a:endParaRPr>
          </a:p>
        </p:txBody>
      </p:sp>
      <p:cxnSp>
        <p:nvCxnSpPr>
          <p:cNvPr id="8" name="Přímá spojovací čára 7"/>
          <p:cNvCxnSpPr/>
          <p:nvPr/>
        </p:nvCxnSpPr>
        <p:spPr>
          <a:xfrm>
            <a:off x="0" y="1360393"/>
            <a:ext cx="9144000" cy="1588"/>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7463880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txBox="1">
            <a:spLocks/>
          </p:cNvSpPr>
          <p:nvPr/>
        </p:nvSpPr>
        <p:spPr>
          <a:xfrm>
            <a:off x="0" y="0"/>
            <a:ext cx="9144000" cy="1143000"/>
          </a:xfrm>
          <a:prstGeom prst="rect">
            <a:avLst/>
          </a:prstGeom>
          <a:solidFill>
            <a:schemeClr val="bg1"/>
          </a:solidFill>
        </p:spPr>
        <p:txBody>
          <a:bodyPr anchor="ctr">
            <a:normAutofit/>
          </a:bodyPr>
          <a:lstStyle/>
          <a:p>
            <a:pPr algn="ctr" eaLnBrk="1" hangingPunct="1">
              <a:defRPr/>
            </a:pPr>
            <a:r>
              <a:rPr lang="cs-CZ" sz="4400" dirty="0">
                <a:latin typeface="Arial" charset="0"/>
              </a:rPr>
              <a:t>Shrnutí</a:t>
            </a:r>
            <a:endParaRPr lang="cs-CZ" sz="4400" dirty="0">
              <a:latin typeface="+mj-lt"/>
              <a:ea typeface="+mj-ea"/>
              <a:cs typeface="+mj-cs"/>
            </a:endParaRPr>
          </a:p>
        </p:txBody>
      </p:sp>
      <p:sp>
        <p:nvSpPr>
          <p:cNvPr id="7" name="Zástupný symbol pro obsah 2"/>
          <p:cNvSpPr txBox="1">
            <a:spLocks/>
          </p:cNvSpPr>
          <p:nvPr/>
        </p:nvSpPr>
        <p:spPr>
          <a:xfrm>
            <a:off x="609600" y="1752600"/>
            <a:ext cx="8229600" cy="4525963"/>
          </a:xfrm>
          <a:prstGeom prst="rect">
            <a:avLst/>
          </a:prstGeom>
        </p:spPr>
        <p:txBody>
          <a:bodyPr>
            <a:normAutofit fontScale="77500" lnSpcReduction="20000"/>
          </a:bodyPr>
          <a:lstStyle/>
          <a:p>
            <a:pPr marL="342900" indent="-342900" eaLnBrk="1" fontAlgn="auto" hangingPunct="1">
              <a:spcBef>
                <a:spcPct val="20000"/>
              </a:spcBef>
              <a:spcAft>
                <a:spcPts val="0"/>
              </a:spcAft>
              <a:buFont typeface="Arial" pitchFamily="34" charset="0"/>
              <a:buChar char="•"/>
              <a:defRPr/>
            </a:pPr>
            <a:r>
              <a:rPr lang="cs-CZ" sz="3200" dirty="0">
                <a:latin typeface="+mn-lt"/>
              </a:rPr>
              <a:t>Rezistentí strategie žáků se vyskytují v didaktickém i v regulativním diskursu</a:t>
            </a:r>
          </a:p>
          <a:p>
            <a:pPr marL="342900" indent="-342900" eaLnBrk="1" fontAlgn="auto" hangingPunct="1">
              <a:spcBef>
                <a:spcPct val="20000"/>
              </a:spcBef>
              <a:spcAft>
                <a:spcPts val="0"/>
              </a:spcAft>
              <a:buFont typeface="Arial" pitchFamily="34" charset="0"/>
              <a:buChar char="•"/>
              <a:defRPr/>
            </a:pPr>
            <a:r>
              <a:rPr lang="cs-CZ" sz="3200" dirty="0">
                <a:latin typeface="+mn-lt"/>
              </a:rPr>
              <a:t>Resistentní strategie nabývají podob od pasivity přes aktivní resistenci po agresivitu</a:t>
            </a:r>
          </a:p>
          <a:p>
            <a:pPr marL="342900" indent="-342900" eaLnBrk="1" fontAlgn="auto" hangingPunct="1">
              <a:spcBef>
                <a:spcPct val="20000"/>
              </a:spcBef>
              <a:spcAft>
                <a:spcPts val="0"/>
              </a:spcAft>
              <a:buFont typeface="Arial" pitchFamily="34" charset="0"/>
              <a:buChar char="•"/>
              <a:defRPr/>
            </a:pPr>
            <a:r>
              <a:rPr lang="cs-CZ" sz="3200" dirty="0">
                <a:latin typeface="+mn-lt"/>
              </a:rPr>
              <a:t>Přesto že lze vnímat resistentní strategie v rozporu s normami školy, mohou být také prostředkem rozvoje žáka, vyjádřením jeho individuálních potřeb a reakcí na strukturální nerovnosti</a:t>
            </a:r>
          </a:p>
          <a:p>
            <a:pPr marL="342900" indent="-342900" eaLnBrk="1" fontAlgn="auto" hangingPunct="1">
              <a:spcBef>
                <a:spcPct val="20000"/>
              </a:spcBef>
              <a:spcAft>
                <a:spcPts val="0"/>
              </a:spcAft>
              <a:buFont typeface="Arial" pitchFamily="34" charset="0"/>
              <a:buChar char="•"/>
              <a:defRPr/>
            </a:pPr>
            <a:r>
              <a:rPr lang="cs-CZ" sz="3200" dirty="0">
                <a:latin typeface="+mn-lt"/>
              </a:rPr>
              <a:t>V deníkových záznamech rezistentní strategie často vykazovali ti žáci, kteří pracovali rychleji než ostatní, měli o problematice přehled a jevili o ni zájem, učitele se proto doptávali či relativizovali látku</a:t>
            </a:r>
          </a:p>
        </p:txBody>
      </p:sp>
      <p:cxnSp>
        <p:nvCxnSpPr>
          <p:cNvPr id="10" name="Přímá spojovací čára 9"/>
          <p:cNvCxnSpPr/>
          <p:nvPr/>
        </p:nvCxnSpPr>
        <p:spPr>
          <a:xfrm>
            <a:off x="0" y="1143000"/>
            <a:ext cx="9144000" cy="1588"/>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617284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sz="5400" dirty="0" smtClean="0"/>
              <a:t>NEKÁZEŇ</a:t>
            </a:r>
            <a:endParaRPr lang="cs-CZ" sz="5400" dirty="0"/>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12559967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Zástupný symbol pro obsah 2"/>
          <p:cNvSpPr>
            <a:spLocks noGrp="1"/>
          </p:cNvSpPr>
          <p:nvPr>
            <p:ph idx="1"/>
          </p:nvPr>
        </p:nvSpPr>
        <p:spPr>
          <a:xfrm>
            <a:off x="285750" y="1285875"/>
            <a:ext cx="8229600" cy="4525963"/>
          </a:xfrm>
        </p:spPr>
        <p:txBody>
          <a:bodyPr>
            <a:normAutofit fontScale="92500" lnSpcReduction="10000"/>
          </a:bodyPr>
          <a:lstStyle/>
          <a:p>
            <a:pPr marL="514350" indent="-514350" eaLnBrk="1" fontAlgn="auto" hangingPunct="1">
              <a:spcBef>
                <a:spcPct val="0"/>
              </a:spcBef>
              <a:spcAft>
                <a:spcPts val="0"/>
              </a:spcAft>
              <a:buFont typeface="Wingdings 3" panose="05040102010807070707" pitchFamily="18" charset="2"/>
              <a:buNone/>
              <a:defRPr/>
            </a:pPr>
            <a:r>
              <a:rPr lang="cs-CZ" sz="2800" dirty="0" smtClean="0"/>
              <a:t>1) </a:t>
            </a:r>
            <a:r>
              <a:rPr lang="cs-CZ" sz="2800" b="1" dirty="0" smtClean="0"/>
              <a:t>Popovídání</a:t>
            </a:r>
          </a:p>
          <a:p>
            <a:pPr marL="514350" indent="-514350" eaLnBrk="1" fontAlgn="auto" hangingPunct="1">
              <a:spcBef>
                <a:spcPct val="0"/>
              </a:spcBef>
              <a:spcAft>
                <a:spcPts val="0"/>
              </a:spcAft>
              <a:buFont typeface="Arial" charset="0"/>
              <a:buNone/>
              <a:defRPr/>
            </a:pPr>
            <a:r>
              <a:rPr lang="cs-CZ" sz="2800" dirty="0" smtClean="0"/>
              <a:t>	- nedirektivní partnerský rozhovor na úrovni „dospělý – </a:t>
            </a:r>
            <a:r>
              <a:rPr lang="cs-CZ" sz="2800" dirty="0" err="1" smtClean="0"/>
              <a:t>dospělý</a:t>
            </a:r>
            <a:r>
              <a:rPr lang="cs-CZ" sz="2800" dirty="0" smtClean="0"/>
              <a:t>“</a:t>
            </a:r>
          </a:p>
          <a:p>
            <a:pPr marL="514350" indent="-514350" eaLnBrk="1" fontAlgn="auto" hangingPunct="1">
              <a:spcBef>
                <a:spcPct val="0"/>
              </a:spcBef>
              <a:spcAft>
                <a:spcPts val="0"/>
              </a:spcAft>
              <a:buFont typeface="Arial" charset="0"/>
              <a:buNone/>
              <a:defRPr/>
            </a:pPr>
            <a:r>
              <a:rPr lang="cs-CZ" sz="2800" dirty="0" smtClean="0"/>
              <a:t>	- kladení otázek k věci a naslouchání</a:t>
            </a:r>
          </a:p>
          <a:p>
            <a:pPr marL="514350" indent="-514350" eaLnBrk="1" fontAlgn="auto" hangingPunct="1">
              <a:spcBef>
                <a:spcPct val="0"/>
              </a:spcBef>
              <a:spcAft>
                <a:spcPts val="0"/>
              </a:spcAft>
              <a:buFont typeface="Arial" charset="0"/>
              <a:buNone/>
              <a:defRPr/>
            </a:pPr>
            <a:r>
              <a:rPr lang="cs-CZ" sz="2800" b="1" dirty="0" smtClean="0"/>
              <a:t>2) 	Pohovor</a:t>
            </a:r>
          </a:p>
          <a:p>
            <a:pPr marL="514350" indent="-514350" eaLnBrk="1" fontAlgn="auto" hangingPunct="1">
              <a:spcBef>
                <a:spcPct val="0"/>
              </a:spcBef>
              <a:spcAft>
                <a:spcPts val="0"/>
              </a:spcAft>
              <a:buFont typeface="Arial" charset="0"/>
              <a:buNone/>
              <a:defRPr/>
            </a:pPr>
            <a:r>
              <a:rPr lang="cs-CZ" sz="2800" dirty="0" smtClean="0"/>
              <a:t>	- rozhovor na úrovni „rodič – „dospělý“</a:t>
            </a:r>
          </a:p>
          <a:p>
            <a:pPr marL="514350" indent="-514350" eaLnBrk="1" fontAlgn="auto" hangingPunct="1">
              <a:spcBef>
                <a:spcPct val="0"/>
              </a:spcBef>
              <a:spcAft>
                <a:spcPts val="0"/>
              </a:spcAft>
              <a:buFont typeface="Arial" charset="0"/>
              <a:buNone/>
              <a:defRPr/>
            </a:pPr>
            <a:r>
              <a:rPr lang="cs-CZ" sz="2800" dirty="0" smtClean="0"/>
              <a:t>	- jasně stanovené cíle a důsledky, pokud žák chování nezmění</a:t>
            </a:r>
          </a:p>
          <a:p>
            <a:pPr marL="514350" indent="-514350" eaLnBrk="1" fontAlgn="auto" hangingPunct="1">
              <a:spcBef>
                <a:spcPct val="0"/>
              </a:spcBef>
              <a:spcAft>
                <a:spcPts val="0"/>
              </a:spcAft>
              <a:buFont typeface="Arial" charset="0"/>
              <a:buNone/>
              <a:defRPr/>
            </a:pPr>
            <a:r>
              <a:rPr lang="cs-CZ" sz="2800" b="1" dirty="0" smtClean="0"/>
              <a:t>3)  Ostrá výtka</a:t>
            </a:r>
          </a:p>
          <a:p>
            <a:pPr marL="514350" indent="-514350" eaLnBrk="1" fontAlgn="auto" hangingPunct="1">
              <a:spcBef>
                <a:spcPct val="0"/>
              </a:spcBef>
              <a:spcAft>
                <a:spcPts val="0"/>
              </a:spcAft>
              <a:buFont typeface="Arial" charset="0"/>
              <a:buNone/>
              <a:defRPr/>
            </a:pPr>
            <a:r>
              <a:rPr lang="cs-CZ" sz="2800" dirty="0" smtClean="0"/>
              <a:t>	- direktivní rodičovský přístup na úrovni „rodič“ – „dítě“</a:t>
            </a:r>
          </a:p>
          <a:p>
            <a:pPr marL="514350" indent="-514350" eaLnBrk="1" fontAlgn="auto" hangingPunct="1">
              <a:spcBef>
                <a:spcPct val="0"/>
              </a:spcBef>
              <a:spcAft>
                <a:spcPts val="0"/>
              </a:spcAft>
              <a:buFont typeface="Arial" charset="0"/>
              <a:buNone/>
              <a:defRPr/>
            </a:pPr>
            <a:r>
              <a:rPr lang="cs-CZ" sz="2800" dirty="0" smtClean="0"/>
              <a:t>	- technika výslechu, opakující se otázky…</a:t>
            </a:r>
          </a:p>
        </p:txBody>
      </p:sp>
      <p:sp>
        <p:nvSpPr>
          <p:cNvPr id="12290" name="Nadpis 1"/>
          <p:cNvSpPr>
            <a:spLocks noGrp="1"/>
          </p:cNvSpPr>
          <p:nvPr>
            <p:ph type="title"/>
          </p:nvPr>
        </p:nvSpPr>
        <p:spPr>
          <a:xfrm>
            <a:off x="914400" y="285750"/>
            <a:ext cx="8229600" cy="1143000"/>
          </a:xfrm>
        </p:spPr>
        <p:txBody>
          <a:bodyPr>
            <a:normAutofit/>
          </a:bodyPr>
          <a:lstStyle/>
          <a:p>
            <a:pPr eaLnBrk="1" fontAlgn="auto" hangingPunct="1">
              <a:spcAft>
                <a:spcPts val="0"/>
              </a:spcAft>
              <a:defRPr/>
            </a:pPr>
            <a:r>
              <a:rPr lang="cs-CZ" dirty="0" smtClean="0"/>
              <a:t>Obecné přístupy k řešení nekázně </a:t>
            </a:r>
            <a:br>
              <a:rPr lang="cs-CZ" dirty="0" smtClean="0"/>
            </a:br>
            <a:r>
              <a:rPr lang="cs-CZ" dirty="0" smtClean="0"/>
              <a:t>(srov. Berne, 2011)</a:t>
            </a:r>
          </a:p>
        </p:txBody>
      </p:sp>
    </p:spTree>
    <p:extLst>
      <p:ext uri="{BB962C8B-B14F-4D97-AF65-F5344CB8AC3E}">
        <p14:creationId xmlns:p14="http://schemas.microsoft.com/office/powerpoint/2010/main" val="34316170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obsah 2"/>
          <p:cNvSpPr>
            <a:spLocks noGrp="1"/>
          </p:cNvSpPr>
          <p:nvPr>
            <p:ph idx="1"/>
          </p:nvPr>
        </p:nvSpPr>
        <p:spPr/>
        <p:txBody>
          <a:bodyPr/>
          <a:lstStyle/>
          <a:p>
            <a:pPr algn="ctr" eaLnBrk="1" hangingPunct="1"/>
            <a:r>
              <a:rPr lang="cs-CZ" altLang="cs-CZ" smtClean="0"/>
              <a:t>Řešení nekázně/nespolupráce prostřednictvím popovídání, pohovoru a ostré výtky</a:t>
            </a:r>
          </a:p>
        </p:txBody>
      </p:sp>
      <p:sp>
        <p:nvSpPr>
          <p:cNvPr id="13314" name="Nadpis 1"/>
          <p:cNvSpPr>
            <a:spLocks noGrp="1"/>
          </p:cNvSpPr>
          <p:nvPr>
            <p:ph type="title"/>
          </p:nvPr>
        </p:nvSpPr>
        <p:spPr/>
        <p:txBody>
          <a:bodyPr/>
          <a:lstStyle/>
          <a:p>
            <a:pPr eaLnBrk="1" fontAlgn="auto" hangingPunct="1">
              <a:spcAft>
                <a:spcPts val="0"/>
              </a:spcAft>
              <a:defRPr/>
            </a:pPr>
            <a:r>
              <a:rPr lang="cs-CZ" smtClean="0"/>
              <a:t>Cvičení </a:t>
            </a:r>
          </a:p>
        </p:txBody>
      </p:sp>
    </p:spTree>
    <p:extLst>
      <p:ext uri="{BB962C8B-B14F-4D97-AF65-F5344CB8AC3E}">
        <p14:creationId xmlns:p14="http://schemas.microsoft.com/office/powerpoint/2010/main" val="674169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Autofit/>
          </a:bodyPr>
          <a:lstStyle/>
          <a:p>
            <a:r>
              <a:rPr lang="cs-CZ" sz="4000" dirty="0" smtClean="0"/>
              <a:t>Problémy v chování a poruchy chování</a:t>
            </a:r>
            <a:endParaRPr lang="cs-CZ" sz="4000" dirty="0"/>
          </a:p>
        </p:txBody>
      </p:sp>
      <p:sp>
        <p:nvSpPr>
          <p:cNvPr id="3" name="Podnadpis 2"/>
          <p:cNvSpPr>
            <a:spLocks noGrp="1"/>
          </p:cNvSpPr>
          <p:nvPr>
            <p:ph type="subTitle" idx="1"/>
          </p:nvPr>
        </p:nvSpPr>
        <p:spPr/>
        <p:txBody>
          <a:bodyPr/>
          <a:lstStyle/>
          <a:p>
            <a:endParaRPr lang="cs-CZ"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sz="5400" dirty="0" smtClean="0"/>
              <a:t>Agresivita</a:t>
            </a:r>
            <a:br>
              <a:rPr lang="cs-CZ" sz="5400" dirty="0" smtClean="0"/>
            </a:br>
            <a:r>
              <a:rPr lang="cs-CZ" sz="5400" dirty="0" smtClean="0"/>
              <a:t>Šikana</a:t>
            </a:r>
            <a:endParaRPr lang="cs-CZ" sz="5400" dirty="0"/>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9386487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1472" y="571480"/>
            <a:ext cx="7467600" cy="1143000"/>
          </a:xfrm>
        </p:spPr>
        <p:txBody>
          <a:bodyPr>
            <a:normAutofit fontScale="90000"/>
          </a:bodyPr>
          <a:lstStyle/>
          <a:p>
            <a:pPr algn="ctr"/>
            <a:r>
              <a:rPr lang="cs-CZ" sz="4000" dirty="0" smtClean="0"/>
              <a:t>Agresivita ve škole</a:t>
            </a:r>
            <a:r>
              <a:rPr lang="cs-CZ" dirty="0" smtClean="0"/>
              <a:t/>
            </a:r>
            <a:br>
              <a:rPr lang="cs-CZ" dirty="0" smtClean="0"/>
            </a:br>
            <a:r>
              <a:rPr lang="cs-CZ" dirty="0" smtClean="0"/>
              <a:t>netradiční pohled: rvačka jako kulturní forma“ (D. Bittnerová)</a:t>
            </a:r>
            <a:endParaRPr lang="cs-CZ" dirty="0"/>
          </a:p>
        </p:txBody>
      </p:sp>
      <p:sp>
        <p:nvSpPr>
          <p:cNvPr id="3" name="Zástupný symbol pro obsah 2"/>
          <p:cNvSpPr>
            <a:spLocks noGrp="1"/>
          </p:cNvSpPr>
          <p:nvPr>
            <p:ph sz="quarter" idx="1"/>
          </p:nvPr>
        </p:nvSpPr>
        <p:spPr/>
        <p:txBody>
          <a:bodyPr/>
          <a:lstStyle/>
          <a:p>
            <a:pPr lvl="0">
              <a:buNone/>
            </a:pPr>
            <a:endParaRPr lang="cs-CZ" dirty="0" smtClean="0"/>
          </a:p>
          <a:p>
            <a:pPr lvl="0"/>
            <a:r>
              <a:rPr lang="cs-CZ" dirty="0" smtClean="0"/>
              <a:t>HRY S NÁSILÍM</a:t>
            </a:r>
          </a:p>
          <a:p>
            <a:pPr lvl="0">
              <a:buNone/>
            </a:pPr>
            <a:r>
              <a:rPr lang="cs-CZ" dirty="0" smtClean="0"/>
              <a:t>	- charakteristika rvačky jako kulturní formy</a:t>
            </a:r>
          </a:p>
          <a:p>
            <a:pPr lvl="0"/>
            <a:endParaRPr lang="cs-CZ" dirty="0" smtClean="0"/>
          </a:p>
          <a:p>
            <a:pPr lvl="0"/>
            <a:r>
              <a:rPr lang="cs-CZ" dirty="0" smtClean="0"/>
              <a:t>SCÉNÁŘ A STRATEGIE HER S NÁSILÍM</a:t>
            </a:r>
          </a:p>
          <a:p>
            <a:pPr lvl="0">
              <a:buNone/>
            </a:pPr>
            <a:r>
              <a:rPr lang="cs-CZ" dirty="0" smtClean="0"/>
              <a:t> 	- provokace – honička – zápas</a:t>
            </a:r>
          </a:p>
          <a:p>
            <a:pPr lvl="0">
              <a:buNone/>
            </a:pPr>
            <a:r>
              <a:rPr lang="cs-CZ" dirty="0" smtClean="0"/>
              <a:t>	- hranice hry</a:t>
            </a:r>
          </a:p>
          <a:p>
            <a:pPr lvl="0">
              <a:buNone/>
            </a:pPr>
            <a:r>
              <a:rPr lang="cs-CZ" dirty="0" smtClean="0"/>
              <a:t>	- teatrální prvky</a:t>
            </a:r>
          </a:p>
          <a:p>
            <a:pPr lvl="0">
              <a:buNone/>
            </a:pPr>
            <a:r>
              <a:rPr lang="cs-CZ" dirty="0" smtClean="0"/>
              <a:t>	- slovník her s násilím </a:t>
            </a:r>
          </a:p>
          <a:p>
            <a:r>
              <a:rPr lang="cs-CZ" dirty="0" smtClean="0"/>
              <a:t>NÁSILÍ U DÍVEK</a:t>
            </a:r>
            <a:endParaRPr lang="cs-CZ" dirty="0"/>
          </a:p>
        </p:txBody>
      </p:sp>
    </p:spTree>
    <p:extLst>
      <p:ext uri="{BB962C8B-B14F-4D97-AF65-F5344CB8AC3E}">
        <p14:creationId xmlns:p14="http://schemas.microsoft.com/office/powerpoint/2010/main" val="26991033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Mimo roli: Helena</a:t>
            </a:r>
            <a:endParaRPr lang="cs-CZ" dirty="0"/>
          </a:p>
        </p:txBody>
      </p:sp>
      <p:sp>
        <p:nvSpPr>
          <p:cNvPr id="3" name="Zástupný symbol pro obsah 2"/>
          <p:cNvSpPr>
            <a:spLocks noGrp="1"/>
          </p:cNvSpPr>
          <p:nvPr>
            <p:ph sz="quarter" idx="1"/>
          </p:nvPr>
        </p:nvSpPr>
        <p:spPr/>
        <p:txBody>
          <a:bodyPr>
            <a:normAutofit/>
          </a:bodyPr>
          <a:lstStyle/>
          <a:p>
            <a:r>
              <a:rPr lang="cs-CZ" dirty="0" smtClean="0"/>
              <a:t>„Fanda se proboxovává z hloučku, pohyby jsou teatrální – hraje si. Střetává se se Tomášem a buší do něho jako do boxovacího pytle. Volá: “Jsem automatická mlátička.” Tomáš před ním ustupuje k lavicím a otáčí se k Fandovi zády. Přichází Helena a dává Fandovi ránu. Fanda ale neví co má dělat, tak odchází na chodbu. Helena ho však následuje. Fanda před ní utíká, vrací se do třídy. Zde ho Helena pošťuchuje, opírá Fandu o zeď a bouchá ho. Fanda volá: “Pani učitelko pomoc. Pokus o znásilnění.” Helena si ještě do něj</a:t>
            </a:r>
          </a:p>
          <a:p>
            <a:pPr>
              <a:buNone/>
            </a:pPr>
            <a:r>
              <a:rPr lang="cs-CZ" dirty="0" smtClean="0"/>
              <a:t>	plácne a jde pryč.“ (19.4.2001)</a:t>
            </a:r>
            <a:endParaRPr lang="cs-CZ" dirty="0"/>
          </a:p>
        </p:txBody>
      </p:sp>
    </p:spTree>
    <p:extLst>
      <p:ext uri="{BB962C8B-B14F-4D97-AF65-F5344CB8AC3E}">
        <p14:creationId xmlns:p14="http://schemas.microsoft.com/office/powerpoint/2010/main" val="36258718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Agresivita jako problém</a:t>
            </a:r>
            <a:endParaRPr lang="cs-CZ" dirty="0"/>
          </a:p>
        </p:txBody>
      </p:sp>
      <p:sp>
        <p:nvSpPr>
          <p:cNvPr id="3" name="Zástupný symbol pro obsah 2"/>
          <p:cNvSpPr>
            <a:spLocks noGrp="1"/>
          </p:cNvSpPr>
          <p:nvPr>
            <p:ph sz="quarter" idx="1"/>
          </p:nvPr>
        </p:nvSpPr>
        <p:spPr/>
        <p:txBody>
          <a:bodyPr/>
          <a:lstStyle/>
          <a:p>
            <a:pPr algn="ctr">
              <a:buNone/>
            </a:pPr>
            <a:endParaRPr lang="cs-CZ" dirty="0" smtClean="0"/>
          </a:p>
          <a:p>
            <a:pPr algn="ctr"/>
            <a:endParaRPr lang="cs-CZ" dirty="0" smtClean="0"/>
          </a:p>
          <a:p>
            <a:pPr algn="ctr">
              <a:spcBef>
                <a:spcPct val="0"/>
              </a:spcBef>
              <a:buNone/>
            </a:pPr>
            <a:r>
              <a:rPr lang="cs-CZ" dirty="0" smtClean="0"/>
              <a:t>Čím se liší zkušenosti Jirky a Květy od her s násilím?</a:t>
            </a:r>
          </a:p>
          <a:p>
            <a:pPr algn="ctr">
              <a:spcBef>
                <a:spcPct val="0"/>
              </a:spcBef>
              <a:buNone/>
            </a:pPr>
            <a:endParaRPr lang="cs-CZ" dirty="0" smtClean="0"/>
          </a:p>
          <a:p>
            <a:pPr algn="ctr">
              <a:spcBef>
                <a:spcPct val="0"/>
              </a:spcBef>
              <a:buNone/>
            </a:pPr>
            <a:r>
              <a:rPr lang="cs-CZ" dirty="0" smtClean="0"/>
              <a:t>Kdy je agresivita problematická?</a:t>
            </a:r>
          </a:p>
        </p:txBody>
      </p:sp>
    </p:spTree>
    <p:extLst>
      <p:ext uri="{BB962C8B-B14F-4D97-AF65-F5344CB8AC3E}">
        <p14:creationId xmlns:p14="http://schemas.microsoft.com/office/powerpoint/2010/main" val="18177445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Šikana jako extrémní podoba agresivity</a:t>
            </a:r>
            <a:endParaRPr lang="cs-CZ" dirty="0"/>
          </a:p>
        </p:txBody>
      </p:sp>
      <p:sp>
        <p:nvSpPr>
          <p:cNvPr id="3" name="Zástupný symbol pro obsah 2"/>
          <p:cNvSpPr>
            <a:spLocks noGrp="1"/>
          </p:cNvSpPr>
          <p:nvPr>
            <p:ph sz="quarter" idx="1"/>
          </p:nvPr>
        </p:nvSpPr>
        <p:spPr/>
        <p:txBody>
          <a:bodyPr/>
          <a:lstStyle/>
          <a:p>
            <a:r>
              <a:rPr lang="cs-CZ" b="1" dirty="0" smtClean="0"/>
              <a:t>Šikana: </a:t>
            </a:r>
            <a:r>
              <a:rPr lang="en-US" dirty="0" err="1" smtClean="0"/>
              <a:t>prosazováním</a:t>
            </a:r>
            <a:r>
              <a:rPr lang="en-US" dirty="0" smtClean="0"/>
              <a:t> </a:t>
            </a:r>
            <a:r>
              <a:rPr lang="en-US" dirty="0" err="1" smtClean="0"/>
              <a:t>interpersonální</a:t>
            </a:r>
            <a:r>
              <a:rPr lang="en-US" dirty="0" smtClean="0"/>
              <a:t> </a:t>
            </a:r>
            <a:r>
              <a:rPr lang="en-US" dirty="0" err="1" smtClean="0"/>
              <a:t>síly</a:t>
            </a:r>
            <a:r>
              <a:rPr lang="en-US" dirty="0" smtClean="0"/>
              <a:t> </a:t>
            </a:r>
            <a:r>
              <a:rPr lang="en-US" dirty="0" err="1" smtClean="0"/>
              <a:t>přes</a:t>
            </a:r>
            <a:r>
              <a:rPr lang="en-US" dirty="0" smtClean="0"/>
              <a:t> </a:t>
            </a:r>
            <a:r>
              <a:rPr lang="en-US" dirty="0" err="1" smtClean="0"/>
              <a:t>agresivitu</a:t>
            </a:r>
            <a:r>
              <a:rPr lang="en-US" dirty="0" smtClean="0"/>
              <a:t>. </a:t>
            </a:r>
            <a:r>
              <a:rPr lang="en-US" dirty="0" err="1" smtClean="0"/>
              <a:t>Zahrnuje</a:t>
            </a:r>
            <a:r>
              <a:rPr lang="en-US" dirty="0" smtClean="0"/>
              <a:t> </a:t>
            </a:r>
            <a:r>
              <a:rPr lang="en-US" dirty="0" err="1" smtClean="0"/>
              <a:t>negativní</a:t>
            </a:r>
            <a:r>
              <a:rPr lang="en-US" dirty="0" smtClean="0"/>
              <a:t> </a:t>
            </a:r>
            <a:r>
              <a:rPr lang="en-US" dirty="0" err="1" smtClean="0"/>
              <a:t>fyzický</a:t>
            </a:r>
            <a:r>
              <a:rPr lang="en-US" dirty="0" smtClean="0"/>
              <a:t> </a:t>
            </a:r>
            <a:r>
              <a:rPr lang="en-US" dirty="0" err="1" smtClean="0"/>
              <a:t>nebo</a:t>
            </a:r>
            <a:r>
              <a:rPr lang="en-US" dirty="0" smtClean="0"/>
              <a:t> </a:t>
            </a:r>
            <a:r>
              <a:rPr lang="en-US" dirty="0" err="1" smtClean="0"/>
              <a:t>verbální</a:t>
            </a:r>
            <a:r>
              <a:rPr lang="en-US" dirty="0" smtClean="0"/>
              <a:t> </a:t>
            </a:r>
            <a:r>
              <a:rPr lang="en-US" dirty="0" err="1" smtClean="0"/>
              <a:t>akt</a:t>
            </a:r>
            <a:r>
              <a:rPr lang="en-US" dirty="0" smtClean="0"/>
              <a:t>, </a:t>
            </a:r>
            <a:r>
              <a:rPr lang="en-US" dirty="0" err="1" smtClean="0"/>
              <a:t>způsobuje</a:t>
            </a:r>
            <a:r>
              <a:rPr lang="en-US" dirty="0" smtClean="0"/>
              <a:t> </a:t>
            </a:r>
            <a:r>
              <a:rPr lang="en-US" dirty="0" err="1" smtClean="0"/>
              <a:t>úzkost</a:t>
            </a:r>
            <a:r>
              <a:rPr lang="en-US" dirty="0" smtClean="0"/>
              <a:t> </a:t>
            </a:r>
            <a:r>
              <a:rPr lang="en-US" dirty="0" err="1" smtClean="0"/>
              <a:t>oběti</a:t>
            </a:r>
            <a:r>
              <a:rPr lang="en-US" dirty="0" smtClean="0"/>
              <a:t>, je </a:t>
            </a:r>
            <a:r>
              <a:rPr lang="en-US" dirty="0" err="1" smtClean="0"/>
              <a:t>opakovaný</a:t>
            </a:r>
            <a:r>
              <a:rPr lang="en-US" dirty="0" smtClean="0"/>
              <a:t> v </a:t>
            </a:r>
            <a:r>
              <a:rPr lang="en-US" dirty="0" err="1" smtClean="0"/>
              <a:t>průběhu</a:t>
            </a:r>
            <a:r>
              <a:rPr lang="en-US" dirty="0" smtClean="0"/>
              <a:t> </a:t>
            </a:r>
            <a:r>
              <a:rPr lang="en-US" dirty="0" err="1" smtClean="0"/>
              <a:t>času</a:t>
            </a:r>
            <a:r>
              <a:rPr lang="en-US" dirty="0" smtClean="0"/>
              <a:t> a </a:t>
            </a:r>
            <a:r>
              <a:rPr lang="en-US" dirty="0" err="1" smtClean="0"/>
              <a:t>zahrnuje</a:t>
            </a:r>
            <a:r>
              <a:rPr lang="en-US" dirty="0" smtClean="0"/>
              <a:t> </a:t>
            </a:r>
            <a:r>
              <a:rPr lang="cs-CZ" smtClean="0"/>
              <a:t>nepoměr sil</a:t>
            </a:r>
            <a:r>
              <a:rPr lang="en-US" smtClean="0"/>
              <a:t> </a:t>
            </a:r>
            <a:r>
              <a:rPr lang="en-US" dirty="0" err="1" smtClean="0"/>
              <a:t>mezi</a:t>
            </a:r>
            <a:r>
              <a:rPr lang="en-US" dirty="0" smtClean="0"/>
              <a:t> </a:t>
            </a:r>
            <a:r>
              <a:rPr lang="en-US" dirty="0" err="1" smtClean="0"/>
              <a:t>šikanujícími</a:t>
            </a:r>
            <a:r>
              <a:rPr lang="en-US" dirty="0" smtClean="0"/>
              <a:t> a </a:t>
            </a:r>
            <a:r>
              <a:rPr lang="en-US" dirty="0" err="1" smtClean="0"/>
              <a:t>jejich</a:t>
            </a:r>
            <a:r>
              <a:rPr lang="en-US" dirty="0" smtClean="0"/>
              <a:t> </a:t>
            </a:r>
            <a:r>
              <a:rPr lang="en-US" dirty="0" err="1" smtClean="0"/>
              <a:t>oběťmi</a:t>
            </a:r>
            <a:r>
              <a:rPr lang="en-US" dirty="0" smtClean="0"/>
              <a:t> </a:t>
            </a:r>
            <a:endParaRPr lang="cs-CZ" dirty="0" smtClean="0"/>
          </a:p>
          <a:p>
            <a:r>
              <a:rPr lang="cs-CZ" dirty="0" smtClean="0"/>
              <a:t>Hledání hranic agresivity a šikany – 5P šikany:</a:t>
            </a:r>
          </a:p>
          <a:p>
            <a:pPr>
              <a:buNone/>
            </a:pPr>
            <a:r>
              <a:rPr lang="cs-CZ" dirty="0" smtClean="0"/>
              <a:t>	</a:t>
            </a:r>
            <a:r>
              <a:rPr lang="en-US" dirty="0" smtClean="0"/>
              <a:t>1. Power </a:t>
            </a:r>
            <a:endParaRPr lang="cs-CZ" dirty="0" smtClean="0"/>
          </a:p>
          <a:p>
            <a:pPr>
              <a:buNone/>
            </a:pPr>
            <a:r>
              <a:rPr lang="cs-CZ" dirty="0" smtClean="0"/>
              <a:t>	</a:t>
            </a:r>
            <a:r>
              <a:rPr lang="en-US" dirty="0" smtClean="0"/>
              <a:t>2. Persistence</a:t>
            </a:r>
            <a:endParaRPr lang="cs-CZ" dirty="0" smtClean="0"/>
          </a:p>
          <a:p>
            <a:pPr>
              <a:buNone/>
            </a:pPr>
            <a:r>
              <a:rPr lang="cs-CZ" dirty="0" smtClean="0"/>
              <a:t>	</a:t>
            </a:r>
            <a:r>
              <a:rPr lang="en-US" dirty="0" smtClean="0"/>
              <a:t>3. Peers</a:t>
            </a:r>
            <a:endParaRPr lang="cs-CZ" dirty="0" smtClean="0"/>
          </a:p>
          <a:p>
            <a:pPr>
              <a:buNone/>
            </a:pPr>
            <a:r>
              <a:rPr lang="cs-CZ" dirty="0" smtClean="0"/>
              <a:t>	</a:t>
            </a:r>
            <a:r>
              <a:rPr lang="en-US" dirty="0" smtClean="0"/>
              <a:t>4. Purpose</a:t>
            </a:r>
            <a:endParaRPr lang="cs-CZ" dirty="0" smtClean="0"/>
          </a:p>
          <a:p>
            <a:pPr>
              <a:buNone/>
            </a:pPr>
            <a:r>
              <a:rPr lang="cs-CZ" dirty="0" smtClean="0"/>
              <a:t>	</a:t>
            </a:r>
            <a:r>
              <a:rPr lang="en-US" dirty="0" smtClean="0"/>
              <a:t>5. Perception</a:t>
            </a:r>
            <a:endParaRPr lang="cs-CZ" dirty="0" smtClean="0"/>
          </a:p>
          <a:p>
            <a:endParaRPr lang="cs-CZ" dirty="0" smtClean="0"/>
          </a:p>
          <a:p>
            <a:endParaRPr lang="cs-CZ" dirty="0"/>
          </a:p>
        </p:txBody>
      </p:sp>
    </p:spTree>
    <p:extLst>
      <p:ext uri="{BB962C8B-B14F-4D97-AF65-F5344CB8AC3E}">
        <p14:creationId xmlns:p14="http://schemas.microsoft.com/office/powerpoint/2010/main" val="8483568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
            </a:r>
            <a:br>
              <a:rPr lang="cs-CZ" dirty="0" smtClean="0"/>
            </a:br>
            <a:r>
              <a:rPr lang="cs-CZ" dirty="0" smtClean="0"/>
              <a:t>P</a:t>
            </a:r>
            <a:r>
              <a:rPr lang="en-US" dirty="0" err="1" smtClean="0"/>
              <a:t>rojevy</a:t>
            </a:r>
            <a:r>
              <a:rPr lang="en-US" dirty="0" smtClean="0"/>
              <a:t> </a:t>
            </a:r>
            <a:r>
              <a:rPr lang="en-US" dirty="0" err="1" smtClean="0"/>
              <a:t>šikany</a:t>
            </a:r>
            <a:r>
              <a:rPr lang="cs-CZ" dirty="0" smtClean="0"/>
              <a:t/>
            </a:r>
            <a:br>
              <a:rPr lang="cs-CZ" dirty="0" smtClean="0"/>
            </a:br>
            <a:endParaRPr lang="cs-CZ" dirty="0"/>
          </a:p>
        </p:txBody>
      </p:sp>
      <p:sp>
        <p:nvSpPr>
          <p:cNvPr id="3" name="Zástupný symbol pro obsah 2"/>
          <p:cNvSpPr>
            <a:spLocks noGrp="1"/>
          </p:cNvSpPr>
          <p:nvPr>
            <p:ph sz="quarter" idx="1"/>
          </p:nvPr>
        </p:nvSpPr>
        <p:spPr/>
        <p:txBody>
          <a:bodyPr/>
          <a:lstStyle/>
          <a:p>
            <a:pPr lvl="0"/>
            <a:r>
              <a:rPr lang="en-US" b="1" i="1" dirty="0" err="1" smtClean="0"/>
              <a:t>přímé</a:t>
            </a:r>
            <a:r>
              <a:rPr lang="en-US" b="1" i="1" dirty="0" smtClean="0"/>
              <a:t> </a:t>
            </a:r>
            <a:r>
              <a:rPr lang="en-US" b="1" i="1" dirty="0" err="1"/>
              <a:t>projevy</a:t>
            </a:r>
            <a:r>
              <a:rPr lang="en-US" b="1" i="1" dirty="0"/>
              <a:t>:</a:t>
            </a:r>
            <a:r>
              <a:rPr lang="en-US" b="1" dirty="0"/>
              <a:t> </a:t>
            </a:r>
            <a:endParaRPr lang="cs-CZ" b="1" dirty="0" smtClean="0"/>
          </a:p>
          <a:p>
            <a:pPr lvl="0">
              <a:buNone/>
            </a:pPr>
            <a:r>
              <a:rPr lang="cs-CZ" dirty="0"/>
              <a:t>	</a:t>
            </a:r>
            <a:r>
              <a:rPr lang="en-US" dirty="0" err="1" smtClean="0"/>
              <a:t>posměch</a:t>
            </a:r>
            <a:r>
              <a:rPr lang="cs-CZ" dirty="0" smtClean="0"/>
              <a:t> (přezdívky, nadávky, hrubé žerty</a:t>
            </a:r>
            <a:r>
              <a:rPr lang="cs-CZ" dirty="0"/>
              <a:t>)</a:t>
            </a:r>
            <a:r>
              <a:rPr lang="en-US" dirty="0" smtClean="0"/>
              <a:t> </a:t>
            </a:r>
            <a:r>
              <a:rPr lang="en-US" dirty="0" err="1" smtClean="0"/>
              <a:t>kritika</a:t>
            </a:r>
            <a:r>
              <a:rPr lang="en-US" dirty="0" smtClean="0"/>
              <a:t>, </a:t>
            </a:r>
            <a:r>
              <a:rPr lang="en-US" dirty="0" err="1"/>
              <a:t>příkazy</a:t>
            </a:r>
            <a:r>
              <a:rPr lang="en-US" dirty="0" smtClean="0"/>
              <a:t>,</a:t>
            </a:r>
            <a:r>
              <a:rPr lang="cs-CZ" dirty="0" smtClean="0"/>
              <a:t> kterým se dítě podřizuje,</a:t>
            </a:r>
            <a:r>
              <a:rPr lang="en-US" dirty="0" smtClean="0"/>
              <a:t> </a:t>
            </a:r>
            <a:r>
              <a:rPr lang="en-US" dirty="0" err="1"/>
              <a:t>strkání</a:t>
            </a:r>
            <a:r>
              <a:rPr lang="en-US" dirty="0"/>
              <a:t>, </a:t>
            </a:r>
            <a:r>
              <a:rPr lang="en-US" dirty="0" err="1" smtClean="0"/>
              <a:t>bití</a:t>
            </a:r>
            <a:r>
              <a:rPr lang="en-US" dirty="0"/>
              <a:t>, </a:t>
            </a:r>
            <a:r>
              <a:rPr lang="en-US" dirty="0" err="1"/>
              <a:t>kopání</a:t>
            </a:r>
            <a:endParaRPr lang="cs-CZ" dirty="0"/>
          </a:p>
          <a:p>
            <a:pPr lvl="0"/>
            <a:r>
              <a:rPr lang="en-US" b="1" i="1" dirty="0" err="1"/>
              <a:t>nepřímé</a:t>
            </a:r>
            <a:r>
              <a:rPr lang="en-US" b="1" i="1" dirty="0"/>
              <a:t> </a:t>
            </a:r>
            <a:r>
              <a:rPr lang="en-US" b="1" i="1" dirty="0" err="1" smtClean="0"/>
              <a:t>projevy</a:t>
            </a:r>
            <a:r>
              <a:rPr lang="en-US" b="1" i="1" dirty="0" smtClean="0"/>
              <a:t>:</a:t>
            </a:r>
            <a:r>
              <a:rPr lang="en-US" b="1" dirty="0" smtClean="0"/>
              <a:t> </a:t>
            </a:r>
            <a:endParaRPr lang="cs-CZ" b="1" dirty="0" smtClean="0"/>
          </a:p>
          <a:p>
            <a:pPr lvl="0">
              <a:buNone/>
            </a:pPr>
            <a:r>
              <a:rPr lang="cs-CZ" dirty="0"/>
              <a:t>	</a:t>
            </a:r>
            <a:r>
              <a:rPr lang="en-US" dirty="0" err="1" smtClean="0"/>
              <a:t>dítě</a:t>
            </a:r>
            <a:r>
              <a:rPr lang="en-US" dirty="0" smtClean="0"/>
              <a:t> </a:t>
            </a:r>
            <a:r>
              <a:rPr lang="en-US" dirty="0"/>
              <a:t>je </a:t>
            </a:r>
            <a:r>
              <a:rPr lang="en-US" dirty="0" err="1"/>
              <a:t>často</a:t>
            </a:r>
            <a:r>
              <a:rPr lang="en-US" dirty="0"/>
              <a:t> </a:t>
            </a:r>
            <a:r>
              <a:rPr lang="en-US" dirty="0" err="1"/>
              <a:t>samo</a:t>
            </a:r>
            <a:r>
              <a:rPr lang="en-US" dirty="0"/>
              <a:t>, je </a:t>
            </a:r>
            <a:r>
              <a:rPr lang="en-US" dirty="0" err="1"/>
              <a:t>ustrašené</a:t>
            </a:r>
            <a:r>
              <a:rPr lang="en-US" dirty="0"/>
              <a:t>, </a:t>
            </a:r>
            <a:r>
              <a:rPr lang="en-US" dirty="0" err="1"/>
              <a:t>zhoršuje</a:t>
            </a:r>
            <a:r>
              <a:rPr lang="en-US" dirty="0"/>
              <a:t> se </a:t>
            </a:r>
            <a:r>
              <a:rPr lang="en-US" dirty="0" err="1"/>
              <a:t>jeho</a:t>
            </a:r>
            <a:r>
              <a:rPr lang="en-US" dirty="0"/>
              <a:t> </a:t>
            </a:r>
            <a:r>
              <a:rPr lang="en-US" dirty="0" err="1"/>
              <a:t>školní</a:t>
            </a:r>
            <a:r>
              <a:rPr lang="en-US" dirty="0"/>
              <a:t> </a:t>
            </a:r>
            <a:r>
              <a:rPr lang="en-US" dirty="0" err="1" smtClean="0"/>
              <a:t>prospěch</a:t>
            </a:r>
            <a:r>
              <a:rPr lang="cs-CZ" dirty="0" smtClean="0"/>
              <a:t>, má poškozené věci, vyhledává přítomnost dospělých osob…</a:t>
            </a:r>
            <a:endParaRPr lang="cs-CZ" dirty="0"/>
          </a:p>
          <a:p>
            <a:endParaRPr lang="cs-CZ" dirty="0"/>
          </a:p>
        </p:txBody>
      </p:sp>
    </p:spTree>
    <p:extLst>
      <p:ext uri="{BB962C8B-B14F-4D97-AF65-F5344CB8AC3E}">
        <p14:creationId xmlns:p14="http://schemas.microsoft.com/office/powerpoint/2010/main" val="414936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Agresor a Oběť Šikany</a:t>
            </a:r>
            <a:endParaRPr lang="cs-CZ" dirty="0"/>
          </a:p>
        </p:txBody>
      </p:sp>
      <p:sp>
        <p:nvSpPr>
          <p:cNvPr id="3" name="Zástupný symbol pro obsah 2"/>
          <p:cNvSpPr>
            <a:spLocks noGrp="1"/>
          </p:cNvSpPr>
          <p:nvPr>
            <p:ph sz="quarter" idx="1"/>
          </p:nvPr>
        </p:nvSpPr>
        <p:spPr/>
        <p:txBody>
          <a:bodyPr/>
          <a:lstStyle/>
          <a:p>
            <a:r>
              <a:rPr lang="cs-CZ" dirty="0" smtClean="0"/>
              <a:t>Jak šikanu vnímá oběť?</a:t>
            </a:r>
          </a:p>
          <a:p>
            <a:r>
              <a:rPr lang="cs-CZ" dirty="0" smtClean="0"/>
              <a:t>Jak šikanu vnímá agresor?</a:t>
            </a:r>
            <a:endParaRPr lang="cs-CZ" dirty="0"/>
          </a:p>
        </p:txBody>
      </p:sp>
    </p:spTree>
    <p:extLst>
      <p:ext uri="{BB962C8B-B14F-4D97-AF65-F5344CB8AC3E}">
        <p14:creationId xmlns:p14="http://schemas.microsoft.com/office/powerpoint/2010/main" val="15475097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Vyšetřování šikany</a:t>
            </a:r>
            <a:br>
              <a:rPr lang="cs-CZ" dirty="0" smtClean="0"/>
            </a:br>
            <a:endParaRPr lang="cs-CZ" dirty="0"/>
          </a:p>
        </p:txBody>
      </p:sp>
      <p:sp>
        <p:nvSpPr>
          <p:cNvPr id="3" name="Zástupný symbol pro obsah 2"/>
          <p:cNvSpPr>
            <a:spLocks noGrp="1"/>
          </p:cNvSpPr>
          <p:nvPr>
            <p:ph sz="quarter" idx="1"/>
          </p:nvPr>
        </p:nvSpPr>
        <p:spPr/>
        <p:txBody>
          <a:bodyPr>
            <a:normAutofit/>
          </a:bodyPr>
          <a:lstStyle/>
          <a:p>
            <a:pPr>
              <a:buNone/>
            </a:pPr>
            <a:r>
              <a:rPr lang="en-US" u="sng" dirty="0" err="1"/>
              <a:t>pravidla</a:t>
            </a:r>
            <a:r>
              <a:rPr lang="en-US" u="sng" dirty="0"/>
              <a:t> </a:t>
            </a:r>
            <a:r>
              <a:rPr lang="en-US" u="sng" dirty="0" err="1"/>
              <a:t>vyšetřování</a:t>
            </a:r>
            <a:r>
              <a:rPr lang="en-US" u="sng" dirty="0"/>
              <a:t> </a:t>
            </a:r>
            <a:r>
              <a:rPr lang="en-US" u="sng" dirty="0" err="1"/>
              <a:t>šikany</a:t>
            </a:r>
            <a:endParaRPr lang="cs-CZ" dirty="0"/>
          </a:p>
          <a:p>
            <a:pPr>
              <a:buNone/>
            </a:pPr>
            <a:r>
              <a:rPr lang="en-US" dirty="0"/>
              <a:t>1. </a:t>
            </a:r>
            <a:r>
              <a:rPr lang="en-US" dirty="0" err="1"/>
              <a:t>Chránit</a:t>
            </a:r>
            <a:r>
              <a:rPr lang="en-US" dirty="0"/>
              <a:t> </a:t>
            </a:r>
            <a:r>
              <a:rPr lang="en-US" dirty="0" err="1"/>
              <a:t>zdroj</a:t>
            </a:r>
            <a:r>
              <a:rPr lang="en-US" dirty="0"/>
              <a:t> </a:t>
            </a:r>
            <a:r>
              <a:rPr lang="en-US" dirty="0" err="1"/>
              <a:t>informací</a:t>
            </a:r>
            <a:endParaRPr lang="cs-CZ" dirty="0"/>
          </a:p>
          <a:p>
            <a:pPr>
              <a:buNone/>
            </a:pPr>
            <a:r>
              <a:rPr lang="en-US" dirty="0"/>
              <a:t>2. </a:t>
            </a:r>
            <a:r>
              <a:rPr lang="en-US" dirty="0" err="1"/>
              <a:t>Prozradit</a:t>
            </a:r>
            <a:r>
              <a:rPr lang="en-US" dirty="0"/>
              <a:t> co </a:t>
            </a:r>
            <a:r>
              <a:rPr lang="en-US" dirty="0" err="1"/>
              <a:t>nejméně</a:t>
            </a:r>
            <a:r>
              <a:rPr lang="en-US" dirty="0"/>
              <a:t> o tom, co </a:t>
            </a:r>
            <a:r>
              <a:rPr lang="en-US" dirty="0" err="1"/>
              <a:t>nám</a:t>
            </a:r>
            <a:r>
              <a:rPr lang="en-US" dirty="0"/>
              <a:t> je a </a:t>
            </a:r>
            <a:r>
              <a:rPr lang="en-US" dirty="0" err="1"/>
              <a:t>není</a:t>
            </a:r>
            <a:r>
              <a:rPr lang="en-US" dirty="0"/>
              <a:t> </a:t>
            </a:r>
            <a:r>
              <a:rPr lang="en-US" dirty="0" err="1"/>
              <a:t>známo</a:t>
            </a:r>
            <a:endParaRPr lang="cs-CZ" dirty="0"/>
          </a:p>
          <a:p>
            <a:pPr>
              <a:buNone/>
            </a:pPr>
            <a:r>
              <a:rPr lang="en-US" dirty="0"/>
              <a:t>3. </a:t>
            </a:r>
            <a:r>
              <a:rPr lang="en-US" dirty="0" err="1"/>
              <a:t>Vyslechnout</a:t>
            </a:r>
            <a:r>
              <a:rPr lang="en-US" dirty="0"/>
              <a:t> </a:t>
            </a:r>
            <a:r>
              <a:rPr lang="en-US" dirty="0" err="1"/>
              <a:t>poškozeného</a:t>
            </a:r>
            <a:r>
              <a:rPr lang="en-US" dirty="0"/>
              <a:t>, </a:t>
            </a:r>
            <a:r>
              <a:rPr lang="en-US" dirty="0" err="1"/>
              <a:t>obviněného</a:t>
            </a:r>
            <a:r>
              <a:rPr lang="en-US" dirty="0"/>
              <a:t> a </a:t>
            </a:r>
            <a:r>
              <a:rPr lang="en-US" dirty="0" err="1"/>
              <a:t>svědky</a:t>
            </a:r>
            <a:r>
              <a:rPr lang="en-US" dirty="0"/>
              <a:t> </a:t>
            </a:r>
            <a:r>
              <a:rPr lang="en-US" dirty="0" err="1"/>
              <a:t>každého</a:t>
            </a:r>
            <a:r>
              <a:rPr lang="en-US" dirty="0"/>
              <a:t> </a:t>
            </a:r>
            <a:r>
              <a:rPr lang="en-US" dirty="0" err="1"/>
              <a:t>zvlášť</a:t>
            </a:r>
            <a:r>
              <a:rPr lang="en-US" dirty="0"/>
              <a:t> </a:t>
            </a:r>
            <a:endParaRPr lang="cs-CZ" dirty="0" smtClean="0"/>
          </a:p>
          <a:p>
            <a:pPr>
              <a:buNone/>
            </a:pPr>
            <a:r>
              <a:rPr lang="cs-CZ" dirty="0" smtClean="0"/>
              <a:t>4. U rozhovoru s obviněným je možné využít „taktiku výslechu“</a:t>
            </a:r>
            <a:endParaRPr lang="cs-CZ" dirty="0"/>
          </a:p>
          <a:p>
            <a:pPr>
              <a:buNone/>
            </a:pPr>
            <a:r>
              <a:rPr lang="cs-CZ" dirty="0" smtClean="0"/>
              <a:t>5</a:t>
            </a:r>
            <a:r>
              <a:rPr lang="en-US" dirty="0" smtClean="0"/>
              <a:t>. </a:t>
            </a:r>
            <a:r>
              <a:rPr lang="en-US" dirty="0" err="1"/>
              <a:t>Všechny</a:t>
            </a:r>
            <a:r>
              <a:rPr lang="en-US" dirty="0"/>
              <a:t> </a:t>
            </a:r>
            <a:r>
              <a:rPr lang="en-US" dirty="0" err="1"/>
              <a:t>výpovědi</a:t>
            </a:r>
            <a:r>
              <a:rPr lang="en-US" dirty="0"/>
              <a:t> </a:t>
            </a:r>
            <a:r>
              <a:rPr lang="en-US" dirty="0" err="1"/>
              <a:t>pečlivě</a:t>
            </a:r>
            <a:r>
              <a:rPr lang="en-US" dirty="0"/>
              <a:t> </a:t>
            </a:r>
            <a:r>
              <a:rPr lang="en-US" dirty="0" err="1"/>
              <a:t>zaznamenat</a:t>
            </a:r>
            <a:r>
              <a:rPr lang="en-US" dirty="0" smtClean="0"/>
              <a:t>.</a:t>
            </a:r>
            <a:endParaRPr lang="cs-CZ" dirty="0"/>
          </a:p>
        </p:txBody>
      </p:sp>
    </p:spTree>
    <p:extLst>
      <p:ext uri="{BB962C8B-B14F-4D97-AF65-F5344CB8AC3E}">
        <p14:creationId xmlns:p14="http://schemas.microsoft.com/office/powerpoint/2010/main" val="7168764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Postup vyšetřování</a:t>
            </a:r>
            <a:endParaRPr lang="cs-CZ" dirty="0"/>
          </a:p>
        </p:txBody>
      </p:sp>
      <p:sp>
        <p:nvSpPr>
          <p:cNvPr id="3" name="Zástupný symbol pro obsah 2"/>
          <p:cNvSpPr>
            <a:spLocks noGrp="1"/>
          </p:cNvSpPr>
          <p:nvPr>
            <p:ph sz="quarter" idx="1"/>
          </p:nvPr>
        </p:nvSpPr>
        <p:spPr/>
        <p:txBody>
          <a:bodyPr/>
          <a:lstStyle/>
          <a:p>
            <a:pPr>
              <a:buNone/>
            </a:pPr>
            <a:r>
              <a:rPr lang="cs-CZ" b="1" dirty="0" smtClean="0"/>
              <a:t>Seřaďte jednotlivé kroky:</a:t>
            </a:r>
          </a:p>
          <a:p>
            <a:pPr>
              <a:buNone/>
            </a:pPr>
            <a:r>
              <a:rPr lang="cs-CZ" dirty="0" smtClean="0"/>
              <a:t>Ochrana oběti</a:t>
            </a:r>
          </a:p>
          <a:p>
            <a:pPr>
              <a:buNone/>
            </a:pPr>
            <a:r>
              <a:rPr lang="cs-CZ" dirty="0" smtClean="0"/>
              <a:t>Rozhovor s agresory</a:t>
            </a:r>
          </a:p>
          <a:p>
            <a:pPr>
              <a:buNone/>
            </a:pPr>
            <a:r>
              <a:rPr lang="cs-CZ" dirty="0" smtClean="0"/>
              <a:t>Rozhovor s informátory (oběťmi)</a:t>
            </a:r>
          </a:p>
          <a:p>
            <a:pPr>
              <a:buNone/>
            </a:pPr>
            <a:r>
              <a:rPr lang="cs-CZ" dirty="0" smtClean="0"/>
              <a:t>Nalezení vhodných svědků</a:t>
            </a:r>
          </a:p>
          <a:p>
            <a:pPr>
              <a:buNone/>
            </a:pPr>
            <a:r>
              <a:rPr lang="cs-CZ" dirty="0"/>
              <a:t>R</a:t>
            </a:r>
            <a:r>
              <a:rPr lang="cs-CZ" dirty="0" smtClean="0"/>
              <a:t>ozhovory se svědky</a:t>
            </a:r>
          </a:p>
          <a:p>
            <a:pPr>
              <a:buNone/>
            </a:pPr>
            <a:endParaRPr lang="cs-CZ" dirty="0" smtClean="0"/>
          </a:p>
          <a:p>
            <a:pPr>
              <a:buNone/>
            </a:pPr>
            <a:endParaRPr lang="cs-CZ" dirty="0" smtClean="0"/>
          </a:p>
          <a:p>
            <a:pPr>
              <a:buNone/>
            </a:pPr>
            <a:r>
              <a:rPr lang="cs-CZ" u="sng" dirty="0" smtClean="0"/>
              <a:t>Kde hledat metodický postup:</a:t>
            </a:r>
          </a:p>
          <a:p>
            <a:pPr>
              <a:buNone/>
            </a:pPr>
            <a:r>
              <a:rPr lang="cs-CZ" dirty="0" smtClean="0"/>
              <a:t>Minimální preventivní program</a:t>
            </a:r>
            <a:endParaRPr lang="cs-CZ" dirty="0"/>
          </a:p>
        </p:txBody>
      </p:sp>
    </p:spTree>
    <p:extLst>
      <p:ext uri="{BB962C8B-B14F-4D97-AF65-F5344CB8AC3E}">
        <p14:creationId xmlns:p14="http://schemas.microsoft.com/office/powerpoint/2010/main" val="341645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anim calcmode="lin" valueType="num">
                                      <p:cBhvr additive="base">
                                        <p:cTn id="1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 zamyšlení</a:t>
            </a:r>
            <a:endParaRPr lang="cs-CZ" dirty="0"/>
          </a:p>
        </p:txBody>
      </p:sp>
      <p:sp>
        <p:nvSpPr>
          <p:cNvPr id="3" name="Zástupný symbol pro obsah 2"/>
          <p:cNvSpPr>
            <a:spLocks noGrp="1"/>
          </p:cNvSpPr>
          <p:nvPr>
            <p:ph sz="quarter" idx="1"/>
          </p:nvPr>
        </p:nvSpPr>
        <p:spPr/>
        <p:txBody>
          <a:bodyPr/>
          <a:lstStyle/>
          <a:p>
            <a:pPr marL="457200" indent="-457200">
              <a:buAutoNum type="arabicParenR"/>
            </a:pPr>
            <a:r>
              <a:rPr lang="cs-CZ" dirty="0" smtClean="0"/>
              <a:t>Jaké funkce může plnit agresivita v </a:t>
            </a:r>
            <a:r>
              <a:rPr lang="cs-CZ" dirty="0" smtClean="0"/>
              <a:t>kolektivu?</a:t>
            </a:r>
            <a:endParaRPr lang="cs-CZ" dirty="0" smtClean="0"/>
          </a:p>
          <a:p>
            <a:pPr marL="457200" indent="-457200">
              <a:buAutoNum type="arabicParenR"/>
            </a:pPr>
            <a:r>
              <a:rPr lang="cs-CZ" dirty="0" smtClean="0"/>
              <a:t>Jak se může lišit pohled na agresivitu z perspektivy dětí a dospělých?</a:t>
            </a:r>
          </a:p>
          <a:p>
            <a:pPr marL="457200" indent="-457200">
              <a:buAutoNum type="arabicParenR"/>
            </a:pPr>
            <a:r>
              <a:rPr lang="cs-CZ" dirty="0" smtClean="0"/>
              <a:t>Kdy se agresivita ve škole stává problematickou?</a:t>
            </a:r>
          </a:p>
          <a:p>
            <a:pPr marL="457200" indent="-457200">
              <a:buAutoNum type="arabicParenR"/>
            </a:pPr>
            <a:r>
              <a:rPr lang="cs-CZ" dirty="0" smtClean="0"/>
              <a:t>Kde jsou hranice agresivity a šikany ve školní třídě?</a:t>
            </a:r>
          </a:p>
          <a:p>
            <a:pPr marL="457200" indent="-457200">
              <a:buAutoNum type="arabicParenR"/>
            </a:pPr>
            <a:r>
              <a:rPr lang="cs-CZ" dirty="0" smtClean="0"/>
              <a:t>Jak by měl učitel šikanu ve školní třídě řešit?</a:t>
            </a:r>
          </a:p>
          <a:p>
            <a:pPr marL="457200" indent="-457200">
              <a:buAutoNum type="arabicParenR"/>
            </a:pPr>
            <a:endParaRPr lang="cs-CZ" dirty="0"/>
          </a:p>
        </p:txBody>
      </p:sp>
    </p:spTree>
    <p:extLst>
      <p:ext uri="{BB962C8B-B14F-4D97-AF65-F5344CB8AC3E}">
        <p14:creationId xmlns:p14="http://schemas.microsoft.com/office/powerpoint/2010/main" val="13868427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Terminologie</a:t>
            </a:r>
            <a:endParaRPr lang="cs-CZ" dirty="0"/>
          </a:p>
        </p:txBody>
      </p:sp>
      <p:sp>
        <p:nvSpPr>
          <p:cNvPr id="3" name="Zástupný symbol pro obsah 2"/>
          <p:cNvSpPr>
            <a:spLocks noGrp="1"/>
          </p:cNvSpPr>
          <p:nvPr>
            <p:ph sz="quarter" idx="1"/>
          </p:nvPr>
        </p:nvSpPr>
        <p:spPr/>
        <p:txBody>
          <a:bodyPr>
            <a:normAutofit fontScale="77500" lnSpcReduction="20000"/>
          </a:bodyPr>
          <a:lstStyle/>
          <a:p>
            <a:pPr>
              <a:buNone/>
              <a:defRPr/>
            </a:pPr>
            <a:r>
              <a:rPr lang="cs-CZ" dirty="0" smtClean="0"/>
              <a:t>Problémy v chování x poruchy chování</a:t>
            </a:r>
          </a:p>
          <a:p>
            <a:r>
              <a:rPr lang="cs-CZ" dirty="0" smtClean="0"/>
              <a:t>V psychiatrickém kontextu jsou poruchy chování definovány jako nemoc a jejich základní třídění najdeme v 10. revizi mezinárodní klasifikace nemocí (MKN)</a:t>
            </a:r>
          </a:p>
          <a:p>
            <a:r>
              <a:rPr lang="cs-CZ" dirty="0" smtClean="0"/>
              <a:t>Poruchy emocí nebo chování jsou chápány jako specifický typ postižení, jehož projevem je chování a emociální reakce žáka, které se odchylují od relevantních věkových a kulturně-etnických norem.</a:t>
            </a:r>
          </a:p>
          <a:p>
            <a:r>
              <a:rPr lang="cs-CZ" dirty="0" smtClean="0"/>
              <a:t>Ve speciálně pedagogické literatuře lze nalézt rozlišení žáků s problémy v chování a žáků s poruchami chování s odkazem na motivaci chování, na délku trvání „problémového“ chování a ve způsobech pedagogického vedení, které je považováno za efektivnější. Typ žáků </a:t>
            </a:r>
            <a:r>
              <a:rPr lang="pl-PL" dirty="0" smtClean="0"/>
              <a:t>s poruchami chování chápe jako ten závažnější </a:t>
            </a:r>
            <a:r>
              <a:rPr lang="cs-CZ" dirty="0" smtClean="0"/>
              <a:t>(Vojtová 2005).</a:t>
            </a:r>
          </a:p>
          <a:p>
            <a:pPr>
              <a:buNone/>
              <a:defRPr/>
            </a:pPr>
            <a:endParaRPr lang="cs-CZ" dirty="0" smtClean="0"/>
          </a:p>
          <a:p>
            <a:pPr>
              <a:buNone/>
              <a:defRPr/>
            </a:pPr>
            <a:r>
              <a:rPr lang="cs-CZ" b="1" u="sng" dirty="0" smtClean="0"/>
              <a:t>Nálepkování</a:t>
            </a:r>
          </a:p>
          <a:p>
            <a:pPr>
              <a:buNone/>
              <a:defRPr/>
            </a:pPr>
            <a:r>
              <a:rPr lang="cs-CZ" dirty="0" smtClean="0"/>
              <a:t>Problémový žák x žák s problémy v chování</a:t>
            </a:r>
          </a:p>
          <a:p>
            <a:pPr>
              <a:buNone/>
              <a:defRPr/>
            </a:pPr>
            <a:endParaRPr lang="cs-CZ" dirty="0" smtClean="0"/>
          </a:p>
          <a:p>
            <a:pPr>
              <a:buNone/>
              <a:defRPr/>
            </a:pPr>
            <a:endParaRPr lang="cs-CZ" dirty="0" smtClean="0"/>
          </a:p>
          <a:p>
            <a:pPr>
              <a:buNone/>
              <a:defRPr/>
            </a:pPr>
            <a:endParaRPr lang="cs-CZ" dirty="0"/>
          </a:p>
        </p:txBody>
      </p:sp>
    </p:spTree>
    <p:extLst>
      <p:ext uri="{BB962C8B-B14F-4D97-AF65-F5344CB8AC3E}">
        <p14:creationId xmlns:p14="http://schemas.microsoft.com/office/powerpoint/2010/main" val="213384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1143000" y="857250"/>
            <a:ext cx="6858000" cy="1790700"/>
          </a:xfrm>
          <a:prstGeom prst="rect">
            <a:avLst/>
          </a:prstGeom>
          <a:noFill/>
          <a:ln>
            <a:noFill/>
          </a:ln>
        </p:spPr>
        <p:txBody>
          <a:bodyPr spcFirstLastPara="1" vert="horz" wrap="square" lIns="68569" tIns="34275" rIns="68569" bIns="34275" anchor="b" anchorCtr="0">
            <a:noAutofit/>
          </a:bodyPr>
          <a:lstStyle/>
          <a:p>
            <a:pPr algn="ctr">
              <a:lnSpc>
                <a:spcPct val="90000"/>
              </a:lnSpc>
              <a:spcBef>
                <a:spcPts val="0"/>
              </a:spcBef>
              <a:buClr>
                <a:schemeClr val="dk1"/>
              </a:buClr>
              <a:buSzPts val="6000"/>
            </a:pPr>
            <a:r>
              <a:rPr lang="cs-CZ" sz="4500" b="0" cap="none">
                <a:solidFill>
                  <a:schemeClr val="dk1"/>
                </a:solidFill>
                <a:latin typeface="Calibri"/>
                <a:ea typeface="Calibri"/>
                <a:cs typeface="Calibri"/>
                <a:sym typeface="Calibri"/>
              </a:rPr>
              <a:t>Rodina a škola</a:t>
            </a:r>
            <a:endParaRPr sz="4500" b="0" cap="none">
              <a:solidFill>
                <a:schemeClr val="dk1"/>
              </a:solidFill>
              <a:latin typeface="Calibri"/>
              <a:ea typeface="Calibri"/>
              <a:cs typeface="Calibri"/>
              <a:sym typeface="Calibri"/>
            </a:endParaRPr>
          </a:p>
        </p:txBody>
      </p:sp>
      <p:sp>
        <p:nvSpPr>
          <p:cNvPr id="85" name="Shape 85"/>
          <p:cNvSpPr txBox="1">
            <a:spLocks noGrp="1"/>
          </p:cNvSpPr>
          <p:nvPr>
            <p:ph type="subTitle" idx="1"/>
          </p:nvPr>
        </p:nvSpPr>
        <p:spPr>
          <a:xfrm>
            <a:off x="1143000" y="2742529"/>
            <a:ext cx="6858000" cy="1241822"/>
          </a:xfrm>
          <a:prstGeom prst="rect">
            <a:avLst/>
          </a:prstGeom>
          <a:noFill/>
          <a:ln>
            <a:noFill/>
          </a:ln>
        </p:spPr>
        <p:txBody>
          <a:bodyPr spcFirstLastPara="1" vert="horz" wrap="square" lIns="68569" tIns="34275" rIns="68569" bIns="34275" anchor="t" anchorCtr="0">
            <a:noAutofit/>
          </a:bodyPr>
          <a:lstStyle/>
          <a:p>
            <a:pPr algn="ctr">
              <a:lnSpc>
                <a:spcPct val="90000"/>
              </a:lnSpc>
              <a:spcBef>
                <a:spcPts val="0"/>
              </a:spcBef>
              <a:buClr>
                <a:schemeClr val="dk1"/>
              </a:buClr>
              <a:buSzPts val="2400"/>
            </a:pPr>
            <a:endParaRPr dirty="0"/>
          </a:p>
        </p:txBody>
      </p:sp>
      <p:pic>
        <p:nvPicPr>
          <p:cNvPr id="86" name="Shape 86"/>
          <p:cNvPicPr preferRelativeResize="0"/>
          <p:nvPr/>
        </p:nvPicPr>
        <p:blipFill rotWithShape="1">
          <a:blip r:embed="rId3">
            <a:alphaModFix/>
          </a:blip>
          <a:srcRect/>
          <a:stretch/>
        </p:blipFill>
        <p:spPr>
          <a:xfrm>
            <a:off x="2106290" y="3862668"/>
            <a:ext cx="4764264" cy="1835524"/>
          </a:xfrm>
          <a:prstGeom prst="rect">
            <a:avLst/>
          </a:prstGeom>
          <a:noFill/>
          <a:ln>
            <a:noFill/>
          </a:ln>
        </p:spPr>
      </p:pic>
      <p:sp>
        <p:nvSpPr>
          <p:cNvPr id="87" name="Shape 87"/>
          <p:cNvSpPr/>
          <p:nvPr/>
        </p:nvSpPr>
        <p:spPr>
          <a:xfrm>
            <a:off x="5640947" y="4895179"/>
            <a:ext cx="212501" cy="260798"/>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88" name="Shape 88"/>
          <p:cNvSpPr/>
          <p:nvPr/>
        </p:nvSpPr>
        <p:spPr>
          <a:xfrm>
            <a:off x="6353736" y="4285124"/>
            <a:ext cx="403412" cy="30928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7957115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595033" y="1392751"/>
            <a:ext cx="7886700" cy="3263504"/>
          </a:xfrm>
          <a:prstGeom prst="rect">
            <a:avLst/>
          </a:prstGeom>
          <a:noFill/>
          <a:ln>
            <a:noFill/>
          </a:ln>
        </p:spPr>
        <p:txBody>
          <a:bodyPr spcFirstLastPara="1" vert="horz" wrap="square" lIns="68569" tIns="34275" rIns="68569" bIns="34275" anchor="t" anchorCtr="0">
            <a:noAutofit/>
          </a:bodyPr>
          <a:lstStyle/>
          <a:p>
            <a:pPr marL="0" indent="0">
              <a:lnSpc>
                <a:spcPct val="90000"/>
              </a:lnSpc>
              <a:spcBef>
                <a:spcPts val="0"/>
              </a:spcBef>
              <a:buClr>
                <a:schemeClr val="dk1"/>
              </a:buClr>
              <a:buSzPts val="4400"/>
              <a:buNone/>
            </a:pPr>
            <a:r>
              <a:rPr lang="cs-CZ" sz="3300">
                <a:solidFill>
                  <a:schemeClr val="dk1"/>
                </a:solidFill>
                <a:latin typeface="Calibri"/>
                <a:ea typeface="Calibri"/>
                <a:cs typeface="Calibri"/>
                <a:sym typeface="Calibri"/>
              </a:rPr>
              <a:t>Jaké byly reakce vašich rodičů na špatnou známku ve škole?</a:t>
            </a:r>
            <a:endParaRPr sz="3300">
              <a:solidFill>
                <a:schemeClr val="dk1"/>
              </a:solidFill>
              <a:latin typeface="Calibri"/>
              <a:ea typeface="Calibri"/>
              <a:cs typeface="Calibri"/>
              <a:sym typeface="Calibri"/>
            </a:endParaRPr>
          </a:p>
        </p:txBody>
      </p:sp>
      <p:pic>
        <p:nvPicPr>
          <p:cNvPr id="94" name="Shape 94"/>
          <p:cNvPicPr preferRelativeResize="0"/>
          <p:nvPr/>
        </p:nvPicPr>
        <p:blipFill rotWithShape="1">
          <a:blip r:embed="rId3">
            <a:alphaModFix/>
          </a:blip>
          <a:srcRect/>
          <a:stretch/>
        </p:blipFill>
        <p:spPr>
          <a:xfrm>
            <a:off x="1782155" y="2888596"/>
            <a:ext cx="4935737" cy="2876830"/>
          </a:xfrm>
          <a:prstGeom prst="rect">
            <a:avLst/>
          </a:prstGeom>
          <a:noFill/>
          <a:ln>
            <a:noFill/>
          </a:ln>
        </p:spPr>
      </p:pic>
    </p:spTree>
    <p:extLst>
      <p:ext uri="{BB962C8B-B14F-4D97-AF65-F5344CB8AC3E}">
        <p14:creationId xmlns:p14="http://schemas.microsoft.com/office/powerpoint/2010/main" val="39690027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628650" y="1131094"/>
            <a:ext cx="7886700" cy="994172"/>
          </a:xfrm>
          <a:prstGeom prst="rect">
            <a:avLst/>
          </a:prstGeom>
          <a:noFill/>
          <a:ln>
            <a:noFill/>
          </a:ln>
        </p:spPr>
        <p:txBody>
          <a:bodyPr spcFirstLastPara="1" vert="horz" wrap="square" lIns="68569" tIns="34275" rIns="68569" bIns="34275" anchor="ctr" anchorCtr="0">
            <a:noAutofit/>
          </a:bodyPr>
          <a:lstStyle/>
          <a:p>
            <a:pPr>
              <a:lnSpc>
                <a:spcPct val="90000"/>
              </a:lnSpc>
              <a:spcBef>
                <a:spcPts val="0"/>
              </a:spcBef>
              <a:buClr>
                <a:schemeClr val="dk1"/>
              </a:buClr>
              <a:buSzPts val="4400"/>
            </a:pPr>
            <a:r>
              <a:rPr lang="cs-CZ" sz="3300" b="1" cap="none">
                <a:solidFill>
                  <a:schemeClr val="dk1"/>
                </a:solidFill>
                <a:latin typeface="Calibri"/>
                <a:ea typeface="Calibri"/>
                <a:cs typeface="Calibri"/>
                <a:sym typeface="Calibri"/>
              </a:rPr>
              <a:t>Příklady vztahu rodiny a školy</a:t>
            </a:r>
            <a:endParaRPr sz="3300" b="1" cap="none">
              <a:solidFill>
                <a:schemeClr val="dk1"/>
              </a:solidFill>
              <a:latin typeface="Calibri"/>
              <a:ea typeface="Calibri"/>
              <a:cs typeface="Calibri"/>
              <a:sym typeface="Calibri"/>
            </a:endParaRPr>
          </a:p>
        </p:txBody>
      </p:sp>
      <p:sp>
        <p:nvSpPr>
          <p:cNvPr id="100" name="Shape 100"/>
          <p:cNvSpPr txBox="1">
            <a:spLocks noGrp="1"/>
          </p:cNvSpPr>
          <p:nvPr>
            <p:ph type="body" idx="1"/>
          </p:nvPr>
        </p:nvSpPr>
        <p:spPr>
          <a:xfrm>
            <a:off x="628650" y="2226469"/>
            <a:ext cx="7886700" cy="3263504"/>
          </a:xfrm>
          <a:prstGeom prst="rect">
            <a:avLst/>
          </a:prstGeom>
          <a:noFill/>
          <a:ln>
            <a:noFill/>
          </a:ln>
        </p:spPr>
        <p:txBody>
          <a:bodyPr spcFirstLastPara="1" vert="horz" wrap="square" lIns="68569" tIns="34275" rIns="68569" bIns="34275" anchor="t" anchorCtr="0">
            <a:noAutofit/>
          </a:bodyPr>
          <a:lstStyle/>
          <a:p>
            <a:pPr marL="171450" indent="-171450">
              <a:lnSpc>
                <a:spcPct val="90000"/>
              </a:lnSpc>
              <a:spcBef>
                <a:spcPts val="0"/>
              </a:spcBef>
              <a:buClr>
                <a:schemeClr val="dk1"/>
              </a:buClr>
              <a:buSzPts val="4400"/>
              <a:buFont typeface="Arial"/>
              <a:buChar char="•"/>
            </a:pPr>
            <a:r>
              <a:rPr lang="cs-CZ" sz="3300" i="1">
                <a:solidFill>
                  <a:schemeClr val="dk1"/>
                </a:solidFill>
                <a:latin typeface="Calibri"/>
                <a:ea typeface="Calibri"/>
                <a:cs typeface="Calibri"/>
                <a:sym typeface="Calibri"/>
              </a:rPr>
              <a:t>„Zároveň, jsem si uvědomoval, že když ve škole něco špatného provedu, tak za to budu doma náležitě potrestán. Jelikož moji rodiče zastávají ten názor, že učitel je autorita a já se mám podle toho chovat. Z toho důvodu mně ani nenapadlo neuposlechnout učitele.“ </a:t>
            </a:r>
            <a:r>
              <a:rPr lang="cs-CZ" sz="2100">
                <a:solidFill>
                  <a:schemeClr val="dk1"/>
                </a:solidFill>
                <a:latin typeface="Calibri"/>
                <a:ea typeface="Calibri"/>
                <a:cs typeface="Calibri"/>
                <a:sym typeface="Calibri"/>
              </a:rPr>
              <a:t>(Aleš)</a:t>
            </a:r>
            <a:endParaRPr/>
          </a:p>
          <a:p>
            <a:pPr marL="171450" indent="-38100">
              <a:lnSpc>
                <a:spcPct val="90000"/>
              </a:lnSpc>
              <a:spcBef>
                <a:spcPts val="750"/>
              </a:spcBef>
              <a:buClr>
                <a:schemeClr val="dk1"/>
              </a:buClr>
              <a:buSzPts val="2800"/>
              <a:buNone/>
            </a:pPr>
            <a:endParaRPr sz="21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60133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628650" y="1131094"/>
            <a:ext cx="7886700" cy="994172"/>
          </a:xfrm>
          <a:prstGeom prst="rect">
            <a:avLst/>
          </a:prstGeom>
          <a:noFill/>
          <a:ln>
            <a:noFill/>
          </a:ln>
        </p:spPr>
        <p:txBody>
          <a:bodyPr spcFirstLastPara="1" vert="horz" wrap="square" lIns="68569" tIns="34275" rIns="68569" bIns="34275" anchor="ctr" anchorCtr="0">
            <a:noAutofit/>
          </a:bodyPr>
          <a:lstStyle/>
          <a:p>
            <a:pPr>
              <a:lnSpc>
                <a:spcPct val="90000"/>
              </a:lnSpc>
              <a:spcBef>
                <a:spcPts val="0"/>
              </a:spcBef>
              <a:buClr>
                <a:schemeClr val="dk1"/>
              </a:buClr>
              <a:buSzPts val="4400"/>
            </a:pPr>
            <a:r>
              <a:rPr lang="cs-CZ" sz="3300" b="1" cap="none">
                <a:solidFill>
                  <a:schemeClr val="dk1"/>
                </a:solidFill>
                <a:latin typeface="Calibri"/>
                <a:ea typeface="Calibri"/>
                <a:cs typeface="Calibri"/>
                <a:sym typeface="Calibri"/>
              </a:rPr>
              <a:t>Příklady vztahu rodiny a školy</a:t>
            </a:r>
            <a:endParaRPr sz="3300" b="1" cap="none">
              <a:solidFill>
                <a:schemeClr val="dk1"/>
              </a:solidFill>
              <a:latin typeface="Calibri"/>
              <a:ea typeface="Calibri"/>
              <a:cs typeface="Calibri"/>
              <a:sym typeface="Calibri"/>
            </a:endParaRPr>
          </a:p>
        </p:txBody>
      </p:sp>
      <p:sp>
        <p:nvSpPr>
          <p:cNvPr id="106" name="Shape 106"/>
          <p:cNvSpPr txBox="1">
            <a:spLocks noGrp="1"/>
          </p:cNvSpPr>
          <p:nvPr>
            <p:ph type="body" idx="1"/>
          </p:nvPr>
        </p:nvSpPr>
        <p:spPr>
          <a:xfrm>
            <a:off x="628650" y="2226469"/>
            <a:ext cx="7886700" cy="3263504"/>
          </a:xfrm>
          <a:prstGeom prst="rect">
            <a:avLst/>
          </a:prstGeom>
          <a:noFill/>
          <a:ln>
            <a:noFill/>
          </a:ln>
        </p:spPr>
        <p:txBody>
          <a:bodyPr spcFirstLastPara="1" vert="horz" wrap="square" lIns="68569" tIns="34275" rIns="68569" bIns="34275" anchor="t" anchorCtr="0">
            <a:noAutofit/>
          </a:bodyPr>
          <a:lstStyle/>
          <a:p>
            <a:pPr marL="171450" indent="-171450">
              <a:lnSpc>
                <a:spcPct val="80000"/>
              </a:lnSpc>
              <a:spcBef>
                <a:spcPts val="0"/>
              </a:spcBef>
              <a:buClr>
                <a:schemeClr val="dk1"/>
              </a:buClr>
              <a:buSzPts val="4400"/>
              <a:buFont typeface="Arial"/>
              <a:buChar char="•"/>
            </a:pPr>
            <a:r>
              <a:rPr lang="cs-CZ" sz="3300" i="1">
                <a:solidFill>
                  <a:schemeClr val="dk1"/>
                </a:solidFill>
                <a:latin typeface="Calibri"/>
                <a:ea typeface="Calibri"/>
                <a:cs typeface="Calibri"/>
                <a:sym typeface="Calibri"/>
              </a:rPr>
              <a:t>„Za svoje zbytečné zmizení ze školy jsme si vysloužily napomenutí třídního učitele. Byl to ale průšvih jen v uvozovkách. My jsme si to po prvotním špatném pocitu k srdci moc nebraly a měly jsme to štěstí, že naši rodiče se papíru s napomenutím, který se na vysvědčení ani nepromítne, jenom zasmáli.“ </a:t>
            </a:r>
            <a:r>
              <a:rPr lang="cs-CZ" sz="2100">
                <a:solidFill>
                  <a:schemeClr val="dk1"/>
                </a:solidFill>
                <a:latin typeface="Calibri"/>
                <a:ea typeface="Calibri"/>
                <a:cs typeface="Calibri"/>
                <a:sym typeface="Calibri"/>
              </a:rPr>
              <a:t>(Karla)</a:t>
            </a:r>
            <a:endParaRPr sz="21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59243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628650" y="1131094"/>
            <a:ext cx="7886700" cy="994172"/>
          </a:xfrm>
          <a:prstGeom prst="rect">
            <a:avLst/>
          </a:prstGeom>
          <a:noFill/>
          <a:ln>
            <a:noFill/>
          </a:ln>
        </p:spPr>
        <p:txBody>
          <a:bodyPr spcFirstLastPara="1" vert="horz" wrap="square" lIns="68569" tIns="34275" rIns="68569" bIns="34275" anchor="ctr" anchorCtr="0">
            <a:noAutofit/>
          </a:bodyPr>
          <a:lstStyle/>
          <a:p>
            <a:pPr>
              <a:lnSpc>
                <a:spcPct val="90000"/>
              </a:lnSpc>
              <a:spcBef>
                <a:spcPts val="0"/>
              </a:spcBef>
              <a:buClr>
                <a:schemeClr val="dk1"/>
              </a:buClr>
              <a:buSzPts val="4400"/>
            </a:pPr>
            <a:r>
              <a:rPr lang="cs-CZ" sz="3300" b="1" cap="none">
                <a:solidFill>
                  <a:schemeClr val="dk1"/>
                </a:solidFill>
                <a:latin typeface="Calibri"/>
                <a:ea typeface="Calibri"/>
                <a:cs typeface="Calibri"/>
                <a:sym typeface="Calibri"/>
              </a:rPr>
              <a:t>Interpretace ukázek</a:t>
            </a:r>
            <a:endParaRPr/>
          </a:p>
        </p:txBody>
      </p:sp>
      <p:sp>
        <p:nvSpPr>
          <p:cNvPr id="118" name="Shape 118"/>
          <p:cNvSpPr txBox="1">
            <a:spLocks noGrp="1"/>
          </p:cNvSpPr>
          <p:nvPr>
            <p:ph type="body" idx="1"/>
          </p:nvPr>
        </p:nvSpPr>
        <p:spPr>
          <a:xfrm>
            <a:off x="628650" y="2226469"/>
            <a:ext cx="7886700" cy="3263504"/>
          </a:xfrm>
          <a:prstGeom prst="rect">
            <a:avLst/>
          </a:prstGeom>
          <a:noFill/>
          <a:ln>
            <a:noFill/>
          </a:ln>
        </p:spPr>
        <p:txBody>
          <a:bodyPr spcFirstLastPara="1" vert="horz" wrap="square" lIns="68569" tIns="34275" rIns="68569" bIns="34275" anchor="t" anchorCtr="0">
            <a:noAutofit/>
          </a:bodyPr>
          <a:lstStyle/>
          <a:p>
            <a:pPr marL="171450" indent="-171450">
              <a:lnSpc>
                <a:spcPct val="90000"/>
              </a:lnSpc>
              <a:spcBef>
                <a:spcPts val="0"/>
              </a:spcBef>
              <a:buClr>
                <a:schemeClr val="dk1"/>
              </a:buClr>
              <a:buSzPts val="2800"/>
              <a:buFont typeface="Arial"/>
              <a:buChar char="•"/>
            </a:pPr>
            <a:r>
              <a:rPr lang="cs-CZ" sz="2100">
                <a:solidFill>
                  <a:schemeClr val="dk1"/>
                </a:solidFill>
                <a:latin typeface="Calibri"/>
                <a:ea typeface="Calibri"/>
                <a:cs typeface="Calibri"/>
                <a:sym typeface="Calibri"/>
              </a:rPr>
              <a:t>Rodina může výrazně posilovat nebo oslabovat normativní svět školy </a:t>
            </a:r>
            <a:endParaRPr/>
          </a:p>
          <a:p>
            <a:pPr marL="171450" indent="-171450">
              <a:lnSpc>
                <a:spcPct val="90000"/>
              </a:lnSpc>
              <a:spcBef>
                <a:spcPts val="750"/>
              </a:spcBef>
              <a:buClr>
                <a:schemeClr val="dk1"/>
              </a:buClr>
              <a:buSzPts val="2800"/>
              <a:buFont typeface="Arial"/>
              <a:buChar char="•"/>
            </a:pPr>
            <a:r>
              <a:rPr lang="cs-CZ" sz="2100">
                <a:solidFill>
                  <a:schemeClr val="dk1"/>
                </a:solidFill>
                <a:latin typeface="Calibri"/>
                <a:ea typeface="Calibri"/>
                <a:cs typeface="Calibri"/>
                <a:sym typeface="Calibri"/>
              </a:rPr>
              <a:t>Pro-školní kultura rodiny: rodiče ozřejmují dětem normy školy, důraz na školní úspěch, postoje, oblékání a hodnoty</a:t>
            </a:r>
            <a:endParaRPr/>
          </a:p>
          <a:p>
            <a:pPr marL="171450" indent="-171450">
              <a:lnSpc>
                <a:spcPct val="90000"/>
              </a:lnSpc>
              <a:spcBef>
                <a:spcPts val="750"/>
              </a:spcBef>
              <a:buClr>
                <a:schemeClr val="dk1"/>
              </a:buClr>
              <a:buSzPts val="2800"/>
              <a:buFont typeface="Arial"/>
              <a:buChar char="•"/>
            </a:pPr>
            <a:r>
              <a:rPr lang="cs-CZ" sz="2100">
                <a:solidFill>
                  <a:schemeClr val="dk1"/>
                </a:solidFill>
                <a:latin typeface="Calibri"/>
                <a:ea typeface="Calibri"/>
                <a:cs typeface="Calibri"/>
                <a:sym typeface="Calibri"/>
              </a:rPr>
              <a:t>Rodina školní normy zprostředkovává, připisuje jim význam a také definuje tresty spojené s porušováním norem ve škole. </a:t>
            </a:r>
            <a:endParaRPr/>
          </a:p>
          <a:p>
            <a:pPr marL="171450" indent="-171450">
              <a:lnSpc>
                <a:spcPct val="90000"/>
              </a:lnSpc>
              <a:spcBef>
                <a:spcPts val="750"/>
              </a:spcBef>
              <a:buClr>
                <a:schemeClr val="dk1"/>
              </a:buClr>
              <a:buSzPts val="2800"/>
              <a:buFont typeface="Arial"/>
              <a:buChar char="•"/>
            </a:pPr>
            <a:r>
              <a:rPr lang="cs-CZ" sz="2100">
                <a:solidFill>
                  <a:schemeClr val="dk1"/>
                </a:solidFill>
                <a:latin typeface="Calibri"/>
                <a:ea typeface="Calibri"/>
                <a:cs typeface="Calibri"/>
                <a:sym typeface="Calibri"/>
              </a:rPr>
              <a:t>Pokud rodina nekopíruje školské normy, je pro žáky snazší porušovat normy ve škole. </a:t>
            </a:r>
            <a:endParaRPr/>
          </a:p>
          <a:p>
            <a:pPr marL="171450" indent="-38100">
              <a:lnSpc>
                <a:spcPct val="90000"/>
              </a:lnSpc>
              <a:spcBef>
                <a:spcPts val="750"/>
              </a:spcBef>
              <a:buClr>
                <a:schemeClr val="dk1"/>
              </a:buClr>
              <a:buSzPts val="2800"/>
              <a:buNone/>
            </a:pPr>
            <a:endParaRPr sz="21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003171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628650" y="1131094"/>
            <a:ext cx="7886700" cy="994172"/>
          </a:xfrm>
          <a:prstGeom prst="rect">
            <a:avLst/>
          </a:prstGeom>
          <a:noFill/>
          <a:ln>
            <a:noFill/>
          </a:ln>
        </p:spPr>
        <p:txBody>
          <a:bodyPr spcFirstLastPara="1" vert="horz" wrap="square" lIns="68569" tIns="34275" rIns="68569" bIns="34275" anchor="ctr" anchorCtr="0">
            <a:noAutofit/>
          </a:bodyPr>
          <a:lstStyle/>
          <a:p>
            <a:pPr>
              <a:lnSpc>
                <a:spcPct val="90000"/>
              </a:lnSpc>
              <a:spcBef>
                <a:spcPts val="0"/>
              </a:spcBef>
              <a:buClr>
                <a:schemeClr val="dk1"/>
              </a:buClr>
              <a:buSzPts val="4400"/>
            </a:pPr>
            <a:r>
              <a:rPr lang="cs-CZ" sz="3300" b="1" cap="none">
                <a:solidFill>
                  <a:schemeClr val="dk1"/>
                </a:solidFill>
                <a:latin typeface="Calibri"/>
                <a:ea typeface="Calibri"/>
                <a:cs typeface="Calibri"/>
                <a:sym typeface="Calibri"/>
              </a:rPr>
              <a:t>Interpretace ukázek</a:t>
            </a:r>
            <a:endParaRPr sz="3300" b="1" cap="none">
              <a:solidFill>
                <a:schemeClr val="dk1"/>
              </a:solidFill>
              <a:latin typeface="Calibri"/>
              <a:ea typeface="Calibri"/>
              <a:cs typeface="Calibri"/>
              <a:sym typeface="Calibri"/>
            </a:endParaRPr>
          </a:p>
        </p:txBody>
      </p:sp>
      <p:sp>
        <p:nvSpPr>
          <p:cNvPr id="112" name="Shape 112"/>
          <p:cNvSpPr txBox="1">
            <a:spLocks noGrp="1"/>
          </p:cNvSpPr>
          <p:nvPr>
            <p:ph type="body" idx="1"/>
          </p:nvPr>
        </p:nvSpPr>
        <p:spPr>
          <a:xfrm>
            <a:off x="628650" y="2226469"/>
            <a:ext cx="7886700" cy="3263504"/>
          </a:xfrm>
          <a:prstGeom prst="rect">
            <a:avLst/>
          </a:prstGeom>
          <a:noFill/>
          <a:ln>
            <a:noFill/>
          </a:ln>
        </p:spPr>
        <p:txBody>
          <a:bodyPr spcFirstLastPara="1" vert="horz" wrap="square" lIns="68569" tIns="34275" rIns="68569" bIns="34275" anchor="t" anchorCtr="0">
            <a:noAutofit/>
          </a:bodyPr>
          <a:lstStyle/>
          <a:p>
            <a:pPr marL="0" indent="0">
              <a:lnSpc>
                <a:spcPct val="90000"/>
              </a:lnSpc>
              <a:spcBef>
                <a:spcPts val="0"/>
              </a:spcBef>
              <a:buClr>
                <a:schemeClr val="dk1"/>
              </a:buClr>
              <a:buSzPts val="2800"/>
              <a:buNone/>
            </a:pPr>
            <a:endParaRPr sz="2100">
              <a:solidFill>
                <a:schemeClr val="dk1"/>
              </a:solidFill>
              <a:latin typeface="Calibri"/>
              <a:ea typeface="Calibri"/>
              <a:cs typeface="Calibri"/>
              <a:sym typeface="Calibri"/>
            </a:endParaRPr>
          </a:p>
          <a:p>
            <a:pPr marL="171450" indent="-171450">
              <a:lnSpc>
                <a:spcPct val="90000"/>
              </a:lnSpc>
              <a:spcBef>
                <a:spcPts val="750"/>
              </a:spcBef>
              <a:buClr>
                <a:schemeClr val="dk1"/>
              </a:buClr>
              <a:buSzPts val="2800"/>
              <a:buFont typeface="Arial"/>
              <a:buChar char="•"/>
            </a:pPr>
            <a:r>
              <a:rPr lang="cs-CZ" sz="2100">
                <a:solidFill>
                  <a:schemeClr val="dk1"/>
                </a:solidFill>
                <a:latin typeface="Calibri"/>
                <a:ea typeface="Calibri"/>
                <a:cs typeface="Calibri"/>
                <a:sym typeface="Calibri"/>
              </a:rPr>
              <a:t>Dítě je součástí komplexu normativních subsvětů</a:t>
            </a:r>
            <a:endParaRPr sz="2100">
              <a:solidFill>
                <a:schemeClr val="dk1"/>
              </a:solidFill>
              <a:latin typeface="Calibri"/>
              <a:ea typeface="Calibri"/>
              <a:cs typeface="Calibri"/>
              <a:sym typeface="Calibri"/>
            </a:endParaRPr>
          </a:p>
          <a:p>
            <a:pPr marL="514350" lvl="1" indent="-171450">
              <a:lnSpc>
                <a:spcPct val="90000"/>
              </a:lnSpc>
              <a:spcBef>
                <a:spcPts val="375"/>
              </a:spcBef>
              <a:buClr>
                <a:schemeClr val="dk1"/>
              </a:buClr>
              <a:buSzPts val="2400"/>
              <a:buFont typeface="Arial"/>
              <a:buChar char="•"/>
            </a:pPr>
            <a:r>
              <a:rPr lang="cs-CZ" sz="1800">
                <a:solidFill>
                  <a:schemeClr val="dk1"/>
                </a:solidFill>
                <a:latin typeface="Calibri"/>
                <a:ea typeface="Calibri"/>
                <a:cs typeface="Calibri"/>
                <a:sym typeface="Calibri"/>
              </a:rPr>
              <a:t>primární socializace – rodina </a:t>
            </a:r>
            <a:endParaRPr/>
          </a:p>
          <a:p>
            <a:pPr marL="514350" lvl="1" indent="-171450">
              <a:lnSpc>
                <a:spcPct val="90000"/>
              </a:lnSpc>
              <a:spcBef>
                <a:spcPts val="375"/>
              </a:spcBef>
              <a:buClr>
                <a:schemeClr val="dk1"/>
              </a:buClr>
              <a:buSzPts val="2400"/>
              <a:buFont typeface="Arial"/>
              <a:buChar char="•"/>
            </a:pPr>
            <a:r>
              <a:rPr lang="cs-CZ" sz="1800">
                <a:solidFill>
                  <a:schemeClr val="dk1"/>
                </a:solidFill>
                <a:latin typeface="Calibri"/>
                <a:ea typeface="Calibri"/>
                <a:cs typeface="Calibri"/>
                <a:sym typeface="Calibri"/>
              </a:rPr>
              <a:t>sekundární socializace – škola, vrstevníci </a:t>
            </a:r>
            <a:endParaRPr/>
          </a:p>
          <a:p>
            <a:pPr marL="171450" indent="-38100">
              <a:lnSpc>
                <a:spcPct val="90000"/>
              </a:lnSpc>
              <a:spcBef>
                <a:spcPts val="750"/>
              </a:spcBef>
              <a:buClr>
                <a:schemeClr val="dk1"/>
              </a:buClr>
              <a:buSzPts val="2800"/>
              <a:buNone/>
            </a:pPr>
            <a:endParaRPr sz="2100">
              <a:solidFill>
                <a:schemeClr val="dk1"/>
              </a:solidFill>
              <a:latin typeface="Calibri"/>
              <a:ea typeface="Calibri"/>
              <a:cs typeface="Calibri"/>
              <a:sym typeface="Calibri"/>
            </a:endParaRPr>
          </a:p>
          <a:p>
            <a:pPr marL="171450" indent="-38100">
              <a:lnSpc>
                <a:spcPct val="90000"/>
              </a:lnSpc>
              <a:spcBef>
                <a:spcPts val="750"/>
              </a:spcBef>
              <a:buClr>
                <a:schemeClr val="dk1"/>
              </a:buClr>
              <a:buSzPts val="2800"/>
              <a:buNone/>
            </a:pPr>
            <a:endParaRPr sz="2100">
              <a:solidFill>
                <a:schemeClr val="dk1"/>
              </a:solidFill>
              <a:latin typeface="Calibri"/>
              <a:ea typeface="Calibri"/>
              <a:cs typeface="Calibri"/>
              <a:sym typeface="Calibri"/>
            </a:endParaRPr>
          </a:p>
          <a:p>
            <a:pPr marL="171450" indent="-171450">
              <a:lnSpc>
                <a:spcPct val="90000"/>
              </a:lnSpc>
              <a:spcBef>
                <a:spcPts val="750"/>
              </a:spcBef>
              <a:buClr>
                <a:schemeClr val="dk1"/>
              </a:buClr>
              <a:buSzPts val="2800"/>
              <a:buFont typeface="Arial"/>
              <a:buChar char="•"/>
            </a:pPr>
            <a:r>
              <a:rPr lang="cs-CZ" sz="2100" i="1">
                <a:solidFill>
                  <a:schemeClr val="dk1"/>
                </a:solidFill>
                <a:latin typeface="Calibri"/>
                <a:ea typeface="Calibri"/>
                <a:cs typeface="Calibri"/>
                <a:sym typeface="Calibri"/>
              </a:rPr>
              <a:t>„Je nutné mít rád svou matku, ale nikoliv svého učitele“ </a:t>
            </a:r>
            <a:r>
              <a:rPr lang="cs-CZ" sz="2100">
                <a:solidFill>
                  <a:schemeClr val="dk1"/>
                </a:solidFill>
                <a:latin typeface="Calibri"/>
                <a:ea typeface="Calibri"/>
                <a:cs typeface="Calibri"/>
                <a:sym typeface="Calibri"/>
              </a:rPr>
              <a:t>(Berger Luckmann, 1999, s. 139)</a:t>
            </a:r>
            <a:endParaRPr sz="2100">
              <a:solidFill>
                <a:schemeClr val="dk1"/>
              </a:solidFill>
              <a:latin typeface="Calibri"/>
              <a:ea typeface="Calibri"/>
              <a:cs typeface="Calibri"/>
              <a:sym typeface="Calibri"/>
            </a:endParaRPr>
          </a:p>
          <a:p>
            <a:pPr marL="171450" indent="-38100">
              <a:lnSpc>
                <a:spcPct val="90000"/>
              </a:lnSpc>
              <a:spcBef>
                <a:spcPts val="750"/>
              </a:spcBef>
              <a:buClr>
                <a:schemeClr val="dk1"/>
              </a:buClr>
              <a:buSzPts val="2800"/>
              <a:buNone/>
            </a:pPr>
            <a:endParaRPr sz="21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14773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628650" y="1131094"/>
            <a:ext cx="7886700" cy="994172"/>
          </a:xfrm>
          <a:prstGeom prst="rect">
            <a:avLst/>
          </a:prstGeom>
          <a:noFill/>
          <a:ln>
            <a:noFill/>
          </a:ln>
        </p:spPr>
        <p:txBody>
          <a:bodyPr spcFirstLastPara="1" vert="horz" wrap="square" lIns="68569" tIns="34275" rIns="68569" bIns="34275" anchor="ctr" anchorCtr="0">
            <a:noAutofit/>
          </a:bodyPr>
          <a:lstStyle/>
          <a:p>
            <a:pPr>
              <a:lnSpc>
                <a:spcPct val="90000"/>
              </a:lnSpc>
              <a:spcBef>
                <a:spcPts val="0"/>
              </a:spcBef>
              <a:buClr>
                <a:schemeClr val="dk1"/>
              </a:buClr>
              <a:buSzPts val="4400"/>
            </a:pPr>
            <a:r>
              <a:rPr lang="cs-CZ" sz="3300" b="1" cap="none">
                <a:solidFill>
                  <a:schemeClr val="dk1"/>
                </a:solidFill>
                <a:latin typeface="Calibri"/>
                <a:ea typeface="Calibri"/>
                <a:cs typeface="Calibri"/>
                <a:sym typeface="Calibri"/>
              </a:rPr>
              <a:t>Podoba rodiny v současnosti</a:t>
            </a:r>
            <a:endParaRPr sz="3300" b="1" cap="none">
              <a:solidFill>
                <a:schemeClr val="dk1"/>
              </a:solidFill>
              <a:latin typeface="Calibri"/>
              <a:ea typeface="Calibri"/>
              <a:cs typeface="Calibri"/>
              <a:sym typeface="Calibri"/>
            </a:endParaRPr>
          </a:p>
        </p:txBody>
      </p:sp>
      <p:pic>
        <p:nvPicPr>
          <p:cNvPr id="124" name="Shape 124" descr="https://lh6.googleusercontent.com/DvBIilbS2yaMU_EpDfT8JMkCrsjLjVAt9CWrRRcGv-S4Hn8R558Ff9cbNrVzInlfy9lC2X6aVh_eQT29IcjuRFufgjn2y9K0fB1uTSzGO4ZtcoCkjknJiBb2LSWGgLRfJoQP0Yv7n5Oml3-UJw"/>
          <p:cNvPicPr preferRelativeResize="0">
            <a:picLocks noGrp="1"/>
          </p:cNvPicPr>
          <p:nvPr>
            <p:ph type="body" idx="1"/>
          </p:nvPr>
        </p:nvPicPr>
        <p:blipFill rotWithShape="1">
          <a:blip r:embed="rId3">
            <a:alphaModFix/>
          </a:blip>
          <a:srcRect/>
          <a:stretch/>
        </p:blipFill>
        <p:spPr>
          <a:xfrm>
            <a:off x="1" y="2279016"/>
            <a:ext cx="3805706" cy="2930831"/>
          </a:xfrm>
          <a:prstGeom prst="rect">
            <a:avLst/>
          </a:prstGeom>
          <a:noFill/>
          <a:ln>
            <a:noFill/>
          </a:ln>
        </p:spPr>
      </p:pic>
      <p:pic>
        <p:nvPicPr>
          <p:cNvPr id="125" name="Shape 125" descr="https://lh3.googleusercontent.com/GGMgBF5FVxycklJRqPXQQG35h1kdMH4GcKWNjhB6airjOHYy5PpUU0S4smqzJS582XziRl0S1FaXYTGqI123SZOw_VuXxvGPfO48h6vLpxSwrCa_1W7JO9-UXBkpMwr24BSX5sA0TmNipHBzhg"/>
          <p:cNvPicPr preferRelativeResize="0"/>
          <p:nvPr/>
        </p:nvPicPr>
        <p:blipFill rotWithShape="1">
          <a:blip r:embed="rId4">
            <a:alphaModFix/>
          </a:blip>
          <a:srcRect/>
          <a:stretch/>
        </p:blipFill>
        <p:spPr>
          <a:xfrm>
            <a:off x="4059642" y="2337767"/>
            <a:ext cx="5084359" cy="2872080"/>
          </a:xfrm>
          <a:prstGeom prst="roundRect">
            <a:avLst>
              <a:gd name="adj" fmla="val 16667"/>
            </a:avLst>
          </a:prstGeom>
          <a:noFill/>
          <a:ln>
            <a:noFill/>
          </a:ln>
          <a:effectLst>
            <a:outerShdw blurRad="76200" dist="38100" dir="7800000" algn="tl" rotWithShape="0">
              <a:srgbClr val="000000">
                <a:alpha val="40000"/>
              </a:srgbClr>
            </a:outerShdw>
          </a:effectLst>
        </p:spPr>
      </p:pic>
    </p:spTree>
    <p:extLst>
      <p:ext uri="{BB962C8B-B14F-4D97-AF65-F5344CB8AC3E}">
        <p14:creationId xmlns:p14="http://schemas.microsoft.com/office/powerpoint/2010/main" val="1221649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628650" y="1131094"/>
            <a:ext cx="7886700" cy="994172"/>
          </a:xfrm>
          <a:prstGeom prst="rect">
            <a:avLst/>
          </a:prstGeom>
          <a:noFill/>
          <a:ln>
            <a:noFill/>
          </a:ln>
        </p:spPr>
        <p:txBody>
          <a:bodyPr spcFirstLastPara="1" vert="horz" wrap="square" lIns="68569" tIns="34275" rIns="68569" bIns="34275" anchor="ctr" anchorCtr="0">
            <a:noAutofit/>
          </a:bodyPr>
          <a:lstStyle/>
          <a:p>
            <a:pPr>
              <a:lnSpc>
                <a:spcPct val="90000"/>
              </a:lnSpc>
              <a:spcBef>
                <a:spcPts val="0"/>
              </a:spcBef>
              <a:buClr>
                <a:schemeClr val="dk1"/>
              </a:buClr>
              <a:buSzPts val="4400"/>
            </a:pPr>
            <a:r>
              <a:rPr lang="cs-CZ" sz="3300" cap="none">
                <a:solidFill>
                  <a:schemeClr val="dk1"/>
                </a:solidFill>
                <a:latin typeface="Calibri"/>
                <a:ea typeface="Calibri"/>
                <a:cs typeface="Calibri"/>
                <a:sym typeface="Calibri"/>
              </a:rPr>
              <a:t>Podoba rodiny v současnosti</a:t>
            </a:r>
            <a:endParaRPr dirty="0"/>
          </a:p>
        </p:txBody>
      </p:sp>
      <p:sp>
        <p:nvSpPr>
          <p:cNvPr id="131" name="Shape 131"/>
          <p:cNvSpPr txBox="1">
            <a:spLocks noGrp="1"/>
          </p:cNvSpPr>
          <p:nvPr>
            <p:ph type="body" idx="1"/>
          </p:nvPr>
        </p:nvSpPr>
        <p:spPr>
          <a:xfrm>
            <a:off x="628650" y="2226469"/>
            <a:ext cx="7886700" cy="3263504"/>
          </a:xfrm>
          <a:prstGeom prst="rect">
            <a:avLst/>
          </a:prstGeom>
          <a:noFill/>
          <a:ln>
            <a:noFill/>
          </a:ln>
        </p:spPr>
        <p:txBody>
          <a:bodyPr spcFirstLastPara="1" vert="horz" wrap="square" lIns="68569" tIns="34275" rIns="68569" bIns="34275" anchor="t" anchorCtr="0">
            <a:noAutofit/>
          </a:bodyPr>
          <a:lstStyle/>
          <a:p>
            <a:pPr marL="171450" indent="-171450">
              <a:lnSpc>
                <a:spcPct val="70000"/>
              </a:lnSpc>
              <a:spcBef>
                <a:spcPts val="0"/>
              </a:spcBef>
              <a:buClr>
                <a:schemeClr val="dk1"/>
              </a:buClr>
              <a:buSzPts val="2380"/>
              <a:buFont typeface="Arial"/>
              <a:buChar char="•"/>
            </a:pPr>
            <a:r>
              <a:rPr lang="cs-CZ" sz="1785" dirty="0">
                <a:solidFill>
                  <a:schemeClr val="dk1"/>
                </a:solidFill>
                <a:latin typeface="Calibri"/>
                <a:ea typeface="Calibri"/>
                <a:cs typeface="Calibri"/>
                <a:sym typeface="Calibri"/>
              </a:rPr>
              <a:t>nukleární x vícegenerační </a:t>
            </a:r>
            <a:endParaRPr sz="1785" dirty="0">
              <a:solidFill>
                <a:schemeClr val="dk1"/>
              </a:solidFill>
              <a:latin typeface="Calibri"/>
              <a:ea typeface="Calibri"/>
              <a:cs typeface="Calibri"/>
              <a:sym typeface="Calibri"/>
            </a:endParaRPr>
          </a:p>
          <a:p>
            <a:pPr marL="171450" indent="-171450">
              <a:lnSpc>
                <a:spcPct val="70000"/>
              </a:lnSpc>
              <a:spcBef>
                <a:spcPts val="750"/>
              </a:spcBef>
              <a:buClr>
                <a:schemeClr val="dk1"/>
              </a:buClr>
              <a:buSzPts val="2380"/>
              <a:buFont typeface="Arial"/>
              <a:buChar char="•"/>
            </a:pPr>
            <a:r>
              <a:rPr lang="cs-CZ" sz="1785" dirty="0">
                <a:solidFill>
                  <a:schemeClr val="dk1"/>
                </a:solidFill>
                <a:latin typeface="Calibri"/>
                <a:ea typeface="Calibri"/>
                <a:cs typeface="Calibri"/>
                <a:sym typeface="Calibri"/>
              </a:rPr>
              <a:t>patriarchální x rovnostářská</a:t>
            </a:r>
            <a:endParaRPr dirty="0"/>
          </a:p>
          <a:p>
            <a:pPr marL="171450" indent="-171450">
              <a:lnSpc>
                <a:spcPct val="70000"/>
              </a:lnSpc>
              <a:spcBef>
                <a:spcPts val="750"/>
              </a:spcBef>
              <a:buClr>
                <a:schemeClr val="dk1"/>
              </a:buClr>
              <a:buSzPts val="2380"/>
              <a:buFont typeface="Arial"/>
              <a:buChar char="•"/>
            </a:pPr>
            <a:r>
              <a:rPr lang="cs-CZ" sz="1785" dirty="0">
                <a:solidFill>
                  <a:schemeClr val="dk1"/>
                </a:solidFill>
                <a:latin typeface="Calibri"/>
                <a:ea typeface="Calibri"/>
                <a:cs typeface="Calibri"/>
                <a:sym typeface="Calibri"/>
              </a:rPr>
              <a:t>kohabitace x manželství, legitimizace sexu mimo manželství</a:t>
            </a:r>
            <a:endParaRPr dirty="0"/>
          </a:p>
          <a:p>
            <a:pPr marL="171450" indent="-171450">
              <a:lnSpc>
                <a:spcPct val="70000"/>
              </a:lnSpc>
              <a:spcBef>
                <a:spcPts val="750"/>
              </a:spcBef>
              <a:buClr>
                <a:schemeClr val="dk1"/>
              </a:buClr>
              <a:buSzPts val="2380"/>
              <a:buFont typeface="Arial"/>
              <a:buChar char="•"/>
            </a:pPr>
            <a:r>
              <a:rPr lang="cs-CZ" sz="1785" dirty="0">
                <a:solidFill>
                  <a:schemeClr val="dk1"/>
                </a:solidFill>
                <a:latin typeface="Calibri"/>
                <a:ea typeface="Calibri"/>
                <a:cs typeface="Calibri"/>
                <a:sym typeface="Calibri"/>
              </a:rPr>
              <a:t>monogamie x seriálová monogamie (sukcesivní)</a:t>
            </a:r>
            <a:endParaRPr dirty="0"/>
          </a:p>
          <a:p>
            <a:pPr marL="171450" indent="-171450">
              <a:lnSpc>
                <a:spcPct val="70000"/>
              </a:lnSpc>
              <a:spcBef>
                <a:spcPts val="750"/>
              </a:spcBef>
              <a:buClr>
                <a:schemeClr val="dk1"/>
              </a:buClr>
              <a:buSzPts val="2380"/>
              <a:buFont typeface="Arial"/>
              <a:buChar char="•"/>
            </a:pPr>
            <a:r>
              <a:rPr lang="cs-CZ" sz="1785" dirty="0">
                <a:solidFill>
                  <a:schemeClr val="dk1"/>
                </a:solidFill>
                <a:latin typeface="Calibri"/>
                <a:ea typeface="Calibri"/>
                <a:cs typeface="Calibri"/>
                <a:sym typeface="Calibri"/>
              </a:rPr>
              <a:t>opakovaný vstup na sňatkový trh</a:t>
            </a:r>
            <a:endParaRPr sz="1785" dirty="0">
              <a:solidFill>
                <a:schemeClr val="dk1"/>
              </a:solidFill>
              <a:latin typeface="Calibri"/>
              <a:ea typeface="Calibri"/>
              <a:cs typeface="Calibri"/>
              <a:sym typeface="Calibri"/>
            </a:endParaRPr>
          </a:p>
          <a:p>
            <a:pPr marL="171450" indent="-171450">
              <a:lnSpc>
                <a:spcPct val="70000"/>
              </a:lnSpc>
              <a:spcBef>
                <a:spcPts val="750"/>
              </a:spcBef>
              <a:buClr>
                <a:schemeClr val="dk1"/>
              </a:buClr>
              <a:buSzPts val="2380"/>
              <a:buFont typeface="Arial"/>
              <a:buChar char="•"/>
            </a:pPr>
            <a:r>
              <a:rPr lang="cs-CZ" sz="1785" dirty="0">
                <a:solidFill>
                  <a:schemeClr val="dk1"/>
                </a:solidFill>
                <a:latin typeface="Calibri"/>
                <a:ea typeface="Calibri"/>
                <a:cs typeface="Calibri"/>
                <a:sym typeface="Calibri"/>
              </a:rPr>
              <a:t>registrované partnerství</a:t>
            </a:r>
            <a:endParaRPr dirty="0"/>
          </a:p>
          <a:p>
            <a:pPr marL="171450" indent="-171450">
              <a:lnSpc>
                <a:spcPct val="70000"/>
              </a:lnSpc>
              <a:spcBef>
                <a:spcPts val="750"/>
              </a:spcBef>
              <a:buClr>
                <a:schemeClr val="dk1"/>
              </a:buClr>
              <a:buSzPts val="2380"/>
              <a:buFont typeface="Arial"/>
              <a:buChar char="•"/>
            </a:pPr>
            <a:r>
              <a:rPr lang="cs-CZ" sz="1785" dirty="0">
                <a:solidFill>
                  <a:schemeClr val="dk1"/>
                </a:solidFill>
                <a:latin typeface="Calibri"/>
                <a:ea typeface="Calibri"/>
                <a:cs typeface="Calibri"/>
                <a:sym typeface="Calibri"/>
              </a:rPr>
              <a:t>demografické proměny rodiny:</a:t>
            </a:r>
            <a:endParaRPr dirty="0"/>
          </a:p>
          <a:p>
            <a:pPr marL="514350" lvl="1" indent="-171450">
              <a:lnSpc>
                <a:spcPct val="70000"/>
              </a:lnSpc>
              <a:spcBef>
                <a:spcPts val="375"/>
              </a:spcBef>
              <a:buClr>
                <a:schemeClr val="dk1"/>
              </a:buClr>
              <a:buSzPts val="2040"/>
              <a:buFont typeface="Arial"/>
              <a:buChar char="•"/>
            </a:pPr>
            <a:r>
              <a:rPr lang="cs-CZ" sz="1530" dirty="0">
                <a:solidFill>
                  <a:schemeClr val="dk1"/>
                </a:solidFill>
                <a:latin typeface="Calibri"/>
                <a:ea typeface="Calibri"/>
                <a:cs typeface="Calibri"/>
                <a:sym typeface="Calibri"/>
              </a:rPr>
              <a:t>v roce 2005 byl podíl živě narozených </a:t>
            </a:r>
            <a:r>
              <a:rPr lang="cs-CZ" sz="1530" b="1" dirty="0">
                <a:solidFill>
                  <a:schemeClr val="dk1"/>
                </a:solidFill>
                <a:latin typeface="Calibri"/>
                <a:ea typeface="Calibri"/>
                <a:cs typeface="Calibri"/>
                <a:sym typeface="Calibri"/>
              </a:rPr>
              <a:t>svobodné matce </a:t>
            </a:r>
            <a:r>
              <a:rPr lang="cs-CZ" sz="1530" dirty="0">
                <a:solidFill>
                  <a:schemeClr val="dk1"/>
                </a:solidFill>
                <a:latin typeface="Calibri"/>
                <a:ea typeface="Calibri"/>
                <a:cs typeface="Calibri"/>
                <a:sym typeface="Calibri"/>
              </a:rPr>
              <a:t>25,2 %, o deset let později to bylo již 42,3 %</a:t>
            </a:r>
            <a:endParaRPr dirty="0"/>
          </a:p>
          <a:p>
            <a:pPr marL="514350" lvl="1" indent="-171450">
              <a:lnSpc>
                <a:spcPct val="70000"/>
              </a:lnSpc>
              <a:spcBef>
                <a:spcPts val="375"/>
              </a:spcBef>
              <a:buClr>
                <a:schemeClr val="dk1"/>
              </a:buClr>
              <a:buSzPts val="2040"/>
              <a:buFont typeface="Arial"/>
              <a:buChar char="•"/>
            </a:pPr>
            <a:r>
              <a:rPr lang="cs-CZ" sz="1530" dirty="0">
                <a:solidFill>
                  <a:schemeClr val="dk1"/>
                </a:solidFill>
                <a:latin typeface="Calibri"/>
                <a:ea typeface="Calibri"/>
                <a:cs typeface="Calibri"/>
                <a:sym typeface="Calibri"/>
              </a:rPr>
              <a:t>průměrný počet dětí na jednu ženu (2015): </a:t>
            </a:r>
            <a:endParaRPr sz="1530" dirty="0">
              <a:solidFill>
                <a:schemeClr val="dk1"/>
              </a:solidFill>
              <a:latin typeface="Calibri"/>
              <a:ea typeface="Calibri"/>
              <a:cs typeface="Calibri"/>
              <a:sym typeface="Calibri"/>
            </a:endParaRPr>
          </a:p>
          <a:p>
            <a:pPr marL="342900" lvl="1" indent="0">
              <a:lnSpc>
                <a:spcPct val="70000"/>
              </a:lnSpc>
              <a:spcBef>
                <a:spcPts val="375"/>
              </a:spcBef>
              <a:buClr>
                <a:schemeClr val="dk1"/>
              </a:buClr>
              <a:buSzPts val="2040"/>
              <a:buNone/>
            </a:pPr>
            <a:r>
              <a:rPr lang="cs-CZ" sz="1530" dirty="0">
                <a:solidFill>
                  <a:schemeClr val="dk1"/>
                </a:solidFill>
                <a:latin typeface="Calibri"/>
                <a:ea typeface="Calibri"/>
                <a:cs typeface="Calibri"/>
                <a:sym typeface="Calibri"/>
              </a:rPr>
              <a:t>1,57</a:t>
            </a:r>
            <a:endParaRPr sz="1530" dirty="0">
              <a:solidFill>
                <a:schemeClr val="dk1"/>
              </a:solidFill>
              <a:latin typeface="Calibri"/>
              <a:ea typeface="Calibri"/>
              <a:cs typeface="Calibri"/>
              <a:sym typeface="Calibri"/>
            </a:endParaRPr>
          </a:p>
          <a:p>
            <a:pPr marL="514350" lvl="1" indent="-171450">
              <a:lnSpc>
                <a:spcPct val="70000"/>
              </a:lnSpc>
              <a:spcBef>
                <a:spcPts val="375"/>
              </a:spcBef>
              <a:buClr>
                <a:schemeClr val="dk1"/>
              </a:buClr>
              <a:buSzPts val="2040"/>
              <a:buFont typeface="Arial"/>
              <a:buChar char="•"/>
            </a:pPr>
            <a:r>
              <a:rPr lang="cs-CZ" sz="1530" dirty="0">
                <a:solidFill>
                  <a:schemeClr val="dk1"/>
                </a:solidFill>
                <a:latin typeface="Calibri"/>
                <a:ea typeface="Calibri"/>
                <a:cs typeface="Calibri"/>
                <a:sym typeface="Calibri"/>
              </a:rPr>
              <a:t>průměrný věk matek při narození dítěte v období 2015: </a:t>
            </a:r>
            <a:endParaRPr sz="1530" dirty="0">
              <a:solidFill>
                <a:schemeClr val="dk1"/>
              </a:solidFill>
              <a:latin typeface="Calibri"/>
              <a:ea typeface="Calibri"/>
              <a:cs typeface="Calibri"/>
              <a:sym typeface="Calibri"/>
            </a:endParaRPr>
          </a:p>
          <a:p>
            <a:pPr marL="342900" lvl="1" indent="0">
              <a:lnSpc>
                <a:spcPct val="70000"/>
              </a:lnSpc>
              <a:spcBef>
                <a:spcPts val="375"/>
              </a:spcBef>
              <a:buClr>
                <a:schemeClr val="dk1"/>
              </a:buClr>
              <a:buSzPts val="2040"/>
              <a:buNone/>
            </a:pPr>
            <a:r>
              <a:rPr lang="cs-CZ" sz="1530" dirty="0">
                <a:solidFill>
                  <a:schemeClr val="dk1"/>
                </a:solidFill>
                <a:latin typeface="Calibri"/>
                <a:ea typeface="Calibri"/>
                <a:cs typeface="Calibri"/>
                <a:sym typeface="Calibri"/>
              </a:rPr>
              <a:t>30,0 let</a:t>
            </a:r>
            <a:endParaRPr sz="1530" dirty="0">
              <a:solidFill>
                <a:schemeClr val="dk1"/>
              </a:solidFill>
              <a:latin typeface="Calibri"/>
              <a:ea typeface="Calibri"/>
              <a:cs typeface="Calibri"/>
              <a:sym typeface="Calibri"/>
            </a:endParaRPr>
          </a:p>
          <a:p>
            <a:pPr marL="171450" indent="-58103">
              <a:lnSpc>
                <a:spcPct val="70000"/>
              </a:lnSpc>
              <a:spcBef>
                <a:spcPts val="750"/>
              </a:spcBef>
              <a:buClr>
                <a:schemeClr val="dk1"/>
              </a:buClr>
              <a:buSzPts val="2380"/>
              <a:buNone/>
            </a:pPr>
            <a:endParaRPr sz="1785"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622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
                                            <p:txEl>
                                              <p:pRg st="0" end="0"/>
                                            </p:txEl>
                                          </p:spTgt>
                                        </p:tgtEl>
                                        <p:attrNameLst>
                                          <p:attrName>style.visibility</p:attrName>
                                        </p:attrNameLst>
                                      </p:cBhvr>
                                      <p:to>
                                        <p:strVal val="visible"/>
                                      </p:to>
                                    </p:set>
                                    <p:anim calcmode="lin" valueType="num">
                                      <p:cBhvr additive="base">
                                        <p:cTn id="7" dur="500" fill="hold"/>
                                        <p:tgtEl>
                                          <p:spTgt spid="1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1">
                                            <p:txEl>
                                              <p:pRg st="1" end="1"/>
                                            </p:txEl>
                                          </p:spTgt>
                                        </p:tgtEl>
                                        <p:attrNameLst>
                                          <p:attrName>style.visibility</p:attrName>
                                        </p:attrNameLst>
                                      </p:cBhvr>
                                      <p:to>
                                        <p:strVal val="visible"/>
                                      </p:to>
                                    </p:set>
                                    <p:anim calcmode="lin" valueType="num">
                                      <p:cBhvr additive="base">
                                        <p:cTn id="13" dur="500" fill="hold"/>
                                        <p:tgtEl>
                                          <p:spTgt spid="1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1">
                                            <p:txEl>
                                              <p:pRg st="2" end="2"/>
                                            </p:txEl>
                                          </p:spTgt>
                                        </p:tgtEl>
                                        <p:attrNameLst>
                                          <p:attrName>style.visibility</p:attrName>
                                        </p:attrNameLst>
                                      </p:cBhvr>
                                      <p:to>
                                        <p:strVal val="visible"/>
                                      </p:to>
                                    </p:set>
                                    <p:anim calcmode="lin" valueType="num">
                                      <p:cBhvr additive="base">
                                        <p:cTn id="19" dur="500" fill="hold"/>
                                        <p:tgtEl>
                                          <p:spTgt spid="1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1">
                                            <p:txEl>
                                              <p:pRg st="3" end="3"/>
                                            </p:txEl>
                                          </p:spTgt>
                                        </p:tgtEl>
                                        <p:attrNameLst>
                                          <p:attrName>style.visibility</p:attrName>
                                        </p:attrNameLst>
                                      </p:cBhvr>
                                      <p:to>
                                        <p:strVal val="visible"/>
                                      </p:to>
                                    </p:set>
                                    <p:anim calcmode="lin" valueType="num">
                                      <p:cBhvr additive="base">
                                        <p:cTn id="25" dur="500" fill="hold"/>
                                        <p:tgtEl>
                                          <p:spTgt spid="1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1">
                                            <p:txEl>
                                              <p:pRg st="4" end="4"/>
                                            </p:txEl>
                                          </p:spTgt>
                                        </p:tgtEl>
                                        <p:attrNameLst>
                                          <p:attrName>style.visibility</p:attrName>
                                        </p:attrNameLst>
                                      </p:cBhvr>
                                      <p:to>
                                        <p:strVal val="visible"/>
                                      </p:to>
                                    </p:set>
                                    <p:anim calcmode="lin" valueType="num">
                                      <p:cBhvr additive="base">
                                        <p:cTn id="31" dur="500" fill="hold"/>
                                        <p:tgtEl>
                                          <p:spTgt spid="13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1">
                                            <p:txEl>
                                              <p:pRg st="5" end="5"/>
                                            </p:txEl>
                                          </p:spTgt>
                                        </p:tgtEl>
                                        <p:attrNameLst>
                                          <p:attrName>style.visibility</p:attrName>
                                        </p:attrNameLst>
                                      </p:cBhvr>
                                      <p:to>
                                        <p:strVal val="visible"/>
                                      </p:to>
                                    </p:set>
                                    <p:anim calcmode="lin" valueType="num">
                                      <p:cBhvr additive="base">
                                        <p:cTn id="37" dur="500" fill="hold"/>
                                        <p:tgtEl>
                                          <p:spTgt spid="13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1">
                                            <p:txEl>
                                              <p:pRg st="6" end="6"/>
                                            </p:txEl>
                                          </p:spTgt>
                                        </p:tgtEl>
                                        <p:attrNameLst>
                                          <p:attrName>style.visibility</p:attrName>
                                        </p:attrNameLst>
                                      </p:cBhvr>
                                      <p:to>
                                        <p:strVal val="visible"/>
                                      </p:to>
                                    </p:set>
                                    <p:anim calcmode="lin" valueType="num">
                                      <p:cBhvr additive="base">
                                        <p:cTn id="43" dur="500" fill="hold"/>
                                        <p:tgtEl>
                                          <p:spTgt spid="13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1">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31">
                                            <p:txEl>
                                              <p:pRg st="7" end="7"/>
                                            </p:txEl>
                                          </p:spTgt>
                                        </p:tgtEl>
                                        <p:attrNameLst>
                                          <p:attrName>style.visibility</p:attrName>
                                        </p:attrNameLst>
                                      </p:cBhvr>
                                      <p:to>
                                        <p:strVal val="visible"/>
                                      </p:to>
                                    </p:set>
                                    <p:anim calcmode="lin" valueType="num">
                                      <p:cBhvr additive="base">
                                        <p:cTn id="47" dur="500" fill="hold"/>
                                        <p:tgtEl>
                                          <p:spTgt spid="131">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31">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31">
                                            <p:txEl>
                                              <p:pRg st="8" end="8"/>
                                            </p:txEl>
                                          </p:spTgt>
                                        </p:tgtEl>
                                        <p:attrNameLst>
                                          <p:attrName>style.visibility</p:attrName>
                                        </p:attrNameLst>
                                      </p:cBhvr>
                                      <p:to>
                                        <p:strVal val="visible"/>
                                      </p:to>
                                    </p:set>
                                    <p:anim calcmode="lin" valueType="num">
                                      <p:cBhvr additive="base">
                                        <p:cTn id="51" dur="500" fill="hold"/>
                                        <p:tgtEl>
                                          <p:spTgt spid="131">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31">
                                            <p:txEl>
                                              <p:pRg st="8" end="8"/>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31">
                                            <p:txEl>
                                              <p:pRg st="9" end="9"/>
                                            </p:txEl>
                                          </p:spTgt>
                                        </p:tgtEl>
                                        <p:attrNameLst>
                                          <p:attrName>style.visibility</p:attrName>
                                        </p:attrNameLst>
                                      </p:cBhvr>
                                      <p:to>
                                        <p:strVal val="visible"/>
                                      </p:to>
                                    </p:set>
                                    <p:anim calcmode="lin" valueType="num">
                                      <p:cBhvr additive="base">
                                        <p:cTn id="55" dur="500" fill="hold"/>
                                        <p:tgtEl>
                                          <p:spTgt spid="131">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1">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31">
                                            <p:txEl>
                                              <p:pRg st="10" end="10"/>
                                            </p:txEl>
                                          </p:spTgt>
                                        </p:tgtEl>
                                        <p:attrNameLst>
                                          <p:attrName>style.visibility</p:attrName>
                                        </p:attrNameLst>
                                      </p:cBhvr>
                                      <p:to>
                                        <p:strVal val="visible"/>
                                      </p:to>
                                    </p:set>
                                    <p:anim calcmode="lin" valueType="num">
                                      <p:cBhvr additive="base">
                                        <p:cTn id="59" dur="500" fill="hold"/>
                                        <p:tgtEl>
                                          <p:spTgt spid="131">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31">
                                            <p:txEl>
                                              <p:pRg st="10" end="10"/>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31">
                                            <p:txEl>
                                              <p:pRg st="11" end="11"/>
                                            </p:txEl>
                                          </p:spTgt>
                                        </p:tgtEl>
                                        <p:attrNameLst>
                                          <p:attrName>style.visibility</p:attrName>
                                        </p:attrNameLst>
                                      </p:cBhvr>
                                      <p:to>
                                        <p:strVal val="visible"/>
                                      </p:to>
                                    </p:set>
                                    <p:anim calcmode="lin" valueType="num">
                                      <p:cBhvr additive="base">
                                        <p:cTn id="63" dur="500" fill="hold"/>
                                        <p:tgtEl>
                                          <p:spTgt spid="131">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31">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628650" y="1131094"/>
            <a:ext cx="7886700" cy="994172"/>
          </a:xfrm>
          <a:prstGeom prst="rect">
            <a:avLst/>
          </a:prstGeom>
          <a:noFill/>
          <a:ln>
            <a:noFill/>
          </a:ln>
        </p:spPr>
        <p:txBody>
          <a:bodyPr spcFirstLastPara="1" vert="horz" wrap="square" lIns="68569" tIns="34275" rIns="68569" bIns="34275" anchor="ctr" anchorCtr="0">
            <a:noAutofit/>
          </a:bodyPr>
          <a:lstStyle/>
          <a:p>
            <a:pPr>
              <a:lnSpc>
                <a:spcPct val="90000"/>
              </a:lnSpc>
              <a:spcBef>
                <a:spcPts val="0"/>
              </a:spcBef>
              <a:buClr>
                <a:schemeClr val="dk1"/>
              </a:buClr>
              <a:buSzPts val="4400"/>
            </a:pPr>
            <a:r>
              <a:rPr lang="cs-CZ" sz="3300" cap="none">
                <a:solidFill>
                  <a:schemeClr val="dk1"/>
                </a:solidFill>
                <a:latin typeface="Calibri"/>
                <a:ea typeface="Calibri"/>
                <a:cs typeface="Calibri"/>
                <a:sym typeface="Calibri"/>
              </a:rPr>
              <a:t>Vymezení rodiny</a:t>
            </a:r>
            <a:endParaRPr sz="3300" cap="none">
              <a:solidFill>
                <a:schemeClr val="dk1"/>
              </a:solidFill>
              <a:latin typeface="Calibri"/>
              <a:ea typeface="Calibri"/>
              <a:cs typeface="Calibri"/>
              <a:sym typeface="Calibri"/>
            </a:endParaRPr>
          </a:p>
        </p:txBody>
      </p:sp>
      <p:sp>
        <p:nvSpPr>
          <p:cNvPr id="137" name="Shape 137"/>
          <p:cNvSpPr txBox="1">
            <a:spLocks noGrp="1"/>
          </p:cNvSpPr>
          <p:nvPr>
            <p:ph type="body" idx="1"/>
          </p:nvPr>
        </p:nvSpPr>
        <p:spPr>
          <a:xfrm>
            <a:off x="628650" y="2226469"/>
            <a:ext cx="7886700" cy="3263504"/>
          </a:xfrm>
          <a:prstGeom prst="rect">
            <a:avLst/>
          </a:prstGeom>
          <a:noFill/>
          <a:ln>
            <a:noFill/>
          </a:ln>
        </p:spPr>
        <p:txBody>
          <a:bodyPr spcFirstLastPara="1" vert="horz" wrap="square" lIns="68569" tIns="34275" rIns="68569" bIns="34275" anchor="t" anchorCtr="0">
            <a:noAutofit/>
          </a:bodyPr>
          <a:lstStyle/>
          <a:p>
            <a:pPr marL="257175" indent="-257175" algn="just">
              <a:lnSpc>
                <a:spcPct val="80000"/>
              </a:lnSpc>
              <a:spcBef>
                <a:spcPts val="0"/>
              </a:spcBef>
              <a:buClr>
                <a:schemeClr val="dk1"/>
              </a:buClr>
              <a:buSzPts val="2800"/>
              <a:buFont typeface="Noto Sans Symbols"/>
              <a:buChar char="−"/>
            </a:pPr>
            <a:r>
              <a:rPr lang="cs-CZ" sz="2100">
                <a:solidFill>
                  <a:schemeClr val="dk1"/>
                </a:solidFill>
                <a:latin typeface="Times New Roman"/>
                <a:ea typeface="Times New Roman"/>
                <a:cs typeface="Times New Roman"/>
                <a:sym typeface="Times New Roman"/>
              </a:rPr>
              <a:t>základní, primární a neformální sociální skupina, která má různou velikost a je rozličně vnitřně strukturována</a:t>
            </a:r>
            <a:endParaRPr/>
          </a:p>
          <a:p>
            <a:pPr marL="257175" indent="-257175" algn="just">
              <a:lnSpc>
                <a:spcPct val="80000"/>
              </a:lnSpc>
              <a:spcBef>
                <a:spcPts val="750"/>
              </a:spcBef>
              <a:buClr>
                <a:schemeClr val="dk1"/>
              </a:buClr>
              <a:buSzPts val="2800"/>
              <a:buFont typeface="Noto Sans Symbols"/>
              <a:buChar char="−"/>
            </a:pPr>
            <a:r>
              <a:rPr lang="cs-CZ" sz="2100">
                <a:solidFill>
                  <a:schemeClr val="dk1"/>
                </a:solidFill>
                <a:latin typeface="Times New Roman"/>
                <a:ea typeface="Times New Roman"/>
                <a:cs typeface="Times New Roman"/>
                <a:sym typeface="Times New Roman"/>
              </a:rPr>
              <a:t>tvoří ji jedinci spojeni pokrevními, manželskými a adoptivními vztahy</a:t>
            </a:r>
            <a:endParaRPr/>
          </a:p>
          <a:p>
            <a:pPr marL="257175" indent="-257175" algn="just">
              <a:lnSpc>
                <a:spcPct val="80000"/>
              </a:lnSpc>
              <a:spcBef>
                <a:spcPts val="750"/>
              </a:spcBef>
              <a:buClr>
                <a:schemeClr val="dk1"/>
              </a:buClr>
              <a:buSzPts val="2800"/>
              <a:buFont typeface="Noto Sans Symbols"/>
              <a:buChar char="−"/>
            </a:pPr>
            <a:r>
              <a:rPr lang="cs-CZ" sz="2100">
                <a:solidFill>
                  <a:schemeClr val="dk1"/>
                </a:solidFill>
                <a:latin typeface="Times New Roman"/>
                <a:ea typeface="Times New Roman"/>
                <a:cs typeface="Times New Roman"/>
                <a:sym typeface="Times New Roman"/>
              </a:rPr>
              <a:t>přirozené prostředí, do něhož se člověk rodí</a:t>
            </a:r>
            <a:endParaRPr/>
          </a:p>
          <a:p>
            <a:pPr marL="257175" indent="-257175" algn="just">
              <a:lnSpc>
                <a:spcPct val="80000"/>
              </a:lnSpc>
              <a:spcBef>
                <a:spcPts val="750"/>
              </a:spcBef>
              <a:buClr>
                <a:schemeClr val="dk1"/>
              </a:buClr>
              <a:buSzPts val="2800"/>
              <a:buFont typeface="Noto Sans Symbols"/>
              <a:buChar char="−"/>
            </a:pPr>
            <a:r>
              <a:rPr lang="cs-CZ" sz="2100">
                <a:solidFill>
                  <a:schemeClr val="dk1"/>
                </a:solidFill>
                <a:latin typeface="Times New Roman"/>
                <a:ea typeface="Times New Roman"/>
                <a:cs typeface="Times New Roman"/>
                <a:sym typeface="Times New Roman"/>
              </a:rPr>
              <a:t>základní tabu: </a:t>
            </a:r>
            <a:endParaRPr/>
          </a:p>
          <a:p>
            <a:pPr marL="0" indent="0" algn="just">
              <a:lnSpc>
                <a:spcPct val="80000"/>
              </a:lnSpc>
              <a:spcBef>
                <a:spcPts val="750"/>
              </a:spcBef>
              <a:buClr>
                <a:schemeClr val="dk1"/>
              </a:buClr>
              <a:buSzPts val="2800"/>
              <a:buNone/>
            </a:pPr>
            <a:r>
              <a:rPr lang="cs-CZ" sz="2100">
                <a:solidFill>
                  <a:schemeClr val="dk1"/>
                </a:solidFill>
                <a:latin typeface="Times New Roman"/>
                <a:ea typeface="Times New Roman"/>
                <a:cs typeface="Times New Roman"/>
                <a:sym typeface="Times New Roman"/>
              </a:rPr>
              <a:t>incest, proto jedinec volí partnera mimo okruh rodiny, patří pak ke dvěma rodinám</a:t>
            </a:r>
            <a:endParaRPr/>
          </a:p>
          <a:p>
            <a:pPr marL="600075" lvl="1" indent="-257175" algn="just">
              <a:lnSpc>
                <a:spcPct val="80000"/>
              </a:lnSpc>
              <a:spcBef>
                <a:spcPts val="375"/>
              </a:spcBef>
              <a:buClr>
                <a:schemeClr val="dk1"/>
              </a:buClr>
              <a:buSzPts val="2400"/>
              <a:buFont typeface="Calibri"/>
              <a:buAutoNum type="alphaLcParenR"/>
            </a:pPr>
            <a:r>
              <a:rPr lang="cs-CZ" sz="1800">
                <a:solidFill>
                  <a:schemeClr val="dk1"/>
                </a:solidFill>
                <a:latin typeface="Times New Roman"/>
                <a:ea typeface="Times New Roman"/>
                <a:cs typeface="Times New Roman"/>
                <a:sym typeface="Times New Roman"/>
              </a:rPr>
              <a:t>orientační (výchozí, původní)</a:t>
            </a:r>
            <a:endParaRPr/>
          </a:p>
          <a:p>
            <a:pPr marL="600075" lvl="1" indent="-257175" algn="just">
              <a:lnSpc>
                <a:spcPct val="80000"/>
              </a:lnSpc>
              <a:spcBef>
                <a:spcPts val="375"/>
              </a:spcBef>
              <a:buClr>
                <a:schemeClr val="dk1"/>
              </a:buClr>
              <a:buSzPts val="2400"/>
              <a:buFont typeface="Calibri"/>
              <a:buAutoNum type="alphaLcParenR"/>
            </a:pPr>
            <a:r>
              <a:rPr lang="cs-CZ" sz="1800">
                <a:solidFill>
                  <a:schemeClr val="dk1"/>
                </a:solidFill>
                <a:latin typeface="Times New Roman"/>
                <a:ea typeface="Times New Roman"/>
                <a:cs typeface="Times New Roman"/>
                <a:sym typeface="Times New Roman"/>
              </a:rPr>
              <a:t>prokreační (rodina, kterou sám zakládá)</a:t>
            </a:r>
            <a:endParaRPr/>
          </a:p>
          <a:p>
            <a:pPr marL="171450" indent="-38100">
              <a:lnSpc>
                <a:spcPct val="80000"/>
              </a:lnSpc>
              <a:spcBef>
                <a:spcPts val="750"/>
              </a:spcBef>
              <a:buClr>
                <a:schemeClr val="dk1"/>
              </a:buClr>
              <a:buSzPts val="2800"/>
              <a:buNone/>
            </a:pPr>
            <a:endParaRPr sz="21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715970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628650" y="1131094"/>
            <a:ext cx="7886700" cy="994172"/>
          </a:xfrm>
          <a:prstGeom prst="rect">
            <a:avLst/>
          </a:prstGeom>
          <a:noFill/>
          <a:ln>
            <a:noFill/>
          </a:ln>
        </p:spPr>
        <p:txBody>
          <a:bodyPr spcFirstLastPara="1" vert="horz" wrap="square" lIns="68569" tIns="34275" rIns="68569" bIns="34275" anchor="ctr" anchorCtr="0">
            <a:noAutofit/>
          </a:bodyPr>
          <a:lstStyle/>
          <a:p>
            <a:pPr>
              <a:lnSpc>
                <a:spcPct val="90000"/>
              </a:lnSpc>
              <a:spcBef>
                <a:spcPts val="0"/>
              </a:spcBef>
              <a:buClr>
                <a:schemeClr val="dk1"/>
              </a:buClr>
              <a:buSzPts val="4400"/>
            </a:pPr>
            <a:r>
              <a:rPr lang="cs-CZ" sz="3300" cap="none">
                <a:solidFill>
                  <a:schemeClr val="dk1"/>
                </a:solidFill>
                <a:latin typeface="Calibri"/>
                <a:ea typeface="Calibri"/>
                <a:cs typeface="Calibri"/>
                <a:sym typeface="Calibri"/>
              </a:rPr>
              <a:t>Některé funkce rodiny</a:t>
            </a:r>
            <a:endParaRPr sz="3300" cap="none">
              <a:solidFill>
                <a:schemeClr val="dk1"/>
              </a:solidFill>
              <a:latin typeface="Calibri"/>
              <a:ea typeface="Calibri"/>
              <a:cs typeface="Calibri"/>
              <a:sym typeface="Calibri"/>
            </a:endParaRPr>
          </a:p>
        </p:txBody>
      </p:sp>
      <p:sp>
        <p:nvSpPr>
          <p:cNvPr id="143" name="Shape 143"/>
          <p:cNvSpPr txBox="1">
            <a:spLocks noGrp="1"/>
          </p:cNvSpPr>
          <p:nvPr>
            <p:ph type="body" idx="1"/>
          </p:nvPr>
        </p:nvSpPr>
        <p:spPr>
          <a:xfrm>
            <a:off x="628650" y="2226469"/>
            <a:ext cx="7886700" cy="3263504"/>
          </a:xfrm>
          <a:prstGeom prst="rect">
            <a:avLst/>
          </a:prstGeom>
          <a:noFill/>
          <a:ln>
            <a:noFill/>
          </a:ln>
        </p:spPr>
        <p:txBody>
          <a:bodyPr spcFirstLastPara="1" vert="horz" wrap="square" lIns="68569" tIns="34275" rIns="68569" bIns="34275" anchor="t" anchorCtr="0">
            <a:noAutofit/>
          </a:bodyPr>
          <a:lstStyle/>
          <a:p>
            <a:pPr marL="171450" indent="-171450">
              <a:lnSpc>
                <a:spcPct val="90000"/>
              </a:lnSpc>
              <a:spcBef>
                <a:spcPts val="0"/>
              </a:spcBef>
              <a:buClr>
                <a:schemeClr val="dk1"/>
              </a:buClr>
              <a:buSzPts val="2800"/>
              <a:buFont typeface="Arial"/>
              <a:buChar char="•"/>
            </a:pPr>
            <a:r>
              <a:rPr lang="cs-CZ" sz="2100">
                <a:solidFill>
                  <a:schemeClr val="dk1"/>
                </a:solidFill>
                <a:latin typeface="Calibri"/>
                <a:ea typeface="Calibri"/>
                <a:cs typeface="Calibri"/>
                <a:sym typeface="Calibri"/>
              </a:rPr>
              <a:t>biologicko-reprodukční</a:t>
            </a:r>
            <a:endParaRPr sz="2100">
              <a:solidFill>
                <a:schemeClr val="dk1"/>
              </a:solidFill>
              <a:latin typeface="Calibri"/>
              <a:ea typeface="Calibri"/>
              <a:cs typeface="Calibri"/>
              <a:sym typeface="Calibri"/>
            </a:endParaRPr>
          </a:p>
          <a:p>
            <a:pPr marL="171450" indent="-171450">
              <a:lnSpc>
                <a:spcPct val="90000"/>
              </a:lnSpc>
              <a:spcBef>
                <a:spcPts val="750"/>
              </a:spcBef>
              <a:buClr>
                <a:schemeClr val="dk1"/>
              </a:buClr>
              <a:buSzPts val="2800"/>
              <a:buFont typeface="Arial"/>
              <a:buChar char="•"/>
            </a:pPr>
            <a:r>
              <a:rPr lang="cs-CZ" sz="2100">
                <a:solidFill>
                  <a:schemeClr val="dk1"/>
                </a:solidFill>
                <a:latin typeface="Calibri"/>
                <a:ea typeface="Calibri"/>
                <a:cs typeface="Calibri"/>
                <a:sym typeface="Calibri"/>
              </a:rPr>
              <a:t>ekonomicko-zabezpečovací</a:t>
            </a:r>
            <a:endParaRPr/>
          </a:p>
          <a:p>
            <a:pPr marL="171450" indent="-171450">
              <a:lnSpc>
                <a:spcPct val="90000"/>
              </a:lnSpc>
              <a:spcBef>
                <a:spcPts val="750"/>
              </a:spcBef>
              <a:buClr>
                <a:schemeClr val="dk1"/>
              </a:buClr>
              <a:buSzPts val="2800"/>
              <a:buFont typeface="Arial"/>
              <a:buChar char="•"/>
            </a:pPr>
            <a:r>
              <a:rPr lang="cs-CZ" sz="2100">
                <a:solidFill>
                  <a:schemeClr val="dk1"/>
                </a:solidFill>
                <a:latin typeface="Calibri"/>
                <a:ea typeface="Calibri"/>
                <a:cs typeface="Calibri"/>
                <a:sym typeface="Calibri"/>
              </a:rPr>
              <a:t>emocionální </a:t>
            </a:r>
            <a:endParaRPr/>
          </a:p>
          <a:p>
            <a:pPr marL="171450" indent="-171450">
              <a:lnSpc>
                <a:spcPct val="90000"/>
              </a:lnSpc>
              <a:spcBef>
                <a:spcPts val="750"/>
              </a:spcBef>
              <a:buClr>
                <a:schemeClr val="dk1"/>
              </a:buClr>
              <a:buSzPts val="2800"/>
              <a:buFont typeface="Arial"/>
              <a:buChar char="•"/>
            </a:pPr>
            <a:r>
              <a:rPr lang="cs-CZ" sz="2100">
                <a:solidFill>
                  <a:schemeClr val="dk1"/>
                </a:solidFill>
                <a:latin typeface="Calibri"/>
                <a:ea typeface="Calibri"/>
                <a:cs typeface="Calibri"/>
                <a:sym typeface="Calibri"/>
              </a:rPr>
              <a:t>socializačně-výchovná</a:t>
            </a:r>
            <a:endParaRPr/>
          </a:p>
          <a:p>
            <a:pPr marL="171450" indent="-38100">
              <a:lnSpc>
                <a:spcPct val="90000"/>
              </a:lnSpc>
              <a:spcBef>
                <a:spcPts val="750"/>
              </a:spcBef>
              <a:buClr>
                <a:schemeClr val="dk1"/>
              </a:buClr>
              <a:buSzPts val="2800"/>
              <a:buNone/>
            </a:pPr>
            <a:endParaRPr sz="2100">
              <a:solidFill>
                <a:schemeClr val="dk1"/>
              </a:solidFill>
              <a:latin typeface="Calibri"/>
              <a:ea typeface="Calibri"/>
              <a:cs typeface="Calibri"/>
              <a:sym typeface="Calibri"/>
            </a:endParaRPr>
          </a:p>
          <a:p>
            <a:pPr marL="0" indent="0">
              <a:lnSpc>
                <a:spcPct val="90000"/>
              </a:lnSpc>
              <a:spcBef>
                <a:spcPts val="750"/>
              </a:spcBef>
              <a:buClr>
                <a:schemeClr val="dk1"/>
              </a:buClr>
              <a:buSzPts val="2800"/>
              <a:buNone/>
            </a:pPr>
            <a:r>
              <a:rPr lang="cs-CZ" sz="2100">
                <a:solidFill>
                  <a:schemeClr val="dk1"/>
                </a:solidFill>
                <a:latin typeface="Calibri"/>
                <a:ea typeface="Calibri"/>
                <a:cs typeface="Calibri"/>
                <a:sym typeface="Calibri"/>
              </a:rPr>
              <a:t>Výhradní funkce rodiny?</a:t>
            </a:r>
            <a:endParaRPr/>
          </a:p>
          <a:p>
            <a:pPr marL="0" indent="0">
              <a:lnSpc>
                <a:spcPct val="90000"/>
              </a:lnSpc>
              <a:spcBef>
                <a:spcPts val="750"/>
              </a:spcBef>
              <a:buClr>
                <a:schemeClr val="dk1"/>
              </a:buClr>
              <a:buSzPts val="2800"/>
              <a:buNone/>
            </a:pPr>
            <a:endParaRPr sz="2100">
              <a:solidFill>
                <a:schemeClr val="dk1"/>
              </a:solidFill>
              <a:latin typeface="Calibri"/>
              <a:ea typeface="Calibri"/>
              <a:cs typeface="Calibri"/>
              <a:sym typeface="Calibri"/>
            </a:endParaRPr>
          </a:p>
          <a:p>
            <a:pPr marL="171450" indent="-38100">
              <a:lnSpc>
                <a:spcPct val="90000"/>
              </a:lnSpc>
              <a:spcBef>
                <a:spcPts val="750"/>
              </a:spcBef>
              <a:buClr>
                <a:schemeClr val="dk1"/>
              </a:buClr>
              <a:buSzPts val="2800"/>
              <a:buNone/>
            </a:pPr>
            <a:endParaRPr sz="21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746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Cliff</a:t>
            </a:r>
            <a:r>
              <a:rPr lang="cs-CZ" dirty="0" smtClean="0"/>
              <a:t> </a:t>
            </a:r>
            <a:r>
              <a:rPr lang="cs-CZ" dirty="0" err="1" smtClean="0"/>
              <a:t>Evans</a:t>
            </a:r>
            <a:r>
              <a:rPr lang="cs-CZ" dirty="0" smtClean="0"/>
              <a:t>: Skutečný příběh</a:t>
            </a:r>
            <a:endParaRPr lang="cs-CZ" dirty="0"/>
          </a:p>
        </p:txBody>
      </p:sp>
      <p:sp>
        <p:nvSpPr>
          <p:cNvPr id="3" name="Zástupný symbol pro obsah 2"/>
          <p:cNvSpPr>
            <a:spLocks noGrp="1"/>
          </p:cNvSpPr>
          <p:nvPr>
            <p:ph sz="quarter" idx="1"/>
          </p:nvPr>
        </p:nvSpPr>
        <p:spPr/>
        <p:txBody>
          <a:bodyPr/>
          <a:lstStyle/>
          <a:p>
            <a:r>
              <a:rPr lang="cs-CZ" dirty="0" smtClean="0"/>
              <a:t>Jaké nálepky </a:t>
            </a:r>
            <a:r>
              <a:rPr lang="cs-CZ" dirty="0" err="1" smtClean="0"/>
              <a:t>Cliff</a:t>
            </a:r>
            <a:r>
              <a:rPr lang="cs-CZ" dirty="0" smtClean="0"/>
              <a:t> </a:t>
            </a:r>
            <a:r>
              <a:rPr lang="cs-CZ" dirty="0" err="1" smtClean="0"/>
              <a:t>Evans</a:t>
            </a:r>
            <a:r>
              <a:rPr lang="cs-CZ" dirty="0" smtClean="0"/>
              <a:t> dostal?</a:t>
            </a:r>
          </a:p>
          <a:p>
            <a:r>
              <a:rPr lang="cs-CZ" dirty="0" smtClean="0"/>
              <a:t>Jak ovlivnily jeho životní dráhu?</a:t>
            </a:r>
          </a:p>
          <a:p>
            <a:r>
              <a:rPr lang="cs-CZ" dirty="0" smtClean="0"/>
              <a:t>Kdo tyto nálepky uděloval?</a:t>
            </a:r>
          </a:p>
          <a:p>
            <a:r>
              <a:rPr lang="cs-CZ" dirty="0" smtClean="0"/>
              <a:t>Jak byste definovali agenty sociální kontroly?</a:t>
            </a:r>
          </a:p>
          <a:p>
            <a:pPr>
              <a:buNone/>
            </a:pPr>
            <a:endParaRPr lang="cs-CZ" dirty="0" smtClean="0"/>
          </a:p>
          <a:p>
            <a:pPr>
              <a:buNone/>
            </a:pPr>
            <a:endParaRPr lang="cs-CZ" dirty="0" smtClean="0"/>
          </a:p>
          <a:p>
            <a:pPr>
              <a:buNone/>
            </a:pPr>
            <a:endParaRPr lang="cs-CZ" dirty="0" smtClean="0"/>
          </a:p>
          <a:p>
            <a:pPr>
              <a:buNone/>
            </a:pP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628650" y="1131094"/>
            <a:ext cx="7886700" cy="994172"/>
          </a:xfrm>
          <a:prstGeom prst="rect">
            <a:avLst/>
          </a:prstGeom>
          <a:noFill/>
          <a:ln>
            <a:noFill/>
          </a:ln>
        </p:spPr>
        <p:txBody>
          <a:bodyPr spcFirstLastPara="1" vert="horz" wrap="square" lIns="68569" tIns="34275" rIns="68569" bIns="34275" anchor="ctr" anchorCtr="0">
            <a:noAutofit/>
          </a:bodyPr>
          <a:lstStyle/>
          <a:p>
            <a:pPr>
              <a:lnSpc>
                <a:spcPct val="90000"/>
              </a:lnSpc>
              <a:spcBef>
                <a:spcPts val="0"/>
              </a:spcBef>
              <a:buClr>
                <a:schemeClr val="dk1"/>
              </a:buClr>
              <a:buSzPts val="4400"/>
            </a:pPr>
            <a:r>
              <a:rPr lang="cs-CZ" sz="3300" cap="none">
                <a:solidFill>
                  <a:schemeClr val="dk1"/>
                </a:solidFill>
                <a:latin typeface="Calibri"/>
                <a:ea typeface="Calibri"/>
                <a:cs typeface="Calibri"/>
                <a:sym typeface="Calibri"/>
              </a:rPr>
              <a:t>Rodina dle výchovného stylu</a:t>
            </a:r>
            <a:endParaRPr sz="3300" cap="none">
              <a:solidFill>
                <a:schemeClr val="dk1"/>
              </a:solidFill>
              <a:latin typeface="Calibri"/>
              <a:ea typeface="Calibri"/>
              <a:cs typeface="Calibri"/>
              <a:sym typeface="Calibri"/>
            </a:endParaRPr>
          </a:p>
        </p:txBody>
      </p:sp>
      <p:sp>
        <p:nvSpPr>
          <p:cNvPr id="149" name="Shape 149"/>
          <p:cNvSpPr txBox="1">
            <a:spLocks noGrp="1"/>
          </p:cNvSpPr>
          <p:nvPr>
            <p:ph type="body" idx="1"/>
          </p:nvPr>
        </p:nvSpPr>
        <p:spPr>
          <a:xfrm>
            <a:off x="628650" y="2226469"/>
            <a:ext cx="7886700" cy="3263504"/>
          </a:xfrm>
          <a:prstGeom prst="rect">
            <a:avLst/>
          </a:prstGeom>
          <a:noFill/>
          <a:ln>
            <a:noFill/>
          </a:ln>
        </p:spPr>
        <p:txBody>
          <a:bodyPr spcFirstLastPara="1" vert="horz" wrap="square" lIns="68569" tIns="34275" rIns="68569" bIns="34275" anchor="t" anchorCtr="0">
            <a:noAutofit/>
          </a:bodyPr>
          <a:lstStyle/>
          <a:p>
            <a:pPr marL="0" indent="0">
              <a:lnSpc>
                <a:spcPct val="90000"/>
              </a:lnSpc>
              <a:spcBef>
                <a:spcPts val="0"/>
              </a:spcBef>
              <a:buClr>
                <a:schemeClr val="dk1"/>
              </a:buClr>
              <a:buSzPts val="2800"/>
              <a:buNone/>
            </a:pPr>
            <a:r>
              <a:rPr lang="cs-CZ" sz="2100" b="1">
                <a:solidFill>
                  <a:schemeClr val="dk1"/>
                </a:solidFill>
                <a:latin typeface="Calibri"/>
                <a:ea typeface="Calibri"/>
                <a:cs typeface="Calibri"/>
                <a:sym typeface="Calibri"/>
              </a:rPr>
              <a:t>Dimenze řízení</a:t>
            </a:r>
            <a:endParaRPr/>
          </a:p>
          <a:p>
            <a:pPr marL="171450" indent="-171450">
              <a:lnSpc>
                <a:spcPct val="90000"/>
              </a:lnSpc>
              <a:spcBef>
                <a:spcPts val="750"/>
              </a:spcBef>
              <a:buClr>
                <a:schemeClr val="dk1"/>
              </a:buClr>
              <a:buSzPts val="2800"/>
              <a:buFont typeface="Arial"/>
              <a:buChar char="•"/>
            </a:pPr>
            <a:r>
              <a:rPr lang="cs-CZ" sz="2100">
                <a:solidFill>
                  <a:schemeClr val="dk1"/>
                </a:solidFill>
                <a:latin typeface="Calibri"/>
                <a:ea typeface="Calibri"/>
                <a:cs typeface="Calibri"/>
                <a:sym typeface="Calibri"/>
              </a:rPr>
              <a:t>Autoritativní (autokratické, dominantní)</a:t>
            </a:r>
            <a:endParaRPr/>
          </a:p>
          <a:p>
            <a:pPr marL="171450" indent="-171450">
              <a:lnSpc>
                <a:spcPct val="90000"/>
              </a:lnSpc>
              <a:spcBef>
                <a:spcPts val="750"/>
              </a:spcBef>
              <a:buClr>
                <a:schemeClr val="dk1"/>
              </a:buClr>
              <a:buSzPts val="2800"/>
              <a:buFont typeface="Arial"/>
              <a:buChar char="•"/>
            </a:pPr>
            <a:r>
              <a:rPr lang="cs-CZ" sz="2100">
                <a:solidFill>
                  <a:schemeClr val="dk1"/>
                </a:solidFill>
                <a:latin typeface="Calibri"/>
                <a:ea typeface="Calibri"/>
                <a:cs typeface="Calibri"/>
                <a:sym typeface="Calibri"/>
              </a:rPr>
              <a:t>Demokratický (integrativní)</a:t>
            </a:r>
            <a:endParaRPr/>
          </a:p>
          <a:p>
            <a:pPr marL="171450" indent="-171450">
              <a:lnSpc>
                <a:spcPct val="90000"/>
              </a:lnSpc>
              <a:spcBef>
                <a:spcPts val="750"/>
              </a:spcBef>
              <a:buClr>
                <a:schemeClr val="dk1"/>
              </a:buClr>
              <a:buSzPts val="2800"/>
              <a:buFont typeface="Arial"/>
              <a:buChar char="•"/>
            </a:pPr>
            <a:r>
              <a:rPr lang="cs-CZ" sz="2100">
                <a:solidFill>
                  <a:schemeClr val="dk1"/>
                </a:solidFill>
                <a:latin typeface="Calibri"/>
                <a:ea typeface="Calibri"/>
                <a:cs typeface="Calibri"/>
                <a:sym typeface="Calibri"/>
              </a:rPr>
              <a:t>Liberální (slabé vedení, laissez faire)</a:t>
            </a:r>
            <a:endParaRPr/>
          </a:p>
          <a:p>
            <a:pPr marL="0" indent="0">
              <a:lnSpc>
                <a:spcPct val="90000"/>
              </a:lnSpc>
              <a:spcBef>
                <a:spcPts val="750"/>
              </a:spcBef>
              <a:buClr>
                <a:schemeClr val="dk1"/>
              </a:buClr>
              <a:buSzPts val="2800"/>
              <a:buNone/>
            </a:pPr>
            <a:endParaRPr sz="2100">
              <a:solidFill>
                <a:schemeClr val="dk1"/>
              </a:solidFill>
              <a:latin typeface="Calibri"/>
              <a:ea typeface="Calibri"/>
              <a:cs typeface="Calibri"/>
              <a:sym typeface="Calibri"/>
            </a:endParaRPr>
          </a:p>
          <a:p>
            <a:pPr marL="0" indent="0">
              <a:lnSpc>
                <a:spcPct val="90000"/>
              </a:lnSpc>
              <a:spcBef>
                <a:spcPts val="750"/>
              </a:spcBef>
              <a:buClr>
                <a:schemeClr val="dk1"/>
              </a:buClr>
              <a:buSzPts val="2800"/>
              <a:buNone/>
            </a:pPr>
            <a:r>
              <a:rPr lang="cs-CZ" sz="2100" b="1">
                <a:solidFill>
                  <a:schemeClr val="dk1"/>
                </a:solidFill>
                <a:latin typeface="Calibri"/>
                <a:ea typeface="Calibri"/>
                <a:cs typeface="Calibri"/>
                <a:sym typeface="Calibri"/>
              </a:rPr>
              <a:t>Další dimenze?</a:t>
            </a:r>
            <a:endParaRPr sz="2100" b="1">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05234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628650" y="1131094"/>
            <a:ext cx="7886700" cy="994172"/>
          </a:xfrm>
          <a:prstGeom prst="rect">
            <a:avLst/>
          </a:prstGeom>
          <a:noFill/>
          <a:ln>
            <a:noFill/>
          </a:ln>
        </p:spPr>
        <p:txBody>
          <a:bodyPr spcFirstLastPara="1" vert="horz" wrap="square" lIns="68569" tIns="34275" rIns="68569" bIns="34275" anchor="ctr" anchorCtr="0">
            <a:noAutofit/>
          </a:bodyPr>
          <a:lstStyle/>
          <a:p>
            <a:pPr>
              <a:lnSpc>
                <a:spcPct val="90000"/>
              </a:lnSpc>
              <a:spcBef>
                <a:spcPts val="0"/>
              </a:spcBef>
              <a:buClr>
                <a:schemeClr val="dk1"/>
              </a:buClr>
              <a:buSzPts val="4400"/>
            </a:pPr>
            <a:r>
              <a:rPr lang="cs-CZ" sz="3300" cap="none">
                <a:solidFill>
                  <a:schemeClr val="dk1"/>
                </a:solidFill>
                <a:latin typeface="Calibri"/>
                <a:ea typeface="Calibri"/>
                <a:cs typeface="Calibri"/>
                <a:sym typeface="Calibri"/>
              </a:rPr>
              <a:t>Rodina dle výchovného stylu</a:t>
            </a:r>
            <a:endParaRPr/>
          </a:p>
        </p:txBody>
      </p:sp>
      <p:pic>
        <p:nvPicPr>
          <p:cNvPr id="155" name="Shape 155"/>
          <p:cNvPicPr preferRelativeResize="0">
            <a:picLocks noGrp="1"/>
          </p:cNvPicPr>
          <p:nvPr>
            <p:ph type="body" idx="1"/>
          </p:nvPr>
        </p:nvPicPr>
        <p:blipFill rotWithShape="1">
          <a:blip r:embed="rId3">
            <a:alphaModFix/>
          </a:blip>
          <a:srcRect l="16908" t="30021" r="29012" b="27613"/>
          <a:stretch/>
        </p:blipFill>
        <p:spPr>
          <a:xfrm>
            <a:off x="907676" y="2366651"/>
            <a:ext cx="7106771" cy="3479460"/>
          </a:xfrm>
          <a:prstGeom prst="rect">
            <a:avLst/>
          </a:prstGeom>
          <a:noFill/>
          <a:ln>
            <a:noFill/>
          </a:ln>
        </p:spPr>
      </p:pic>
    </p:spTree>
    <p:extLst>
      <p:ext uri="{BB962C8B-B14F-4D97-AF65-F5344CB8AC3E}">
        <p14:creationId xmlns:p14="http://schemas.microsoft.com/office/powerpoint/2010/main" val="32551729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628650" y="1131094"/>
            <a:ext cx="7886700" cy="994172"/>
          </a:xfrm>
          <a:prstGeom prst="rect">
            <a:avLst/>
          </a:prstGeom>
          <a:noFill/>
          <a:ln>
            <a:noFill/>
          </a:ln>
        </p:spPr>
        <p:txBody>
          <a:bodyPr spcFirstLastPara="1" vert="horz" wrap="square" lIns="68569" tIns="34275" rIns="68569" bIns="34275" anchor="ctr" anchorCtr="0">
            <a:noAutofit/>
          </a:bodyPr>
          <a:lstStyle/>
          <a:p>
            <a:pPr>
              <a:lnSpc>
                <a:spcPct val="90000"/>
              </a:lnSpc>
              <a:spcBef>
                <a:spcPts val="0"/>
              </a:spcBef>
              <a:buClr>
                <a:schemeClr val="dk1"/>
              </a:buClr>
              <a:buSzPts val="4400"/>
            </a:pPr>
            <a:r>
              <a:rPr lang="cs-CZ" sz="3300" cap="none">
                <a:solidFill>
                  <a:schemeClr val="dk1"/>
                </a:solidFill>
                <a:latin typeface="Calibri"/>
                <a:ea typeface="Calibri"/>
                <a:cs typeface="Calibri"/>
                <a:sym typeface="Calibri"/>
              </a:rPr>
              <a:t>Typologie funkčnosti rodiny</a:t>
            </a:r>
            <a:endParaRPr sz="3300" cap="none">
              <a:solidFill>
                <a:schemeClr val="dk1"/>
              </a:solidFill>
              <a:latin typeface="Calibri"/>
              <a:ea typeface="Calibri"/>
              <a:cs typeface="Calibri"/>
              <a:sym typeface="Calibri"/>
            </a:endParaRPr>
          </a:p>
        </p:txBody>
      </p:sp>
      <p:sp>
        <p:nvSpPr>
          <p:cNvPr id="161" name="Shape 161"/>
          <p:cNvSpPr txBox="1">
            <a:spLocks noGrp="1"/>
          </p:cNvSpPr>
          <p:nvPr>
            <p:ph type="body" idx="1"/>
          </p:nvPr>
        </p:nvSpPr>
        <p:spPr>
          <a:xfrm>
            <a:off x="628650" y="2226469"/>
            <a:ext cx="7886700" cy="3263504"/>
          </a:xfrm>
          <a:prstGeom prst="rect">
            <a:avLst/>
          </a:prstGeom>
          <a:noFill/>
          <a:ln>
            <a:noFill/>
          </a:ln>
        </p:spPr>
        <p:txBody>
          <a:bodyPr spcFirstLastPara="1" vert="horz" wrap="square" lIns="68569" tIns="34275" rIns="68569" bIns="34275" anchor="t" anchorCtr="0">
            <a:noAutofit/>
          </a:bodyPr>
          <a:lstStyle/>
          <a:p>
            <a:pPr marL="171450" indent="-171450">
              <a:lnSpc>
                <a:spcPct val="90000"/>
              </a:lnSpc>
              <a:spcBef>
                <a:spcPts val="0"/>
              </a:spcBef>
              <a:buClr>
                <a:schemeClr val="dk1"/>
              </a:buClr>
              <a:buSzPts val="2800"/>
              <a:buFont typeface="Arial"/>
              <a:buChar char="•"/>
            </a:pPr>
            <a:r>
              <a:rPr lang="cs-CZ" sz="2100">
                <a:solidFill>
                  <a:schemeClr val="dk1"/>
                </a:solidFill>
                <a:latin typeface="Calibri"/>
                <a:ea typeface="Calibri"/>
                <a:cs typeface="Calibri"/>
                <a:sym typeface="Calibri"/>
              </a:rPr>
              <a:t>Funkční rodina </a:t>
            </a:r>
            <a:endParaRPr sz="2100">
              <a:solidFill>
                <a:schemeClr val="dk1"/>
              </a:solidFill>
              <a:latin typeface="Calibri"/>
              <a:ea typeface="Calibri"/>
              <a:cs typeface="Calibri"/>
              <a:sym typeface="Calibri"/>
            </a:endParaRPr>
          </a:p>
          <a:p>
            <a:pPr marL="171450" indent="-171450">
              <a:lnSpc>
                <a:spcPct val="90000"/>
              </a:lnSpc>
              <a:spcBef>
                <a:spcPts val="750"/>
              </a:spcBef>
              <a:buClr>
                <a:schemeClr val="dk1"/>
              </a:buClr>
              <a:buSzPts val="2800"/>
              <a:buFont typeface="Arial"/>
              <a:buChar char="•"/>
            </a:pPr>
            <a:r>
              <a:rPr lang="cs-CZ" sz="2100">
                <a:solidFill>
                  <a:schemeClr val="dk1"/>
                </a:solidFill>
                <a:latin typeface="Calibri"/>
                <a:ea typeface="Calibri"/>
                <a:cs typeface="Calibri"/>
                <a:sym typeface="Calibri"/>
              </a:rPr>
              <a:t>Problémová rodina </a:t>
            </a:r>
            <a:endParaRPr sz="2100">
              <a:solidFill>
                <a:schemeClr val="dk1"/>
              </a:solidFill>
              <a:latin typeface="Calibri"/>
              <a:ea typeface="Calibri"/>
              <a:cs typeface="Calibri"/>
              <a:sym typeface="Calibri"/>
            </a:endParaRPr>
          </a:p>
          <a:p>
            <a:pPr marL="171450" indent="-171450">
              <a:lnSpc>
                <a:spcPct val="90000"/>
              </a:lnSpc>
              <a:spcBef>
                <a:spcPts val="750"/>
              </a:spcBef>
              <a:buClr>
                <a:schemeClr val="dk1"/>
              </a:buClr>
              <a:buSzPts val="2800"/>
              <a:buFont typeface="Arial"/>
              <a:buChar char="•"/>
            </a:pPr>
            <a:r>
              <a:rPr lang="cs-CZ" sz="2100">
                <a:solidFill>
                  <a:schemeClr val="dk1"/>
                </a:solidFill>
                <a:latin typeface="Calibri"/>
                <a:ea typeface="Calibri"/>
                <a:cs typeface="Calibri"/>
                <a:sym typeface="Calibri"/>
              </a:rPr>
              <a:t>Dysfunkční rodina </a:t>
            </a:r>
            <a:endParaRPr sz="2100">
              <a:solidFill>
                <a:schemeClr val="dk1"/>
              </a:solidFill>
              <a:latin typeface="Calibri"/>
              <a:ea typeface="Calibri"/>
              <a:cs typeface="Calibri"/>
              <a:sym typeface="Calibri"/>
            </a:endParaRPr>
          </a:p>
          <a:p>
            <a:pPr marL="171450" indent="-171450">
              <a:lnSpc>
                <a:spcPct val="90000"/>
              </a:lnSpc>
              <a:spcBef>
                <a:spcPts val="750"/>
              </a:spcBef>
              <a:buClr>
                <a:schemeClr val="dk1"/>
              </a:buClr>
              <a:buSzPts val="2800"/>
              <a:buFont typeface="Arial"/>
              <a:buChar char="•"/>
            </a:pPr>
            <a:r>
              <a:rPr lang="cs-CZ" sz="2100">
                <a:solidFill>
                  <a:schemeClr val="dk1"/>
                </a:solidFill>
                <a:latin typeface="Calibri"/>
                <a:ea typeface="Calibri"/>
                <a:cs typeface="Calibri"/>
                <a:sym typeface="Calibri"/>
              </a:rPr>
              <a:t>Afunkční rodina</a:t>
            </a:r>
            <a:endParaRPr sz="21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97398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628650" y="1131094"/>
            <a:ext cx="7886700" cy="994172"/>
          </a:xfrm>
          <a:prstGeom prst="rect">
            <a:avLst/>
          </a:prstGeom>
          <a:noFill/>
          <a:ln>
            <a:noFill/>
          </a:ln>
        </p:spPr>
        <p:txBody>
          <a:bodyPr spcFirstLastPara="1" vert="horz" wrap="square" lIns="68569" tIns="34275" rIns="68569" bIns="34275" anchor="ctr" anchorCtr="0">
            <a:noAutofit/>
          </a:bodyPr>
          <a:lstStyle/>
          <a:p>
            <a:pPr>
              <a:lnSpc>
                <a:spcPct val="90000"/>
              </a:lnSpc>
              <a:spcBef>
                <a:spcPts val="0"/>
              </a:spcBef>
              <a:buClr>
                <a:schemeClr val="dk1"/>
              </a:buClr>
              <a:buSzPts val="4400"/>
            </a:pPr>
            <a:r>
              <a:rPr lang="cs-CZ" sz="3300" cap="none">
                <a:solidFill>
                  <a:schemeClr val="dk1"/>
                </a:solidFill>
                <a:latin typeface="Calibri"/>
                <a:ea typeface="Calibri"/>
                <a:cs typeface="Calibri"/>
                <a:sym typeface="Calibri"/>
              </a:rPr>
              <a:t>Příklady</a:t>
            </a:r>
            <a:endParaRPr sz="3300" cap="none">
              <a:solidFill>
                <a:schemeClr val="dk1"/>
              </a:solidFill>
              <a:latin typeface="Calibri"/>
              <a:ea typeface="Calibri"/>
              <a:cs typeface="Calibri"/>
              <a:sym typeface="Calibri"/>
            </a:endParaRPr>
          </a:p>
        </p:txBody>
      </p:sp>
      <p:sp>
        <p:nvSpPr>
          <p:cNvPr id="167" name="Shape 167"/>
          <p:cNvSpPr txBox="1">
            <a:spLocks noGrp="1"/>
          </p:cNvSpPr>
          <p:nvPr>
            <p:ph type="body" idx="1"/>
          </p:nvPr>
        </p:nvSpPr>
        <p:spPr>
          <a:xfrm>
            <a:off x="628650" y="2226469"/>
            <a:ext cx="7886700" cy="3263504"/>
          </a:xfrm>
          <a:prstGeom prst="rect">
            <a:avLst/>
          </a:prstGeom>
          <a:noFill/>
          <a:ln>
            <a:noFill/>
          </a:ln>
        </p:spPr>
        <p:txBody>
          <a:bodyPr spcFirstLastPara="1" vert="horz" wrap="square" lIns="68569" tIns="34275" rIns="68569" bIns="34275" anchor="t" anchorCtr="0">
            <a:noAutofit/>
          </a:bodyPr>
          <a:lstStyle/>
          <a:p>
            <a:pPr marL="171450" indent="-171450">
              <a:lnSpc>
                <a:spcPct val="90000"/>
              </a:lnSpc>
              <a:spcBef>
                <a:spcPts val="0"/>
              </a:spcBef>
              <a:buClr>
                <a:schemeClr val="dk1"/>
              </a:buClr>
              <a:buSzPts val="2800"/>
              <a:buFont typeface="Arial"/>
              <a:buChar char="•"/>
            </a:pPr>
            <a:r>
              <a:rPr lang="cs-CZ" sz="2100" b="1" dirty="0">
                <a:solidFill>
                  <a:schemeClr val="dk1"/>
                </a:solidFill>
                <a:latin typeface="Calibri"/>
                <a:ea typeface="Calibri"/>
                <a:cs typeface="Calibri"/>
                <a:sym typeface="Calibri"/>
              </a:rPr>
              <a:t>Vašek (9 let), koktavost, stresové pomočování, úzkostně-depresivní stavy.</a:t>
            </a:r>
            <a:endParaRPr dirty="0"/>
          </a:p>
          <a:p>
            <a:pPr marL="171450" indent="-171450">
              <a:lnSpc>
                <a:spcPct val="90000"/>
              </a:lnSpc>
              <a:spcBef>
                <a:spcPts val="750"/>
              </a:spcBef>
              <a:buClr>
                <a:schemeClr val="dk1"/>
              </a:buClr>
              <a:buSzPts val="2800"/>
              <a:buFont typeface="Arial"/>
              <a:buChar char="•"/>
            </a:pPr>
            <a:r>
              <a:rPr lang="cs-CZ" sz="2100" dirty="0">
                <a:solidFill>
                  <a:schemeClr val="dk1"/>
                </a:solidFill>
                <a:latin typeface="Calibri"/>
                <a:ea typeface="Calibri"/>
                <a:cs typeface="Calibri"/>
                <a:sym typeface="Calibri"/>
              </a:rPr>
              <a:t>Otec: „</a:t>
            </a:r>
            <a:r>
              <a:rPr lang="cs-CZ" sz="2100" i="1" dirty="0">
                <a:solidFill>
                  <a:schemeClr val="dk1"/>
                </a:solidFill>
                <a:latin typeface="Calibri"/>
                <a:ea typeface="Calibri"/>
                <a:cs typeface="Calibri"/>
                <a:sym typeface="Calibri"/>
              </a:rPr>
              <a:t>Kluk je hrozně </a:t>
            </a:r>
            <a:r>
              <a:rPr lang="cs-CZ" sz="2100" i="1" dirty="0" err="1">
                <a:solidFill>
                  <a:schemeClr val="dk1"/>
                </a:solidFill>
                <a:latin typeface="Calibri"/>
                <a:ea typeface="Calibri"/>
                <a:cs typeface="Calibri"/>
                <a:sym typeface="Calibri"/>
              </a:rPr>
              <a:t>měkkej</a:t>
            </a:r>
            <a:r>
              <a:rPr lang="cs-CZ" sz="2100" i="1" dirty="0">
                <a:solidFill>
                  <a:schemeClr val="dk1"/>
                </a:solidFill>
                <a:latin typeface="Calibri"/>
                <a:ea typeface="Calibri"/>
                <a:cs typeface="Calibri"/>
                <a:sym typeface="Calibri"/>
              </a:rPr>
              <a:t>. Když mu něco řeknu, tak každou chvilku bulí. Ani s </a:t>
            </a:r>
            <a:r>
              <a:rPr lang="cs-CZ" sz="2100" i="1" dirty="0" err="1">
                <a:solidFill>
                  <a:schemeClr val="dk1"/>
                </a:solidFill>
                <a:latin typeface="Calibri"/>
                <a:ea typeface="Calibri"/>
                <a:cs typeface="Calibri"/>
                <a:sym typeface="Calibri"/>
              </a:rPr>
              <a:t>klukama</a:t>
            </a:r>
            <a:r>
              <a:rPr lang="cs-CZ" sz="2100" i="1" dirty="0">
                <a:solidFill>
                  <a:schemeClr val="dk1"/>
                </a:solidFill>
                <a:latin typeface="Calibri"/>
                <a:ea typeface="Calibri"/>
                <a:cs typeface="Calibri"/>
                <a:sym typeface="Calibri"/>
              </a:rPr>
              <a:t> se moc nepere, je dost vedle, neumí se bránit. Doma si plní povinnosti, kde </a:t>
            </a:r>
            <a:r>
              <a:rPr lang="cs-CZ" sz="2100" i="1" dirty="0" err="1">
                <a:solidFill>
                  <a:schemeClr val="dk1"/>
                </a:solidFill>
                <a:latin typeface="Calibri"/>
                <a:ea typeface="Calibri"/>
                <a:cs typeface="Calibri"/>
                <a:sym typeface="Calibri"/>
              </a:rPr>
              <a:t>bysme</a:t>
            </a:r>
            <a:r>
              <a:rPr lang="cs-CZ" sz="2100" i="1" dirty="0">
                <a:solidFill>
                  <a:schemeClr val="dk1"/>
                </a:solidFill>
                <a:latin typeface="Calibri"/>
                <a:ea typeface="Calibri"/>
                <a:cs typeface="Calibri"/>
                <a:sym typeface="Calibri"/>
              </a:rPr>
              <a:t> to byli, aby kluk v tomhle věku neposlech </a:t>
            </a:r>
            <a:r>
              <a:rPr lang="cs-CZ" sz="2100" i="1" dirty="0" err="1">
                <a:solidFill>
                  <a:schemeClr val="dk1"/>
                </a:solidFill>
                <a:latin typeface="Calibri"/>
                <a:ea typeface="Calibri"/>
                <a:cs typeface="Calibri"/>
                <a:sym typeface="Calibri"/>
              </a:rPr>
              <a:t>svýho</a:t>
            </a:r>
            <a:r>
              <a:rPr lang="cs-CZ" sz="2100" i="1" dirty="0">
                <a:solidFill>
                  <a:schemeClr val="dk1"/>
                </a:solidFill>
                <a:latin typeface="Calibri"/>
                <a:ea typeface="Calibri"/>
                <a:cs typeface="Calibri"/>
                <a:sym typeface="Calibri"/>
              </a:rPr>
              <a:t> tátu. To já měl jinou školu, můj táta byl alkoholik, nešel pro ránu daleko. Já si to hlídám, nepiju, starám se o rodinu, </a:t>
            </a:r>
            <a:r>
              <a:rPr lang="cs-CZ" sz="2100" i="1" dirty="0" err="1">
                <a:solidFill>
                  <a:schemeClr val="dk1"/>
                </a:solidFill>
                <a:latin typeface="Calibri"/>
                <a:ea typeface="Calibri"/>
                <a:cs typeface="Calibri"/>
                <a:sym typeface="Calibri"/>
              </a:rPr>
              <a:t>abysme</a:t>
            </a:r>
            <a:r>
              <a:rPr lang="cs-CZ" sz="2100" i="1" dirty="0">
                <a:solidFill>
                  <a:schemeClr val="dk1"/>
                </a:solidFill>
                <a:latin typeface="Calibri"/>
                <a:ea typeface="Calibri"/>
                <a:cs typeface="Calibri"/>
                <a:sym typeface="Calibri"/>
              </a:rPr>
              <a:t> se měli dobře. Já děti moc nebiju, a když už, tak je to spravedlivý, a taky aby mně nepřerostly přes hlavu. Poslouchat se musí</a:t>
            </a:r>
            <a:r>
              <a:rPr lang="cs-CZ" sz="2100" i="1" dirty="0">
                <a:solidFill>
                  <a:schemeClr val="dk1"/>
                </a:solidFill>
                <a:latin typeface="Calibri"/>
                <a:ea typeface="Calibri"/>
                <a:cs typeface="Calibri"/>
                <a:sym typeface="Calibri"/>
              </a:rPr>
              <a:t>.“</a:t>
            </a:r>
          </a:p>
          <a:p>
            <a:pPr marL="171450" indent="-171450"/>
            <a:r>
              <a:rPr lang="cs-CZ" b="1" dirty="0"/>
              <a:t>Důsledky?</a:t>
            </a:r>
          </a:p>
          <a:p>
            <a:pPr marL="171450" indent="-171450">
              <a:lnSpc>
                <a:spcPct val="90000"/>
              </a:lnSpc>
              <a:spcBef>
                <a:spcPts val="750"/>
              </a:spcBef>
              <a:buClr>
                <a:schemeClr val="dk1"/>
              </a:buClr>
              <a:buSzPts val="2800"/>
              <a:buFont typeface="Arial"/>
              <a:buChar char="•"/>
            </a:pPr>
            <a:endParaRPr dirty="0"/>
          </a:p>
        </p:txBody>
      </p:sp>
    </p:spTree>
    <p:extLst>
      <p:ext uri="{BB962C8B-B14F-4D97-AF65-F5344CB8AC3E}">
        <p14:creationId xmlns:p14="http://schemas.microsoft.com/office/powerpoint/2010/main" val="41615719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628650" y="1131094"/>
            <a:ext cx="7886700" cy="994172"/>
          </a:xfrm>
          <a:prstGeom prst="rect">
            <a:avLst/>
          </a:prstGeom>
          <a:noFill/>
          <a:ln>
            <a:noFill/>
          </a:ln>
        </p:spPr>
        <p:txBody>
          <a:bodyPr spcFirstLastPara="1" vert="horz" wrap="square" lIns="68569" tIns="34275" rIns="68569" bIns="34275" anchor="ctr" anchorCtr="0">
            <a:noAutofit/>
          </a:bodyPr>
          <a:lstStyle/>
          <a:p>
            <a:pPr>
              <a:lnSpc>
                <a:spcPct val="90000"/>
              </a:lnSpc>
              <a:spcBef>
                <a:spcPts val="0"/>
              </a:spcBef>
              <a:buClr>
                <a:schemeClr val="dk1"/>
              </a:buClr>
              <a:buSzPts val="4400"/>
            </a:pPr>
            <a:r>
              <a:rPr lang="cs-CZ" sz="3300" cap="none">
                <a:solidFill>
                  <a:schemeClr val="dk1"/>
                </a:solidFill>
                <a:latin typeface="Calibri"/>
                <a:ea typeface="Calibri"/>
                <a:cs typeface="Calibri"/>
                <a:sym typeface="Calibri"/>
              </a:rPr>
              <a:t>Příklady</a:t>
            </a:r>
            <a:endParaRPr/>
          </a:p>
        </p:txBody>
      </p:sp>
      <p:sp>
        <p:nvSpPr>
          <p:cNvPr id="173" name="Shape 173"/>
          <p:cNvSpPr txBox="1">
            <a:spLocks noGrp="1"/>
          </p:cNvSpPr>
          <p:nvPr>
            <p:ph type="body" idx="1"/>
          </p:nvPr>
        </p:nvSpPr>
        <p:spPr>
          <a:xfrm>
            <a:off x="628650" y="2226469"/>
            <a:ext cx="7886700" cy="3263504"/>
          </a:xfrm>
          <a:prstGeom prst="rect">
            <a:avLst/>
          </a:prstGeom>
          <a:noFill/>
          <a:ln>
            <a:noFill/>
          </a:ln>
        </p:spPr>
        <p:txBody>
          <a:bodyPr spcFirstLastPara="1" vert="horz" wrap="square" lIns="68569" tIns="34275" rIns="68569" bIns="34275" anchor="t" anchorCtr="0">
            <a:noAutofit/>
          </a:bodyPr>
          <a:lstStyle/>
          <a:p>
            <a:pPr marL="171450" indent="-171450">
              <a:lnSpc>
                <a:spcPct val="90000"/>
              </a:lnSpc>
              <a:spcBef>
                <a:spcPts val="0"/>
              </a:spcBef>
              <a:buClr>
                <a:schemeClr val="dk1"/>
              </a:buClr>
              <a:buSzPts val="2800"/>
              <a:buFont typeface="Arial"/>
              <a:buChar char="•"/>
            </a:pPr>
            <a:r>
              <a:rPr lang="cs-CZ" sz="2100" b="1" dirty="0">
                <a:solidFill>
                  <a:schemeClr val="dk1"/>
                </a:solidFill>
                <a:latin typeface="Calibri"/>
                <a:ea typeface="Calibri"/>
                <a:cs typeface="Calibri"/>
                <a:sym typeface="Calibri"/>
              </a:rPr>
              <a:t>Ondra (12 let), kolapsové stavy, úzkostné stavy, až panické ataky, poruchy spánku. </a:t>
            </a:r>
            <a:endParaRPr sz="2100" b="1" dirty="0">
              <a:solidFill>
                <a:schemeClr val="dk1"/>
              </a:solidFill>
              <a:latin typeface="Calibri"/>
              <a:ea typeface="Calibri"/>
              <a:cs typeface="Calibri"/>
              <a:sym typeface="Calibri"/>
            </a:endParaRPr>
          </a:p>
          <a:p>
            <a:pPr marL="171450" indent="-171450">
              <a:lnSpc>
                <a:spcPct val="90000"/>
              </a:lnSpc>
              <a:spcBef>
                <a:spcPts val="750"/>
              </a:spcBef>
              <a:buClr>
                <a:schemeClr val="dk1"/>
              </a:buClr>
              <a:buSzPts val="2800"/>
              <a:buFont typeface="Arial"/>
              <a:buChar char="•"/>
            </a:pPr>
            <a:r>
              <a:rPr lang="cs-CZ" sz="2100" b="1" dirty="0">
                <a:solidFill>
                  <a:schemeClr val="dk1"/>
                </a:solidFill>
                <a:latin typeface="Calibri"/>
                <a:ea typeface="Calibri"/>
                <a:cs typeface="Calibri"/>
                <a:sym typeface="Calibri"/>
              </a:rPr>
              <a:t>Matka:</a:t>
            </a:r>
            <a:r>
              <a:rPr lang="cs-CZ" sz="2100" dirty="0">
                <a:solidFill>
                  <a:schemeClr val="dk1"/>
                </a:solidFill>
                <a:latin typeface="Calibri"/>
                <a:ea typeface="Calibri"/>
                <a:cs typeface="Calibri"/>
                <a:sym typeface="Calibri"/>
              </a:rPr>
              <a:t> „Na našeho </a:t>
            </a:r>
            <a:r>
              <a:rPr lang="cs-CZ" sz="2100" i="1" dirty="0">
                <a:solidFill>
                  <a:schemeClr val="dk1"/>
                </a:solidFill>
                <a:latin typeface="Calibri"/>
                <a:ea typeface="Calibri"/>
                <a:cs typeface="Calibri"/>
                <a:sym typeface="Calibri"/>
              </a:rPr>
              <a:t>Ondráška jsou ve škole oškliví, už jsme ho museli dát do třetí školy. Nemá kamaráda, má přece brášku Pavlíčka, o dva roky mladšího, kluci si spolu moc rozumí a vyhrají si. Náš Ondrášek se dětí bojí, </a:t>
            </a:r>
            <a:r>
              <a:rPr lang="cs-CZ" sz="2100" i="1" dirty="0" err="1">
                <a:solidFill>
                  <a:schemeClr val="dk1"/>
                </a:solidFill>
                <a:latin typeface="Calibri"/>
                <a:ea typeface="Calibri"/>
                <a:cs typeface="Calibri"/>
                <a:sym typeface="Calibri"/>
              </a:rPr>
              <a:t>smějou</a:t>
            </a:r>
            <a:r>
              <a:rPr lang="cs-CZ" sz="2100" i="1" dirty="0">
                <a:solidFill>
                  <a:schemeClr val="dk1"/>
                </a:solidFill>
                <a:latin typeface="Calibri"/>
                <a:ea typeface="Calibri"/>
                <a:cs typeface="Calibri"/>
                <a:sym typeface="Calibri"/>
              </a:rPr>
              <a:t> se mu, že je buřtík. Večer chlapečky uspávám, jinak jsou neklidní, Ondrášek se v noci budí, tak u něj spím do rána</a:t>
            </a:r>
            <a:r>
              <a:rPr lang="cs-CZ" sz="2100" i="1" dirty="0">
                <a:solidFill>
                  <a:schemeClr val="dk1"/>
                </a:solidFill>
                <a:latin typeface="Calibri"/>
                <a:ea typeface="Calibri"/>
                <a:cs typeface="Calibri"/>
                <a:sym typeface="Calibri"/>
              </a:rPr>
              <a:t>.“</a:t>
            </a:r>
          </a:p>
          <a:p>
            <a:pPr marL="171450" indent="-171450">
              <a:lnSpc>
                <a:spcPct val="90000"/>
              </a:lnSpc>
              <a:spcBef>
                <a:spcPts val="750"/>
              </a:spcBef>
              <a:buClr>
                <a:schemeClr val="dk1"/>
              </a:buClr>
              <a:buSzPts val="2800"/>
              <a:buFont typeface="Arial"/>
              <a:buChar char="•"/>
            </a:pPr>
            <a:r>
              <a:rPr lang="cs-CZ" b="1" dirty="0" smtClean="0"/>
              <a:t>Důsledky?</a:t>
            </a:r>
            <a:endParaRPr b="1" dirty="0"/>
          </a:p>
        </p:txBody>
      </p:sp>
    </p:spTree>
    <p:extLst>
      <p:ext uri="{BB962C8B-B14F-4D97-AF65-F5344CB8AC3E}">
        <p14:creationId xmlns:p14="http://schemas.microsoft.com/office/powerpoint/2010/main" val="12817654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628650" y="1131094"/>
            <a:ext cx="7886700" cy="994172"/>
          </a:xfrm>
          <a:prstGeom prst="rect">
            <a:avLst/>
          </a:prstGeom>
          <a:noFill/>
          <a:ln>
            <a:noFill/>
          </a:ln>
        </p:spPr>
        <p:txBody>
          <a:bodyPr spcFirstLastPara="1" vert="horz" wrap="square" lIns="68569" tIns="34275" rIns="68569" bIns="34275" anchor="ctr" anchorCtr="0">
            <a:noAutofit/>
          </a:bodyPr>
          <a:lstStyle/>
          <a:p>
            <a:pPr>
              <a:lnSpc>
                <a:spcPct val="90000"/>
              </a:lnSpc>
              <a:spcBef>
                <a:spcPts val="0"/>
              </a:spcBef>
              <a:buClr>
                <a:schemeClr val="dk1"/>
              </a:buClr>
              <a:buSzPts val="4400"/>
            </a:pPr>
            <a:r>
              <a:rPr lang="cs-CZ" sz="3300" cap="none">
                <a:solidFill>
                  <a:schemeClr val="dk1"/>
                </a:solidFill>
                <a:latin typeface="Calibri"/>
                <a:ea typeface="Calibri"/>
                <a:cs typeface="Calibri"/>
                <a:sym typeface="Calibri"/>
              </a:rPr>
              <a:t>Příklady</a:t>
            </a:r>
            <a:endParaRPr/>
          </a:p>
        </p:txBody>
      </p:sp>
      <p:sp>
        <p:nvSpPr>
          <p:cNvPr id="179" name="Shape 179"/>
          <p:cNvSpPr txBox="1">
            <a:spLocks noGrp="1"/>
          </p:cNvSpPr>
          <p:nvPr>
            <p:ph type="body" idx="1"/>
          </p:nvPr>
        </p:nvSpPr>
        <p:spPr>
          <a:xfrm>
            <a:off x="628650" y="2226469"/>
            <a:ext cx="7886700" cy="3263504"/>
          </a:xfrm>
          <a:prstGeom prst="rect">
            <a:avLst/>
          </a:prstGeom>
          <a:noFill/>
          <a:ln>
            <a:noFill/>
          </a:ln>
        </p:spPr>
        <p:txBody>
          <a:bodyPr spcFirstLastPara="1" vert="horz" wrap="square" lIns="68569" tIns="34275" rIns="68569" bIns="34275" anchor="t" anchorCtr="0">
            <a:noAutofit/>
          </a:bodyPr>
          <a:lstStyle/>
          <a:p>
            <a:pPr marL="171450" indent="-171450">
              <a:lnSpc>
                <a:spcPct val="90000"/>
              </a:lnSpc>
              <a:spcBef>
                <a:spcPts val="0"/>
              </a:spcBef>
              <a:buClr>
                <a:schemeClr val="dk1"/>
              </a:buClr>
              <a:buSzPts val="2800"/>
              <a:buFont typeface="Arial"/>
              <a:buChar char="•"/>
            </a:pPr>
            <a:r>
              <a:rPr lang="cs-CZ" sz="2100" b="1" dirty="0">
                <a:solidFill>
                  <a:schemeClr val="dk1"/>
                </a:solidFill>
                <a:latin typeface="Calibri"/>
                <a:ea typeface="Calibri"/>
                <a:cs typeface="Calibri"/>
                <a:sym typeface="Calibri"/>
              </a:rPr>
              <a:t>Artur (13 let) v ambulanci </a:t>
            </a:r>
            <a:r>
              <a:rPr lang="cs-CZ" sz="2100" b="1" dirty="0" err="1">
                <a:solidFill>
                  <a:schemeClr val="dk1"/>
                </a:solidFill>
                <a:latin typeface="Calibri"/>
                <a:ea typeface="Calibri"/>
                <a:cs typeface="Calibri"/>
                <a:sym typeface="Calibri"/>
              </a:rPr>
              <a:t>etopeda</a:t>
            </a:r>
            <a:r>
              <a:rPr lang="cs-CZ" sz="2100" b="1" dirty="0">
                <a:solidFill>
                  <a:schemeClr val="dk1"/>
                </a:solidFill>
                <a:latin typeface="Calibri"/>
                <a:ea typeface="Calibri"/>
                <a:cs typeface="Calibri"/>
                <a:sym typeface="Calibri"/>
              </a:rPr>
              <a:t> pro napadení učitele a šikanování spolužáků. </a:t>
            </a:r>
            <a:endParaRPr dirty="0"/>
          </a:p>
          <a:p>
            <a:pPr marL="171450" indent="-38100">
              <a:lnSpc>
                <a:spcPct val="90000"/>
              </a:lnSpc>
              <a:spcBef>
                <a:spcPts val="750"/>
              </a:spcBef>
              <a:buClr>
                <a:schemeClr val="dk1"/>
              </a:buClr>
              <a:buSzPts val="2800"/>
              <a:buNone/>
            </a:pPr>
            <a:endParaRPr sz="2100" b="1" dirty="0">
              <a:solidFill>
                <a:schemeClr val="dk1"/>
              </a:solidFill>
              <a:latin typeface="Calibri"/>
              <a:ea typeface="Calibri"/>
              <a:cs typeface="Calibri"/>
              <a:sym typeface="Calibri"/>
            </a:endParaRPr>
          </a:p>
          <a:p>
            <a:pPr marL="171450" indent="-171450">
              <a:lnSpc>
                <a:spcPct val="90000"/>
              </a:lnSpc>
              <a:spcBef>
                <a:spcPts val="750"/>
              </a:spcBef>
              <a:buClr>
                <a:schemeClr val="dk1"/>
              </a:buClr>
              <a:buSzPts val="2800"/>
              <a:buFont typeface="Arial"/>
              <a:buChar char="•"/>
            </a:pPr>
            <a:r>
              <a:rPr lang="cs-CZ" sz="2100" dirty="0">
                <a:solidFill>
                  <a:schemeClr val="dk1"/>
                </a:solidFill>
                <a:latin typeface="Calibri"/>
                <a:ea typeface="Calibri"/>
                <a:cs typeface="Calibri"/>
                <a:sym typeface="Calibri"/>
              </a:rPr>
              <a:t>Již dříve škola žádala rodinu, aby se Artur psychiatricky léčil nebo navštívil specializované poradenské zařízení. Chlapcova matka se živí jako lektorka osobnostního růstu a otec pracuje v soukromé advokátní kanceláři. Oba vnímají, že co se stalo synovi, „je přehnané, škola nemá pochopení… Dnešní doba vůbec nerespektuje individualitu a osobnostní růst dítěte. Náš Artur je chytrý, šikovný, máme se dobře, to se dneska nenosí, tak se po něm vozí</a:t>
            </a:r>
            <a:r>
              <a:rPr lang="cs-CZ" sz="2100" dirty="0">
                <a:solidFill>
                  <a:schemeClr val="dk1"/>
                </a:solidFill>
                <a:latin typeface="Calibri"/>
                <a:ea typeface="Calibri"/>
                <a:cs typeface="Calibri"/>
                <a:sym typeface="Calibri"/>
              </a:rPr>
              <a:t>.“</a:t>
            </a:r>
          </a:p>
          <a:p>
            <a:pPr marL="171450" indent="-171450"/>
            <a:r>
              <a:rPr lang="cs-CZ" b="1" dirty="0"/>
              <a:t>Důsledky?</a:t>
            </a:r>
          </a:p>
          <a:p>
            <a:pPr marL="0" indent="0">
              <a:lnSpc>
                <a:spcPct val="90000"/>
              </a:lnSpc>
              <a:spcBef>
                <a:spcPts val="750"/>
              </a:spcBef>
              <a:buClr>
                <a:schemeClr val="dk1"/>
              </a:buClr>
              <a:buSzPts val="2800"/>
              <a:buNone/>
            </a:pPr>
            <a:endParaRPr dirty="0"/>
          </a:p>
          <a:p>
            <a:pPr marL="171450" indent="-38100">
              <a:lnSpc>
                <a:spcPct val="90000"/>
              </a:lnSpc>
              <a:spcBef>
                <a:spcPts val="750"/>
              </a:spcBef>
              <a:buClr>
                <a:schemeClr val="dk1"/>
              </a:buClr>
              <a:buSzPts val="2800"/>
              <a:buNone/>
            </a:pPr>
            <a:endParaRPr sz="21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75614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628650" y="1131094"/>
            <a:ext cx="7886700" cy="994172"/>
          </a:xfrm>
          <a:prstGeom prst="rect">
            <a:avLst/>
          </a:prstGeom>
          <a:noFill/>
          <a:ln>
            <a:noFill/>
          </a:ln>
        </p:spPr>
        <p:txBody>
          <a:bodyPr spcFirstLastPara="1" vert="horz" wrap="square" lIns="68569" tIns="34275" rIns="68569" bIns="34275" anchor="ctr" anchorCtr="0">
            <a:noAutofit/>
          </a:bodyPr>
          <a:lstStyle/>
          <a:p>
            <a:pPr>
              <a:lnSpc>
                <a:spcPct val="90000"/>
              </a:lnSpc>
              <a:spcBef>
                <a:spcPts val="0"/>
              </a:spcBef>
              <a:buClr>
                <a:schemeClr val="dk1"/>
              </a:buClr>
              <a:buSzPts val="4400"/>
            </a:pPr>
            <a:r>
              <a:rPr lang="cs-CZ" sz="3300" cap="none">
                <a:solidFill>
                  <a:schemeClr val="dk1"/>
                </a:solidFill>
                <a:latin typeface="Calibri"/>
                <a:ea typeface="Calibri"/>
                <a:cs typeface="Calibri"/>
                <a:sym typeface="Calibri"/>
              </a:rPr>
              <a:t>Otázky k zamyšlení</a:t>
            </a:r>
            <a:endParaRPr sz="3300" cap="none">
              <a:solidFill>
                <a:schemeClr val="dk1"/>
              </a:solidFill>
              <a:latin typeface="Calibri"/>
              <a:ea typeface="Calibri"/>
              <a:cs typeface="Calibri"/>
              <a:sym typeface="Calibri"/>
            </a:endParaRPr>
          </a:p>
        </p:txBody>
      </p:sp>
      <p:sp>
        <p:nvSpPr>
          <p:cNvPr id="217" name="Shape 217"/>
          <p:cNvSpPr txBox="1">
            <a:spLocks noGrp="1"/>
          </p:cNvSpPr>
          <p:nvPr>
            <p:ph type="body" idx="1"/>
          </p:nvPr>
        </p:nvSpPr>
        <p:spPr>
          <a:xfrm>
            <a:off x="628650" y="2226469"/>
            <a:ext cx="7886700" cy="3263504"/>
          </a:xfrm>
          <a:prstGeom prst="rect">
            <a:avLst/>
          </a:prstGeom>
          <a:noFill/>
          <a:ln>
            <a:noFill/>
          </a:ln>
        </p:spPr>
        <p:txBody>
          <a:bodyPr spcFirstLastPara="1" vert="horz" wrap="square" lIns="68569" tIns="34275" rIns="68569" bIns="34275" anchor="t" anchorCtr="0">
            <a:noAutofit/>
          </a:bodyPr>
          <a:lstStyle/>
          <a:p>
            <a:pPr marL="385763" indent="-385763">
              <a:lnSpc>
                <a:spcPct val="80000"/>
              </a:lnSpc>
              <a:spcBef>
                <a:spcPts val="0"/>
              </a:spcBef>
              <a:buClr>
                <a:schemeClr val="dk1"/>
              </a:buClr>
              <a:buSzPts val="2800"/>
              <a:buFont typeface="Calibri"/>
              <a:buAutoNum type="arabicParenR"/>
            </a:pPr>
            <a:r>
              <a:rPr lang="cs-CZ" sz="2100">
                <a:solidFill>
                  <a:schemeClr val="dk1"/>
                </a:solidFill>
                <a:latin typeface="Calibri"/>
                <a:ea typeface="Calibri"/>
                <a:cs typeface="Calibri"/>
                <a:sym typeface="Calibri"/>
              </a:rPr>
              <a:t>Charakterizujte současnou rodinu. V jakých oblastech vidíte nejvýraznější proměny rodiny v posledních sto letech? Hrozí konec rodiny?</a:t>
            </a:r>
            <a:endParaRPr/>
          </a:p>
          <a:p>
            <a:pPr marL="385763" indent="-385763">
              <a:lnSpc>
                <a:spcPct val="80000"/>
              </a:lnSpc>
              <a:spcBef>
                <a:spcPts val="750"/>
              </a:spcBef>
              <a:buClr>
                <a:schemeClr val="dk1"/>
              </a:buClr>
              <a:buSzPts val="2800"/>
              <a:buFont typeface="Calibri"/>
              <a:buAutoNum type="arabicParenR"/>
            </a:pPr>
            <a:r>
              <a:rPr lang="cs-CZ" sz="2100">
                <a:solidFill>
                  <a:schemeClr val="dk1"/>
                </a:solidFill>
                <a:latin typeface="Calibri"/>
                <a:ea typeface="Calibri"/>
                <a:cs typeface="Calibri"/>
                <a:sym typeface="Calibri"/>
              </a:rPr>
              <a:t>Vysvětlete rozdíl mezi primární a sekundární socializací. Charakterizujte vztah školy a rodiny na základě konceptu primární a sekundární socializace.</a:t>
            </a:r>
            <a:endParaRPr/>
          </a:p>
          <a:p>
            <a:pPr marL="385763" indent="-385763">
              <a:lnSpc>
                <a:spcPct val="80000"/>
              </a:lnSpc>
              <a:spcBef>
                <a:spcPts val="750"/>
              </a:spcBef>
              <a:buClr>
                <a:schemeClr val="dk1"/>
              </a:buClr>
              <a:buSzPts val="2800"/>
              <a:buFont typeface="Calibri"/>
              <a:buAutoNum type="arabicParenR"/>
            </a:pPr>
            <a:r>
              <a:rPr lang="cs-CZ" sz="2100">
                <a:solidFill>
                  <a:schemeClr val="dk1"/>
                </a:solidFill>
                <a:latin typeface="Calibri"/>
                <a:ea typeface="Calibri"/>
                <a:cs typeface="Calibri"/>
                <a:sym typeface="Calibri"/>
              </a:rPr>
              <a:t>Vysvětlete pojem výchovný styl rodiny. Jaké znáte teorie výchovných stylů? Uveďte, jaké důsledky mohou jednotlivé výchovné styly rodiny mít pro chování žáka ve škole.</a:t>
            </a:r>
            <a:endParaRPr/>
          </a:p>
          <a:p>
            <a:pPr marL="385763" indent="-385763">
              <a:lnSpc>
                <a:spcPct val="80000"/>
              </a:lnSpc>
              <a:spcBef>
                <a:spcPts val="750"/>
              </a:spcBef>
              <a:buClr>
                <a:schemeClr val="dk1"/>
              </a:buClr>
              <a:buSzPts val="2800"/>
              <a:buFont typeface="Calibri"/>
              <a:buAutoNum type="arabicParenR"/>
            </a:pPr>
            <a:r>
              <a:rPr lang="cs-CZ" sz="2100">
                <a:solidFill>
                  <a:schemeClr val="dk1"/>
                </a:solidFill>
                <a:latin typeface="Calibri"/>
                <a:ea typeface="Calibri"/>
                <a:cs typeface="Calibri"/>
                <a:sym typeface="Calibri"/>
              </a:rPr>
              <a:t>Jak může učitel spolupracovat s rodinou žáka? Jaké podoby spolupráce vidíte jako progresivní?</a:t>
            </a:r>
            <a:endParaRPr/>
          </a:p>
        </p:txBody>
      </p:sp>
    </p:spTree>
    <p:extLst>
      <p:ext uri="{BB962C8B-B14F-4D97-AF65-F5344CB8AC3E}">
        <p14:creationId xmlns:p14="http://schemas.microsoft.com/office/powerpoint/2010/main" val="20878986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Zdroje</a:t>
            </a:r>
            <a:endParaRPr lang="cs-CZ" dirty="0"/>
          </a:p>
        </p:txBody>
      </p:sp>
      <p:sp>
        <p:nvSpPr>
          <p:cNvPr id="3" name="Zástupný symbol pro obsah 2"/>
          <p:cNvSpPr>
            <a:spLocks noGrp="1"/>
          </p:cNvSpPr>
          <p:nvPr>
            <p:ph sz="quarter" idx="1"/>
          </p:nvPr>
        </p:nvSpPr>
        <p:spPr/>
        <p:txBody>
          <a:bodyPr>
            <a:normAutofit fontScale="85000" lnSpcReduction="20000"/>
          </a:bodyPr>
          <a:lstStyle/>
          <a:p>
            <a:r>
              <a:rPr lang="cs-CZ" dirty="0"/>
              <a:t>Berne, E. (2011). </a:t>
            </a:r>
            <a:r>
              <a:rPr lang="cs-CZ" i="1" dirty="0"/>
              <a:t>Jak si lidé hrají</a:t>
            </a:r>
            <a:r>
              <a:rPr lang="cs-CZ" dirty="0"/>
              <a:t>. Praha: Portál.</a:t>
            </a:r>
          </a:p>
          <a:p>
            <a:r>
              <a:rPr lang="cs-CZ" dirty="0" err="1"/>
              <a:t>Cangelosi</a:t>
            </a:r>
            <a:r>
              <a:rPr lang="cs-CZ" dirty="0"/>
              <a:t>, J. S. (2000). </a:t>
            </a:r>
            <a:r>
              <a:rPr lang="cs-CZ" i="1" dirty="0"/>
              <a:t>Strategie řízení třídy: jak získat a udržet spolupráci žáků při výuce</a:t>
            </a:r>
            <a:r>
              <a:rPr lang="cs-CZ" dirty="0"/>
              <a:t> (Vyd. 3.). Praha: Portál</a:t>
            </a:r>
            <a:r>
              <a:rPr lang="cs-CZ" dirty="0" smtClean="0"/>
              <a:t>.</a:t>
            </a:r>
          </a:p>
          <a:p>
            <a:r>
              <a:rPr lang="cs-CZ" dirty="0" err="1"/>
              <a:t>Katrňák</a:t>
            </a:r>
            <a:r>
              <a:rPr lang="cs-CZ" dirty="0"/>
              <a:t>, T. (2004). Odsouzeni k manuální práci: vzdělanostní reprodukce v dělnické rodině. Praha: Sociologické nakladatelství</a:t>
            </a:r>
            <a:r>
              <a:rPr lang="cs-CZ" dirty="0" smtClean="0"/>
              <a:t>.</a:t>
            </a:r>
          </a:p>
          <a:p>
            <a:r>
              <a:rPr lang="cs-CZ" dirty="0" smtClean="0"/>
              <a:t>Lojdová</a:t>
            </a:r>
            <a:r>
              <a:rPr lang="cs-CZ" dirty="0"/>
              <a:t>, K. (2015). Není nekázeň jako nekázeň: Rezistentní chování žáků jako projev moci ve školní třídě. Orbis </a:t>
            </a:r>
            <a:r>
              <a:rPr lang="cs-CZ" dirty="0" err="1"/>
              <a:t>scholae</a:t>
            </a:r>
            <a:r>
              <a:rPr lang="cs-CZ" dirty="0"/>
              <a:t>, 9(1), 103–117:</a:t>
            </a:r>
          </a:p>
          <a:p>
            <a:pPr lvl="1"/>
            <a:r>
              <a:rPr lang="cs-CZ" dirty="0">
                <a:hlinkClick r:id="rId2"/>
              </a:rPr>
              <a:t>http://</a:t>
            </a:r>
            <a:r>
              <a:rPr lang="cs-CZ" dirty="0" smtClean="0">
                <a:hlinkClick r:id="rId2"/>
              </a:rPr>
              <a:t>www.orbisscholae.cz/archiv/2015/2015_1_05.pdf</a:t>
            </a:r>
            <a:endParaRPr lang="cs-CZ" dirty="0" smtClean="0"/>
          </a:p>
          <a:p>
            <a:pPr marL="274320" lvl="1">
              <a:spcBef>
                <a:spcPts val="600"/>
              </a:spcBef>
              <a:buSzPct val="70000"/>
              <a:buFont typeface="Wingdings"/>
              <a:buChar char=""/>
            </a:pPr>
            <a:r>
              <a:rPr lang="cs-CZ" sz="2400" dirty="0"/>
              <a:t>Lojdová, K. </a:t>
            </a:r>
            <a:r>
              <a:rPr lang="cs-CZ" sz="2400" dirty="0"/>
              <a:t>(</a:t>
            </a:r>
            <a:r>
              <a:rPr lang="cs-CZ" sz="2400" dirty="0" smtClean="0"/>
              <a:t>2016). </a:t>
            </a:r>
            <a:r>
              <a:rPr lang="cs-CZ" sz="2400" dirty="0"/>
              <a:t>Student </a:t>
            </a:r>
            <a:r>
              <a:rPr lang="cs-CZ" sz="2400" dirty="0" err="1"/>
              <a:t>Nonconformity</a:t>
            </a:r>
            <a:r>
              <a:rPr lang="cs-CZ" sz="2400" dirty="0"/>
              <a:t> </a:t>
            </a:r>
            <a:r>
              <a:rPr lang="cs-CZ" sz="2400" dirty="0" err="1"/>
              <a:t>at</a:t>
            </a:r>
            <a:r>
              <a:rPr lang="cs-CZ" sz="2400" dirty="0"/>
              <a:t> </a:t>
            </a:r>
            <a:r>
              <a:rPr lang="cs-CZ" sz="2400" dirty="0" err="1"/>
              <a:t>School</a:t>
            </a:r>
            <a:r>
              <a:rPr lang="cs-CZ" sz="2400" dirty="0"/>
              <a:t>. </a:t>
            </a:r>
            <a:r>
              <a:rPr lang="cs-CZ" sz="2400" dirty="0"/>
              <a:t>Studia </a:t>
            </a:r>
            <a:r>
              <a:rPr lang="cs-CZ" sz="2400" dirty="0" err="1" smtClean="0"/>
              <a:t>paedagogica</a:t>
            </a:r>
            <a:r>
              <a:rPr lang="cs-CZ" sz="2400" dirty="0" smtClean="0"/>
              <a:t>, 21(4), 53-76.</a:t>
            </a:r>
            <a:endParaRPr lang="cs-CZ" sz="2400" dirty="0"/>
          </a:p>
          <a:p>
            <a:pPr lvl="1"/>
            <a:r>
              <a:rPr lang="cs-CZ" dirty="0">
                <a:hlinkClick r:id="rId3"/>
              </a:rPr>
              <a:t>http://</a:t>
            </a:r>
            <a:r>
              <a:rPr lang="cs-CZ" dirty="0" smtClean="0">
                <a:hlinkClick r:id="rId3"/>
              </a:rPr>
              <a:t>www.phil.muni.cz/journals/index.php/studia-paedagogica/article/view/1570/1832</a:t>
            </a:r>
            <a:endParaRPr lang="cs-CZ" dirty="0" smtClean="0"/>
          </a:p>
          <a:p>
            <a:pPr lvl="1"/>
            <a:endParaRPr lang="cs-CZ" dirty="0"/>
          </a:p>
          <a:p>
            <a:pPr lvl="1"/>
            <a:r>
              <a:rPr lang="cs-CZ" dirty="0"/>
              <a:t>ČASOPIS KOMENSKÝ: http://www.ped.muni.cz/komensky/cislo/predesle-rocniky</a:t>
            </a:r>
            <a:endParaRPr lang="cs-CZ" dirty="0"/>
          </a:p>
        </p:txBody>
      </p:sp>
    </p:spTree>
    <p:extLst>
      <p:ext uri="{BB962C8B-B14F-4D97-AF65-F5344CB8AC3E}">
        <p14:creationId xmlns:p14="http://schemas.microsoft.com/office/powerpoint/2010/main" val="2036658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Problémy v chování</a:t>
            </a:r>
            <a:endParaRPr lang="cs-CZ" dirty="0"/>
          </a:p>
        </p:txBody>
      </p:sp>
      <p:sp>
        <p:nvSpPr>
          <p:cNvPr id="3" name="Zástupný symbol pro obsah 2"/>
          <p:cNvSpPr>
            <a:spLocks noGrp="1"/>
          </p:cNvSpPr>
          <p:nvPr>
            <p:ph sz="quarter" idx="1"/>
          </p:nvPr>
        </p:nvSpPr>
        <p:spPr/>
        <p:txBody>
          <a:bodyPr/>
          <a:lstStyle/>
          <a:p>
            <a:r>
              <a:rPr lang="cs-CZ" dirty="0" smtClean="0"/>
              <a:t>Žákovská rezistence</a:t>
            </a:r>
            <a:endParaRPr lang="cs-CZ" dirty="0"/>
          </a:p>
        </p:txBody>
      </p:sp>
    </p:spTree>
    <p:extLst>
      <p:ext uri="{BB962C8B-B14F-4D97-AF65-F5344CB8AC3E}">
        <p14:creationId xmlns:p14="http://schemas.microsoft.com/office/powerpoint/2010/main" val="960518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00063" y="1714500"/>
            <a:ext cx="8229600" cy="4525963"/>
          </a:xfrm>
        </p:spPr>
        <p:txBody>
          <a:bodyPr>
            <a:normAutofit/>
          </a:bodyPr>
          <a:lstStyle/>
          <a:p>
            <a:pPr marL="365760" indent="-256032" eaLnBrk="1" fontAlgn="auto" hangingPunct="1">
              <a:spcAft>
                <a:spcPts val="0"/>
              </a:spcAft>
              <a:buFont typeface="Wingdings 3"/>
              <a:buNone/>
              <a:defRPr/>
            </a:pPr>
            <a:r>
              <a:rPr lang="cs-CZ" dirty="0" smtClean="0"/>
              <a:t>Neochota učit se, odmítání školy, neangažovanost a apatie, neplnění požadavků, vzpurnost</a:t>
            </a:r>
          </a:p>
          <a:p>
            <a:pPr marL="365760" indent="-256032" eaLnBrk="1" fontAlgn="auto" hangingPunct="1">
              <a:spcAft>
                <a:spcPts val="0"/>
              </a:spcAft>
              <a:buFont typeface="Wingdings 3"/>
              <a:buNone/>
              <a:defRPr/>
            </a:pPr>
            <a:endParaRPr lang="cs-CZ" dirty="0" smtClean="0"/>
          </a:p>
          <a:p>
            <a:pPr marL="365760" indent="-256032" eaLnBrk="1" fontAlgn="auto" hangingPunct="1">
              <a:spcAft>
                <a:spcPts val="0"/>
              </a:spcAft>
              <a:buFont typeface="Wingdings 3"/>
              <a:buNone/>
              <a:defRPr/>
            </a:pPr>
            <a:r>
              <a:rPr lang="cs-CZ" dirty="0" smtClean="0"/>
              <a:t>Opozitní žákovské chování, které zahrnuje soutěžení o moc a zpochybňuje </a:t>
            </a:r>
            <a:r>
              <a:rPr lang="cs-CZ" dirty="0" err="1" smtClean="0"/>
              <a:t>legitimu</a:t>
            </a:r>
            <a:r>
              <a:rPr lang="cs-CZ" dirty="0" smtClean="0"/>
              <a:t> školy obecně a konkrétně legitimitu dílčích instrukcí (McLaren, 1985)</a:t>
            </a:r>
          </a:p>
          <a:p>
            <a:pPr marL="365760" indent="-256032" eaLnBrk="1" fontAlgn="auto" hangingPunct="1">
              <a:spcAft>
                <a:spcPts val="0"/>
              </a:spcAft>
              <a:buFont typeface="Wingdings 3"/>
              <a:buNone/>
              <a:defRPr/>
            </a:pPr>
            <a:endParaRPr lang="cs-CZ" dirty="0" smtClean="0"/>
          </a:p>
          <a:p>
            <a:pPr marL="365760" indent="-256032" eaLnBrk="1" fontAlgn="auto" hangingPunct="1">
              <a:spcAft>
                <a:spcPts val="0"/>
              </a:spcAft>
              <a:buFont typeface="Wingdings 3"/>
              <a:buNone/>
              <a:defRPr/>
            </a:pPr>
            <a:r>
              <a:rPr lang="cs-CZ" dirty="0" smtClean="0"/>
              <a:t>Projevy nekázně nejsou vždy rezistencí, přestože se obojí projevuje podobně</a:t>
            </a:r>
            <a:endParaRPr lang="cs-CZ" dirty="0"/>
          </a:p>
        </p:txBody>
      </p:sp>
      <p:sp>
        <p:nvSpPr>
          <p:cNvPr id="2" name="Nadpis 1"/>
          <p:cNvSpPr>
            <a:spLocks noGrp="1"/>
          </p:cNvSpPr>
          <p:nvPr>
            <p:ph type="title"/>
          </p:nvPr>
        </p:nvSpPr>
        <p:spPr>
          <a:xfrm>
            <a:off x="0" y="0"/>
            <a:ext cx="9144000" cy="1285860"/>
          </a:xfrm>
          <a:solidFill>
            <a:schemeClr val="bg1"/>
          </a:solidFill>
        </p:spPr>
        <p:txBody>
          <a:bodyPr/>
          <a:lstStyle/>
          <a:p>
            <a:pPr eaLnBrk="1" fontAlgn="auto" hangingPunct="1">
              <a:spcAft>
                <a:spcPts val="0"/>
              </a:spcAft>
              <a:defRPr/>
            </a:pPr>
            <a:r>
              <a:rPr lang="cs-CZ" dirty="0" smtClean="0"/>
              <a:t>Definice rezistence ve škole</a:t>
            </a:r>
            <a:endParaRPr lang="cs-CZ" dirty="0"/>
          </a:p>
        </p:txBody>
      </p:sp>
      <p:cxnSp>
        <p:nvCxnSpPr>
          <p:cNvPr id="6" name="Přímá spojovací čára 5"/>
          <p:cNvCxnSpPr/>
          <p:nvPr/>
        </p:nvCxnSpPr>
        <p:spPr>
          <a:xfrm>
            <a:off x="0" y="1285875"/>
            <a:ext cx="9144000" cy="1588"/>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905829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obsah 2"/>
          <p:cNvSpPr>
            <a:spLocks noGrp="1"/>
          </p:cNvSpPr>
          <p:nvPr>
            <p:ph idx="1"/>
          </p:nvPr>
        </p:nvSpPr>
        <p:spPr>
          <a:xfrm>
            <a:off x="428625" y="1285875"/>
            <a:ext cx="8501063" cy="5286375"/>
          </a:xfrm>
        </p:spPr>
        <p:txBody>
          <a:bodyPr/>
          <a:lstStyle/>
          <a:p>
            <a:pPr eaLnBrk="1" hangingPunct="1">
              <a:buFont typeface="Wingdings 3" panose="05040102010807070707" pitchFamily="18" charset="2"/>
              <a:buNone/>
            </a:pPr>
            <a:r>
              <a:rPr lang="cs-CZ" altLang="cs-CZ" smtClean="0"/>
              <a:t>Znaky rezistentního nebo opozičního chování Miles:</a:t>
            </a:r>
          </a:p>
          <a:p>
            <a:pPr eaLnBrk="1" hangingPunct="1">
              <a:buFont typeface="Wingdings 3" panose="05040102010807070707" pitchFamily="18" charset="2"/>
              <a:buNone/>
            </a:pPr>
            <a:r>
              <a:rPr lang="cs-CZ" altLang="cs-CZ" smtClean="0"/>
              <a:t>	1. odmítá rutiny a úkoly</a:t>
            </a:r>
          </a:p>
          <a:p>
            <a:pPr eaLnBrk="1" hangingPunct="1">
              <a:buFont typeface="Wingdings 3" panose="05040102010807070707" pitchFamily="18" charset="2"/>
              <a:buNone/>
            </a:pPr>
            <a:r>
              <a:rPr lang="cs-CZ" altLang="cs-CZ" smtClean="0"/>
              <a:t>	2. cítí se být nepochopen</a:t>
            </a:r>
          </a:p>
          <a:p>
            <a:pPr eaLnBrk="1" hangingPunct="1">
              <a:buFont typeface="Wingdings 3" panose="05040102010807070707" pitchFamily="18" charset="2"/>
              <a:buNone/>
            </a:pPr>
            <a:r>
              <a:rPr lang="cs-CZ" altLang="cs-CZ" smtClean="0"/>
              <a:t>	3. hádá se</a:t>
            </a:r>
          </a:p>
          <a:p>
            <a:pPr eaLnBrk="1" hangingPunct="1">
              <a:buFont typeface="Wingdings 3" panose="05040102010807070707" pitchFamily="18" charset="2"/>
              <a:buNone/>
            </a:pPr>
            <a:r>
              <a:rPr lang="cs-CZ" altLang="cs-CZ" smtClean="0"/>
              <a:t>	4. je mrzutý</a:t>
            </a:r>
          </a:p>
          <a:p>
            <a:pPr eaLnBrk="1" hangingPunct="1">
              <a:buFont typeface="Wingdings 3" panose="05040102010807070707" pitchFamily="18" charset="2"/>
              <a:buNone/>
            </a:pPr>
            <a:r>
              <a:rPr lang="cs-CZ" altLang="cs-CZ" smtClean="0"/>
              <a:t>	5. kritizuje nebo nerespektuje autority</a:t>
            </a:r>
          </a:p>
          <a:p>
            <a:pPr eaLnBrk="1" hangingPunct="1">
              <a:buFont typeface="Wingdings 3" panose="05040102010807070707" pitchFamily="18" charset="2"/>
              <a:buNone/>
            </a:pPr>
            <a:r>
              <a:rPr lang="cs-CZ" altLang="cs-CZ" smtClean="0"/>
              <a:t>	6. k ostatním se chová rozhořčeně nebo zatrpkle</a:t>
            </a:r>
          </a:p>
          <a:p>
            <a:pPr eaLnBrk="1" hangingPunct="1">
              <a:buFont typeface="Wingdings 3" panose="05040102010807070707" pitchFamily="18" charset="2"/>
              <a:buNone/>
            </a:pPr>
            <a:r>
              <a:rPr lang="cs-CZ" altLang="cs-CZ" smtClean="0"/>
              <a:t>	7. Verbálně a fyzicky vzpurný</a:t>
            </a:r>
          </a:p>
          <a:p>
            <a:pPr eaLnBrk="1" hangingPunct="1">
              <a:buFont typeface="Wingdings 3" panose="05040102010807070707" pitchFamily="18" charset="2"/>
              <a:buNone/>
            </a:pPr>
            <a:r>
              <a:rPr lang="cs-CZ" altLang="cs-CZ" smtClean="0"/>
              <a:t>	8. pesimistické a negativní postoje</a:t>
            </a:r>
          </a:p>
          <a:p>
            <a:pPr eaLnBrk="1" hangingPunct="1"/>
            <a:endParaRPr lang="cs-CZ" altLang="cs-CZ" smtClean="0"/>
          </a:p>
          <a:p>
            <a:pPr eaLnBrk="1" hangingPunct="1">
              <a:buFont typeface="Wingdings 3" panose="05040102010807070707" pitchFamily="18" charset="2"/>
              <a:buNone/>
            </a:pPr>
            <a:endParaRPr lang="cs-CZ" altLang="cs-CZ" smtClean="0"/>
          </a:p>
        </p:txBody>
      </p:sp>
      <p:sp>
        <p:nvSpPr>
          <p:cNvPr id="2" name="Nadpis 1"/>
          <p:cNvSpPr>
            <a:spLocks noGrp="1"/>
          </p:cNvSpPr>
          <p:nvPr>
            <p:ph type="title"/>
          </p:nvPr>
        </p:nvSpPr>
        <p:spPr>
          <a:xfrm>
            <a:off x="0" y="0"/>
            <a:ext cx="9144000" cy="1143000"/>
          </a:xfrm>
          <a:solidFill>
            <a:schemeClr val="bg1"/>
          </a:solidFill>
        </p:spPr>
        <p:txBody>
          <a:bodyPr/>
          <a:lstStyle/>
          <a:p>
            <a:pPr eaLnBrk="1" fontAlgn="auto" hangingPunct="1">
              <a:spcAft>
                <a:spcPts val="0"/>
              </a:spcAft>
              <a:defRPr/>
            </a:pPr>
            <a:r>
              <a:rPr lang="cs-CZ" dirty="0" smtClean="0"/>
              <a:t>Teorie rezistence ve škole</a:t>
            </a:r>
            <a:endParaRPr lang="cs-CZ" dirty="0"/>
          </a:p>
        </p:txBody>
      </p:sp>
      <p:cxnSp>
        <p:nvCxnSpPr>
          <p:cNvPr id="6" name="Přímá spojovací čára 5"/>
          <p:cNvCxnSpPr/>
          <p:nvPr/>
        </p:nvCxnSpPr>
        <p:spPr>
          <a:xfrm>
            <a:off x="0" y="1143000"/>
            <a:ext cx="9144000" cy="1588"/>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82295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600200"/>
            <a:ext cx="7972425" cy="5257800"/>
          </a:xfrm>
        </p:spPr>
        <p:txBody>
          <a:bodyPr>
            <a:normAutofit/>
          </a:bodyPr>
          <a:lstStyle/>
          <a:p>
            <a:pPr marL="514350" indent="-514350" algn="just" eaLnBrk="1" fontAlgn="auto" hangingPunct="1">
              <a:spcAft>
                <a:spcPts val="0"/>
              </a:spcAft>
              <a:buFont typeface="Arial" pitchFamily="34" charset="0"/>
              <a:buAutoNum type="alphaLcParenR"/>
              <a:defRPr/>
            </a:pPr>
            <a:r>
              <a:rPr lang="cs-CZ" dirty="0" smtClean="0"/>
              <a:t>Rezistentní strategie jsou v rozporu s normami instituce školy a v rozporu s akademickým úspěchem, žáci mohou být označkováni jako neschopní učit se - brzdí rozvoj žáka </a:t>
            </a:r>
          </a:p>
          <a:p>
            <a:pPr marL="514350" indent="-514350" algn="just" eaLnBrk="1" fontAlgn="auto" hangingPunct="1">
              <a:spcAft>
                <a:spcPts val="0"/>
              </a:spcAft>
              <a:buFont typeface="Arial" pitchFamily="34" charset="0"/>
              <a:buAutoNum type="alphaLcParenR"/>
              <a:defRPr/>
            </a:pPr>
            <a:r>
              <a:rPr lang="cs-CZ" dirty="0" smtClean="0"/>
              <a:t>Revolucionáři a kritičtí myslitelé byli často hybateli dějin. Rezistentí strategie není </a:t>
            </a:r>
            <a:r>
              <a:rPr lang="cs-CZ" dirty="0" err="1" smtClean="0"/>
              <a:t>prvoplánovité</a:t>
            </a:r>
            <a:r>
              <a:rPr lang="cs-CZ" dirty="0" smtClean="0"/>
              <a:t> rušení, ale reakce na sociální nerovnosti manifestované ve škole. Žáci kteří proti nerovnostem revoltují rozvíjí sami sebe - podporuje rozvoj žáka</a:t>
            </a:r>
          </a:p>
          <a:p>
            <a:pPr marL="365760" indent="-256032" eaLnBrk="1" fontAlgn="auto" hangingPunct="1">
              <a:spcAft>
                <a:spcPts val="0"/>
              </a:spcAft>
              <a:buFont typeface="Wingdings 3"/>
              <a:buChar char=""/>
              <a:defRPr/>
            </a:pPr>
            <a:endParaRPr lang="cs-CZ" dirty="0" smtClean="0"/>
          </a:p>
          <a:p>
            <a:pPr marL="365760" indent="-256032" eaLnBrk="1" fontAlgn="auto" hangingPunct="1">
              <a:spcAft>
                <a:spcPts val="0"/>
              </a:spcAft>
              <a:buFont typeface="Wingdings 3"/>
              <a:buChar char=""/>
              <a:defRPr/>
            </a:pPr>
            <a:endParaRPr lang="cs-CZ" dirty="0"/>
          </a:p>
          <a:p>
            <a:pPr marL="365760" indent="-256032" eaLnBrk="1" fontAlgn="auto" hangingPunct="1">
              <a:spcAft>
                <a:spcPts val="0"/>
              </a:spcAft>
              <a:buFont typeface="Wingdings 3"/>
              <a:buChar char=""/>
              <a:defRPr/>
            </a:pPr>
            <a:endParaRPr lang="cs-CZ" dirty="0"/>
          </a:p>
        </p:txBody>
      </p:sp>
      <p:sp>
        <p:nvSpPr>
          <p:cNvPr id="2" name="Nadpis 1"/>
          <p:cNvSpPr>
            <a:spLocks noGrp="1"/>
          </p:cNvSpPr>
          <p:nvPr>
            <p:ph type="title"/>
          </p:nvPr>
        </p:nvSpPr>
        <p:spPr>
          <a:xfrm>
            <a:off x="0" y="0"/>
            <a:ext cx="9144000" cy="1143000"/>
          </a:xfrm>
          <a:solidFill>
            <a:schemeClr val="bg1"/>
          </a:solidFill>
        </p:spPr>
        <p:txBody>
          <a:bodyPr/>
          <a:lstStyle/>
          <a:p>
            <a:pPr eaLnBrk="1" fontAlgn="auto" hangingPunct="1">
              <a:spcAft>
                <a:spcPts val="0"/>
              </a:spcAft>
              <a:defRPr/>
            </a:pPr>
            <a:r>
              <a:rPr lang="cs-CZ" dirty="0" smtClean="0"/>
              <a:t>Dvojí pohled na rezistenci žáků</a:t>
            </a:r>
            <a:endParaRPr lang="cs-CZ" dirty="0"/>
          </a:p>
        </p:txBody>
      </p:sp>
      <p:cxnSp>
        <p:nvCxnSpPr>
          <p:cNvPr id="5" name="Přímá spojovací čára 4"/>
          <p:cNvCxnSpPr/>
          <p:nvPr/>
        </p:nvCxnSpPr>
        <p:spPr>
          <a:xfrm>
            <a:off x="0" y="1143000"/>
            <a:ext cx="9144000" cy="1588"/>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497299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obsah 2"/>
          <p:cNvSpPr>
            <a:spLocks noGrp="1"/>
          </p:cNvSpPr>
          <p:nvPr>
            <p:ph idx="1"/>
          </p:nvPr>
        </p:nvSpPr>
        <p:spPr>
          <a:xfrm>
            <a:off x="457200" y="1600200"/>
            <a:ext cx="8401050" cy="4972050"/>
          </a:xfrm>
        </p:spPr>
        <p:txBody>
          <a:bodyPr/>
          <a:lstStyle/>
          <a:p>
            <a:pPr eaLnBrk="1" hangingPunct="1"/>
            <a:endParaRPr lang="cs-CZ" altLang="cs-CZ" smtClean="0"/>
          </a:p>
        </p:txBody>
      </p:sp>
      <p:sp>
        <p:nvSpPr>
          <p:cNvPr id="2" name="Nadpis 1"/>
          <p:cNvSpPr>
            <a:spLocks noGrp="1"/>
          </p:cNvSpPr>
          <p:nvPr>
            <p:ph type="title"/>
          </p:nvPr>
        </p:nvSpPr>
        <p:spPr>
          <a:xfrm>
            <a:off x="0" y="0"/>
            <a:ext cx="9144000" cy="1143000"/>
          </a:xfrm>
          <a:solidFill>
            <a:schemeClr val="bg1"/>
          </a:solidFill>
        </p:spPr>
        <p:txBody>
          <a:bodyPr/>
          <a:lstStyle/>
          <a:p>
            <a:pPr eaLnBrk="1" fontAlgn="auto" hangingPunct="1">
              <a:spcAft>
                <a:spcPts val="0"/>
              </a:spcAft>
              <a:defRPr/>
            </a:pPr>
            <a:r>
              <a:rPr lang="cs-CZ" dirty="0" smtClean="0"/>
              <a:t>Výsledky – rezistentní strategie</a:t>
            </a:r>
            <a:endParaRPr lang="cs-CZ" dirty="0"/>
          </a:p>
        </p:txBody>
      </p:sp>
      <p:cxnSp>
        <p:nvCxnSpPr>
          <p:cNvPr id="4" name="Přímá spojovací čára 3"/>
          <p:cNvCxnSpPr/>
          <p:nvPr/>
        </p:nvCxnSpPr>
        <p:spPr>
          <a:xfrm>
            <a:off x="0" y="1143000"/>
            <a:ext cx="9144000" cy="1588"/>
          </a:xfrm>
          <a:prstGeom prst="line">
            <a:avLst/>
          </a:prstGeom>
        </p:spPr>
        <p:style>
          <a:lnRef idx="3">
            <a:schemeClr val="accent2"/>
          </a:lnRef>
          <a:fillRef idx="0">
            <a:schemeClr val="accent2"/>
          </a:fillRef>
          <a:effectRef idx="2">
            <a:schemeClr val="accent2"/>
          </a:effectRef>
          <a:fontRef idx="minor">
            <a:schemeClr val="tx1"/>
          </a:fontRef>
        </p:style>
      </p:cxnSp>
      <p:graphicFrame>
        <p:nvGraphicFramePr>
          <p:cNvPr id="5" name="Zástupný symbol pro obsah 3"/>
          <p:cNvGraphicFramePr>
            <a:graphicFrameLocks/>
          </p:cNvGraphicFramePr>
          <p:nvPr/>
        </p:nvGraphicFramePr>
        <p:xfrm>
          <a:off x="457200" y="1600200"/>
          <a:ext cx="8329614" cy="4992016"/>
        </p:xfrm>
        <a:graphic>
          <a:graphicData uri="http://schemas.openxmlformats.org/drawingml/2006/table">
            <a:tbl>
              <a:tblPr firstRow="1" bandRow="1">
                <a:tableStyleId>{5940675A-B579-460E-94D1-54222C63F5DA}</a:tableStyleId>
              </a:tblPr>
              <a:tblGrid>
                <a:gridCol w="2776538"/>
                <a:gridCol w="2776538"/>
                <a:gridCol w="2776538"/>
              </a:tblGrid>
              <a:tr h="1188684">
                <a:tc>
                  <a:txBody>
                    <a:bodyPr/>
                    <a:lstStyle/>
                    <a:p>
                      <a:r>
                        <a:rPr lang="cs-CZ" sz="2400" i="1" dirty="0" smtClean="0"/>
                        <a:t>Typ</a:t>
                      </a:r>
                      <a:r>
                        <a:rPr lang="cs-CZ" sz="2400" i="1" baseline="0" dirty="0" smtClean="0"/>
                        <a:t> rezistentní strategie/ diskurs</a:t>
                      </a:r>
                      <a:endParaRPr lang="cs-CZ" sz="2400" i="1" dirty="0"/>
                    </a:p>
                  </a:txBody>
                  <a:tcPr marT="45711" marB="45711">
                    <a:solidFill>
                      <a:schemeClr val="tx2">
                        <a:lumMod val="40000"/>
                        <a:lumOff val="60000"/>
                      </a:schemeClr>
                    </a:solidFill>
                  </a:tcPr>
                </a:tc>
                <a:tc>
                  <a:txBody>
                    <a:bodyPr/>
                    <a:lstStyle/>
                    <a:p>
                      <a:pPr algn="ctr"/>
                      <a:r>
                        <a:rPr lang="cs-CZ" sz="2400" b="1" dirty="0" smtClean="0"/>
                        <a:t>Didaktický diskurs</a:t>
                      </a:r>
                      <a:endParaRPr lang="cs-CZ" sz="2400" b="1" dirty="0"/>
                    </a:p>
                  </a:txBody>
                  <a:tcPr marT="45711" marB="45711">
                    <a:solidFill>
                      <a:schemeClr val="tx2">
                        <a:lumMod val="40000"/>
                        <a:lumOff val="60000"/>
                      </a:schemeClr>
                    </a:solidFill>
                  </a:tcPr>
                </a:tc>
                <a:tc>
                  <a:txBody>
                    <a:bodyPr/>
                    <a:lstStyle/>
                    <a:p>
                      <a:pPr algn="ctr"/>
                      <a:r>
                        <a:rPr lang="cs-CZ" sz="2400" b="1" dirty="0" smtClean="0"/>
                        <a:t>Regulativní</a:t>
                      </a:r>
                      <a:r>
                        <a:rPr lang="cs-CZ" sz="2400" b="1" baseline="0" dirty="0" smtClean="0"/>
                        <a:t> diskurs</a:t>
                      </a:r>
                      <a:endParaRPr lang="cs-CZ" sz="2400" b="1" dirty="0"/>
                    </a:p>
                  </a:txBody>
                  <a:tcPr marT="45711" marB="45711">
                    <a:solidFill>
                      <a:schemeClr val="tx2">
                        <a:lumMod val="40000"/>
                        <a:lumOff val="60000"/>
                      </a:schemeClr>
                    </a:solidFill>
                  </a:tcPr>
                </a:tc>
              </a:tr>
              <a:tr h="602986">
                <a:tc>
                  <a:txBody>
                    <a:bodyPr/>
                    <a:lstStyle/>
                    <a:p>
                      <a:r>
                        <a:rPr lang="cs-CZ" sz="2400" b="1" dirty="0" smtClean="0"/>
                        <a:t>Pasivní strategie</a:t>
                      </a:r>
                      <a:endParaRPr lang="cs-CZ" sz="2400" b="1" dirty="0"/>
                    </a:p>
                  </a:txBody>
                  <a:tcPr marT="45711" marB="45711">
                    <a:solidFill>
                      <a:schemeClr val="tx2">
                        <a:lumMod val="40000"/>
                        <a:lumOff val="60000"/>
                      </a:schemeClr>
                    </a:solidFill>
                  </a:tcPr>
                </a:tc>
                <a:tc>
                  <a:txBody>
                    <a:bodyPr/>
                    <a:lstStyle/>
                    <a:p>
                      <a:pPr algn="ctr"/>
                      <a:r>
                        <a:rPr lang="cs-CZ" sz="2400" dirty="0" smtClean="0"/>
                        <a:t>ignorace</a:t>
                      </a:r>
                      <a:r>
                        <a:rPr lang="cs-CZ" sz="2400" baseline="0" dirty="0" smtClean="0"/>
                        <a:t> obsahu</a:t>
                      </a:r>
                      <a:endParaRPr lang="cs-CZ" sz="2400" dirty="0"/>
                    </a:p>
                  </a:txBody>
                  <a:tcPr marT="45711" marB="45711"/>
                </a:tc>
                <a:tc>
                  <a:txBody>
                    <a:bodyPr/>
                    <a:lstStyle/>
                    <a:p>
                      <a:pPr algn="ctr"/>
                      <a:r>
                        <a:rPr lang="cs-CZ" sz="2400" dirty="0" smtClean="0"/>
                        <a:t>ignorace</a:t>
                      </a:r>
                      <a:r>
                        <a:rPr lang="cs-CZ" sz="2400" baseline="0" dirty="0" smtClean="0"/>
                        <a:t> učitele </a:t>
                      </a:r>
                      <a:endParaRPr lang="cs-CZ" sz="2400" dirty="0"/>
                    </a:p>
                  </a:txBody>
                  <a:tcPr marT="45711" marB="45711"/>
                </a:tc>
              </a:tr>
              <a:tr h="1188684">
                <a:tc rowSpan="2">
                  <a:txBody>
                    <a:bodyPr/>
                    <a:lstStyle/>
                    <a:p>
                      <a:r>
                        <a:rPr lang="cs-CZ" sz="2400" b="1" dirty="0" smtClean="0"/>
                        <a:t>Aktivní strategie</a:t>
                      </a:r>
                    </a:p>
                  </a:txBody>
                  <a:tcPr marT="45711" marB="45711">
                    <a:solidFill>
                      <a:schemeClr val="tx2">
                        <a:lumMod val="40000"/>
                        <a:lumOff val="60000"/>
                      </a:schemeClr>
                    </a:solidFill>
                  </a:tcPr>
                </a:tc>
                <a:tc>
                  <a:txBody>
                    <a:bodyPr/>
                    <a:lstStyle/>
                    <a:p>
                      <a:pPr algn="ctr"/>
                      <a:r>
                        <a:rPr lang="cs-CZ" sz="2400" dirty="0" smtClean="0"/>
                        <a:t>rozporování</a:t>
                      </a:r>
                      <a:r>
                        <a:rPr lang="cs-CZ" sz="2400" baseline="0" dirty="0" smtClean="0"/>
                        <a:t> obsahu</a:t>
                      </a:r>
                    </a:p>
                  </a:txBody>
                  <a:tcPr marT="45711" marB="45711"/>
                </a:tc>
                <a:tc>
                  <a:txBody>
                    <a:bodyPr/>
                    <a:lstStyle/>
                    <a:p>
                      <a:pPr algn="ctr"/>
                      <a:r>
                        <a:rPr lang="cs-CZ" sz="2400" dirty="0" smtClean="0"/>
                        <a:t>vyjednávání</a:t>
                      </a:r>
                      <a:r>
                        <a:rPr lang="cs-CZ" sz="2400" baseline="0" dirty="0" smtClean="0"/>
                        <a:t> výjimky</a:t>
                      </a:r>
                    </a:p>
                    <a:p>
                      <a:pPr algn="ctr"/>
                      <a:endParaRPr lang="cs-CZ" sz="2400" dirty="0"/>
                    </a:p>
                  </a:txBody>
                  <a:tcPr marT="45711" marB="45711"/>
                </a:tc>
              </a:tr>
              <a:tr h="602986">
                <a:tc vMerge="1">
                  <a:txBody>
                    <a:bodyPr/>
                    <a:lstStyle/>
                    <a:p>
                      <a:endParaRPr lang="cs-CZ" dirty="0"/>
                    </a:p>
                  </a:txBody>
                  <a:tcPr>
                    <a:solidFill>
                      <a:schemeClr val="tx2">
                        <a:lumMod val="40000"/>
                        <a:lumOff val="60000"/>
                      </a:schemeClr>
                    </a:solidFill>
                  </a:tcPr>
                </a:tc>
                <a:tc>
                  <a:txBody>
                    <a:bodyPr/>
                    <a:lstStyle/>
                    <a:p>
                      <a:pPr algn="ctr"/>
                      <a:r>
                        <a:rPr lang="cs-CZ" sz="2400" dirty="0" smtClean="0"/>
                        <a:t>proměna</a:t>
                      </a:r>
                      <a:r>
                        <a:rPr lang="cs-CZ" sz="2400" baseline="0" dirty="0" smtClean="0"/>
                        <a:t> obsahu</a:t>
                      </a:r>
                      <a:endParaRPr lang="cs-CZ" sz="2400" dirty="0"/>
                    </a:p>
                  </a:txBody>
                  <a:tcPr marT="45711" marB="45711"/>
                </a:tc>
                <a:tc>
                  <a:txBody>
                    <a:bodyPr/>
                    <a:lstStyle/>
                    <a:p>
                      <a:pPr algn="ctr"/>
                      <a:r>
                        <a:rPr lang="cs-CZ" sz="2400" dirty="0" smtClean="0"/>
                        <a:t>vyčnívat</a:t>
                      </a:r>
                      <a:r>
                        <a:rPr lang="cs-CZ" sz="2400" baseline="0" dirty="0" smtClean="0"/>
                        <a:t> z davu</a:t>
                      </a:r>
                      <a:endParaRPr lang="cs-CZ" sz="2400" dirty="0"/>
                    </a:p>
                  </a:txBody>
                  <a:tcPr marT="45711" marB="45711"/>
                </a:tc>
              </a:tr>
              <a:tr h="11886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b="1" dirty="0" smtClean="0"/>
                        <a:t>Agresivní strategie</a:t>
                      </a:r>
                    </a:p>
                    <a:p>
                      <a:endParaRPr lang="cs-CZ" sz="2400" b="1" dirty="0"/>
                    </a:p>
                  </a:txBody>
                  <a:tcPr marT="45711" marB="45711">
                    <a:solidFill>
                      <a:schemeClr val="tx2">
                        <a:lumMod val="40000"/>
                        <a:lumOff val="60000"/>
                      </a:schemeClr>
                    </a:solidFill>
                  </a:tcPr>
                </a:tc>
                <a:tc>
                  <a:txBody>
                    <a:bodyPr/>
                    <a:lstStyle/>
                    <a:p>
                      <a:pPr algn="ctr"/>
                      <a:r>
                        <a:rPr lang="cs-CZ" sz="2400" dirty="0" smtClean="0"/>
                        <a:t>útok na obsah</a:t>
                      </a:r>
                      <a:endParaRPr lang="cs-CZ" sz="2400" dirty="0"/>
                    </a:p>
                  </a:txBody>
                  <a:tcPr marT="45711" marB="45711"/>
                </a:tc>
                <a:tc>
                  <a:txBody>
                    <a:bodyPr/>
                    <a:lstStyle/>
                    <a:p>
                      <a:pPr algn="ctr"/>
                      <a:r>
                        <a:rPr lang="cs-CZ" sz="2400" dirty="0" smtClean="0"/>
                        <a:t>útok na normy nebo jejich reprezentanty</a:t>
                      </a:r>
                      <a:endParaRPr lang="cs-CZ" sz="2400" dirty="0"/>
                    </a:p>
                  </a:txBody>
                  <a:tcPr marT="45711" marB="45711"/>
                </a:tc>
              </a:tr>
            </a:tbl>
          </a:graphicData>
        </a:graphic>
      </p:graphicFrame>
    </p:spTree>
    <p:extLst>
      <p:ext uri="{BB962C8B-B14F-4D97-AF65-F5344CB8AC3E}">
        <p14:creationId xmlns:p14="http://schemas.microsoft.com/office/powerpoint/2010/main" val="11064992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kýř">
  <a:themeElements>
    <a:clrScheme name="Arkýř">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rkýř">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rkýř">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593</TotalTime>
  <Words>1611</Words>
  <Application>Microsoft Office PowerPoint</Application>
  <PresentationFormat>Předvádění na obrazovce (4:3)</PresentationFormat>
  <Paragraphs>268</Paragraphs>
  <Slides>47</Slides>
  <Notes>18</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47</vt:i4>
      </vt:variant>
    </vt:vector>
  </HeadingPairs>
  <TitlesOfParts>
    <vt:vector size="56" baseType="lpstr">
      <vt:lpstr>Arial</vt:lpstr>
      <vt:lpstr>Calibri</vt:lpstr>
      <vt:lpstr>Century Schoolbook</vt:lpstr>
      <vt:lpstr>Noto Sans Symbols</vt:lpstr>
      <vt:lpstr>Times New Roman</vt:lpstr>
      <vt:lpstr>Wingdings</vt:lpstr>
      <vt:lpstr>Wingdings 2</vt:lpstr>
      <vt:lpstr>Wingdings 3</vt:lpstr>
      <vt:lpstr>Arkýř</vt:lpstr>
      <vt:lpstr>XS051 Teorie výchovy a řešení výchovných problémů </vt:lpstr>
      <vt:lpstr>Problémy v chování a poruchy chování</vt:lpstr>
      <vt:lpstr>Terminologie</vt:lpstr>
      <vt:lpstr>Cliff Evans: Skutečný příběh</vt:lpstr>
      <vt:lpstr>Problémy v chování</vt:lpstr>
      <vt:lpstr>Definice rezistence ve škole</vt:lpstr>
      <vt:lpstr>Teorie rezistence ve škole</vt:lpstr>
      <vt:lpstr>Dvojí pohled na rezistenci žáků</vt:lpstr>
      <vt:lpstr>Výsledky – rezistentní strategie</vt:lpstr>
      <vt:lpstr>Pasivní strategie</vt:lpstr>
      <vt:lpstr>Závěrem</vt:lpstr>
      <vt:lpstr>Prezentace aplikace PowerPoint</vt:lpstr>
      <vt:lpstr>Závěrem</vt:lpstr>
      <vt:lpstr>Prezentace aplikace PowerPoint</vt:lpstr>
      <vt:lpstr>Prezentace aplikace PowerPoint</vt:lpstr>
      <vt:lpstr>Prezentace aplikace PowerPoint</vt:lpstr>
      <vt:lpstr>NEKÁZEŇ</vt:lpstr>
      <vt:lpstr>Obecné přístupy k řešení nekázně  (srov. Berne, 2011)</vt:lpstr>
      <vt:lpstr>Cvičení </vt:lpstr>
      <vt:lpstr>Agresivita Šikana</vt:lpstr>
      <vt:lpstr>Agresivita ve škole netradiční pohled: rvačka jako kulturní forma“ (D. Bittnerová)</vt:lpstr>
      <vt:lpstr>Mimo roli: Helena</vt:lpstr>
      <vt:lpstr>Agresivita jako problém</vt:lpstr>
      <vt:lpstr>Šikana jako extrémní podoba agresivity</vt:lpstr>
      <vt:lpstr> Projevy šikany </vt:lpstr>
      <vt:lpstr>Agresor a Oběť Šikany</vt:lpstr>
      <vt:lpstr>Vyšetřování šikany </vt:lpstr>
      <vt:lpstr>Postup vyšetřování</vt:lpstr>
      <vt:lpstr>K zamyšlení</vt:lpstr>
      <vt:lpstr>Rodina a škola</vt:lpstr>
      <vt:lpstr>Prezentace aplikace PowerPoint</vt:lpstr>
      <vt:lpstr>Příklady vztahu rodiny a školy</vt:lpstr>
      <vt:lpstr>Příklady vztahu rodiny a školy</vt:lpstr>
      <vt:lpstr>Interpretace ukázek</vt:lpstr>
      <vt:lpstr>Interpretace ukázek</vt:lpstr>
      <vt:lpstr>Podoba rodiny v současnosti</vt:lpstr>
      <vt:lpstr>Podoba rodiny v současnosti</vt:lpstr>
      <vt:lpstr>Vymezení rodiny</vt:lpstr>
      <vt:lpstr>Některé funkce rodiny</vt:lpstr>
      <vt:lpstr>Rodina dle výchovného stylu</vt:lpstr>
      <vt:lpstr>Rodina dle výchovného stylu</vt:lpstr>
      <vt:lpstr>Typologie funkčnosti rodiny</vt:lpstr>
      <vt:lpstr>Příklady</vt:lpstr>
      <vt:lpstr>Příklady</vt:lpstr>
      <vt:lpstr>Příklady</vt:lpstr>
      <vt:lpstr>Otázky k zamyšlení</vt:lpstr>
      <vt:lpstr>Zdroje</vt:lpstr>
    </vt:vector>
  </TitlesOfParts>
  <Company>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Šikana</dc:title>
  <dc:creator>X</dc:creator>
  <cp:lastModifiedBy>lektor</cp:lastModifiedBy>
  <cp:revision>52</cp:revision>
  <dcterms:created xsi:type="dcterms:W3CDTF">2012-11-19T18:02:41Z</dcterms:created>
  <dcterms:modified xsi:type="dcterms:W3CDTF">2018-05-02T15:07:22Z</dcterms:modified>
</cp:coreProperties>
</file>