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1" r:id="rId4"/>
    <p:sldId id="263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2C2B4F-50DB-4B12-A364-015786C55D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BAB9C39-E16E-4FB8-A10D-D36AC0F48D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51D0791-10E6-415E-A3FA-BA9C6A3C8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F032875-A1CC-493F-971D-26FC69EC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A18594D-B6BC-49E1-B497-EFF0947F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552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C7FC05B-AFDC-406C-8840-E918470B3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9B349B27-5BE8-489F-95A4-E52A99CEC8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941FB4C-2D1D-4A82-A04F-7E584ACE9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17D148-7743-4670-8E26-D138837F2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F15ACD9-7481-458B-B2E3-599313537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7148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C2F4B05-FB39-4F33-A58C-D1CDD6C187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2AFDF4B-3B37-43B2-8175-5E32AB7CC0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5CFE1A3-DC83-476F-B2D3-255EA1816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E8E3123-E60F-442E-BE94-E17359407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AEF1E82-4695-48DE-89A4-E1F5E9E78D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6290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27BF8B-7DE9-435B-8461-30C575A140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F018CB3-2F1A-4646-8FDD-1BC93B1953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733DE92-1387-4803-8427-1138118539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A34222-A049-42A9-B9D8-B1CF8F9C0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81DE248-D5DB-414E-ADF6-46B52F4381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4509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FC4A925-3EE9-4941-9A78-4474F2FB5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9C3EDC7F-A63E-46E3-9338-34A7A2DCC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D10CF96-9E0A-44D2-A27C-860E0EE5A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6F26F61-8D7E-475A-A7B8-7CC0B25510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B520596-BD88-4C62-BB77-2E1009375B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9157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C536F54-85BA-4B53-8E0B-F08B39C93B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C05897F-6F56-4DA8-91EC-11DD5205E6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2F65D3F2-5D6D-44E7-8952-E62D1650CB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09435335-38A9-439E-A802-53812CC7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4D93CB61-5BEF-431A-93AD-A53EAD63B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061577C-3960-40DF-AF5A-C0649D09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44856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10C0611-59D8-4CF4-9627-BC0EDB1CA1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CD824B4-8C23-4EFA-BC7F-E42A2E9882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17C8B4B8-E421-4A84-B998-7C6439E7F2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7C821735-F413-401A-8C6E-5098188E65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EA6446C1-2BC6-46F1-86CC-93849B93FA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1B3E73-7EC4-44D0-A776-A1609FCA61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72F8FEA1-18AB-4472-96E4-7FC1DA1EC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6EA6946-F620-4D87-8377-E8CBCF66B4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3149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2C281A-5952-4C4E-9D6F-7DEA72F21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86147F0-28D5-4DB6-BFFF-2CD0FA6DEF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4ACF40C-1D4B-4842-B62D-60E8522D36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46E2757-D92F-4F56-AC31-D6344A2C2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83836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9F0BE9C1-30F8-4013-9768-E6D08D931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2C88C560-4607-407B-B1F2-697D2EB90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F945A06-2485-4257-9748-3DCB56888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6307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26EB76-5C37-48BA-AC4E-7B02A0B6F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64D2D67-A769-4CB7-9882-9377D3455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E127E8C0-F0E2-4376-97BA-1476CC0243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F64F3CD-642B-49E2-A19F-FFDEA6D1E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E837AB-09EF-4F2D-B07F-5EA528D6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20CC414-EB98-47C3-BD63-4E518F5448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6532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54EB4E-BF50-45EA-B3CC-90627A551F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EFF712CD-2C9F-4FFB-B572-D43F366AC8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FF817A4-1E09-4C57-BE99-DA0B68491E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58B6CF9-F876-4447-AE3A-724DE03C51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7363A6B-DADF-4B89-A178-EDF2BA5131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FF26556-0C10-4C2A-A721-F181781869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62358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0DE0904-07B5-4FCE-9DC5-9A7471A3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66B68C50-CEDA-4D12-BFC2-81D0CFE18E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630C40C-9250-4A7E-983A-1054D259DD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EF69D-E24F-44FE-8E55-A48802E256A6}" type="datetimeFigureOut">
              <a:rPr lang="cs-CZ" smtClean="0"/>
              <a:t>3.5.2018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C3B81D2-401F-4238-B773-83158B4853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9129C0D-C5E2-4B5C-9C8F-7A45AD2BCB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CA02D3-C85B-443F-B805-C7F406926D7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64710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92440" y="0"/>
            <a:ext cx="7259550" cy="549275"/>
          </a:xfrm>
          <a:solidFill>
            <a:srgbClr val="0033CC"/>
          </a:solidFill>
        </p:spPr>
        <p:txBody>
          <a:bodyPr>
            <a:noAutofit/>
          </a:bodyPr>
          <a:lstStyle/>
          <a:p>
            <a:r>
              <a:rPr lang="cs-CZ" altLang="cs-CZ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Fyzická geografie na </a:t>
            </a:r>
            <a:r>
              <a:rPr lang="cs-CZ" altLang="cs-CZ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PřF</a:t>
            </a:r>
            <a:r>
              <a:rPr lang="cs-CZ" altLang="cs-CZ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UK v Praze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76070" y="549276"/>
            <a:ext cx="11015930" cy="4950004"/>
          </a:xfrm>
        </p:spPr>
        <p:txBody>
          <a:bodyPr>
            <a:noAutofit/>
          </a:bodyPr>
          <a:lstStyle/>
          <a:p>
            <a:r>
              <a:rPr lang="cs-CZ" altLang="cs-CZ" sz="2000" dirty="0">
                <a:latin typeface="Times New Roman" panose="02020603050405020304" pitchFamily="18" charset="0"/>
              </a:rPr>
              <a:t>25 akademických pracovníků (4 profesoři, 4 docenti, 13 </a:t>
            </a:r>
            <a:r>
              <a:rPr lang="cs-CZ" altLang="cs-CZ" sz="2000" dirty="0" err="1">
                <a:latin typeface="Times New Roman" panose="02020603050405020304" pitchFamily="18" charset="0"/>
              </a:rPr>
              <a:t>odb</a:t>
            </a:r>
            <a:r>
              <a:rPr lang="cs-CZ" altLang="cs-CZ" sz="2000" dirty="0">
                <a:latin typeface="Times New Roman" panose="02020603050405020304" pitchFamily="18" charset="0"/>
              </a:rPr>
              <a:t>. asistentů, 2 vědečtí pracovníci, 1 technik)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Ve výuce i výzkumu zastoupeny </a:t>
            </a:r>
            <a:r>
              <a:rPr lang="cs-CZ" altLang="cs-CZ" sz="2000" b="1" dirty="0">
                <a:latin typeface="Times New Roman" panose="02020603050405020304" pitchFamily="18" charset="0"/>
              </a:rPr>
              <a:t>všechny základní obory fyzické geografie</a:t>
            </a:r>
            <a:r>
              <a:rPr lang="cs-CZ" altLang="cs-CZ" sz="2000" dirty="0">
                <a:latin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     přesto výrazněji zastoupeny -  geomorfologie a hydrologie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Posílena </a:t>
            </a:r>
            <a:r>
              <a:rPr lang="cs-CZ" altLang="cs-CZ" sz="2000" dirty="0" err="1">
                <a:latin typeface="Times New Roman" panose="02020603050405020304" pitchFamily="18" charset="0"/>
              </a:rPr>
              <a:t>meterologie</a:t>
            </a:r>
            <a:r>
              <a:rPr lang="cs-CZ" altLang="cs-CZ" sz="2000" dirty="0">
                <a:latin typeface="Times New Roman" panose="02020603050405020304" pitchFamily="18" charset="0"/>
              </a:rPr>
              <a:t> a klimatologie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Významnou část výzkumu zaujímají </a:t>
            </a:r>
            <a:r>
              <a:rPr lang="cs-CZ" altLang="cs-CZ" sz="2000" b="1" dirty="0">
                <a:latin typeface="Times New Roman" panose="02020603050405020304" pitchFamily="18" charset="0"/>
              </a:rPr>
              <a:t>zahraniční projekty</a:t>
            </a:r>
            <a:r>
              <a:rPr lang="cs-CZ" altLang="cs-CZ" sz="2000" dirty="0">
                <a:latin typeface="Times New Roman" panose="02020603050405020304" pitchFamily="18" charset="0"/>
              </a:rPr>
              <a:t> (</a:t>
            </a:r>
            <a:r>
              <a:rPr lang="cs-CZ" altLang="cs-CZ" sz="2000" u="sng" dirty="0">
                <a:latin typeface="Times New Roman" panose="02020603050405020304" pitchFamily="18" charset="0"/>
              </a:rPr>
              <a:t>Peru, Kyrgyzstán, Antarktida, Etiopie</a:t>
            </a:r>
            <a:r>
              <a:rPr lang="cs-CZ" altLang="cs-CZ" sz="2000" dirty="0">
                <a:latin typeface="Times New Roman" panose="02020603050405020304" pitchFamily="18" charset="0"/>
              </a:rPr>
              <a:t>)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 Limity rozvoje: aktuální nedostatek prostoru pro budování nových laboratoří (plán </a:t>
            </a:r>
            <a:r>
              <a:rPr lang="cs-CZ" altLang="cs-CZ" sz="2000" dirty="0" err="1">
                <a:latin typeface="Times New Roman" panose="02020603050405020304" pitchFamily="18" charset="0"/>
              </a:rPr>
              <a:t>Globcentra</a:t>
            </a:r>
            <a:r>
              <a:rPr lang="cs-CZ" altLang="cs-CZ" sz="2000" dirty="0">
                <a:latin typeface="Times New Roman" panose="02020603050405020304" pitchFamily="18" charset="0"/>
              </a:rPr>
              <a:t>)</a:t>
            </a:r>
          </a:p>
          <a:p>
            <a:pPr>
              <a:buFontTx/>
              <a:buNone/>
            </a:pPr>
            <a:r>
              <a:rPr lang="cs-CZ" altLang="cs-CZ" sz="2000" u="sng" dirty="0">
                <a:latin typeface="Times New Roman" panose="02020603050405020304" pitchFamily="18" charset="0"/>
              </a:rPr>
              <a:t>Hlavní témata výzkumu: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Vývoj přírodního prostředí a interakcí jeho fyzikálně-geografických složek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Monitoring, analýza a vyhodnocení recentních procesů a jevů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Přírodní ohrožení a </a:t>
            </a:r>
            <a:r>
              <a:rPr lang="cs-CZ" altLang="cs-CZ" sz="2000" dirty="0" err="1">
                <a:latin typeface="Times New Roman" panose="02020603050405020304" pitchFamily="18" charset="0"/>
              </a:rPr>
              <a:t>fyzickogeografické</a:t>
            </a:r>
            <a:r>
              <a:rPr lang="cs-CZ" altLang="cs-CZ" sz="2000" dirty="0">
                <a:latin typeface="Times New Roman" panose="02020603050405020304" pitchFamily="18" charset="0"/>
              </a:rPr>
              <a:t> aspekty jejich rizik pro společnost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Vývoj interakcí přírody a společnosti v krajinné sféře</a:t>
            </a:r>
          </a:p>
          <a:p>
            <a:r>
              <a:rPr lang="cs-CZ" altLang="cs-CZ" sz="2000" dirty="0">
                <a:latin typeface="Times New Roman" panose="02020603050405020304" pitchFamily="18" charset="0"/>
              </a:rPr>
              <a:t>Antropogenní procesy a jevy modelových lokalit a regionů</a:t>
            </a:r>
          </a:p>
        </p:txBody>
      </p:sp>
      <p:pic>
        <p:nvPicPr>
          <p:cNvPr id="12292" name="Picture 4" descr="lista0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061" y="5279794"/>
            <a:ext cx="11661353" cy="2167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6" descr="jans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082" y="101601"/>
            <a:ext cx="1042988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138726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title" idx="4294967295"/>
          </p:nvPr>
        </p:nvSpPr>
        <p:spPr>
          <a:xfrm>
            <a:off x="1981200" y="-1139687"/>
            <a:ext cx="6937513" cy="312535"/>
          </a:xfrm>
          <a:noFill/>
        </p:spPr>
        <p:txBody>
          <a:bodyPr>
            <a:normAutofit fontScale="90000"/>
          </a:bodyPr>
          <a:lstStyle/>
          <a:p>
            <a:pPr algn="ctr"/>
            <a:endParaRPr lang="cs-CZ" alt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3315" name="Rectangle 9"/>
          <p:cNvSpPr>
            <a:spLocks noGrp="1" noChangeArrowheads="1"/>
          </p:cNvSpPr>
          <p:nvPr>
            <p:ph type="body" idx="4294967295"/>
          </p:nvPr>
        </p:nvSpPr>
        <p:spPr>
          <a:xfrm>
            <a:off x="1" y="1"/>
            <a:ext cx="12351026" cy="5445126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cs-CZ" altLang="cs-CZ" sz="2000" b="1" u="sng" dirty="0">
                <a:solidFill>
                  <a:srgbClr val="0070C0"/>
                </a:solidFill>
                <a:latin typeface="Times New Roman" panose="02020603050405020304" pitchFamily="18" charset="0"/>
              </a:rPr>
              <a:t>Výzkumné týmy: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dirty="0">
                <a:latin typeface="Times New Roman" panose="02020603050405020304" pitchFamily="18" charset="0"/>
              </a:rPr>
              <a:t> </a:t>
            </a:r>
            <a:r>
              <a:rPr lang="cs-CZ" altLang="cs-CZ" sz="2000" b="1" dirty="0">
                <a:latin typeface="Times New Roman" panose="02020603050405020304" pitchFamily="18" charset="0"/>
              </a:rPr>
              <a:t>biogeografie, krajinné ekologie a pedologie                          hydrologie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 b="1" dirty="0">
                <a:latin typeface="Times New Roman" panose="02020603050405020304" pitchFamily="18" charset="0"/>
              </a:rPr>
              <a:t> geomorfologie a geodynamiky                                                meteorologie a klimatologie</a:t>
            </a:r>
            <a:br>
              <a:rPr lang="cs-CZ" altLang="cs-CZ" sz="2400" dirty="0">
                <a:latin typeface="Times New Roman" panose="02020603050405020304" pitchFamily="18" charset="0"/>
              </a:rPr>
            </a:br>
            <a:endParaRPr lang="cs-CZ" altLang="cs-CZ" sz="2400" dirty="0"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 b="1" u="sng" dirty="0">
                <a:latin typeface="Times New Roman" panose="02020603050405020304" pitchFamily="18" charset="0"/>
              </a:rPr>
              <a:t>Aktuální projekty GAČR</a:t>
            </a:r>
          </a:p>
          <a:p>
            <a:pPr>
              <a:lnSpc>
                <a:spcPct val="80000"/>
              </a:lnSpc>
            </a:pPr>
            <a:r>
              <a:rPr lang="cs-CZ" sz="1900" b="1" dirty="0">
                <a:solidFill>
                  <a:srgbClr val="0070C0"/>
                </a:solidFill>
              </a:rPr>
              <a:t>Nové přístupy k určování klimatických trendů a jejich statistické významnosti (GAČR, GA16-04676S, Radan </a:t>
            </a:r>
            <a:r>
              <a:rPr lang="cs-CZ" sz="1900" b="1" dirty="0" err="1">
                <a:solidFill>
                  <a:srgbClr val="0070C0"/>
                </a:solidFill>
              </a:rPr>
              <a:t>Huth</a:t>
            </a:r>
            <a:r>
              <a:rPr lang="cs-CZ" sz="1900" b="1" dirty="0">
                <a:solidFill>
                  <a:srgbClr val="0070C0"/>
                </a:solidFill>
              </a:rPr>
              <a:t>, 2016-18)</a:t>
            </a:r>
            <a:endParaRPr lang="cs-CZ" altLang="cs-CZ" sz="1900" b="1" dirty="0">
              <a:solidFill>
                <a:srgbClr val="0070C0"/>
              </a:solidFill>
              <a:latin typeface="Times New Roman" panose="02020603050405020304" pitchFamily="18" charset="0"/>
            </a:endParaRPr>
          </a:p>
          <a:p>
            <a:pPr>
              <a:lnSpc>
                <a:spcPct val="80000"/>
              </a:lnSpc>
            </a:pPr>
            <a:r>
              <a:rPr lang="cs-CZ" altLang="cs-CZ" sz="19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Retenční potenciál pramenných oblastí ve vztahu k hydrologickým extrémům (GAČR, Bohumír Janský, 2013-2017)</a:t>
            </a:r>
          </a:p>
          <a:p>
            <a:pPr>
              <a:lnSpc>
                <a:spcPct val="80000"/>
              </a:lnSpc>
            </a:pPr>
            <a:r>
              <a:rPr lang="cs-CZ" altLang="cs-CZ" sz="19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Časoprostorová variabilita hlubokých svahových deformací v Tatrách (GAČR, Zbyněk </a:t>
            </a:r>
            <a:r>
              <a:rPr lang="cs-CZ" altLang="cs-CZ" sz="1900" b="1" dirty="0" err="1">
                <a:solidFill>
                  <a:srgbClr val="0070C0"/>
                </a:solidFill>
                <a:latin typeface="Times New Roman" panose="02020603050405020304" pitchFamily="18" charset="0"/>
              </a:rPr>
              <a:t>Engel</a:t>
            </a:r>
            <a:r>
              <a:rPr lang="cs-CZ" altLang="cs-CZ" sz="1900" b="1" dirty="0">
                <a:solidFill>
                  <a:srgbClr val="0070C0"/>
                </a:solidFill>
                <a:latin typeface="Times New Roman" panose="02020603050405020304" pitchFamily="18" charset="0"/>
              </a:rPr>
              <a:t>, 2013-2016)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imes New Roman" panose="02020603050405020304" pitchFamily="18" charset="0"/>
              </a:rPr>
              <a:t>Výzkum svahových pohybů a eroze jako indikátoru </a:t>
            </a:r>
            <a:r>
              <a:rPr lang="cs-CZ" altLang="cs-CZ" sz="2000" dirty="0" err="1">
                <a:latin typeface="Times New Roman" panose="02020603050405020304" pitchFamily="18" charset="0"/>
              </a:rPr>
              <a:t>morfotektonické</a:t>
            </a:r>
            <a:r>
              <a:rPr lang="cs-CZ" altLang="cs-CZ" sz="2000" dirty="0">
                <a:latin typeface="Times New Roman" panose="02020603050405020304" pitchFamily="18" charset="0"/>
              </a:rPr>
              <a:t> aktivity Etiopské vysočiny založený na DPZ (GAČR, V. Vilímek, 2012-2015)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imes New Roman" panose="02020603050405020304" pitchFamily="18" charset="0"/>
              </a:rPr>
              <a:t>Vliv disturbancí horské krajiny na dynamiku fluviálních procesů (GAČR, J. </a:t>
            </a:r>
            <a:r>
              <a:rPr lang="cs-CZ" altLang="cs-CZ" sz="2000" dirty="0" err="1">
                <a:latin typeface="Times New Roman" panose="02020603050405020304" pitchFamily="18" charset="0"/>
              </a:rPr>
              <a:t>Langhammer</a:t>
            </a:r>
            <a:r>
              <a:rPr lang="cs-CZ" altLang="cs-CZ" sz="2000" dirty="0">
                <a:latin typeface="Times New Roman" panose="02020603050405020304" pitchFamily="18" charset="0"/>
              </a:rPr>
              <a:t>, 2012-2014)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imes New Roman" panose="02020603050405020304" pitchFamily="18" charset="0"/>
              </a:rPr>
              <a:t>Hodnocení nebezpečí vzniku sesuvů a povodní z ledovcových jezer, </a:t>
            </a:r>
            <a:r>
              <a:rPr lang="cs-CZ" altLang="cs-CZ" sz="2000" dirty="0" err="1">
                <a:latin typeface="Times New Roman" panose="02020603050405020304" pitchFamily="18" charset="0"/>
              </a:rPr>
              <a:t>Cordillera</a:t>
            </a:r>
            <a:r>
              <a:rPr lang="cs-CZ" altLang="cs-CZ" sz="2000" dirty="0">
                <a:latin typeface="Times New Roman" panose="02020603050405020304" pitchFamily="18" charset="0"/>
              </a:rPr>
              <a:t> </a:t>
            </a:r>
            <a:r>
              <a:rPr lang="cs-CZ" altLang="cs-CZ" sz="2000" dirty="0" err="1">
                <a:latin typeface="Times New Roman" panose="02020603050405020304" pitchFamily="18" charset="0"/>
              </a:rPr>
              <a:t>Blanca</a:t>
            </a:r>
            <a:r>
              <a:rPr lang="cs-CZ" altLang="cs-CZ" sz="2000" dirty="0">
                <a:latin typeface="Times New Roman" panose="02020603050405020304" pitchFamily="18" charset="0"/>
              </a:rPr>
              <a:t>, Peru (GAČR, J. Klimeš, </a:t>
            </a:r>
          </a:p>
          <a:p>
            <a:pPr marL="0" indent="0">
              <a:lnSpc>
                <a:spcPct val="80000"/>
              </a:lnSpc>
              <a:buNone/>
            </a:pPr>
            <a:r>
              <a:rPr lang="cs-CZ" altLang="cs-CZ" sz="2000" dirty="0">
                <a:latin typeface="Times New Roman" panose="02020603050405020304" pitchFamily="18" charset="0"/>
              </a:rPr>
              <a:t>    V. Vilímek, 2011-2014) 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imes New Roman" panose="02020603050405020304" pitchFamily="18" charset="0"/>
              </a:rPr>
              <a:t>Paleogeografická rekonstrukce ústupové fáze kvartérního horského zalednění v Českém masívu (GAČR, Z. </a:t>
            </a:r>
            <a:r>
              <a:rPr lang="cs-CZ" altLang="cs-CZ" sz="2000" dirty="0" err="1">
                <a:latin typeface="Times New Roman" panose="02020603050405020304" pitchFamily="18" charset="0"/>
              </a:rPr>
              <a:t>Engel</a:t>
            </a:r>
            <a:r>
              <a:rPr lang="cs-CZ" altLang="cs-CZ" sz="2000">
                <a:latin typeface="Times New Roman" panose="02020603050405020304" pitchFamily="18" charset="0"/>
              </a:rPr>
              <a:t>, 2010-2013</a:t>
            </a:r>
            <a:r>
              <a:rPr lang="cs-CZ" altLang="cs-CZ" sz="2000" dirty="0">
                <a:latin typeface="Times New Roman" panose="02020603050405020304" pitchFamily="18" charset="0"/>
              </a:rPr>
              <a:t>)</a:t>
            </a:r>
          </a:p>
          <a:p>
            <a:pPr>
              <a:lnSpc>
                <a:spcPct val="80000"/>
              </a:lnSpc>
            </a:pPr>
            <a:r>
              <a:rPr lang="cs-CZ" altLang="cs-CZ" sz="2000" dirty="0">
                <a:latin typeface="Times New Roman" panose="02020603050405020304" pitchFamily="18" charset="0"/>
              </a:rPr>
              <a:t>Vnitřní a vnější faktory ovlivňující prostorové uspořádání změn polohy alpinské hranice lesa (GAČR,  V. Treml, 2011-2013)</a:t>
            </a:r>
          </a:p>
        </p:txBody>
      </p:sp>
      <p:pic>
        <p:nvPicPr>
          <p:cNvPr id="13316" name="Picture 30" descr="lista0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557" y="5445126"/>
            <a:ext cx="11575643" cy="1303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4357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0" y="128789"/>
            <a:ext cx="12192000" cy="63401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Vliv disturbancí krajiny na konektivitu toků a povodí (COST CZ, J. </a:t>
            </a:r>
            <a:r>
              <a:rPr lang="cs-CZ" sz="2800" dirty="0" err="1"/>
              <a:t>Langhammer</a:t>
            </a:r>
            <a:r>
              <a:rPr lang="cs-CZ" sz="2800" dirty="0"/>
              <a:t>,</a:t>
            </a:r>
          </a:p>
          <a:p>
            <a:r>
              <a:rPr lang="cs-CZ" sz="2800" dirty="0"/>
              <a:t>      2015-2017)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sz="2800" dirty="0"/>
              <a:t> Monitoring evropsky významných druhů šelem ve vybraných lokalitách</a:t>
            </a:r>
          </a:p>
          <a:p>
            <a:r>
              <a:rPr lang="cs-CZ" sz="2800" dirty="0"/>
              <a:t>       soustavy Natura 2000 (Norské fondy, EHP-CZ02, Dušan </a:t>
            </a:r>
            <a:r>
              <a:rPr lang="cs-CZ" sz="2800" dirty="0" err="1"/>
              <a:t>Romportl</a:t>
            </a:r>
            <a:r>
              <a:rPr lang="cs-CZ" sz="2800" dirty="0"/>
              <a:t>, 2015-2016)</a:t>
            </a:r>
          </a:p>
          <a:p>
            <a:endParaRPr lang="cs-CZ" sz="2800" dirty="0"/>
          </a:p>
          <a:p>
            <a:r>
              <a:rPr lang="cs-CZ" sz="2800" u="sng" dirty="0"/>
              <a:t>Připravovaný projekt NATO: </a:t>
            </a:r>
          </a:p>
          <a:p>
            <a:endParaRPr lang="cs-CZ" sz="2800" u="sng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Risk assessment of glacial lake floods threatening Kyrgyz capital region</a:t>
            </a:r>
            <a:endParaRPr lang="cs-CZ" sz="2800" dirty="0"/>
          </a:p>
          <a:p>
            <a:r>
              <a:rPr lang="cs-CZ" sz="2800" dirty="0"/>
              <a:t>    </a:t>
            </a:r>
            <a:r>
              <a:rPr lang="en-US" sz="2800" dirty="0"/>
              <a:t> </a:t>
            </a:r>
            <a:r>
              <a:rPr lang="cs-CZ" sz="2800" dirty="0"/>
              <a:t>(B. Janský, T. </a:t>
            </a:r>
            <a:r>
              <a:rPr lang="cs-CZ" sz="2800" dirty="0" err="1"/>
              <a:t>Bolch</a:t>
            </a:r>
            <a:r>
              <a:rPr lang="cs-CZ" sz="2800" dirty="0"/>
              <a:t>, </a:t>
            </a:r>
            <a:r>
              <a:rPr lang="cs-CZ" sz="2800" dirty="0" err="1"/>
              <a:t>Univesität</a:t>
            </a:r>
            <a:r>
              <a:rPr lang="cs-CZ" sz="2800" dirty="0"/>
              <a:t> </a:t>
            </a:r>
            <a:r>
              <a:rPr lang="cs-CZ" sz="2800" dirty="0" err="1"/>
              <a:t>Zürich</a:t>
            </a:r>
            <a:r>
              <a:rPr lang="cs-CZ" sz="2800" dirty="0"/>
              <a:t>, TU </a:t>
            </a:r>
            <a:r>
              <a:rPr lang="cs-CZ" sz="2800" dirty="0" err="1"/>
              <a:t>Dresden</a:t>
            </a:r>
            <a:r>
              <a:rPr lang="cs-CZ" sz="2800" dirty="0"/>
              <a:t>, od 2017)</a:t>
            </a:r>
          </a:p>
          <a:p>
            <a:endParaRPr lang="cs-CZ" sz="2800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29555" y="32197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20462" y="321973"/>
            <a:ext cx="9852338" cy="1508105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Mezinárodní projekty </a:t>
            </a:r>
          </a:p>
          <a:p>
            <a:pPr algn="ctr"/>
            <a:r>
              <a:rPr lang="cs-CZ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na katedře fyzické geografie a </a:t>
            </a:r>
            <a:r>
              <a:rPr lang="cs-CZ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geoekologie</a:t>
            </a:r>
            <a:r>
              <a:rPr lang="cs-CZ" sz="2800" b="1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cs-CZ" sz="2800" b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PřFUK</a:t>
            </a:r>
            <a:endParaRPr lang="cs-CZ" sz="2800" b="1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endParaRPr lang="cs-CZ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01218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43189" y="90152"/>
            <a:ext cx="9929612" cy="682580"/>
          </a:xfrm>
          <a:solidFill>
            <a:srgbClr val="0070C0"/>
          </a:solidFill>
        </p:spPr>
        <p:txBody>
          <a:bodyPr>
            <a:normAutofit fontScale="90000"/>
          </a:bodyPr>
          <a:lstStyle/>
          <a:p>
            <a:pPr algn="ctr"/>
            <a:r>
              <a:rPr lang="cs-CZ" sz="3600" dirty="0">
                <a:solidFill>
                  <a:schemeClr val="bg1"/>
                </a:solidFill>
                <a:latin typeface="Comic Sans MS" panose="030F0702030302020204" pitchFamily="66" charset="0"/>
              </a:rPr>
              <a:t>Jaké výzvy nabízí praxe české fyzické geografii 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0" y="875763"/>
            <a:ext cx="12192000" cy="598223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cs-CZ" u="sng" dirty="0"/>
          </a:p>
          <a:p>
            <a:pPr marL="0" indent="0">
              <a:buNone/>
            </a:pPr>
            <a:r>
              <a:rPr lang="cs-CZ" sz="3300" u="sng" dirty="0"/>
              <a:t>V rámci zahraničních projektů:</a:t>
            </a:r>
          </a:p>
          <a:p>
            <a:r>
              <a:rPr lang="cs-CZ" sz="3300" dirty="0"/>
              <a:t>Zapojení do celosvětového výzkumu dopadů změny klimatu ve velehorách a v polárních oblastech (ústup ledovců, degradace permafrostu, průvaly glaciálních jezer a jejich důsledky -  sesuvy, kamenné a bahenní proudy)</a:t>
            </a:r>
          </a:p>
          <a:p>
            <a:r>
              <a:rPr lang="cs-CZ" sz="3300" dirty="0"/>
              <a:t>Zpracování map přírodních ohrožení a rizik</a:t>
            </a:r>
          </a:p>
          <a:p>
            <a:r>
              <a:rPr lang="cs-CZ" sz="3300" dirty="0"/>
              <a:t>Příprava varovných systémů pro lidská sídla</a:t>
            </a:r>
          </a:p>
          <a:p>
            <a:pPr marL="0" indent="0">
              <a:buNone/>
            </a:pPr>
            <a:endParaRPr lang="cs-CZ" sz="3300" dirty="0"/>
          </a:p>
          <a:p>
            <a:pPr marL="0" indent="0">
              <a:buNone/>
            </a:pPr>
            <a:r>
              <a:rPr lang="cs-CZ" sz="3300" u="sng" dirty="0"/>
              <a:t>V rámci domácích projektů: </a:t>
            </a:r>
          </a:p>
          <a:p>
            <a:r>
              <a:rPr lang="cs-CZ" sz="3300" dirty="0"/>
              <a:t>Výzkum změn odtokového procesu (analýza meteorologických a hydrologických extrémů) </a:t>
            </a:r>
          </a:p>
          <a:p>
            <a:r>
              <a:rPr lang="cs-CZ" sz="3300" dirty="0"/>
              <a:t>Analýza dynamiky geomorfologických procesů </a:t>
            </a:r>
          </a:p>
          <a:p>
            <a:r>
              <a:rPr lang="cs-CZ" sz="3300" dirty="0"/>
              <a:t>Řešení protipovodňové ochrany a problému sucha</a:t>
            </a:r>
          </a:p>
          <a:p>
            <a:r>
              <a:rPr lang="cs-CZ" sz="3300" dirty="0"/>
              <a:t>Řešení projektů ekologické stability krajiny v rámci územního a regionálního plánování</a:t>
            </a:r>
          </a:p>
        </p:txBody>
      </p:sp>
    </p:spTree>
    <p:extLst>
      <p:ext uri="{BB962C8B-B14F-4D97-AF65-F5344CB8AC3E}">
        <p14:creationId xmlns:p14="http://schemas.microsoft.com/office/powerpoint/2010/main" val="1461449140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217</Words>
  <Application>Microsoft Office PowerPoint</Application>
  <PresentationFormat>Širokoúhlá obrazovka</PresentationFormat>
  <Paragraphs>56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Comic Sans MS</vt:lpstr>
      <vt:lpstr>Times New Roman</vt:lpstr>
      <vt:lpstr>Wingdings</vt:lpstr>
      <vt:lpstr>Motiv Office</vt:lpstr>
      <vt:lpstr>Fyzická geografie na PřF UK v Praze</vt:lpstr>
      <vt:lpstr>Prezentace aplikace PowerPoint</vt:lpstr>
      <vt:lpstr>Prezentace aplikace PowerPoint</vt:lpstr>
      <vt:lpstr>Jaké výzvy nabízí praxe české fyzické geografii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Fyzická geografie na PřF UK v Praze</dc:title>
  <dc:creator>Janský Bohumír</dc:creator>
  <cp:lastModifiedBy>Janský Bohumír</cp:lastModifiedBy>
  <cp:revision>6</cp:revision>
  <dcterms:created xsi:type="dcterms:W3CDTF">2018-05-03T06:55:51Z</dcterms:created>
  <dcterms:modified xsi:type="dcterms:W3CDTF">2018-05-03T07:20:02Z</dcterms:modified>
</cp:coreProperties>
</file>