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832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42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46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64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69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7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7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5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50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40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0180034-4D0E-4418-93A1-72024EFFE117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D215188-6B34-4999-B21B-256197193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46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svg"/><Relationship Id="rId21" Type="http://schemas.openxmlformats.org/officeDocument/2006/relationships/image" Target="../media/image21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5" Type="http://schemas.openxmlformats.org/officeDocument/2006/relationships/image" Target="../media/image25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24" Type="http://schemas.openxmlformats.org/officeDocument/2006/relationships/image" Target="../media/image24.pn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23" Type="http://schemas.openxmlformats.org/officeDocument/2006/relationships/image" Target="../media/image23.sv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5896E-EAA5-4F07-AD52-DDB42E7A4C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FOCUS GROUP	</a:t>
            </a:r>
            <a:br>
              <a:rPr lang="cs-CZ" dirty="0"/>
            </a:br>
            <a:r>
              <a:rPr lang="cs-CZ" sz="1400" dirty="0"/>
              <a:t>Ohniskové skupiny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631F21-E3B6-47C6-A611-5A0CD6576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Terénní cvičení z ekonomické geografie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171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21D011-4898-4F3A-9BF0-6504D7110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184" y="1406145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>
                <a:solidFill>
                  <a:schemeClr val="tx1"/>
                </a:solidFill>
              </a:rPr>
              <a:t>Focus group - Etika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C6672A-FB1F-4BAB-BA49-F62D00399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029" y="377371"/>
            <a:ext cx="6212114" cy="6096000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důvěra a anonymita:</a:t>
            </a:r>
          </a:p>
          <a:p>
            <a:pPr lvl="1">
              <a:lnSpc>
                <a:spcPct val="90000"/>
              </a:lnSpc>
            </a:pPr>
            <a:r>
              <a:rPr lang="cs-CZ" dirty="0" err="1">
                <a:solidFill>
                  <a:schemeClr val="bg1"/>
                </a:solidFill>
              </a:rPr>
              <a:t>vešekrá</a:t>
            </a:r>
            <a:r>
              <a:rPr lang="cs-CZ" dirty="0">
                <a:solidFill>
                  <a:schemeClr val="bg1"/>
                </a:solidFill>
              </a:rPr>
              <a:t> shromážděná data zůstanou bezpečně uložená, poskytnuté informace zůstanou důvěrné a účastníci anonymní</a:t>
            </a:r>
          </a:p>
          <a:p>
            <a:pPr marL="0" indent="0">
              <a:lnSpc>
                <a:spcPct val="90000"/>
              </a:lnSpc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respondent má právo kdykoliv výzkum ukončit  bez uvedené důvodu</a:t>
            </a:r>
          </a:p>
          <a:p>
            <a:pPr marL="0" indent="0">
              <a:lnSpc>
                <a:spcPct val="90000"/>
              </a:lnSpc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respondentům lze nabídnout shrnutí výsledků po skončení projektu</a:t>
            </a:r>
          </a:p>
          <a:p>
            <a:pPr marL="0" indent="0">
              <a:lnSpc>
                <a:spcPct val="90000"/>
              </a:lnSpc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komplikované – vztah důvěry k ostatním členům skupiny – požádat všechny, aby považovali diskuzi za důvěrnou (některá témata se hodí pouze pro individuální rozhovory)</a:t>
            </a:r>
          </a:p>
          <a:p>
            <a:pPr marL="0" indent="0">
              <a:lnSpc>
                <a:spcPct val="90000"/>
              </a:lnSpc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může dojít k rasistickým, sexistickým nebo jinak urážlivým narážkám – třeba řešit, aby se v rámci skupiny nelegitimizovalo</a:t>
            </a:r>
          </a:p>
          <a:p>
            <a:pPr marL="0" indent="0">
              <a:lnSpc>
                <a:spcPct val="90000"/>
              </a:lnSpc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různé kulturní souvislosti – citlivost k jiným kodexům chování (zvláště feminističtí geografové a geografky se tomuto tématu věnují) </a:t>
            </a:r>
          </a:p>
        </p:txBody>
      </p:sp>
      <p:pic>
        <p:nvPicPr>
          <p:cNvPr id="3074" name="Picture 2" descr="VÃ½sledek obrÃ¡zku pro ethic icon">
            <a:extLst>
              <a:ext uri="{FF2B5EF4-FFF2-40B4-BE49-F238E27FC236}">
                <a16:creationId xmlns:a16="http://schemas.microsoft.com/office/drawing/2014/main" id="{1ED1CCB9-23A5-4B92-806E-A805BCE44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628" y="4011462"/>
            <a:ext cx="1324278" cy="1324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668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F87CB-6AB7-4F94-9AAD-EFCD72D3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– příklady využití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37F3F1-126C-4EEF-90D6-D2DDD8702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0629"/>
            <a:ext cx="10515600" cy="38222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Burgess</a:t>
            </a:r>
            <a:r>
              <a:rPr lang="cs-CZ" dirty="0"/>
              <a:t>, Limb a Harrison (1988) – použili tzv.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pro průzkum environmentálních hodnot lidí</a:t>
            </a:r>
          </a:p>
          <a:p>
            <a:pPr marL="0" indent="0">
              <a:buNone/>
            </a:pPr>
            <a:r>
              <a:rPr lang="cs-CZ" dirty="0"/>
              <a:t>Miller (1998) – nakupování v severním Londýně, prozkoumání vztahu mezi nakupováním a identitou</a:t>
            </a:r>
          </a:p>
          <a:p>
            <a:pPr marL="0" indent="0">
              <a:buNone/>
            </a:pPr>
            <a:r>
              <a:rPr lang="cs-CZ" dirty="0" err="1"/>
              <a:t>Myers</a:t>
            </a:r>
            <a:r>
              <a:rPr lang="cs-CZ" dirty="0"/>
              <a:t> a </a:t>
            </a:r>
            <a:r>
              <a:rPr lang="cs-CZ" dirty="0" err="1"/>
              <a:t>Macnaghten</a:t>
            </a:r>
            <a:r>
              <a:rPr lang="cs-CZ" dirty="0"/>
              <a:t> (1998) – rétorika udržitelného životního prostředí</a:t>
            </a:r>
          </a:p>
          <a:p>
            <a:pPr marL="0" indent="0">
              <a:buNone/>
            </a:pPr>
            <a:r>
              <a:rPr lang="cs-CZ" dirty="0" err="1"/>
              <a:t>Wolch</a:t>
            </a:r>
            <a:r>
              <a:rPr lang="cs-CZ" dirty="0"/>
              <a:t> (2000) – role kulturních rozdílů na postoj vůči zvířatům ve městě</a:t>
            </a:r>
          </a:p>
          <a:p>
            <a:pPr marL="0" indent="0">
              <a:buNone/>
            </a:pPr>
            <a:r>
              <a:rPr lang="cs-CZ" dirty="0" err="1"/>
              <a:t>Johnston</a:t>
            </a:r>
            <a:r>
              <a:rPr lang="cs-CZ" dirty="0"/>
              <a:t> (2001) – vztah hostů i účastníků gay pochodu v Aucklandu</a:t>
            </a:r>
          </a:p>
          <a:p>
            <a:pPr marL="0" indent="0">
              <a:buNone/>
            </a:pPr>
            <a:r>
              <a:rPr lang="cs-CZ" dirty="0" err="1"/>
              <a:t>Punch</a:t>
            </a:r>
            <a:r>
              <a:rPr lang="cs-CZ" dirty="0"/>
              <a:t> (2001) – dětský prostor – venkovské komunity v jižní Bolívii</a:t>
            </a:r>
          </a:p>
          <a:p>
            <a:pPr marL="0" indent="0">
              <a:buNone/>
            </a:pPr>
            <a:r>
              <a:rPr lang="cs-CZ" dirty="0" err="1"/>
              <a:t>Yantzi</a:t>
            </a:r>
            <a:r>
              <a:rPr lang="cs-CZ" dirty="0"/>
              <a:t> a </a:t>
            </a:r>
            <a:r>
              <a:rPr lang="cs-CZ" dirty="0" err="1"/>
              <a:t>Roseberg</a:t>
            </a:r>
            <a:r>
              <a:rPr lang="cs-CZ" dirty="0"/>
              <a:t> (2008) – zkušenosti matek, které se staraly o postižené děti</a:t>
            </a:r>
          </a:p>
          <a:p>
            <a:pPr marL="0" indent="0">
              <a:buNone/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17076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8A692-E71A-4A93-AA28-093F09244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7F12DC-A054-4374-AB6D-B947F5B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979130"/>
            <a:ext cx="7729728" cy="387887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Clifford</a:t>
            </a:r>
            <a:r>
              <a:rPr lang="cs-CZ" dirty="0"/>
              <a:t>, N., </a:t>
            </a:r>
            <a:r>
              <a:rPr lang="cs-CZ" dirty="0" err="1"/>
              <a:t>French</a:t>
            </a:r>
            <a:r>
              <a:rPr lang="cs-CZ" dirty="0"/>
              <a:t>, S., Valentine, G., 2010.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in </a:t>
            </a:r>
            <a:r>
              <a:rPr lang="cs-CZ" dirty="0" err="1"/>
              <a:t>Geography</a:t>
            </a:r>
            <a:r>
              <a:rPr lang="cs-CZ" dirty="0"/>
              <a:t>. London: SAGE </a:t>
            </a:r>
            <a:r>
              <a:rPr lang="cs-CZ" dirty="0" err="1"/>
              <a:t>Publications</a:t>
            </a:r>
            <a:r>
              <a:rPr lang="cs-CZ" dirty="0"/>
              <a:t>. 2. vyd. 545 s. ISBN 978-1-4129-3508-1.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Morgan, D., 2010. Ohniskové skupiny jako metoda kvalitativního výzkumu. 1. vyd. Z anglického originálu přeložila Jana Krchová. Boskovice: Albert. 99 s. ISBN 80-85834-77-4.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Obrázek: http://groupquality.com/2015/wp-content/uploads/2015/03/Focus-group-word-cloud.jpg</a:t>
            </a:r>
          </a:p>
        </p:txBody>
      </p:sp>
    </p:spTree>
    <p:extLst>
      <p:ext uri="{BB962C8B-B14F-4D97-AF65-F5344CB8AC3E}">
        <p14:creationId xmlns:p14="http://schemas.microsoft.com/office/powerpoint/2010/main" val="55344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C966A4D4-049A-4389-B407-0E7091A07C8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5899359-8523-4D4D-B568-3FDFAF9821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2E9C9585-DA89-4D7E-BCDF-576461A1A2D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2FFA1A-9C95-475E-A430-D904FAEED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/>
              <a:t>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96F933-E7D6-4C04-88D0-D92960B2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>
                <a:solidFill>
                  <a:srgbClr val="FFFFFF"/>
                </a:solidFill>
              </a:rPr>
              <a:t>Co </a:t>
            </a:r>
            <a:r>
              <a:rPr lang="cs-CZ" sz="1500" i="1">
                <a:solidFill>
                  <a:srgbClr val="FFFFFF"/>
                </a:solidFill>
              </a:rPr>
              <a:t>to</a:t>
            </a:r>
            <a:r>
              <a:rPr lang="cs-CZ" sz="1500">
                <a:solidFill>
                  <a:srgbClr val="FFFFFF"/>
                </a:solidFill>
              </a:rPr>
              <a:t> je?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rgbClr val="FFFFFF"/>
                </a:solidFill>
              </a:rPr>
              <a:t>K čemu </a:t>
            </a:r>
            <a:r>
              <a:rPr lang="cs-CZ" sz="1500" i="1">
                <a:solidFill>
                  <a:srgbClr val="FFFFFF"/>
                </a:solidFill>
              </a:rPr>
              <a:t>to</a:t>
            </a:r>
            <a:r>
              <a:rPr lang="cs-CZ" sz="1500">
                <a:solidFill>
                  <a:srgbClr val="FFFFFF"/>
                </a:solidFill>
              </a:rPr>
              <a:t> je?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rgbClr val="FFFFFF"/>
                </a:solidFill>
              </a:rPr>
              <a:t>O čem </a:t>
            </a:r>
            <a:r>
              <a:rPr lang="cs-CZ" sz="1500" i="1">
                <a:solidFill>
                  <a:srgbClr val="FFFFFF"/>
                </a:solidFill>
              </a:rPr>
              <a:t>to</a:t>
            </a:r>
            <a:r>
              <a:rPr lang="cs-CZ" sz="1500">
                <a:solidFill>
                  <a:srgbClr val="FFFFFF"/>
                </a:solidFill>
              </a:rPr>
              <a:t> je?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rgbClr val="FFFFFF"/>
                </a:solidFill>
              </a:rPr>
              <a:t>Formulování otázek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rgbClr val="FFFFFF"/>
                </a:solidFill>
              </a:rPr>
              <a:t>Výběr a nábor participantů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rgbClr val="FFFFFF"/>
                </a:solidFill>
              </a:rPr>
              <a:t>Místa setkání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rgbClr val="FFFFFF"/>
                </a:solidFill>
              </a:rPr>
              <a:t>Pořízení záznamu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rgbClr val="FFFFFF"/>
                </a:solidFill>
              </a:rPr>
              <a:t>Etika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rgbClr val="FFFFFF"/>
                </a:solidFill>
              </a:rPr>
              <a:t>Příklady použití</a:t>
            </a:r>
          </a:p>
          <a:p>
            <a:pPr>
              <a:lnSpc>
                <a:spcPct val="90000"/>
              </a:lnSpc>
            </a:pPr>
            <a:endParaRPr lang="cs-CZ" sz="150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5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cs-CZ" sz="1500">
              <a:solidFill>
                <a:srgbClr val="FFFFFF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194877F-6CA3-4C0F-947F-C2F1019CD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7231" y="2261280"/>
            <a:ext cx="4250490" cy="201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97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DA80B-7966-4F57-955A-BA2C4849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40720"/>
            <a:ext cx="7729728" cy="1188720"/>
          </a:xfrm>
        </p:spPr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– co to je?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7CAD8-2F3E-42E3-8A4B-1573EF0D9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7841"/>
            <a:ext cx="10515600" cy="39759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diskuzní skupiny</a:t>
            </a:r>
          </a:p>
          <a:p>
            <a:pPr marL="0" indent="0">
              <a:buNone/>
            </a:pPr>
            <a:r>
              <a:rPr lang="cs-CZ" dirty="0"/>
              <a:t>nejčastěji 6-12 lidí, kteří se potkají na informálním setkání a baví se o konkrétních tématech, které jsou vybrány výzkumníkem</a:t>
            </a:r>
          </a:p>
          <a:p>
            <a:pPr marL="0" indent="0">
              <a:buNone/>
            </a:pPr>
            <a:r>
              <a:rPr lang="cs-CZ" dirty="0"/>
              <a:t>výzkumník – pouze moderátor - není direktivní – nadhazuje témata, ale jejich směřování již nechává na samotné skupině</a:t>
            </a:r>
          </a:p>
          <a:p>
            <a:pPr lvl="1"/>
            <a:r>
              <a:rPr lang="cs-CZ" dirty="0"/>
              <a:t>umožňuje skupině prozkoumat téma z více úhlů, pokud skupina chce</a:t>
            </a:r>
          </a:p>
          <a:p>
            <a:pPr marL="0" indent="0">
              <a:buNone/>
            </a:pPr>
            <a:r>
              <a:rPr lang="cs-CZ" dirty="0"/>
              <a:t>doba trvání: 1 – 2 hodiny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Výhody</a:t>
            </a:r>
          </a:p>
          <a:p>
            <a:pPr lvl="1"/>
            <a:r>
              <a:rPr lang="cs-CZ" dirty="0"/>
              <a:t>nashromáždit názory velkého počtu lidí za poměrně krátkou dobu a s nízkými náklady</a:t>
            </a:r>
          </a:p>
          <a:p>
            <a:pPr lvl="1"/>
            <a:r>
              <a:rPr lang="cs-CZ" dirty="0"/>
              <a:t>žádné speciální požadavky na respondenty</a:t>
            </a:r>
          </a:p>
        </p:txBody>
      </p:sp>
      <p:pic>
        <p:nvPicPr>
          <p:cNvPr id="5" name="Grafický objekt 4" descr="Tým">
            <a:extLst>
              <a:ext uri="{FF2B5EF4-FFF2-40B4-BE49-F238E27FC236}">
                <a16:creationId xmlns:a16="http://schemas.microsoft.com/office/drawing/2014/main" id="{FDB4D527-641A-4C26-A022-7C516E95E0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7213" y="5913828"/>
            <a:ext cx="914400" cy="914400"/>
          </a:xfrm>
          <a:prstGeom prst="rect">
            <a:avLst/>
          </a:prstGeom>
        </p:spPr>
      </p:pic>
      <p:pic>
        <p:nvPicPr>
          <p:cNvPr id="7" name="Grafický objekt 6" descr="Skupina">
            <a:extLst>
              <a:ext uri="{FF2B5EF4-FFF2-40B4-BE49-F238E27FC236}">
                <a16:creationId xmlns:a16="http://schemas.microsoft.com/office/drawing/2014/main" id="{1AE89B51-DBE5-4AA0-8459-776DAB8A3D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53524" y="6014049"/>
            <a:ext cx="914400" cy="914400"/>
          </a:xfrm>
          <a:prstGeom prst="rect">
            <a:avLst/>
          </a:prstGeom>
        </p:spPr>
      </p:pic>
      <p:pic>
        <p:nvPicPr>
          <p:cNvPr id="9" name="Grafický objekt 8" descr="Děti">
            <a:extLst>
              <a:ext uri="{FF2B5EF4-FFF2-40B4-BE49-F238E27FC236}">
                <a16:creationId xmlns:a16="http://schemas.microsoft.com/office/drawing/2014/main" id="{0D474CA5-73BD-43A5-8BCC-875F14DB06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16813" y="6014049"/>
            <a:ext cx="914400" cy="914400"/>
          </a:xfrm>
          <a:prstGeom prst="rect">
            <a:avLst/>
          </a:prstGeom>
        </p:spPr>
      </p:pic>
      <p:pic>
        <p:nvPicPr>
          <p:cNvPr id="11" name="Grafický objekt 10" descr="Muž a žena">
            <a:extLst>
              <a:ext uri="{FF2B5EF4-FFF2-40B4-BE49-F238E27FC236}">
                <a16:creationId xmlns:a16="http://schemas.microsoft.com/office/drawing/2014/main" id="{2107F0F7-18E5-4426-AC7B-2B5FF9F868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35070" y="5941625"/>
            <a:ext cx="914400" cy="914400"/>
          </a:xfrm>
          <a:prstGeom prst="rect">
            <a:avLst/>
          </a:prstGeom>
        </p:spPr>
      </p:pic>
      <p:pic>
        <p:nvPicPr>
          <p:cNvPr id="13" name="Grafický objekt 12" descr="Dvě ženy">
            <a:extLst>
              <a:ext uri="{FF2B5EF4-FFF2-40B4-BE49-F238E27FC236}">
                <a16:creationId xmlns:a16="http://schemas.microsoft.com/office/drawing/2014/main" id="{F5E78E28-2CF9-49B2-9EE1-2FD25F2914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25220" y="5880759"/>
            <a:ext cx="914400" cy="914400"/>
          </a:xfrm>
          <a:prstGeom prst="rect">
            <a:avLst/>
          </a:prstGeom>
        </p:spPr>
      </p:pic>
      <p:pic>
        <p:nvPicPr>
          <p:cNvPr id="15" name="Grafický objekt 14" descr="Dva muži">
            <a:extLst>
              <a:ext uri="{FF2B5EF4-FFF2-40B4-BE49-F238E27FC236}">
                <a16:creationId xmlns:a16="http://schemas.microsoft.com/office/drawing/2014/main" id="{E8DB8E02-50FB-4576-BB3A-E68388FC90A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247455" y="5913828"/>
            <a:ext cx="914400" cy="914400"/>
          </a:xfrm>
          <a:prstGeom prst="rect">
            <a:avLst/>
          </a:prstGeom>
        </p:spPr>
      </p:pic>
      <p:pic>
        <p:nvPicPr>
          <p:cNvPr id="19" name="Grafický objekt 18" descr="Rodina s holčičkou">
            <a:extLst>
              <a:ext uri="{FF2B5EF4-FFF2-40B4-BE49-F238E27FC236}">
                <a16:creationId xmlns:a16="http://schemas.microsoft.com/office/drawing/2014/main" id="{EB183DC9-D77C-48FB-8D24-C5F32DA97D8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116013" y="5880759"/>
            <a:ext cx="914400" cy="914400"/>
          </a:xfrm>
          <a:prstGeom prst="rect">
            <a:avLst/>
          </a:prstGeom>
        </p:spPr>
      </p:pic>
      <p:pic>
        <p:nvPicPr>
          <p:cNvPr id="21" name="Grafický objekt 20" descr="Rodič s dítětem">
            <a:extLst>
              <a:ext uri="{FF2B5EF4-FFF2-40B4-BE49-F238E27FC236}">
                <a16:creationId xmlns:a16="http://schemas.microsoft.com/office/drawing/2014/main" id="{CA7480E3-D0DB-4E8D-B734-968400F1DF3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445639" y="5880759"/>
            <a:ext cx="914400" cy="914400"/>
          </a:xfrm>
          <a:prstGeom prst="rect">
            <a:avLst/>
          </a:prstGeom>
        </p:spPr>
      </p:pic>
      <p:pic>
        <p:nvPicPr>
          <p:cNvPr id="23" name="Grafický objekt 22" descr="Rodič s malým dítětem">
            <a:extLst>
              <a:ext uri="{FF2B5EF4-FFF2-40B4-BE49-F238E27FC236}">
                <a16:creationId xmlns:a16="http://schemas.microsoft.com/office/drawing/2014/main" id="{11FE754E-736B-4BBA-B699-C36DF2A0060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962275" y="5880759"/>
            <a:ext cx="914400" cy="914400"/>
          </a:xfrm>
          <a:prstGeom prst="rect">
            <a:avLst/>
          </a:prstGeom>
        </p:spPr>
      </p:pic>
      <p:pic>
        <p:nvPicPr>
          <p:cNvPr id="25" name="Grafický objekt 24" descr="Rodina se dvěma dětmi">
            <a:extLst>
              <a:ext uri="{FF2B5EF4-FFF2-40B4-BE49-F238E27FC236}">
                <a16:creationId xmlns:a16="http://schemas.microsoft.com/office/drawing/2014/main" id="{2132E1CA-F696-4025-84F4-9E1A450702B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729785" y="5985103"/>
            <a:ext cx="914400" cy="914400"/>
          </a:xfrm>
          <a:prstGeom prst="rect">
            <a:avLst/>
          </a:prstGeom>
        </p:spPr>
      </p:pic>
      <p:pic>
        <p:nvPicPr>
          <p:cNvPr id="27" name="Grafický objekt 26" descr="Osoba s holí">
            <a:extLst>
              <a:ext uri="{FF2B5EF4-FFF2-40B4-BE49-F238E27FC236}">
                <a16:creationId xmlns:a16="http://schemas.microsoft.com/office/drawing/2014/main" id="{22F1193D-1414-47C5-81A1-0C7BE2DB906F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738800" y="5897469"/>
            <a:ext cx="914400" cy="914400"/>
          </a:xfrm>
          <a:prstGeom prst="rect">
            <a:avLst/>
          </a:prstGeom>
        </p:spPr>
      </p:pic>
      <p:pic>
        <p:nvPicPr>
          <p:cNvPr id="29" name="Grafický objekt 28" descr="Osoba na vozíku">
            <a:extLst>
              <a:ext uri="{FF2B5EF4-FFF2-40B4-BE49-F238E27FC236}">
                <a16:creationId xmlns:a16="http://schemas.microsoft.com/office/drawing/2014/main" id="{8E20FBB0-30BD-49EC-B159-D8978DA392B2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0201613" y="5897222"/>
            <a:ext cx="914400" cy="914400"/>
          </a:xfrm>
          <a:prstGeom prst="rect">
            <a:avLst/>
          </a:prstGeom>
        </p:spPr>
      </p:pic>
      <p:pic>
        <p:nvPicPr>
          <p:cNvPr id="31" name="Grafický objekt 30" descr="Muž">
            <a:extLst>
              <a:ext uri="{FF2B5EF4-FFF2-40B4-BE49-F238E27FC236}">
                <a16:creationId xmlns:a16="http://schemas.microsoft.com/office/drawing/2014/main" id="{B15EB648-8F11-4BEF-B558-C2DFF7909D3F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454477" y="5857100"/>
            <a:ext cx="914400" cy="914400"/>
          </a:xfrm>
          <a:prstGeom prst="rect">
            <a:avLst/>
          </a:prstGeom>
        </p:spPr>
      </p:pic>
      <p:pic>
        <p:nvPicPr>
          <p:cNvPr id="33" name="Grafický objekt 32" descr="Žena">
            <a:extLst>
              <a:ext uri="{FF2B5EF4-FFF2-40B4-BE49-F238E27FC236}">
                <a16:creationId xmlns:a16="http://schemas.microsoft.com/office/drawing/2014/main" id="{9A9D2266-89F3-4D74-9538-3B9CDAE02696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-138920" y="586407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200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D2078-BB85-477B-908A-52F1D66E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535"/>
            <a:ext cx="7729728" cy="1188720"/>
          </a:xfrm>
        </p:spPr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– k čemu to je?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557C21-F9F3-4788-A2D7-140E0EFFA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7863"/>
            <a:ext cx="10515600" cy="47007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dobrá metoda pro výzkumníka, který se chce zorientovat v novém oboru/výzkumném tématu</a:t>
            </a:r>
          </a:p>
          <a:p>
            <a:pPr marL="0" indent="0">
              <a:buNone/>
            </a:pPr>
            <a:r>
              <a:rPr lang="cs-CZ" dirty="0"/>
              <a:t>předběžný průzkum – dříve než se rozjedou nákladnější a náročnější metody (například před rozesláním dotazníků, žádostí o rozhovory)</a:t>
            </a:r>
          </a:p>
          <a:p>
            <a:pPr lvl="1"/>
            <a:r>
              <a:rPr lang="cs-CZ" dirty="0"/>
              <a:t>poznání „jazyka“ - </a:t>
            </a:r>
            <a:r>
              <a:rPr lang="cs-CZ" i="1" dirty="0"/>
              <a:t>každodenních slov</a:t>
            </a:r>
            <a:r>
              <a:rPr lang="cs-CZ" dirty="0"/>
              <a:t> zkoumaného tématu, cílové skupiny</a:t>
            </a:r>
          </a:p>
          <a:p>
            <a:pPr lvl="1"/>
            <a:r>
              <a:rPr lang="cs-CZ" dirty="0"/>
              <a:t>ujasnit si, co je pro daný výzkum prioritní</a:t>
            </a:r>
          </a:p>
          <a:p>
            <a:pPr lvl="1"/>
            <a:r>
              <a:rPr lang="cs-CZ" dirty="0"/>
              <a:t>povědomí o základních vztazích</a:t>
            </a:r>
          </a:p>
          <a:p>
            <a:pPr marL="0" indent="0">
              <a:buNone/>
            </a:pPr>
            <a:r>
              <a:rPr lang="cs-CZ" dirty="0"/>
              <a:t>samostatná i doplňující metoda</a:t>
            </a:r>
          </a:p>
          <a:p>
            <a:pPr lvl="1"/>
            <a:r>
              <a:rPr lang="cs-CZ" dirty="0"/>
              <a:t>triangulace – využití různých metod pro rozšíření porozumění tématu i výzkumné otázce</a:t>
            </a:r>
          </a:p>
          <a:p>
            <a:pPr marL="0" indent="0">
              <a:buNone/>
            </a:pPr>
            <a:r>
              <a:rPr lang="cs-CZ" dirty="0"/>
              <a:t>cenná metoda z hlediska interakce uvnitř skupiny</a:t>
            </a:r>
          </a:p>
          <a:p>
            <a:pPr marL="0" indent="0">
              <a:buNone/>
            </a:pPr>
            <a:r>
              <a:rPr lang="cs-CZ" dirty="0"/>
              <a:t>výzkumníkovi se dostává informací, které by mu jinak zůstaly skryty (člověk se neptá na věci, o kterých neví) </a:t>
            </a:r>
          </a:p>
          <a:p>
            <a:pPr marL="0" indent="0">
              <a:buNone/>
            </a:pPr>
            <a:r>
              <a:rPr lang="cs-CZ" dirty="0"/>
              <a:t>převážně verbální podoba informací</a:t>
            </a:r>
          </a:p>
          <a:p>
            <a:pPr lvl="1"/>
            <a:r>
              <a:rPr lang="cs-CZ" dirty="0"/>
              <a:t>dá se vysledovat i hierarchie ve skupinách – kdo komu skáče do řeči, kdo se příliš neprojevuje, kdo s kým souhlasí, …</a:t>
            </a:r>
          </a:p>
        </p:txBody>
      </p:sp>
      <p:pic>
        <p:nvPicPr>
          <p:cNvPr id="5" name="Grafický objekt 4" descr="Žárovka">
            <a:extLst>
              <a:ext uri="{FF2B5EF4-FFF2-40B4-BE49-F238E27FC236}">
                <a16:creationId xmlns:a16="http://schemas.microsoft.com/office/drawing/2014/main" id="{92DD9F48-B1E4-436F-AB16-B4A15B34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3340" y="4023021"/>
            <a:ext cx="550460" cy="55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48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87A8D-304B-4232-9164-46CA4F6D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16120"/>
            <a:ext cx="7729728" cy="1188720"/>
          </a:xfrm>
        </p:spPr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– o čem to je?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3E6840-F56B-4798-8F96-B1534B9C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229" y="250666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o poslouchání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věnovat pozornost respondentům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být otevřený poslouchat, co lidé říkají - nesoudit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vytvořit a sdílet komfortní prostředí – bezpečné, důvěryhodné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být pozorný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být systematický v práci s informacemi, které vám lidé říkají </a:t>
            </a:r>
          </a:p>
        </p:txBody>
      </p:sp>
      <p:pic>
        <p:nvPicPr>
          <p:cNvPr id="1026" name="Picture 2" descr="VÃ½sledek obrÃ¡zku pro focus group icon">
            <a:extLst>
              <a:ext uri="{FF2B5EF4-FFF2-40B4-BE49-F238E27FC236}">
                <a16:creationId xmlns:a16="http://schemas.microsoft.com/office/drawing/2014/main" id="{D60431A3-2495-4127-88B6-203500E1D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452" y="2792886"/>
            <a:ext cx="2778824" cy="277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63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fický objekt 8" descr="Chat">
            <a:extLst>
              <a:ext uri="{FF2B5EF4-FFF2-40B4-BE49-F238E27FC236}">
                <a16:creationId xmlns:a16="http://schemas.microsoft.com/office/drawing/2014/main" id="{6DA5C1F3-23A2-4D3E-8F4F-1B857A41B7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1066" y="3617683"/>
            <a:ext cx="1754933" cy="175493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057AB39-7DD9-47FD-8FE0-5505A552F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0" y="1258736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>
                <a:solidFill>
                  <a:schemeClr val="tx1"/>
                </a:solidFill>
              </a:rPr>
              <a:t>Focus group – formulování otázek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87CD38-4331-4ADB-A049-50CEFA39A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171" y="333829"/>
            <a:ext cx="6284686" cy="625565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500" dirty="0">
                <a:solidFill>
                  <a:schemeClr val="bg1"/>
                </a:solidFill>
              </a:rPr>
              <a:t>neexistuje přesný osvědčený postup, žádná tvrdá a rychlá pravidla 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cs-CZ" sz="1300" dirty="0">
                <a:solidFill>
                  <a:schemeClr val="bg1"/>
                </a:solidFill>
              </a:rPr>
              <a:t>jedná se </a:t>
            </a:r>
            <a:r>
              <a:rPr lang="cs-CZ" sz="1300" b="1" dirty="0">
                <a:solidFill>
                  <a:schemeClr val="bg1"/>
                </a:solidFill>
              </a:rPr>
              <a:t>o sociální interakci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500" dirty="0">
                <a:solidFill>
                  <a:schemeClr val="bg1"/>
                </a:solidFill>
              </a:rPr>
              <a:t>každá FG potřebuje vlastní přípravu, myšlenku, praxi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500" dirty="0">
                <a:solidFill>
                  <a:schemeClr val="bg1"/>
                </a:solidFill>
              </a:rPr>
              <a:t>pár rad:</a:t>
            </a:r>
          </a:p>
          <a:p>
            <a:pPr lvl="1">
              <a:lnSpc>
                <a:spcPct val="90000"/>
              </a:lnSpc>
            </a:pPr>
            <a:r>
              <a:rPr lang="cs-CZ" sz="1500" dirty="0">
                <a:solidFill>
                  <a:schemeClr val="bg1"/>
                </a:solidFill>
              </a:rPr>
              <a:t>úplné seznámení výzkumníka s tématem (vytvořit si seznam okruhů, otázek pro respondenty – pokud by konverzace vázla)</a:t>
            </a:r>
          </a:p>
          <a:p>
            <a:pPr lvl="1">
              <a:lnSpc>
                <a:spcPct val="90000"/>
              </a:lnSpc>
            </a:pPr>
            <a:r>
              <a:rPr lang="cs-CZ" sz="1500" dirty="0">
                <a:solidFill>
                  <a:schemeClr val="bg1"/>
                </a:solidFill>
              </a:rPr>
              <a:t>otázky vyvolávající „věcné“, popisné, promyšlené, emocionální informace – jejich efektivní kombinace</a:t>
            </a:r>
          </a:p>
          <a:p>
            <a:pPr lvl="1">
              <a:lnSpc>
                <a:spcPct val="90000"/>
              </a:lnSpc>
            </a:pPr>
            <a:r>
              <a:rPr lang="cs-CZ" sz="1500" dirty="0">
                <a:solidFill>
                  <a:schemeClr val="bg1"/>
                </a:solidFill>
              </a:rPr>
              <a:t>začít s otázkami, které jsou pro respondenty snadno zodpověditelné </a:t>
            </a:r>
          </a:p>
          <a:p>
            <a:pPr lvl="1">
              <a:lnSpc>
                <a:spcPct val="90000"/>
              </a:lnSpc>
            </a:pPr>
            <a:r>
              <a:rPr lang="cs-CZ" sz="1500" dirty="0">
                <a:solidFill>
                  <a:schemeClr val="bg1"/>
                </a:solidFill>
              </a:rPr>
              <a:t>složité, citlivé nebo otázky vyžadující přemýšlení – nechat na druhou polovinu FG </a:t>
            </a:r>
          </a:p>
          <a:p>
            <a:pPr lvl="1">
              <a:lnSpc>
                <a:spcPct val="90000"/>
              </a:lnSpc>
            </a:pPr>
            <a:r>
              <a:rPr lang="cs-CZ" sz="1500" dirty="0">
                <a:solidFill>
                  <a:schemeClr val="bg1"/>
                </a:solidFill>
              </a:rPr>
              <a:t>nedržet se striktně plánu – nechat participanty mluvit o tématech, která jsou pro ně důležitá</a:t>
            </a:r>
          </a:p>
          <a:p>
            <a:pPr lvl="1">
              <a:lnSpc>
                <a:spcPct val="90000"/>
              </a:lnSpc>
            </a:pPr>
            <a:r>
              <a:rPr lang="cs-CZ" sz="1500" dirty="0">
                <a:solidFill>
                  <a:schemeClr val="bg1"/>
                </a:solidFill>
              </a:rPr>
              <a:t>konec – když jsou všechny okruhy ze seznamu projité, vše je zodpovězeno a respondenti už nemají co říct</a:t>
            </a:r>
          </a:p>
          <a:p>
            <a:pPr lvl="1">
              <a:lnSpc>
                <a:spcPct val="90000"/>
              </a:lnSpc>
            </a:pPr>
            <a:r>
              <a:rPr lang="cs-CZ" sz="1500" dirty="0">
                <a:solidFill>
                  <a:schemeClr val="bg1"/>
                </a:solidFill>
              </a:rPr>
              <a:t>„</a:t>
            </a:r>
            <a:r>
              <a:rPr lang="cs-CZ" sz="1500" dirty="0" err="1">
                <a:solidFill>
                  <a:schemeClr val="bg1"/>
                </a:solidFill>
              </a:rPr>
              <a:t>Warm</a:t>
            </a:r>
            <a:r>
              <a:rPr lang="cs-CZ" sz="1500" dirty="0">
                <a:solidFill>
                  <a:schemeClr val="bg1"/>
                </a:solidFill>
              </a:rPr>
              <a:t>-up“ pro začátek – zařadit aktivitu, která přivede pozornost respondentů ke zkoumanému tématu - káva a koláč + povídat si o tématu, komunikační hry, kreslení, představit si konkrétní situaci… </a:t>
            </a:r>
          </a:p>
          <a:p>
            <a:pPr lvl="1">
              <a:lnSpc>
                <a:spcPct val="90000"/>
              </a:lnSpc>
            </a:pPr>
            <a:endParaRPr lang="cs-CZ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740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D8116-1105-4E49-9842-08B6E2186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34649"/>
            <a:ext cx="7729728" cy="1188720"/>
          </a:xfrm>
        </p:spPr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- výběr a nábor participantů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E9441F-E04F-4C3F-A624-FD8721B82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686" y="1874933"/>
            <a:ext cx="10776045" cy="4983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R musí mít zkušenosti související s výzkumným tématem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nejde o to získat reprezentativní „objektivní“ vzorek a chtít opakovatelná data – NE nechceme být REPREZENTATIVNÍ!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Cíl → </a:t>
            </a:r>
            <a:r>
              <a:rPr lang="cs-CZ" b="1" dirty="0"/>
              <a:t>Porozumět</a:t>
            </a:r>
            <a:r>
              <a:rPr lang="cs-CZ" dirty="0"/>
              <a:t> </a:t>
            </a:r>
            <a:r>
              <a:rPr lang="cs-CZ" b="1" dirty="0"/>
              <a:t>individuální lidské zkušenosti </a:t>
            </a:r>
            <a:r>
              <a:rPr lang="cs-CZ" dirty="0"/>
              <a:t>a jaký smysl a vliv má dané téma pro/na jejich životy, každodennost, životní styl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zaměření se na skupiny, které mají něco společného nebo se navzájem znají (členské seznamy organizací, sportovních a kulturních spolků, komunitní aktivity, církevní skupiny, …)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často se výzkumník snaží vtvořit co nejvíce homogenní skupiny – pokus o simulování skupiny přátel (</a:t>
            </a:r>
            <a:r>
              <a:rPr lang="cs-CZ" dirty="0" err="1"/>
              <a:t>relax</a:t>
            </a:r>
            <a:r>
              <a:rPr lang="cs-CZ" dirty="0"/>
              <a:t> </a:t>
            </a:r>
            <a:r>
              <a:rPr lang="cs-CZ" dirty="0" err="1"/>
              <a:t>talking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dirty="0"/>
              <a:t>metoda „sněhové koule“ – jeden kontakt vede k dalšímu kontaktu atd.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F2904DBC-FAFC-4902-98DB-95AA78D356B3}"/>
              </a:ext>
            </a:extLst>
          </p:cNvPr>
          <p:cNvSpPr/>
          <p:nvPr/>
        </p:nvSpPr>
        <p:spPr>
          <a:xfrm>
            <a:off x="5631976" y="3176516"/>
            <a:ext cx="928048" cy="50496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115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37CB5B-B9CB-431A-BBDC-5FC7216F4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122" y="1228347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>
                <a:solidFill>
                  <a:schemeClr val="tx1"/>
                </a:solidFill>
              </a:rPr>
              <a:t>Focus group – místa setkání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977EB6-BBC2-48F4-8495-FBAF8F03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1" y="802638"/>
            <a:ext cx="5678361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přátelské, důvěryhodné, bezpečné prostředí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neutrální, neformální, snadno přístupné; ne hlučné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respondenti se musí cítit dobře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některé prostory brání v určitém typu rozhovoru </a:t>
            </a:r>
          </a:p>
          <a:p>
            <a:pPr marL="457200" lvl="2" indent="0">
              <a:buNone/>
            </a:pPr>
            <a:r>
              <a:rPr lang="cs-CZ" dirty="0">
                <a:solidFill>
                  <a:schemeClr val="bg1"/>
                </a:solidFill>
              </a:rPr>
              <a:t>například kritika komunálních politiků/zastupitelů atd. ze strany občanů se bude dělat hůře v budově radnice, úřadu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výzkumník: také se musí cítit bezpečně </a:t>
            </a:r>
          </a:p>
          <a:p>
            <a:pPr marL="228600" lvl="1" indent="0">
              <a:buNone/>
            </a:pPr>
            <a:r>
              <a:rPr lang="cs-CZ" dirty="0">
                <a:solidFill>
                  <a:schemeClr val="bg1"/>
                </a:solidFill>
              </a:rPr>
              <a:t> nesetkávat se s lidmi a na místech, kde se necítí bezpečně</a:t>
            </a:r>
          </a:p>
        </p:txBody>
      </p:sp>
      <p:pic>
        <p:nvPicPr>
          <p:cNvPr id="2052" name="Picture 4" descr="VÃ½sledek obrÃ¡zku pro focus group icon">
            <a:extLst>
              <a:ext uri="{FF2B5EF4-FFF2-40B4-BE49-F238E27FC236}">
                <a16:creationId xmlns:a16="http://schemas.microsoft.com/office/drawing/2014/main" id="{5ED0F978-B7EC-4F0A-8BF6-26BCE51D0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457" y="3891138"/>
            <a:ext cx="1440394" cy="144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133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325136-12C3-4C93-A706-A52AA0071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7" y="1106208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>
                <a:solidFill>
                  <a:schemeClr val="tx1"/>
                </a:solidFill>
              </a:rPr>
              <a:t>Focus group - pořízení záznamu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DC1BC1-5036-40EE-BA5D-581D2E79D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pořízení audio (video) záznamu – výzkumník necítí takový tlak zaznamenat všechna důležitá slova respondentů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hned po FG – zdokumentovat obecný tón rozhovorů, klíčová témata, co bylo zvláštní, ohromující, … ( </a:t>
            </a:r>
            <a:r>
              <a:rPr lang="cs-CZ" i="1" dirty="0">
                <a:solidFill>
                  <a:schemeClr val="bg1"/>
                </a:solidFill>
              </a:rPr>
              <a:t>- i tohle je analýza dat</a:t>
            </a:r>
            <a:r>
              <a:rPr lang="cs-CZ" dirty="0">
                <a:solidFill>
                  <a:schemeClr val="bg1"/>
                </a:solidFill>
              </a:rPr>
              <a:t>) 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přepsat záznamy co nejdřív po jejich pořízení – přepis netrvá tak dlouho, vše je v živé paměti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poznamenat si energii a dynamiku reakcí jednotlivých respondentů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speciální značky – pro pauzu, důraz, nonverbální situace, gesta, mimika, …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2" name="Grafický objekt 11" descr="Rádiový mikrofon">
            <a:extLst>
              <a:ext uri="{FF2B5EF4-FFF2-40B4-BE49-F238E27FC236}">
                <a16:creationId xmlns:a16="http://schemas.microsoft.com/office/drawing/2014/main" id="{0AC6F2EF-0968-4505-A97F-B03E3E32F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72262" y="3633109"/>
            <a:ext cx="1356579" cy="135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49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410</TotalTime>
  <Words>1055</Words>
  <Application>Microsoft Office PowerPoint</Application>
  <PresentationFormat>Širokoúhlá obrazovka</PresentationFormat>
  <Paragraphs>121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Balík</vt:lpstr>
      <vt:lpstr>FOCUS GROUP  Ohniskové skupiny</vt:lpstr>
      <vt:lpstr>Osnova</vt:lpstr>
      <vt:lpstr>Focus group – co to je? </vt:lpstr>
      <vt:lpstr>Focus group – k čemu to je?</vt:lpstr>
      <vt:lpstr>Focus group – o čem to je?</vt:lpstr>
      <vt:lpstr>Focus group – formulování otázek</vt:lpstr>
      <vt:lpstr>Focus group - výběr a nábor participantů</vt:lpstr>
      <vt:lpstr>Focus group – místa setkání</vt:lpstr>
      <vt:lpstr>Focus group - pořízení záznamu</vt:lpstr>
      <vt:lpstr>Focus group - Etika</vt:lpstr>
      <vt:lpstr>Focus group – příklady využití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GROUP</dc:title>
  <dc:creator>Vendula Svobodová</dc:creator>
  <cp:lastModifiedBy>Ondřej Krejčí</cp:lastModifiedBy>
  <cp:revision>24</cp:revision>
  <dcterms:created xsi:type="dcterms:W3CDTF">2018-03-12T15:35:14Z</dcterms:created>
  <dcterms:modified xsi:type="dcterms:W3CDTF">2018-04-29T08:26:41Z</dcterms:modified>
</cp:coreProperties>
</file>