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440BC-C5E0-4C37-B3FF-895696993C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Semistrukturované rozhovory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BB64AB-BCF6-4E69-B554-B8DFD315DF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Terénní cvičení z ekonomické geografie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757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F9CCA-41BE-4A6C-9DF1-6F6FDE1E0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BB64A2-5C69-4E0C-8A20-BE522E30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DISMAN, Miroslav. Jak se vyrábí sociologická znalost :příručka pro uživatele. 3. vyd. Praha: Karolinum, 2002. 374 s. </a:t>
            </a:r>
          </a:p>
          <a:p>
            <a:r>
              <a:rPr lang="cs-CZ" dirty="0"/>
              <a:t>SILVERMAN, David.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robiť</a:t>
            </a:r>
            <a:r>
              <a:rPr lang="cs-CZ" dirty="0"/>
              <a:t> </a:t>
            </a:r>
            <a:r>
              <a:rPr lang="cs-CZ" dirty="0" err="1"/>
              <a:t>kvalitatívny</a:t>
            </a:r>
            <a:r>
              <a:rPr lang="cs-CZ" dirty="0"/>
              <a:t> </a:t>
            </a:r>
            <a:r>
              <a:rPr lang="cs-CZ" dirty="0" err="1"/>
              <a:t>výskum</a:t>
            </a:r>
            <a:r>
              <a:rPr lang="cs-CZ" dirty="0"/>
              <a:t> :praktická </a:t>
            </a:r>
            <a:r>
              <a:rPr lang="cs-CZ" dirty="0" err="1"/>
              <a:t>príručka</a:t>
            </a:r>
            <a:r>
              <a:rPr lang="cs-CZ" dirty="0"/>
              <a:t>. </a:t>
            </a:r>
            <a:r>
              <a:rPr lang="cs-CZ" dirty="0" err="1"/>
              <a:t>Translated</a:t>
            </a:r>
            <a:r>
              <a:rPr lang="cs-CZ" dirty="0"/>
              <a:t> by Martin </a:t>
            </a:r>
            <a:r>
              <a:rPr lang="cs-CZ" dirty="0" err="1"/>
              <a:t>Štulrajter</a:t>
            </a:r>
            <a:r>
              <a:rPr lang="cs-CZ" dirty="0"/>
              <a:t>. Bratislava: </a:t>
            </a:r>
            <a:r>
              <a:rPr lang="cs-CZ" dirty="0" err="1"/>
              <a:t>Ikar</a:t>
            </a:r>
            <a:r>
              <a:rPr lang="cs-CZ" dirty="0"/>
              <a:t>, 2005. 327 s.</a:t>
            </a:r>
          </a:p>
          <a:p>
            <a:r>
              <a:rPr lang="cs-CZ" dirty="0"/>
              <a:t>STRAUSS, Anselm a Juliet CORBINOVÁ. Základy kvalitativního výzkumu : postupy a techniky metody zakotvené teorie. Vyd. 1. Boskovice: Albert, 1999. 196 s.</a:t>
            </a:r>
          </a:p>
          <a:p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in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geography</a:t>
            </a:r>
            <a:r>
              <a:rPr lang="cs-CZ" dirty="0"/>
              <a:t>. </a:t>
            </a:r>
            <a:r>
              <a:rPr lang="cs-CZ" dirty="0" err="1"/>
              <a:t>Edited</a:t>
            </a:r>
            <a:r>
              <a:rPr lang="cs-CZ" dirty="0"/>
              <a:t> by </a:t>
            </a:r>
            <a:r>
              <a:rPr lang="cs-CZ" dirty="0" err="1"/>
              <a:t>Iain</a:t>
            </a:r>
            <a:r>
              <a:rPr lang="cs-CZ" dirty="0"/>
              <a:t> </a:t>
            </a:r>
            <a:r>
              <a:rPr lang="cs-CZ" dirty="0" err="1"/>
              <a:t>Hay</a:t>
            </a:r>
            <a:r>
              <a:rPr lang="cs-CZ" dirty="0"/>
              <a:t>. 3rd </a:t>
            </a:r>
            <a:r>
              <a:rPr lang="cs-CZ" dirty="0" err="1"/>
              <a:t>ed</a:t>
            </a:r>
            <a:r>
              <a:rPr lang="cs-CZ" dirty="0"/>
              <a:t>. Don </a:t>
            </a:r>
            <a:r>
              <a:rPr lang="cs-CZ" dirty="0" err="1"/>
              <a:t>Mills</a:t>
            </a:r>
            <a:r>
              <a:rPr lang="cs-CZ" dirty="0"/>
              <a:t>, </a:t>
            </a:r>
            <a:r>
              <a:rPr lang="cs-CZ" dirty="0" err="1"/>
              <a:t>Ont</a:t>
            </a:r>
            <a:r>
              <a:rPr lang="cs-CZ" dirty="0"/>
              <a:t>.: Oxford University </a:t>
            </a:r>
            <a:r>
              <a:rPr lang="cs-CZ" dirty="0" err="1"/>
              <a:t>Press</a:t>
            </a:r>
            <a:r>
              <a:rPr lang="cs-CZ" dirty="0"/>
              <a:t>, 2010. </a:t>
            </a:r>
            <a:r>
              <a:rPr lang="cs-CZ" dirty="0" err="1"/>
              <a:t>xxxi</a:t>
            </a:r>
            <a:r>
              <a:rPr lang="cs-CZ" dirty="0"/>
              <a:t>, 432.</a:t>
            </a:r>
          </a:p>
          <a:p>
            <a:r>
              <a:rPr lang="cs-CZ" dirty="0" err="1"/>
              <a:t>The</a:t>
            </a:r>
            <a:r>
              <a:rPr lang="cs-CZ" dirty="0"/>
              <a:t> SAGE handbook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geography</a:t>
            </a:r>
            <a:r>
              <a:rPr lang="cs-CZ" dirty="0"/>
              <a:t>. </a:t>
            </a:r>
            <a:r>
              <a:rPr lang="cs-CZ" dirty="0" err="1"/>
              <a:t>Edited</a:t>
            </a:r>
            <a:r>
              <a:rPr lang="cs-CZ" dirty="0"/>
              <a:t> by </a:t>
            </a:r>
            <a:r>
              <a:rPr lang="cs-CZ" dirty="0" err="1"/>
              <a:t>Dydia</a:t>
            </a:r>
            <a:r>
              <a:rPr lang="cs-CZ" dirty="0"/>
              <a:t> </a:t>
            </a:r>
            <a:r>
              <a:rPr lang="cs-CZ" dirty="0" err="1"/>
              <a:t>DeLyser</a:t>
            </a:r>
            <a:r>
              <a:rPr lang="cs-CZ" dirty="0"/>
              <a:t>. Los Angeles: SAGE, 2010. </a:t>
            </a:r>
            <a:r>
              <a:rPr lang="cs-CZ" dirty="0" err="1"/>
              <a:t>xii</a:t>
            </a:r>
            <a:r>
              <a:rPr lang="cs-CZ" dirty="0"/>
              <a:t>, 431 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675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FD237-F63A-48FD-A143-C320347A4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Rozhovory, výzkumná otázka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F3777F-A594-414C-BC96-F26809BCA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964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dirty="0"/>
              <a:t>typy rozhovorů: </a:t>
            </a:r>
          </a:p>
          <a:p>
            <a:pPr marL="228600" lvl="1" indent="0">
              <a:buNone/>
            </a:pPr>
            <a:r>
              <a:rPr lang="cs-CZ" altLang="cs-CZ" dirty="0"/>
              <a:t>strukturovaný, </a:t>
            </a:r>
          </a:p>
          <a:p>
            <a:pPr marL="228600" lvl="1" indent="0">
              <a:buNone/>
            </a:pPr>
            <a:r>
              <a:rPr lang="cs-CZ" altLang="cs-CZ" b="1" i="1" dirty="0"/>
              <a:t>semistrukturovaný (též polostrukturovaný), </a:t>
            </a:r>
          </a:p>
          <a:p>
            <a:pPr marL="228600" lvl="1" indent="0">
              <a:buNone/>
            </a:pPr>
            <a:r>
              <a:rPr lang="cs-CZ" altLang="cs-CZ" dirty="0"/>
              <a:t>nestrukturovaný</a:t>
            </a:r>
            <a:endParaRPr lang="cs-CZ" altLang="cs-CZ" i="1" dirty="0"/>
          </a:p>
          <a:p>
            <a:pPr>
              <a:buNone/>
            </a:pPr>
            <a:endParaRPr lang="cs-CZ" altLang="cs-CZ" sz="700" dirty="0"/>
          </a:p>
          <a:p>
            <a:pPr marL="0" indent="0">
              <a:buNone/>
            </a:pPr>
            <a:r>
              <a:rPr lang="cs-CZ" altLang="cs-CZ" dirty="0"/>
              <a:t>klíčová je výzkumná otázka, zjištění z rozhovoru by na ni měla odpovědět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výzkumná otázka musí být jasná, ne zbytečně široká, většinou obsahuje vztah</a:t>
            </a:r>
          </a:p>
          <a:p>
            <a:pPr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struktura rozhovoru je několik předem připravených témat a otázek, rozhodně ale není neměnná, přizpůsobuje se rozhovoru, mění se pořadí otázek, všechny nemusí zaznít, vyvstane řada nových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4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494D6-8BCC-4887-B2E6-74FA0525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komunikačního partnera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ED3A30-4AF1-48B0-8B5E-D4F6134DE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77800"/>
            <a:ext cx="7729728" cy="31019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volba komunikačního partnera, různorodost osob, nejde o počet, ale o to, aby měli k věci co říci (měli osobní zkušenost)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oslovení, předání základních informací (kdo? proč? v rámci čeho?); není vhodné posílat strukturu, pokud to partner nevyžaduje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sdělení předpokládané délky rozhovoru (skutečný odhad délky)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ujištění, že nejde o zkoušení, ALE o názory, postoje a zkušenosti (navíc názor či postoj nemůže být dobrý či špatný)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374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1647D-CEBC-4F76-9DB5-60A16609D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má vliv na rozhovor?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617484-B3E4-4587-A33C-60A8F9D31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na výsledek rozhovoru má vliv jak tazatel, tak komunikační partner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vliv prostředí, denní a roční doby, aktuální fyzický a psychický stav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na rozhovor je vhodné chodit ve dvou (muž/žena, jiné povahy)</a:t>
            </a:r>
          </a:p>
          <a:p>
            <a:r>
              <a:rPr lang="cs-CZ" dirty="0"/>
              <a:t>dělení rolí na tazatele a zapisovatele, resp. na hlavního tazatele a vedlejšího tazatele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vytvoření příjemné a bezpečné atmosféry pro uvolnění</a:t>
            </a:r>
          </a:p>
          <a:p>
            <a:r>
              <a:rPr lang="cs-CZ" dirty="0"/>
              <a:t>„drobný úplatek“ (zaplacení kávy, piva,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12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51281A-E8EE-444A-990A-CBEB33E4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tx1"/>
                </a:solidFill>
              </a:rPr>
              <a:t>Úvod rozhovoru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41E4E3-A2A4-4827-B529-11DC6BAF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představení tazatele a výzkumu (pozice ve výzkumu)</a:t>
            </a:r>
          </a:p>
          <a:p>
            <a:r>
              <a:rPr lang="cs-CZ" dirty="0">
                <a:solidFill>
                  <a:schemeClr val="bg1"/>
                </a:solidFill>
              </a:rPr>
              <a:t>seznámení s plánovanými výstupy, možnost výstupy získat </a:t>
            </a:r>
          </a:p>
          <a:p>
            <a:r>
              <a:rPr lang="cs-CZ" dirty="0">
                <a:solidFill>
                  <a:schemeClr val="bg1"/>
                </a:solidFill>
              </a:rPr>
              <a:t>zaručení anonymity</a:t>
            </a:r>
          </a:p>
          <a:p>
            <a:r>
              <a:rPr lang="cs-CZ" dirty="0">
                <a:solidFill>
                  <a:schemeClr val="bg1"/>
                </a:solidFill>
              </a:rPr>
              <a:t>předpokládaná délka rozhovoru</a:t>
            </a:r>
          </a:p>
          <a:p>
            <a:r>
              <a:rPr lang="cs-CZ" dirty="0">
                <a:solidFill>
                  <a:schemeClr val="bg1"/>
                </a:solidFill>
              </a:rPr>
              <a:t>informovat o možnosti nezodpovědět otázku</a:t>
            </a:r>
          </a:p>
          <a:p>
            <a:r>
              <a:rPr lang="cs-CZ" dirty="0">
                <a:solidFill>
                  <a:schemeClr val="bg1"/>
                </a:solidFill>
              </a:rPr>
              <a:t>zeptat se na možnost nahrávání rozhovoru na diktafon (bez souhlasu nelze nahrávat); ujistit, pro jaké účely, kdo se k nahrávce dostane</a:t>
            </a:r>
          </a:p>
          <a:p>
            <a:r>
              <a:rPr lang="cs-CZ" dirty="0">
                <a:solidFill>
                  <a:schemeClr val="bg1"/>
                </a:solidFill>
              </a:rPr>
              <a:t>položení úvodní otázky, ta musí být srozumitelná, dostatečně obecná, neměla by být zjišťovací (odpověď ano-ne)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88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51281A-E8EE-444A-990A-CBEB33E4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Průběh rozhovoru (I.)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41E4E3-A2A4-4827-B529-11DC6BAF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659736"/>
            <a:ext cx="5408696" cy="5538525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umístění diktafonu, respektování žádosti o nenahrávání částí rozhovoru</a:t>
            </a:r>
          </a:p>
          <a:p>
            <a:r>
              <a:rPr lang="cs-CZ" dirty="0">
                <a:solidFill>
                  <a:schemeClr val="bg1"/>
                </a:solidFill>
              </a:rPr>
              <a:t>držet se výzkumné otázky, při odchýlení se k ní vracet</a:t>
            </a:r>
          </a:p>
          <a:p>
            <a:r>
              <a:rPr lang="cs-CZ" dirty="0">
                <a:solidFill>
                  <a:schemeClr val="bg1"/>
                </a:solidFill>
              </a:rPr>
              <a:t>oční kontakt, celková neverbální komunikace</a:t>
            </a:r>
          </a:p>
          <a:p>
            <a:r>
              <a:rPr lang="cs-CZ" dirty="0">
                <a:solidFill>
                  <a:schemeClr val="bg1"/>
                </a:solidFill>
              </a:rPr>
              <a:t>nechat pauzu na přemýšlení</a:t>
            </a:r>
          </a:p>
          <a:p>
            <a:r>
              <a:rPr lang="cs-CZ" dirty="0">
                <a:solidFill>
                  <a:schemeClr val="bg1"/>
                </a:solidFill>
              </a:rPr>
              <a:t>průběžné nápady a otázky zapisovat</a:t>
            </a:r>
          </a:p>
          <a:p>
            <a:r>
              <a:rPr lang="cs-CZ" dirty="0">
                <a:solidFill>
                  <a:schemeClr val="bg1"/>
                </a:solidFill>
              </a:rPr>
              <a:t>dávat si pozor na návodné otázky</a:t>
            </a:r>
          </a:p>
          <a:p>
            <a:r>
              <a:rPr lang="cs-CZ" dirty="0">
                <a:solidFill>
                  <a:schemeClr val="bg1"/>
                </a:solidFill>
              </a:rPr>
              <a:t>příklady uvádět, až když je to nutné (řekne si o to partner)</a:t>
            </a:r>
          </a:p>
          <a:p>
            <a:r>
              <a:rPr lang="cs-CZ" dirty="0">
                <a:solidFill>
                  <a:schemeClr val="bg1"/>
                </a:solidFill>
              </a:rPr>
              <a:t>mluví hlavně komunikační partner</a:t>
            </a:r>
          </a:p>
          <a:p>
            <a:r>
              <a:rPr lang="cs-CZ" dirty="0">
                <a:solidFill>
                  <a:schemeClr val="bg1"/>
                </a:solidFill>
              </a:rPr>
              <a:t>výpověď nehodnotit, pouze ji přijmout jako názor</a:t>
            </a:r>
          </a:p>
          <a:p>
            <a:pPr marL="342900" indent="-342900">
              <a:buFont typeface="+mj-lt"/>
              <a:buAutoNum type="arabicPeriod" startAt="8"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KOMUNIKAČNÍ PARTNER NIKDY NECHYBUJE !!!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68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51281A-E8EE-444A-990A-CBEB33E4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Průběh rozhovoru (II.)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41E4E3-A2A4-4827-B529-11DC6BAF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659736"/>
            <a:ext cx="5408696" cy="5538525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návaznost otázek, plynulá komunikace</a:t>
            </a:r>
          </a:p>
          <a:p>
            <a:r>
              <a:rPr lang="cs-CZ" dirty="0">
                <a:solidFill>
                  <a:schemeClr val="bg1"/>
                </a:solidFill>
              </a:rPr>
              <a:t>používat některé obraty (slovní termíny) komunikačního partnera</a:t>
            </a:r>
          </a:p>
          <a:p>
            <a:r>
              <a:rPr lang="cs-CZ" dirty="0">
                <a:solidFill>
                  <a:schemeClr val="bg1"/>
                </a:solidFill>
              </a:rPr>
              <a:t>dávat komunikačnímu partnerovi najevo, že to, co říká, je zajímavé, i když to tak není (a pak jej případně nasměrovat k našemu zájmu)</a:t>
            </a:r>
          </a:p>
          <a:p>
            <a:r>
              <a:rPr lang="cs-CZ" dirty="0">
                <a:solidFill>
                  <a:schemeClr val="bg1"/>
                </a:solidFill>
              </a:rPr>
              <a:t>nedohadovat se o „správnost“ odpovědí; nedávat znát, že o dané problematice víme mnohem více   </a:t>
            </a:r>
          </a:p>
          <a:p>
            <a:r>
              <a:rPr lang="cs-CZ" dirty="0">
                <a:solidFill>
                  <a:schemeClr val="bg1"/>
                </a:solidFill>
              </a:rPr>
              <a:t>pozorně naslouchat, aby komunikační partner neměl pocit, že se ptáme neustále na to stejné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899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51281A-E8EE-444A-990A-CBEB33E4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Průběh rozhovoru (III.)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41E4E3-A2A4-4827-B529-11DC6BAF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659736"/>
            <a:ext cx="5408696" cy="5538525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na závěr rozhovoru nechat prostor pro komunikačního partnera, jeho komentáře, co nezaznělo</a:t>
            </a:r>
          </a:p>
          <a:p>
            <a:r>
              <a:rPr lang="cs-CZ" dirty="0">
                <a:solidFill>
                  <a:schemeClr val="bg1"/>
                </a:solidFill>
              </a:rPr>
              <a:t>poděkovat za čas, ochotu, informace</a:t>
            </a:r>
          </a:p>
          <a:p>
            <a:r>
              <a:rPr lang="cs-CZ" dirty="0">
                <a:solidFill>
                  <a:schemeClr val="bg1"/>
                </a:solidFill>
              </a:rPr>
              <a:t>zeptat se na možnost oslovení s doplněním informací (vzít kontakt)</a:t>
            </a:r>
          </a:p>
          <a:p>
            <a:r>
              <a:rPr lang="cs-CZ" dirty="0">
                <a:solidFill>
                  <a:schemeClr val="bg1"/>
                </a:solidFill>
              </a:rPr>
              <a:t>teoreticky nabídnout zaslání výstupů výzkumu (vzít kontakt)</a:t>
            </a:r>
          </a:p>
          <a:p>
            <a:r>
              <a:rPr lang="cs-CZ" dirty="0">
                <a:solidFill>
                  <a:schemeClr val="bg1"/>
                </a:solidFill>
              </a:rPr>
              <a:t>teoreticky nabídnout autorizaci (vzít kontakt)</a:t>
            </a:r>
          </a:p>
          <a:p>
            <a:r>
              <a:rPr lang="cs-CZ" dirty="0">
                <a:solidFill>
                  <a:schemeClr val="bg1"/>
                </a:solidFill>
              </a:rPr>
              <a:t>ukončit rozhovor, ale nevypínat diktafon (nelze samozřejmě říct, že vypínám diktafon a nevypnout ho)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32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3FD77-5D4F-4445-997B-AA250115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Přepis rozhovoru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E56E1D-89AF-4262-BDCA-FC5EEBA85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přepis rozhovoru v MS Word nebo speciálních programech (F4, </a:t>
            </a:r>
            <a:r>
              <a:rPr lang="cs-CZ" dirty="0" err="1"/>
              <a:t>Atlas.ti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doslovný přepis, selektivní (anotovaný) přepis</a:t>
            </a:r>
          </a:p>
          <a:p>
            <a:pPr lvl="1"/>
            <a:r>
              <a:rPr lang="cs-CZ" dirty="0"/>
              <a:t>jasně označit role (T1, T2, R1, R2)</a:t>
            </a:r>
          </a:p>
          <a:p>
            <a:pPr lvl="1"/>
            <a:r>
              <a:rPr lang="cs-CZ" dirty="0"/>
              <a:t>symboly pro pomlky, pro logické nenávaznosti ve větě</a:t>
            </a:r>
          </a:p>
          <a:p>
            <a:pPr lvl="1"/>
            <a:r>
              <a:rPr lang="cs-CZ" dirty="0"/>
              <a:t>nářečí, nespisovná slova, vulgarismy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další kroky pro vyhodnocení: kódy, obsahová analýza</a:t>
            </a:r>
          </a:p>
          <a:p>
            <a:endParaRPr lang="cs-CZ" dirty="0"/>
          </a:p>
        </p:txBody>
      </p:sp>
      <p:pic>
        <p:nvPicPr>
          <p:cNvPr id="1026" name="Picture 2" descr="VÃ½sledek obrÃ¡zku pro atlas.ti">
            <a:extLst>
              <a:ext uri="{FF2B5EF4-FFF2-40B4-BE49-F238E27FC236}">
                <a16:creationId xmlns:a16="http://schemas.microsoft.com/office/drawing/2014/main" id="{376607B9-5192-4229-B7CA-02B563E24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552" y="3650352"/>
            <a:ext cx="2802563" cy="141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41488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11</TotalTime>
  <Words>751</Words>
  <Application>Microsoft Office PowerPoint</Application>
  <PresentationFormat>Širokoúhlá obrazovka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Balík</vt:lpstr>
      <vt:lpstr>Semistrukturované rozhovory</vt:lpstr>
      <vt:lpstr>Rozhovory, výzkumná otázka</vt:lpstr>
      <vt:lpstr>Volba komunikačního partnera</vt:lpstr>
      <vt:lpstr>Co má vliv na rozhovor?</vt:lpstr>
      <vt:lpstr>Úvod rozhovoru</vt:lpstr>
      <vt:lpstr>Průběh rozhovoru (I.)</vt:lpstr>
      <vt:lpstr>Průběh rozhovoru (II.)</vt:lpstr>
      <vt:lpstr>Průběh rozhovoru (III.)</vt:lpstr>
      <vt:lpstr>Přepis rozhovoru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Semistrukturované rozhovory</dc:title>
  <dc:creator>Ondřej Krejčí</dc:creator>
  <cp:lastModifiedBy>Ondřej Krejčí</cp:lastModifiedBy>
  <cp:revision>2</cp:revision>
  <dcterms:created xsi:type="dcterms:W3CDTF">2018-04-29T12:34:04Z</dcterms:created>
  <dcterms:modified xsi:type="dcterms:W3CDTF">2018-04-29T12:46:03Z</dcterms:modified>
</cp:coreProperties>
</file>