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8" r:id="rId3"/>
    <p:sldId id="260" r:id="rId4"/>
    <p:sldId id="264" r:id="rId5"/>
    <p:sldId id="262" r:id="rId6"/>
    <p:sldId id="266" r:id="rId7"/>
    <p:sldId id="268" r:id="rId8"/>
    <p:sldId id="270" r:id="rId9"/>
    <p:sldId id="272" r:id="rId10"/>
    <p:sldId id="274" r:id="rId11"/>
    <p:sldId id="276" r:id="rId12"/>
    <p:sldId id="278" r:id="rId13"/>
    <p:sldId id="280" r:id="rId14"/>
    <p:sldId id="284" r:id="rId15"/>
    <p:sldId id="317" r:id="rId16"/>
    <p:sldId id="315" r:id="rId17"/>
    <p:sldId id="286" r:id="rId18"/>
    <p:sldId id="288" r:id="rId19"/>
    <p:sldId id="313" r:id="rId20"/>
    <p:sldId id="290" r:id="rId21"/>
    <p:sldId id="319" r:id="rId22"/>
    <p:sldId id="292" r:id="rId23"/>
    <p:sldId id="308" r:id="rId24"/>
    <p:sldId id="310" r:id="rId25"/>
    <p:sldId id="294" r:id="rId26"/>
    <p:sldId id="327" r:id="rId27"/>
    <p:sldId id="296" r:id="rId28"/>
    <p:sldId id="298" r:id="rId29"/>
    <p:sldId id="300" r:id="rId30"/>
    <p:sldId id="302" r:id="rId31"/>
    <p:sldId id="320" r:id="rId32"/>
    <p:sldId id="322" r:id="rId33"/>
    <p:sldId id="324" r:id="rId34"/>
    <p:sldId id="326" r:id="rId35"/>
    <p:sldId id="306" r:id="rId36"/>
    <p:sldId id="329" r:id="rId37"/>
    <p:sldId id="331" r:id="rId38"/>
    <p:sldId id="333" r:id="rId39"/>
    <p:sldId id="335" r:id="rId40"/>
    <p:sldId id="338" r:id="rId41"/>
    <p:sldId id="340" r:id="rId42"/>
    <p:sldId id="342" r:id="rId43"/>
    <p:sldId id="344" r:id="rId44"/>
    <p:sldId id="346" r:id="rId45"/>
    <p:sldId id="349" r:id="rId46"/>
    <p:sldId id="351" r:id="rId47"/>
    <p:sldId id="353" r:id="rId48"/>
    <p:sldId id="355" r:id="rId49"/>
    <p:sldId id="357" r:id="rId50"/>
    <p:sldId id="358" r:id="rId51"/>
    <p:sldId id="362" r:id="rId52"/>
    <p:sldId id="364" r:id="rId53"/>
    <p:sldId id="366" r:id="rId54"/>
    <p:sldId id="370" r:id="rId55"/>
    <p:sldId id="372" r:id="rId56"/>
    <p:sldId id="374" r:id="rId57"/>
    <p:sldId id="376" r:id="rId58"/>
    <p:sldId id="378" r:id="rId59"/>
    <p:sldId id="380" r:id="rId60"/>
    <p:sldId id="382" r:id="rId61"/>
    <p:sldId id="384" r:id="rId62"/>
    <p:sldId id="388" r:id="rId63"/>
    <p:sldId id="390" r:id="rId64"/>
    <p:sldId id="392" r:id="rId65"/>
    <p:sldId id="394" r:id="rId66"/>
    <p:sldId id="395" r:id="rId67"/>
    <p:sldId id="397" r:id="rId68"/>
    <p:sldId id="399" r:id="rId69"/>
    <p:sldId id="411" r:id="rId70"/>
    <p:sldId id="401" r:id="rId71"/>
    <p:sldId id="403" r:id="rId72"/>
    <p:sldId id="405" r:id="rId73"/>
    <p:sldId id="407" r:id="rId74"/>
    <p:sldId id="409" r:id="rId7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3D543-7317-4DDC-80CB-1A324312D5A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B17E3-1F29-4E90-B25F-E514823DC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88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355316-703C-4618-BDB5-EE9BA267A028}" type="slidenum">
              <a:rPr lang="cs-CZ" altLang="cs-CZ" smtClean="0"/>
              <a:pPr/>
              <a:t>36</a:t>
            </a:fld>
            <a:endParaRPr lang="cs-CZ" altLang="cs-CZ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50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F40E7F-8C93-4F53-BF8B-A57A47B04E8C}" type="slidenum">
              <a:rPr lang="cs-CZ" altLang="cs-CZ" smtClean="0"/>
              <a:pPr/>
              <a:t>38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980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B1547C-218F-430E-8272-382C43F4688B}" type="slidenum">
              <a:rPr lang="cs-CZ" altLang="cs-CZ" smtClean="0"/>
              <a:pPr/>
              <a:t>40</a:t>
            </a:fld>
            <a:endParaRPr lang="cs-CZ" altLang="cs-CZ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5361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EF27A2-7B73-44D7-B461-7F657DF9F658}" type="slidenum">
              <a:rPr lang="cs-CZ" altLang="cs-CZ" smtClean="0"/>
              <a:pPr/>
              <a:t>43</a:t>
            </a:fld>
            <a:endParaRPr lang="cs-CZ" altLang="cs-CZ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449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705E44-AE38-4189-8D87-8014D197B215}" type="slidenum">
              <a:rPr lang="cs-CZ" altLang="cs-CZ" smtClean="0"/>
              <a:pPr/>
              <a:t>52</a:t>
            </a:fld>
            <a:endParaRPr lang="cs-CZ" alt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416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D3FD0C-A843-41DF-AFF7-5EC557354A7D}" type="slidenum">
              <a:rPr lang="cs-CZ" altLang="cs-CZ" smtClean="0"/>
              <a:pPr/>
              <a:t>53</a:t>
            </a:fld>
            <a:endParaRPr lang="cs-CZ" alt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570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A2F036-BF8B-4984-9DC2-E8C89A6B4310}" type="slidenum">
              <a:rPr lang="cs-CZ" altLang="cs-CZ" smtClean="0"/>
              <a:pPr/>
              <a:t>60</a:t>
            </a:fld>
            <a:endParaRPr lang="cs-CZ" alt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4943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D95FC7-2633-41CB-BB60-74505F750459}" type="slidenum">
              <a:rPr lang="cs-CZ" altLang="cs-CZ" smtClean="0"/>
              <a:pPr/>
              <a:t>61</a:t>
            </a:fld>
            <a:endParaRPr lang="cs-CZ" alt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121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EFA5AD-56D9-42E0-AECC-311A67C5AE5D}" type="slidenum">
              <a:rPr lang="cs-CZ" altLang="cs-CZ" smtClean="0"/>
              <a:pPr/>
              <a:t>74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553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53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16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365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4627B-89C0-4636-9652-CA0F143174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7833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6A075-7477-4D3E-BA04-189FCE4F40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5237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0C0F3-9E6D-4840-ADCD-8289B0C962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116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39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06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05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70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4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83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47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680ED-0CD7-40E2-8F4F-ADC1188DD4DD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76572-11A6-455C-94D4-1D44C99E8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33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77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0575" y="132522"/>
            <a:ext cx="11343860" cy="205408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de-DE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Climate</a:t>
            </a: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change</a:t>
            </a: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impact</a:t>
            </a: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on </a:t>
            </a:r>
            <a:r>
              <a:rPr lang="de-DE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mountain</a:t>
            </a: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environment</a:t>
            </a:r>
            <a:r>
              <a:rPr 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cs-CZ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Peruvian</a:t>
            </a:r>
            <a:r>
              <a:rPr 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Andes</a:t>
            </a:r>
            <a:br>
              <a:rPr 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and Tien </a:t>
            </a:r>
            <a:r>
              <a:rPr lang="cs-CZ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Shan</a:t>
            </a:r>
            <a:r>
              <a:rPr 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Mountains</a:t>
            </a:r>
            <a:r>
              <a:rPr 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cs-CZ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Kyrgyzstan</a:t>
            </a:r>
            <a:endParaRPr lang="cs-CZ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0575" y="4359965"/>
            <a:ext cx="11343860" cy="227998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endParaRPr lang="cs-CZ" sz="3200" b="1" dirty="0"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sz="3200" b="1" dirty="0">
                <a:latin typeface="Comic Sans MS" panose="030F0702030302020204" pitchFamily="66" charset="0"/>
                <a:cs typeface="Times New Roman" pitchFamily="18" charset="0"/>
              </a:rPr>
              <a:t>Prof. Dr. </a:t>
            </a:r>
            <a:r>
              <a:rPr lang="de-DE" sz="3200" b="1" dirty="0" err="1">
                <a:latin typeface="Comic Sans MS" panose="030F0702030302020204" pitchFamily="66" charset="0"/>
                <a:cs typeface="Times New Roman" pitchFamily="18" charset="0"/>
              </a:rPr>
              <a:t>Bohum</a:t>
            </a:r>
            <a:r>
              <a:rPr lang="cs-CZ" sz="3200" b="1" dirty="0">
                <a:latin typeface="Comic Sans MS" panose="030F0702030302020204" pitchFamily="66" charset="0"/>
                <a:cs typeface="Times New Roman" pitchFamily="18" charset="0"/>
              </a:rPr>
              <a:t>i</a:t>
            </a:r>
            <a:r>
              <a:rPr lang="de-DE" sz="3200" b="1" dirty="0">
                <a:latin typeface="Comic Sans MS" panose="030F0702030302020204" pitchFamily="66" charset="0"/>
                <a:cs typeface="Times New Roman" pitchFamily="18" charset="0"/>
              </a:rPr>
              <a:t>r </a:t>
            </a:r>
            <a:r>
              <a:rPr lang="de-DE" sz="3200" b="1" dirty="0" err="1">
                <a:latin typeface="Comic Sans MS" panose="030F0702030302020204" pitchFamily="66" charset="0"/>
                <a:cs typeface="Times New Roman" pitchFamily="18" charset="0"/>
              </a:rPr>
              <a:t>Jansk</a:t>
            </a:r>
            <a:r>
              <a:rPr lang="cs-CZ" sz="3200" b="1" dirty="0">
                <a:latin typeface="Comic Sans MS" panose="030F0702030302020204" pitchFamily="66" charset="0"/>
                <a:cs typeface="Times New Roman" pitchFamily="18" charset="0"/>
              </a:rPr>
              <a:t>y</a:t>
            </a:r>
          </a:p>
          <a:p>
            <a:pPr>
              <a:lnSpc>
                <a:spcPct val="80000"/>
              </a:lnSpc>
              <a:defRPr/>
            </a:pPr>
            <a:endParaRPr lang="cs-CZ" sz="3200" b="1" dirty="0"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sz="2800" dirty="0">
                <a:latin typeface="Comic Sans MS" panose="030F0702030302020204" pitchFamily="66" charset="0"/>
                <a:cs typeface="Times New Roman" pitchFamily="18" charset="0"/>
              </a:rPr>
              <a:t>Charles University in Prague, Faculty of Science</a:t>
            </a:r>
            <a:r>
              <a:rPr lang="cs-CZ" sz="2800" dirty="0">
                <a:latin typeface="Comic Sans MS" panose="030F0702030302020204" pitchFamily="66" charset="0"/>
                <a:cs typeface="Times New Roman" pitchFamily="18" charset="0"/>
              </a:rPr>
              <a:t>,</a:t>
            </a:r>
          </a:p>
          <a:p>
            <a:pPr>
              <a:lnSpc>
                <a:spcPct val="80000"/>
              </a:lnSpc>
              <a:defRPr/>
            </a:pPr>
            <a:r>
              <a:rPr lang="en-GB" sz="2800" dirty="0">
                <a:latin typeface="Comic Sans MS" panose="030F0702030302020204" pitchFamily="66" charset="0"/>
                <a:cs typeface="Times New Roman" pitchFamily="18" charset="0"/>
              </a:rPr>
              <a:t>Department of Physical Geography and </a:t>
            </a:r>
            <a:r>
              <a:rPr lang="en-GB" sz="2800" dirty="0" err="1">
                <a:latin typeface="Comic Sans MS" panose="030F0702030302020204" pitchFamily="66" charset="0"/>
                <a:cs typeface="Times New Roman" pitchFamily="18" charset="0"/>
              </a:rPr>
              <a:t>Geoecology</a:t>
            </a:r>
            <a:endParaRPr lang="cs-CZ" sz="2800" dirty="0"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Picture 4" descr="logo_kont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2425" y="2295878"/>
            <a:ext cx="2096975" cy="19315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086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cs-CZ" b="1" dirty="0">
                <a:solidFill>
                  <a:schemeClr val="tx1"/>
                </a:solidFill>
              </a:rPr>
            </a:br>
            <a:r>
              <a:rPr lang="cs-CZ" sz="4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Glaciation</a:t>
            </a:r>
            <a:r>
              <a:rPr lang="cs-CZ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in 2000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85011" y="1074821"/>
            <a:ext cx="11245516" cy="5309938"/>
          </a:xfrm>
          <a:solidFill>
            <a:srgbClr val="CCECFF"/>
          </a:solidFill>
        </p:spPr>
        <p:txBody>
          <a:bodyPr/>
          <a:lstStyle/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cs-CZ" altLang="cs-CZ" sz="3600" dirty="0"/>
              <a:t>   </a:t>
            </a:r>
            <a:r>
              <a:rPr lang="cs-CZ" altLang="cs-CZ" sz="3200" dirty="0" err="1"/>
              <a:t>The</a:t>
            </a:r>
            <a:r>
              <a:rPr lang="en-GB" altLang="cs-CZ" sz="3200" dirty="0"/>
              <a:t> glaciation </a:t>
            </a:r>
            <a:r>
              <a:rPr lang="cs-CZ" altLang="cs-CZ" sz="3200" dirty="0" err="1"/>
              <a:t>was</a:t>
            </a:r>
            <a:r>
              <a:rPr lang="en-GB" altLang="cs-CZ" sz="3200" dirty="0"/>
              <a:t> restricted to the highest parts of mountain ranges in the eastern part of the Cordillera </a:t>
            </a:r>
            <a:r>
              <a:rPr lang="en-GB" altLang="cs-CZ" sz="3200" dirty="0" err="1"/>
              <a:t>Chila</a:t>
            </a:r>
            <a:r>
              <a:rPr lang="en-GB" altLang="cs-CZ" sz="3200" dirty="0"/>
              <a:t>. There are four glaciers in the catchment area of the </a:t>
            </a:r>
            <a:r>
              <a:rPr lang="en-GB" altLang="cs-CZ" sz="3200" dirty="0" err="1"/>
              <a:t>Carhuasanta</a:t>
            </a:r>
            <a:r>
              <a:rPr lang="en-GB" altLang="cs-CZ" sz="3200" dirty="0"/>
              <a:t> and </a:t>
            </a:r>
            <a:r>
              <a:rPr lang="en-GB" altLang="cs-CZ" sz="3200" dirty="0" err="1"/>
              <a:t>Apacheta</a:t>
            </a:r>
            <a:r>
              <a:rPr lang="en-GB" altLang="cs-CZ" sz="3200" dirty="0"/>
              <a:t> rivers that extend over a </a:t>
            </a:r>
            <a:r>
              <a:rPr lang="en-GB" altLang="cs-CZ" sz="3200" b="1" i="1" dirty="0"/>
              <a:t>surface of 1.54 km</a:t>
            </a:r>
            <a:r>
              <a:rPr lang="en-US" altLang="cs-CZ" sz="3200" b="1" i="1" dirty="0">
                <a:cs typeface="Times New Roman" panose="02020603050405020304" pitchFamily="18" charset="0"/>
              </a:rPr>
              <a:t>²</a:t>
            </a:r>
            <a:r>
              <a:rPr lang="en-GB" altLang="cs-CZ" sz="3200" dirty="0"/>
              <a:t> out of total 57.15 km</a:t>
            </a:r>
            <a:r>
              <a:rPr lang="en-US" altLang="cs-CZ" sz="3200" dirty="0">
                <a:cs typeface="Times New Roman" panose="02020603050405020304" pitchFamily="18" charset="0"/>
              </a:rPr>
              <a:t>²</a:t>
            </a:r>
            <a:r>
              <a:rPr lang="en-GB" altLang="cs-CZ" sz="3200" dirty="0"/>
              <a:t>.</a:t>
            </a:r>
            <a:endParaRPr lang="cs-CZ" altLang="cs-CZ" sz="3200" dirty="0"/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/>
              <a:t> </a:t>
            </a:r>
            <a:r>
              <a:rPr lang="en-GB" altLang="cs-CZ" sz="3200" dirty="0"/>
              <a:t> The snowline altitude varies from 5250 to 5300 m. </a:t>
            </a:r>
            <a:endParaRPr lang="cs-CZ" altLang="cs-CZ" sz="3200" dirty="0"/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/>
              <a:t>   </a:t>
            </a: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/>
              <a:t>  </a:t>
            </a:r>
            <a:r>
              <a:rPr lang="en-GB" altLang="cs-CZ" sz="3200" dirty="0"/>
              <a:t>Over the 20th century, the glaciers of an observed area have undergone rapid retreats: </a:t>
            </a:r>
            <a:r>
              <a:rPr lang="en-GB" altLang="cs-CZ" sz="3200" b="1" dirty="0"/>
              <a:t>glaciers experienced a 60 % decrease in surface area since 1955.</a:t>
            </a:r>
            <a:r>
              <a:rPr lang="cs-CZ" altLang="cs-CZ" sz="3200" b="1" dirty="0"/>
              <a:t> </a:t>
            </a:r>
          </a:p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cs-CZ" altLang="cs-CZ" sz="3200" b="1" dirty="0"/>
              <a:t>   </a:t>
            </a:r>
            <a:r>
              <a:rPr lang="en-GB" altLang="cs-CZ" sz="3200" b="1" dirty="0"/>
              <a:t>Glaciers disappeared </a:t>
            </a:r>
            <a:r>
              <a:rPr lang="cs-CZ" altLang="cs-CZ" sz="3200" b="1" dirty="0" err="1"/>
              <a:t>from</a:t>
            </a:r>
            <a:r>
              <a:rPr lang="cs-CZ" altLang="cs-CZ" sz="3200" b="1" dirty="0"/>
              <a:t> 2000 to 2007 </a:t>
            </a:r>
            <a:r>
              <a:rPr lang="en-GB" altLang="cs-CZ" sz="3200" b="1" dirty="0"/>
              <a:t>completely</a:t>
            </a:r>
            <a:r>
              <a:rPr lang="en-GB" altLang="cs-CZ" sz="3200" dirty="0"/>
              <a:t> and fields of perennial snow persisted in the highest areas only</a:t>
            </a:r>
            <a:r>
              <a:rPr lang="cs-CZ" altLang="cs-CZ" sz="3200" dirty="0"/>
              <a:t> </a:t>
            </a:r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62073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ir1955-9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r="1633"/>
          <a:stretch>
            <a:fillRect/>
          </a:stretch>
        </p:blipFill>
        <p:spPr bwMode="auto">
          <a:xfrm>
            <a:off x="7283116" y="0"/>
            <a:ext cx="3769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09601" y="0"/>
            <a:ext cx="6031831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chemeClr val="bg1"/>
                </a:solidFill>
                <a:latin typeface="Times New Roman" pitchFamily="18" charset="0"/>
              </a:rPr>
              <a:t>Glacier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retreat</a:t>
            </a:r>
            <a:endParaRPr lang="cs-CZ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since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 1955  to 1999</a:t>
            </a:r>
          </a:p>
        </p:txBody>
      </p:sp>
      <p:pic>
        <p:nvPicPr>
          <p:cNvPr id="34820" name="Picture 4" descr="34kajicn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90050"/>
            <a:ext cx="5630777" cy="572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303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2553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Glaciers</a:t>
            </a:r>
            <a:r>
              <a:rPr 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dynamic</a:t>
            </a:r>
            <a:r>
              <a:rPr 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cs-CZ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Amazon </a:t>
            </a:r>
            <a:r>
              <a:rPr lang="cs-CZ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River</a:t>
            </a:r>
            <a:r>
              <a:rPr 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headwaters</a:t>
            </a:r>
            <a:r>
              <a:rPr 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territory</a:t>
            </a:r>
            <a:r>
              <a:rPr 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since</a:t>
            </a:r>
            <a:r>
              <a:rPr 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1955 to 2000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593558" y="1125538"/>
            <a:ext cx="10956758" cy="5732462"/>
            <a:chOff x="11566" y="21863"/>
            <a:chExt cx="6803" cy="2267"/>
          </a:xfrm>
        </p:grpSpPr>
        <p:grpSp>
          <p:nvGrpSpPr>
            <p:cNvPr id="35844" name="Group 4"/>
            <p:cNvGrpSpPr>
              <a:grpSpLocks/>
            </p:cNvGrpSpPr>
            <p:nvPr/>
          </p:nvGrpSpPr>
          <p:grpSpPr bwMode="auto">
            <a:xfrm>
              <a:off x="11600" y="21872"/>
              <a:ext cx="6737" cy="2252"/>
              <a:chOff x="11600" y="21872"/>
              <a:chExt cx="6737" cy="2252"/>
            </a:xfrm>
          </p:grpSpPr>
          <p:grpSp>
            <p:nvGrpSpPr>
              <p:cNvPr id="35846" name="Group 5"/>
              <p:cNvGrpSpPr>
                <a:grpSpLocks/>
              </p:cNvGrpSpPr>
              <p:nvPr/>
            </p:nvGrpSpPr>
            <p:grpSpPr bwMode="auto">
              <a:xfrm>
                <a:off x="11600" y="21872"/>
                <a:ext cx="1125" cy="500"/>
                <a:chOff x="0" y="0"/>
                <a:chExt cx="587" cy="1036"/>
              </a:xfrm>
            </p:grpSpPr>
            <p:sp>
              <p:nvSpPr>
                <p:cNvPr id="36015" name="Rectangle 6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531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Glacier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16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87" cy="1036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47" name="Group 8"/>
              <p:cNvGrpSpPr>
                <a:grpSpLocks/>
              </p:cNvGrpSpPr>
              <p:nvPr/>
            </p:nvGrpSpPr>
            <p:grpSpPr bwMode="auto">
              <a:xfrm>
                <a:off x="12725" y="21872"/>
                <a:ext cx="1596" cy="250"/>
                <a:chOff x="587" y="0"/>
                <a:chExt cx="833" cy="518"/>
              </a:xfrm>
            </p:grpSpPr>
            <p:sp>
              <p:nvSpPr>
                <p:cNvPr id="36013" name="Rectangle 9"/>
                <p:cNvSpPr>
                  <a:spLocks noChangeArrowheads="1"/>
                </p:cNvSpPr>
                <p:nvPr/>
              </p:nvSpPr>
              <p:spPr bwMode="auto">
                <a:xfrm>
                  <a:off x="615" y="0"/>
                  <a:ext cx="777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Area [km</a:t>
                  </a:r>
                  <a:r>
                    <a:rPr lang="en-US" altLang="cs-CZ" sz="1800" b="1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14" name="Rectangle 10"/>
                <p:cNvSpPr>
                  <a:spLocks noChangeArrowheads="1"/>
                </p:cNvSpPr>
                <p:nvPr/>
              </p:nvSpPr>
              <p:spPr bwMode="auto">
                <a:xfrm>
                  <a:off x="587" y="0"/>
                  <a:ext cx="833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48" name="Group 11"/>
              <p:cNvGrpSpPr>
                <a:grpSpLocks/>
              </p:cNvGrpSpPr>
              <p:nvPr/>
            </p:nvGrpSpPr>
            <p:grpSpPr bwMode="auto">
              <a:xfrm>
                <a:off x="14321" y="21872"/>
                <a:ext cx="1073" cy="500"/>
                <a:chOff x="1420" y="0"/>
                <a:chExt cx="560" cy="1036"/>
              </a:xfrm>
            </p:grpSpPr>
            <p:sp>
              <p:nvSpPr>
                <p:cNvPr id="36011" name="Rectangle 12"/>
                <p:cNvSpPr>
                  <a:spLocks noChangeArrowheads="1"/>
                </p:cNvSpPr>
                <p:nvPr/>
              </p:nvSpPr>
              <p:spPr bwMode="auto">
                <a:xfrm>
                  <a:off x="1448" y="0"/>
                  <a:ext cx="504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Difference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%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12" name="Rectangle 13"/>
                <p:cNvSpPr>
                  <a:spLocks noChangeArrowheads="1"/>
                </p:cNvSpPr>
                <p:nvPr/>
              </p:nvSpPr>
              <p:spPr bwMode="auto">
                <a:xfrm>
                  <a:off x="1420" y="0"/>
                  <a:ext cx="560" cy="1036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49" name="Group 14"/>
              <p:cNvGrpSpPr>
                <a:grpSpLocks/>
              </p:cNvGrpSpPr>
              <p:nvPr/>
            </p:nvGrpSpPr>
            <p:grpSpPr bwMode="auto">
              <a:xfrm>
                <a:off x="15394" y="21872"/>
                <a:ext cx="935" cy="500"/>
                <a:chOff x="1980" y="0"/>
                <a:chExt cx="488" cy="1036"/>
              </a:xfrm>
            </p:grpSpPr>
            <p:sp>
              <p:nvSpPr>
                <p:cNvPr id="36009" name="Rectangle 15"/>
                <p:cNvSpPr>
                  <a:spLocks noChangeArrowheads="1"/>
                </p:cNvSpPr>
                <p:nvPr/>
              </p:nvSpPr>
              <p:spPr bwMode="auto">
                <a:xfrm>
                  <a:off x="2008" y="0"/>
                  <a:ext cx="432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Max. alt</a:t>
                  </a:r>
                  <a:r>
                    <a:rPr lang="cs-CZ" altLang="cs-CZ" sz="1800" b="1">
                      <a:latin typeface="Times New Roman" panose="02020603050405020304" pitchFamily="18" charset="0"/>
                    </a:rPr>
                    <a:t>.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[m]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10" name="Rectangle 16"/>
                <p:cNvSpPr>
                  <a:spLocks noChangeArrowheads="1"/>
                </p:cNvSpPr>
                <p:nvPr/>
              </p:nvSpPr>
              <p:spPr bwMode="auto">
                <a:xfrm>
                  <a:off x="1980" y="0"/>
                  <a:ext cx="488" cy="1036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0" name="Group 17"/>
              <p:cNvGrpSpPr>
                <a:grpSpLocks/>
              </p:cNvGrpSpPr>
              <p:nvPr/>
            </p:nvGrpSpPr>
            <p:grpSpPr bwMode="auto">
              <a:xfrm>
                <a:off x="16329" y="21872"/>
                <a:ext cx="935" cy="500"/>
                <a:chOff x="2468" y="0"/>
                <a:chExt cx="488" cy="1036"/>
              </a:xfrm>
            </p:grpSpPr>
            <p:sp>
              <p:nvSpPr>
                <p:cNvPr id="36007" name="Rectangle 18"/>
                <p:cNvSpPr>
                  <a:spLocks noChangeArrowheads="1"/>
                </p:cNvSpPr>
                <p:nvPr/>
              </p:nvSpPr>
              <p:spPr bwMode="auto">
                <a:xfrm>
                  <a:off x="2496" y="0"/>
                  <a:ext cx="432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Min. alt. 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[m]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08" name="Rectangle 19"/>
                <p:cNvSpPr>
                  <a:spLocks noChangeArrowheads="1"/>
                </p:cNvSpPr>
                <p:nvPr/>
              </p:nvSpPr>
              <p:spPr bwMode="auto">
                <a:xfrm>
                  <a:off x="2468" y="0"/>
                  <a:ext cx="488" cy="1036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1" name="Group 20"/>
              <p:cNvGrpSpPr>
                <a:grpSpLocks/>
              </p:cNvGrpSpPr>
              <p:nvPr/>
            </p:nvGrpSpPr>
            <p:grpSpPr bwMode="auto">
              <a:xfrm>
                <a:off x="17264" y="21872"/>
                <a:ext cx="1073" cy="500"/>
                <a:chOff x="2956" y="0"/>
                <a:chExt cx="560" cy="1036"/>
              </a:xfrm>
            </p:grpSpPr>
            <p:sp>
              <p:nvSpPr>
                <p:cNvPr id="36005" name="Rectangle 21"/>
                <p:cNvSpPr>
                  <a:spLocks noChangeArrowheads="1"/>
                </p:cNvSpPr>
                <p:nvPr/>
              </p:nvSpPr>
              <p:spPr bwMode="auto">
                <a:xfrm>
                  <a:off x="2984" y="0"/>
                  <a:ext cx="504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Orientation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06" name="Rectangle 22"/>
                <p:cNvSpPr>
                  <a:spLocks noChangeArrowheads="1"/>
                </p:cNvSpPr>
                <p:nvPr/>
              </p:nvSpPr>
              <p:spPr bwMode="auto">
                <a:xfrm>
                  <a:off x="2956" y="0"/>
                  <a:ext cx="560" cy="1036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2" name="Group 23"/>
              <p:cNvGrpSpPr>
                <a:grpSpLocks/>
              </p:cNvGrpSpPr>
              <p:nvPr/>
            </p:nvGrpSpPr>
            <p:grpSpPr bwMode="auto">
              <a:xfrm>
                <a:off x="12725" y="22122"/>
                <a:ext cx="799" cy="250"/>
                <a:chOff x="587" y="518"/>
                <a:chExt cx="417" cy="518"/>
              </a:xfrm>
            </p:grpSpPr>
            <p:sp>
              <p:nvSpPr>
                <p:cNvPr id="36003" name="Rectangle 24"/>
                <p:cNvSpPr>
                  <a:spLocks noChangeArrowheads="1"/>
                </p:cNvSpPr>
                <p:nvPr/>
              </p:nvSpPr>
              <p:spPr bwMode="auto">
                <a:xfrm>
                  <a:off x="615" y="518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1955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04" name="Rectangle 25"/>
                <p:cNvSpPr>
                  <a:spLocks noChangeArrowheads="1"/>
                </p:cNvSpPr>
                <p:nvPr/>
              </p:nvSpPr>
              <p:spPr bwMode="auto">
                <a:xfrm>
                  <a:off x="587" y="518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3" name="Group 26"/>
              <p:cNvGrpSpPr>
                <a:grpSpLocks/>
              </p:cNvGrpSpPr>
              <p:nvPr/>
            </p:nvGrpSpPr>
            <p:grpSpPr bwMode="auto">
              <a:xfrm>
                <a:off x="13524" y="22122"/>
                <a:ext cx="797" cy="250"/>
                <a:chOff x="1004" y="518"/>
                <a:chExt cx="416" cy="518"/>
              </a:xfrm>
            </p:grpSpPr>
            <p:sp>
              <p:nvSpPr>
                <p:cNvPr id="36001" name="Rectangle 27"/>
                <p:cNvSpPr>
                  <a:spLocks noChangeArrowheads="1"/>
                </p:cNvSpPr>
                <p:nvPr/>
              </p:nvSpPr>
              <p:spPr bwMode="auto">
                <a:xfrm>
                  <a:off x="1032" y="518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02" name="Rectangle 28"/>
                <p:cNvSpPr>
                  <a:spLocks noChangeArrowheads="1"/>
                </p:cNvSpPr>
                <p:nvPr/>
              </p:nvSpPr>
              <p:spPr bwMode="auto">
                <a:xfrm>
                  <a:off x="1004" y="518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4" name="Group 29"/>
              <p:cNvGrpSpPr>
                <a:grpSpLocks/>
              </p:cNvGrpSpPr>
              <p:nvPr/>
            </p:nvGrpSpPr>
            <p:grpSpPr bwMode="auto">
              <a:xfrm>
                <a:off x="11600" y="22372"/>
                <a:ext cx="1125" cy="251"/>
                <a:chOff x="0" y="1036"/>
                <a:chExt cx="587" cy="518"/>
              </a:xfrm>
            </p:grpSpPr>
            <p:sp>
              <p:nvSpPr>
                <p:cNvPr id="35999" name="Rectangle 30"/>
                <p:cNvSpPr>
                  <a:spLocks noChangeArrowheads="1"/>
                </p:cNvSpPr>
                <p:nvPr/>
              </p:nvSpPr>
              <p:spPr bwMode="auto">
                <a:xfrm>
                  <a:off x="28" y="1036"/>
                  <a:ext cx="53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Mismi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000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1036"/>
                  <a:ext cx="58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5" name="Group 32"/>
              <p:cNvGrpSpPr>
                <a:grpSpLocks/>
              </p:cNvGrpSpPr>
              <p:nvPr/>
            </p:nvGrpSpPr>
            <p:grpSpPr bwMode="auto">
              <a:xfrm>
                <a:off x="12725" y="22372"/>
                <a:ext cx="799" cy="251"/>
                <a:chOff x="587" y="1036"/>
                <a:chExt cx="417" cy="518"/>
              </a:xfrm>
            </p:grpSpPr>
            <p:sp>
              <p:nvSpPr>
                <p:cNvPr id="35997" name="Rectangle 33"/>
                <p:cNvSpPr>
                  <a:spLocks noChangeArrowheads="1"/>
                </p:cNvSpPr>
                <p:nvPr/>
              </p:nvSpPr>
              <p:spPr bwMode="auto">
                <a:xfrm>
                  <a:off x="615" y="1036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0.57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98" name="Rectangle 34"/>
                <p:cNvSpPr>
                  <a:spLocks noChangeArrowheads="1"/>
                </p:cNvSpPr>
                <p:nvPr/>
              </p:nvSpPr>
              <p:spPr bwMode="auto">
                <a:xfrm>
                  <a:off x="587" y="1036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6" name="Group 35"/>
              <p:cNvGrpSpPr>
                <a:grpSpLocks/>
              </p:cNvGrpSpPr>
              <p:nvPr/>
            </p:nvGrpSpPr>
            <p:grpSpPr bwMode="auto">
              <a:xfrm>
                <a:off x="13524" y="22372"/>
                <a:ext cx="797" cy="251"/>
                <a:chOff x="1004" y="1036"/>
                <a:chExt cx="416" cy="518"/>
              </a:xfrm>
            </p:grpSpPr>
            <p:sp>
              <p:nvSpPr>
                <p:cNvPr id="35995" name="Rectangle 36"/>
                <p:cNvSpPr>
                  <a:spLocks noChangeArrowheads="1"/>
                </p:cNvSpPr>
                <p:nvPr/>
              </p:nvSpPr>
              <p:spPr bwMode="auto">
                <a:xfrm>
                  <a:off x="1032" y="1036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0.45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96" name="Rectangle 37"/>
                <p:cNvSpPr>
                  <a:spLocks noChangeArrowheads="1"/>
                </p:cNvSpPr>
                <p:nvPr/>
              </p:nvSpPr>
              <p:spPr bwMode="auto">
                <a:xfrm>
                  <a:off x="1004" y="1036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7" name="Group 38"/>
              <p:cNvGrpSpPr>
                <a:grpSpLocks/>
              </p:cNvGrpSpPr>
              <p:nvPr/>
            </p:nvGrpSpPr>
            <p:grpSpPr bwMode="auto">
              <a:xfrm>
                <a:off x="14321" y="22372"/>
                <a:ext cx="1073" cy="251"/>
                <a:chOff x="1420" y="1036"/>
                <a:chExt cx="560" cy="518"/>
              </a:xfrm>
            </p:grpSpPr>
            <p:sp>
              <p:nvSpPr>
                <p:cNvPr id="35993" name="Rectangle 39"/>
                <p:cNvSpPr>
                  <a:spLocks noChangeArrowheads="1"/>
                </p:cNvSpPr>
                <p:nvPr/>
              </p:nvSpPr>
              <p:spPr bwMode="auto">
                <a:xfrm>
                  <a:off x="1448" y="1036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21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94" name="Rectangle 40"/>
                <p:cNvSpPr>
                  <a:spLocks noChangeArrowheads="1"/>
                </p:cNvSpPr>
                <p:nvPr/>
              </p:nvSpPr>
              <p:spPr bwMode="auto">
                <a:xfrm>
                  <a:off x="1420" y="1036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8" name="Group 41"/>
              <p:cNvGrpSpPr>
                <a:grpSpLocks/>
              </p:cNvGrpSpPr>
              <p:nvPr/>
            </p:nvGrpSpPr>
            <p:grpSpPr bwMode="auto">
              <a:xfrm>
                <a:off x="15394" y="22372"/>
                <a:ext cx="935" cy="251"/>
                <a:chOff x="1980" y="1036"/>
                <a:chExt cx="488" cy="518"/>
              </a:xfrm>
            </p:grpSpPr>
            <p:sp>
              <p:nvSpPr>
                <p:cNvPr id="35991" name="Rectangle 42"/>
                <p:cNvSpPr>
                  <a:spLocks noChangeArrowheads="1"/>
                </p:cNvSpPr>
                <p:nvPr/>
              </p:nvSpPr>
              <p:spPr bwMode="auto">
                <a:xfrm>
                  <a:off x="2008" y="1036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5628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92" name="Rectangle 43"/>
                <p:cNvSpPr>
                  <a:spLocks noChangeArrowheads="1"/>
                </p:cNvSpPr>
                <p:nvPr/>
              </p:nvSpPr>
              <p:spPr bwMode="auto">
                <a:xfrm>
                  <a:off x="1980" y="1036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59" name="Group 44"/>
              <p:cNvGrpSpPr>
                <a:grpSpLocks/>
              </p:cNvGrpSpPr>
              <p:nvPr/>
            </p:nvGrpSpPr>
            <p:grpSpPr bwMode="auto">
              <a:xfrm>
                <a:off x="16329" y="22372"/>
                <a:ext cx="935" cy="251"/>
                <a:chOff x="2468" y="1036"/>
                <a:chExt cx="488" cy="518"/>
              </a:xfrm>
            </p:grpSpPr>
            <p:sp>
              <p:nvSpPr>
                <p:cNvPr id="35989" name="Rectangle 45"/>
                <p:cNvSpPr>
                  <a:spLocks noChangeArrowheads="1"/>
                </p:cNvSpPr>
                <p:nvPr/>
              </p:nvSpPr>
              <p:spPr bwMode="auto">
                <a:xfrm>
                  <a:off x="2496" y="1036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5250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90" name="Rectangle 46"/>
                <p:cNvSpPr>
                  <a:spLocks noChangeArrowheads="1"/>
                </p:cNvSpPr>
                <p:nvPr/>
              </p:nvSpPr>
              <p:spPr bwMode="auto">
                <a:xfrm>
                  <a:off x="2468" y="1036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0" name="Group 47"/>
              <p:cNvGrpSpPr>
                <a:grpSpLocks/>
              </p:cNvGrpSpPr>
              <p:nvPr/>
            </p:nvGrpSpPr>
            <p:grpSpPr bwMode="auto">
              <a:xfrm>
                <a:off x="17264" y="22372"/>
                <a:ext cx="1073" cy="251"/>
                <a:chOff x="2956" y="1036"/>
                <a:chExt cx="560" cy="518"/>
              </a:xfrm>
            </p:grpSpPr>
            <p:sp>
              <p:nvSpPr>
                <p:cNvPr id="35987" name="Rectangle 48"/>
                <p:cNvSpPr>
                  <a:spLocks noChangeArrowheads="1"/>
                </p:cNvSpPr>
                <p:nvPr/>
              </p:nvSpPr>
              <p:spPr bwMode="auto">
                <a:xfrm>
                  <a:off x="2984" y="1036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NW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88" name="Rectangle 49"/>
                <p:cNvSpPr>
                  <a:spLocks noChangeArrowheads="1"/>
                </p:cNvSpPr>
                <p:nvPr/>
              </p:nvSpPr>
              <p:spPr bwMode="auto">
                <a:xfrm>
                  <a:off x="2956" y="1036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1" name="Group 50"/>
              <p:cNvGrpSpPr>
                <a:grpSpLocks/>
              </p:cNvGrpSpPr>
              <p:nvPr/>
            </p:nvGrpSpPr>
            <p:grpSpPr bwMode="auto">
              <a:xfrm>
                <a:off x="11600" y="22623"/>
                <a:ext cx="1125" cy="250"/>
                <a:chOff x="0" y="1554"/>
                <a:chExt cx="587" cy="518"/>
              </a:xfrm>
            </p:grpSpPr>
            <p:sp>
              <p:nvSpPr>
                <p:cNvPr id="35985" name="Rectangle 51"/>
                <p:cNvSpPr>
                  <a:spLocks noChangeArrowheads="1"/>
                </p:cNvSpPr>
                <p:nvPr/>
              </p:nvSpPr>
              <p:spPr bwMode="auto">
                <a:xfrm>
                  <a:off x="28" y="1554"/>
                  <a:ext cx="53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Chayco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86" name="Rectangle 52"/>
                <p:cNvSpPr>
                  <a:spLocks noChangeArrowheads="1"/>
                </p:cNvSpPr>
                <p:nvPr/>
              </p:nvSpPr>
              <p:spPr bwMode="auto">
                <a:xfrm>
                  <a:off x="0" y="1554"/>
                  <a:ext cx="58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2" name="Group 53"/>
              <p:cNvGrpSpPr>
                <a:grpSpLocks/>
              </p:cNvGrpSpPr>
              <p:nvPr/>
            </p:nvGrpSpPr>
            <p:grpSpPr bwMode="auto">
              <a:xfrm>
                <a:off x="12725" y="22623"/>
                <a:ext cx="799" cy="250"/>
                <a:chOff x="587" y="1554"/>
                <a:chExt cx="417" cy="518"/>
              </a:xfrm>
            </p:grpSpPr>
            <p:sp>
              <p:nvSpPr>
                <p:cNvPr id="35983" name="Rectangle 54"/>
                <p:cNvSpPr>
                  <a:spLocks noChangeArrowheads="1"/>
                </p:cNvSpPr>
                <p:nvPr/>
              </p:nvSpPr>
              <p:spPr bwMode="auto">
                <a:xfrm>
                  <a:off x="615" y="1554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0.72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84" name="Rectangle 55"/>
                <p:cNvSpPr>
                  <a:spLocks noChangeArrowheads="1"/>
                </p:cNvSpPr>
                <p:nvPr/>
              </p:nvSpPr>
              <p:spPr bwMode="auto">
                <a:xfrm>
                  <a:off x="587" y="1554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3" name="Group 56"/>
              <p:cNvGrpSpPr>
                <a:grpSpLocks/>
              </p:cNvGrpSpPr>
              <p:nvPr/>
            </p:nvGrpSpPr>
            <p:grpSpPr bwMode="auto">
              <a:xfrm>
                <a:off x="13524" y="22623"/>
                <a:ext cx="797" cy="250"/>
                <a:chOff x="1004" y="1554"/>
                <a:chExt cx="416" cy="518"/>
              </a:xfrm>
            </p:grpSpPr>
            <p:sp>
              <p:nvSpPr>
                <p:cNvPr id="35981" name="Rectangle 57"/>
                <p:cNvSpPr>
                  <a:spLocks noChangeArrowheads="1"/>
                </p:cNvSpPr>
                <p:nvPr/>
              </p:nvSpPr>
              <p:spPr bwMode="auto">
                <a:xfrm>
                  <a:off x="1032" y="1554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82" name="Rectangle 58"/>
                <p:cNvSpPr>
                  <a:spLocks noChangeArrowheads="1"/>
                </p:cNvSpPr>
                <p:nvPr/>
              </p:nvSpPr>
              <p:spPr bwMode="auto">
                <a:xfrm>
                  <a:off x="1004" y="1554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4" name="Group 59"/>
              <p:cNvGrpSpPr>
                <a:grpSpLocks/>
              </p:cNvGrpSpPr>
              <p:nvPr/>
            </p:nvGrpSpPr>
            <p:grpSpPr bwMode="auto">
              <a:xfrm>
                <a:off x="14321" y="22623"/>
                <a:ext cx="1073" cy="250"/>
                <a:chOff x="1420" y="1554"/>
                <a:chExt cx="560" cy="518"/>
              </a:xfrm>
            </p:grpSpPr>
            <p:sp>
              <p:nvSpPr>
                <p:cNvPr id="35979" name="Rectangle 60"/>
                <p:cNvSpPr>
                  <a:spLocks noChangeArrowheads="1"/>
                </p:cNvSpPr>
                <p:nvPr/>
              </p:nvSpPr>
              <p:spPr bwMode="auto">
                <a:xfrm>
                  <a:off x="1448" y="1554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80" name="Rectangle 61"/>
                <p:cNvSpPr>
                  <a:spLocks noChangeArrowheads="1"/>
                </p:cNvSpPr>
                <p:nvPr/>
              </p:nvSpPr>
              <p:spPr bwMode="auto">
                <a:xfrm>
                  <a:off x="1420" y="1554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5" name="Group 62"/>
              <p:cNvGrpSpPr>
                <a:grpSpLocks/>
              </p:cNvGrpSpPr>
              <p:nvPr/>
            </p:nvGrpSpPr>
            <p:grpSpPr bwMode="auto">
              <a:xfrm>
                <a:off x="15394" y="22623"/>
                <a:ext cx="935" cy="250"/>
                <a:chOff x="1980" y="1554"/>
                <a:chExt cx="488" cy="518"/>
              </a:xfrm>
            </p:grpSpPr>
            <p:sp>
              <p:nvSpPr>
                <p:cNvPr id="35977" name="Rectangle 63"/>
                <p:cNvSpPr>
                  <a:spLocks noChangeArrowheads="1"/>
                </p:cNvSpPr>
                <p:nvPr/>
              </p:nvSpPr>
              <p:spPr bwMode="auto">
                <a:xfrm>
                  <a:off x="2008" y="1554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5200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78" name="Rectangle 64"/>
                <p:cNvSpPr>
                  <a:spLocks noChangeArrowheads="1"/>
                </p:cNvSpPr>
                <p:nvPr/>
              </p:nvSpPr>
              <p:spPr bwMode="auto">
                <a:xfrm>
                  <a:off x="1980" y="1554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6" name="Group 65"/>
              <p:cNvGrpSpPr>
                <a:grpSpLocks/>
              </p:cNvGrpSpPr>
              <p:nvPr/>
            </p:nvGrpSpPr>
            <p:grpSpPr bwMode="auto">
              <a:xfrm>
                <a:off x="16329" y="22623"/>
                <a:ext cx="935" cy="250"/>
                <a:chOff x="2468" y="1554"/>
                <a:chExt cx="488" cy="518"/>
              </a:xfrm>
            </p:grpSpPr>
            <p:sp>
              <p:nvSpPr>
                <p:cNvPr id="35975" name="Rectangle 66"/>
                <p:cNvSpPr>
                  <a:spLocks noChangeArrowheads="1"/>
                </p:cNvSpPr>
                <p:nvPr/>
              </p:nvSpPr>
              <p:spPr bwMode="auto">
                <a:xfrm>
                  <a:off x="2496" y="1554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5150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76" name="Rectangle 67"/>
                <p:cNvSpPr>
                  <a:spLocks noChangeArrowheads="1"/>
                </p:cNvSpPr>
                <p:nvPr/>
              </p:nvSpPr>
              <p:spPr bwMode="auto">
                <a:xfrm>
                  <a:off x="2468" y="1554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7" name="Group 68"/>
              <p:cNvGrpSpPr>
                <a:grpSpLocks/>
              </p:cNvGrpSpPr>
              <p:nvPr/>
            </p:nvGrpSpPr>
            <p:grpSpPr bwMode="auto">
              <a:xfrm>
                <a:off x="17264" y="22623"/>
                <a:ext cx="1073" cy="250"/>
                <a:chOff x="2956" y="1554"/>
                <a:chExt cx="560" cy="518"/>
              </a:xfrm>
            </p:grpSpPr>
            <p:sp>
              <p:nvSpPr>
                <p:cNvPr id="35973" name="Rectangle 69"/>
                <p:cNvSpPr>
                  <a:spLocks noChangeArrowheads="1"/>
                </p:cNvSpPr>
                <p:nvPr/>
              </p:nvSpPr>
              <p:spPr bwMode="auto">
                <a:xfrm>
                  <a:off x="2984" y="1554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NW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74" name="Rectangle 70"/>
                <p:cNvSpPr>
                  <a:spLocks noChangeArrowheads="1"/>
                </p:cNvSpPr>
                <p:nvPr/>
              </p:nvSpPr>
              <p:spPr bwMode="auto">
                <a:xfrm>
                  <a:off x="2956" y="1554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8" name="Group 71"/>
              <p:cNvGrpSpPr>
                <a:grpSpLocks/>
              </p:cNvGrpSpPr>
              <p:nvPr/>
            </p:nvGrpSpPr>
            <p:grpSpPr bwMode="auto">
              <a:xfrm>
                <a:off x="11600" y="22873"/>
                <a:ext cx="1125" cy="250"/>
                <a:chOff x="0" y="2072"/>
                <a:chExt cx="587" cy="518"/>
              </a:xfrm>
            </p:grpSpPr>
            <p:sp>
              <p:nvSpPr>
                <p:cNvPr id="35971" name="Rectangle 72"/>
                <p:cNvSpPr>
                  <a:spLocks noChangeArrowheads="1"/>
                </p:cNvSpPr>
                <p:nvPr/>
              </p:nvSpPr>
              <p:spPr bwMode="auto">
                <a:xfrm>
                  <a:off x="28" y="2072"/>
                  <a:ext cx="53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Quehuisha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72" name="Rectangle 73"/>
                <p:cNvSpPr>
                  <a:spLocks noChangeArrowheads="1"/>
                </p:cNvSpPr>
                <p:nvPr/>
              </p:nvSpPr>
              <p:spPr bwMode="auto">
                <a:xfrm>
                  <a:off x="0" y="2072"/>
                  <a:ext cx="58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69" name="Group 74"/>
              <p:cNvGrpSpPr>
                <a:grpSpLocks/>
              </p:cNvGrpSpPr>
              <p:nvPr/>
            </p:nvGrpSpPr>
            <p:grpSpPr bwMode="auto">
              <a:xfrm>
                <a:off x="12725" y="22873"/>
                <a:ext cx="799" cy="250"/>
                <a:chOff x="587" y="2072"/>
                <a:chExt cx="417" cy="518"/>
              </a:xfrm>
            </p:grpSpPr>
            <p:sp>
              <p:nvSpPr>
                <p:cNvPr id="35969" name="Rectangle 75"/>
                <p:cNvSpPr>
                  <a:spLocks noChangeArrowheads="1"/>
                </p:cNvSpPr>
                <p:nvPr/>
              </p:nvSpPr>
              <p:spPr bwMode="auto">
                <a:xfrm>
                  <a:off x="615" y="2072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0.97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70" name="Rectangle 76"/>
                <p:cNvSpPr>
                  <a:spLocks noChangeArrowheads="1"/>
                </p:cNvSpPr>
                <p:nvPr/>
              </p:nvSpPr>
              <p:spPr bwMode="auto">
                <a:xfrm>
                  <a:off x="587" y="2072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0" name="Group 77"/>
              <p:cNvGrpSpPr>
                <a:grpSpLocks/>
              </p:cNvGrpSpPr>
              <p:nvPr/>
            </p:nvGrpSpPr>
            <p:grpSpPr bwMode="auto">
              <a:xfrm>
                <a:off x="13524" y="22873"/>
                <a:ext cx="797" cy="250"/>
                <a:chOff x="1004" y="2072"/>
                <a:chExt cx="416" cy="518"/>
              </a:xfrm>
            </p:grpSpPr>
            <p:sp>
              <p:nvSpPr>
                <p:cNvPr id="35967" name="Rectangle 78"/>
                <p:cNvSpPr>
                  <a:spLocks noChangeArrowheads="1"/>
                </p:cNvSpPr>
                <p:nvPr/>
              </p:nvSpPr>
              <p:spPr bwMode="auto">
                <a:xfrm>
                  <a:off x="1032" y="2072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0.20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68" name="Rectangle 79"/>
                <p:cNvSpPr>
                  <a:spLocks noChangeArrowheads="1"/>
                </p:cNvSpPr>
                <p:nvPr/>
              </p:nvSpPr>
              <p:spPr bwMode="auto">
                <a:xfrm>
                  <a:off x="1004" y="2072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1" name="Group 80"/>
              <p:cNvGrpSpPr>
                <a:grpSpLocks/>
              </p:cNvGrpSpPr>
              <p:nvPr/>
            </p:nvGrpSpPr>
            <p:grpSpPr bwMode="auto">
              <a:xfrm>
                <a:off x="14321" y="22873"/>
                <a:ext cx="1073" cy="250"/>
                <a:chOff x="1420" y="2072"/>
                <a:chExt cx="560" cy="518"/>
              </a:xfrm>
            </p:grpSpPr>
            <p:sp>
              <p:nvSpPr>
                <p:cNvPr id="35965" name="Rectangle 81"/>
                <p:cNvSpPr>
                  <a:spLocks noChangeArrowheads="1"/>
                </p:cNvSpPr>
                <p:nvPr/>
              </p:nvSpPr>
              <p:spPr bwMode="auto">
                <a:xfrm>
                  <a:off x="1448" y="2072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79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66" name="Rectangle 82"/>
                <p:cNvSpPr>
                  <a:spLocks noChangeArrowheads="1"/>
                </p:cNvSpPr>
                <p:nvPr/>
              </p:nvSpPr>
              <p:spPr bwMode="auto">
                <a:xfrm>
                  <a:off x="1420" y="2072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2" name="Group 83"/>
              <p:cNvGrpSpPr>
                <a:grpSpLocks/>
              </p:cNvGrpSpPr>
              <p:nvPr/>
            </p:nvGrpSpPr>
            <p:grpSpPr bwMode="auto">
              <a:xfrm>
                <a:off x="15394" y="22873"/>
                <a:ext cx="935" cy="250"/>
                <a:chOff x="1980" y="2072"/>
                <a:chExt cx="488" cy="518"/>
              </a:xfrm>
            </p:grpSpPr>
            <p:sp>
              <p:nvSpPr>
                <p:cNvPr id="35963" name="Rectangle 84"/>
                <p:cNvSpPr>
                  <a:spLocks noChangeArrowheads="1"/>
                </p:cNvSpPr>
                <p:nvPr/>
              </p:nvSpPr>
              <p:spPr bwMode="auto">
                <a:xfrm>
                  <a:off x="2008" y="2072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5358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64" name="Rectangle 85"/>
                <p:cNvSpPr>
                  <a:spLocks noChangeArrowheads="1"/>
                </p:cNvSpPr>
                <p:nvPr/>
              </p:nvSpPr>
              <p:spPr bwMode="auto">
                <a:xfrm>
                  <a:off x="1980" y="2072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3" name="Group 86"/>
              <p:cNvGrpSpPr>
                <a:grpSpLocks/>
              </p:cNvGrpSpPr>
              <p:nvPr/>
            </p:nvGrpSpPr>
            <p:grpSpPr bwMode="auto">
              <a:xfrm>
                <a:off x="16329" y="22873"/>
                <a:ext cx="935" cy="250"/>
                <a:chOff x="2468" y="2072"/>
                <a:chExt cx="488" cy="518"/>
              </a:xfrm>
            </p:grpSpPr>
            <p:sp>
              <p:nvSpPr>
                <p:cNvPr id="35961" name="Rectangle 87"/>
                <p:cNvSpPr>
                  <a:spLocks noChangeArrowheads="1"/>
                </p:cNvSpPr>
                <p:nvPr/>
              </p:nvSpPr>
              <p:spPr bwMode="auto">
                <a:xfrm>
                  <a:off x="2496" y="2072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5250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62" name="Rectangle 88"/>
                <p:cNvSpPr>
                  <a:spLocks noChangeArrowheads="1"/>
                </p:cNvSpPr>
                <p:nvPr/>
              </p:nvSpPr>
              <p:spPr bwMode="auto">
                <a:xfrm>
                  <a:off x="2468" y="2072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4" name="Group 89"/>
              <p:cNvGrpSpPr>
                <a:grpSpLocks/>
              </p:cNvGrpSpPr>
              <p:nvPr/>
            </p:nvGrpSpPr>
            <p:grpSpPr bwMode="auto">
              <a:xfrm>
                <a:off x="17264" y="22873"/>
                <a:ext cx="1073" cy="250"/>
                <a:chOff x="2956" y="2072"/>
                <a:chExt cx="560" cy="518"/>
              </a:xfrm>
            </p:grpSpPr>
            <p:sp>
              <p:nvSpPr>
                <p:cNvPr id="35959" name="Rectangle 90"/>
                <p:cNvSpPr>
                  <a:spLocks noChangeArrowheads="1"/>
                </p:cNvSpPr>
                <p:nvPr/>
              </p:nvSpPr>
              <p:spPr bwMode="auto">
                <a:xfrm>
                  <a:off x="2984" y="2072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60" name="Rectangle 91"/>
                <p:cNvSpPr>
                  <a:spLocks noChangeArrowheads="1"/>
                </p:cNvSpPr>
                <p:nvPr/>
              </p:nvSpPr>
              <p:spPr bwMode="auto">
                <a:xfrm>
                  <a:off x="2956" y="2072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5" name="Group 92"/>
              <p:cNvGrpSpPr>
                <a:grpSpLocks/>
              </p:cNvGrpSpPr>
              <p:nvPr/>
            </p:nvGrpSpPr>
            <p:grpSpPr bwMode="auto">
              <a:xfrm>
                <a:off x="11600" y="23123"/>
                <a:ext cx="1125" cy="250"/>
                <a:chOff x="0" y="2590"/>
                <a:chExt cx="587" cy="518"/>
              </a:xfrm>
            </p:grpSpPr>
            <p:sp>
              <p:nvSpPr>
                <p:cNvPr id="35957" name="Rectangle 93"/>
                <p:cNvSpPr>
                  <a:spLocks noChangeArrowheads="1"/>
                </p:cNvSpPr>
                <p:nvPr/>
              </p:nvSpPr>
              <p:spPr bwMode="auto">
                <a:xfrm>
                  <a:off x="28" y="2590"/>
                  <a:ext cx="53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Calomoroco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58" name="Rectangle 94"/>
                <p:cNvSpPr>
                  <a:spLocks noChangeArrowheads="1"/>
                </p:cNvSpPr>
                <p:nvPr/>
              </p:nvSpPr>
              <p:spPr bwMode="auto">
                <a:xfrm>
                  <a:off x="0" y="2590"/>
                  <a:ext cx="58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6" name="Group 95"/>
              <p:cNvGrpSpPr>
                <a:grpSpLocks/>
              </p:cNvGrpSpPr>
              <p:nvPr/>
            </p:nvGrpSpPr>
            <p:grpSpPr bwMode="auto">
              <a:xfrm>
                <a:off x="12725" y="23123"/>
                <a:ext cx="799" cy="250"/>
                <a:chOff x="587" y="2590"/>
                <a:chExt cx="417" cy="518"/>
              </a:xfrm>
            </p:grpSpPr>
            <p:sp>
              <p:nvSpPr>
                <p:cNvPr id="35955" name="Rectangle 96"/>
                <p:cNvSpPr>
                  <a:spLocks noChangeArrowheads="1"/>
                </p:cNvSpPr>
                <p:nvPr/>
              </p:nvSpPr>
              <p:spPr bwMode="auto">
                <a:xfrm>
                  <a:off x="615" y="2590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0.42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56" name="Rectangle 97"/>
                <p:cNvSpPr>
                  <a:spLocks noChangeArrowheads="1"/>
                </p:cNvSpPr>
                <p:nvPr/>
              </p:nvSpPr>
              <p:spPr bwMode="auto">
                <a:xfrm>
                  <a:off x="587" y="2590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7" name="Group 98"/>
              <p:cNvGrpSpPr>
                <a:grpSpLocks/>
              </p:cNvGrpSpPr>
              <p:nvPr/>
            </p:nvGrpSpPr>
            <p:grpSpPr bwMode="auto">
              <a:xfrm>
                <a:off x="13524" y="23123"/>
                <a:ext cx="797" cy="250"/>
                <a:chOff x="1004" y="2590"/>
                <a:chExt cx="416" cy="518"/>
              </a:xfrm>
            </p:grpSpPr>
            <p:sp>
              <p:nvSpPr>
                <p:cNvPr id="35953" name="Rectangle 99"/>
                <p:cNvSpPr>
                  <a:spLocks noChangeArrowheads="1"/>
                </p:cNvSpPr>
                <p:nvPr/>
              </p:nvSpPr>
              <p:spPr bwMode="auto">
                <a:xfrm>
                  <a:off x="1032" y="2590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54" name="Rectangle 100"/>
                <p:cNvSpPr>
                  <a:spLocks noChangeArrowheads="1"/>
                </p:cNvSpPr>
                <p:nvPr/>
              </p:nvSpPr>
              <p:spPr bwMode="auto">
                <a:xfrm>
                  <a:off x="1004" y="2590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8" name="Group 101"/>
              <p:cNvGrpSpPr>
                <a:grpSpLocks/>
              </p:cNvGrpSpPr>
              <p:nvPr/>
            </p:nvGrpSpPr>
            <p:grpSpPr bwMode="auto">
              <a:xfrm>
                <a:off x="14321" y="23123"/>
                <a:ext cx="1073" cy="250"/>
                <a:chOff x="1420" y="2590"/>
                <a:chExt cx="560" cy="518"/>
              </a:xfrm>
            </p:grpSpPr>
            <p:sp>
              <p:nvSpPr>
                <p:cNvPr id="35951" name="Rectangle 102"/>
                <p:cNvSpPr>
                  <a:spLocks noChangeArrowheads="1"/>
                </p:cNvSpPr>
                <p:nvPr/>
              </p:nvSpPr>
              <p:spPr bwMode="auto">
                <a:xfrm>
                  <a:off x="1448" y="2590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52" name="Rectangle 103"/>
                <p:cNvSpPr>
                  <a:spLocks noChangeArrowheads="1"/>
                </p:cNvSpPr>
                <p:nvPr/>
              </p:nvSpPr>
              <p:spPr bwMode="auto">
                <a:xfrm>
                  <a:off x="1420" y="2590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79" name="Group 104"/>
              <p:cNvGrpSpPr>
                <a:grpSpLocks/>
              </p:cNvGrpSpPr>
              <p:nvPr/>
            </p:nvGrpSpPr>
            <p:grpSpPr bwMode="auto">
              <a:xfrm>
                <a:off x="15394" y="23123"/>
                <a:ext cx="935" cy="250"/>
                <a:chOff x="1980" y="2590"/>
                <a:chExt cx="488" cy="518"/>
              </a:xfrm>
            </p:grpSpPr>
            <p:sp>
              <p:nvSpPr>
                <p:cNvPr id="35949" name="Rectangle 105"/>
                <p:cNvSpPr>
                  <a:spLocks noChangeArrowheads="1"/>
                </p:cNvSpPr>
                <p:nvPr/>
              </p:nvSpPr>
              <p:spPr bwMode="auto">
                <a:xfrm>
                  <a:off x="2008" y="2590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5340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50" name="Rectangle 106"/>
                <p:cNvSpPr>
                  <a:spLocks noChangeArrowheads="1"/>
                </p:cNvSpPr>
                <p:nvPr/>
              </p:nvSpPr>
              <p:spPr bwMode="auto">
                <a:xfrm>
                  <a:off x="1980" y="2590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0" name="Group 107"/>
              <p:cNvGrpSpPr>
                <a:grpSpLocks/>
              </p:cNvGrpSpPr>
              <p:nvPr/>
            </p:nvGrpSpPr>
            <p:grpSpPr bwMode="auto">
              <a:xfrm>
                <a:off x="16329" y="23123"/>
                <a:ext cx="935" cy="250"/>
                <a:chOff x="2468" y="2590"/>
                <a:chExt cx="488" cy="518"/>
              </a:xfrm>
            </p:grpSpPr>
            <p:sp>
              <p:nvSpPr>
                <p:cNvPr id="35947" name="Rectangle 108"/>
                <p:cNvSpPr>
                  <a:spLocks noChangeArrowheads="1"/>
                </p:cNvSpPr>
                <p:nvPr/>
              </p:nvSpPr>
              <p:spPr bwMode="auto">
                <a:xfrm>
                  <a:off x="2496" y="2590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5200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48" name="Rectangle 109"/>
                <p:cNvSpPr>
                  <a:spLocks noChangeArrowheads="1"/>
                </p:cNvSpPr>
                <p:nvPr/>
              </p:nvSpPr>
              <p:spPr bwMode="auto">
                <a:xfrm>
                  <a:off x="2468" y="2590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1" name="Group 110"/>
              <p:cNvGrpSpPr>
                <a:grpSpLocks/>
              </p:cNvGrpSpPr>
              <p:nvPr/>
            </p:nvGrpSpPr>
            <p:grpSpPr bwMode="auto">
              <a:xfrm>
                <a:off x="17264" y="23123"/>
                <a:ext cx="1073" cy="250"/>
                <a:chOff x="2956" y="2590"/>
                <a:chExt cx="560" cy="518"/>
              </a:xfrm>
            </p:grpSpPr>
            <p:sp>
              <p:nvSpPr>
                <p:cNvPr id="35945" name="Rectangle 111"/>
                <p:cNvSpPr>
                  <a:spLocks noChangeArrowheads="1"/>
                </p:cNvSpPr>
                <p:nvPr/>
              </p:nvSpPr>
              <p:spPr bwMode="auto">
                <a:xfrm>
                  <a:off x="2984" y="2590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4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956" y="2590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2" name="Group 113"/>
              <p:cNvGrpSpPr>
                <a:grpSpLocks/>
              </p:cNvGrpSpPr>
              <p:nvPr/>
            </p:nvGrpSpPr>
            <p:grpSpPr bwMode="auto">
              <a:xfrm>
                <a:off x="11600" y="23373"/>
                <a:ext cx="1125" cy="251"/>
                <a:chOff x="0" y="3108"/>
                <a:chExt cx="587" cy="518"/>
              </a:xfrm>
            </p:grpSpPr>
            <p:sp>
              <p:nvSpPr>
                <p:cNvPr id="35943" name="Rectangle 114"/>
                <p:cNvSpPr>
                  <a:spLocks noChangeArrowheads="1"/>
                </p:cNvSpPr>
                <p:nvPr/>
              </p:nvSpPr>
              <p:spPr bwMode="auto">
                <a:xfrm>
                  <a:off x="28" y="3108"/>
                  <a:ext cx="53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Ccaccansa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44" name="Rectangle 115"/>
                <p:cNvSpPr>
                  <a:spLocks noChangeArrowheads="1"/>
                </p:cNvSpPr>
                <p:nvPr/>
              </p:nvSpPr>
              <p:spPr bwMode="auto">
                <a:xfrm>
                  <a:off x="0" y="3108"/>
                  <a:ext cx="58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3" name="Group 116"/>
              <p:cNvGrpSpPr>
                <a:grpSpLocks/>
              </p:cNvGrpSpPr>
              <p:nvPr/>
            </p:nvGrpSpPr>
            <p:grpSpPr bwMode="auto">
              <a:xfrm>
                <a:off x="12725" y="23373"/>
                <a:ext cx="799" cy="251"/>
                <a:chOff x="587" y="3108"/>
                <a:chExt cx="417" cy="518"/>
              </a:xfrm>
            </p:grpSpPr>
            <p:sp>
              <p:nvSpPr>
                <p:cNvPr id="35941" name="Rectangle 117"/>
                <p:cNvSpPr>
                  <a:spLocks noChangeArrowheads="1"/>
                </p:cNvSpPr>
                <p:nvPr/>
              </p:nvSpPr>
              <p:spPr bwMode="auto">
                <a:xfrm>
                  <a:off x="615" y="3108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0.66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42" name="Rectangle 118"/>
                <p:cNvSpPr>
                  <a:spLocks noChangeArrowheads="1"/>
                </p:cNvSpPr>
                <p:nvPr/>
              </p:nvSpPr>
              <p:spPr bwMode="auto">
                <a:xfrm>
                  <a:off x="587" y="3108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4" name="Group 119"/>
              <p:cNvGrpSpPr>
                <a:grpSpLocks/>
              </p:cNvGrpSpPr>
              <p:nvPr/>
            </p:nvGrpSpPr>
            <p:grpSpPr bwMode="auto">
              <a:xfrm>
                <a:off x="13524" y="23373"/>
                <a:ext cx="797" cy="251"/>
                <a:chOff x="1004" y="3108"/>
                <a:chExt cx="416" cy="518"/>
              </a:xfrm>
            </p:grpSpPr>
            <p:sp>
              <p:nvSpPr>
                <p:cNvPr id="35939" name="Rectangle 120"/>
                <p:cNvSpPr>
                  <a:spLocks noChangeArrowheads="1"/>
                </p:cNvSpPr>
                <p:nvPr/>
              </p:nvSpPr>
              <p:spPr bwMode="auto">
                <a:xfrm>
                  <a:off x="1032" y="3108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0.51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40" name="Rectangle 121"/>
                <p:cNvSpPr>
                  <a:spLocks noChangeArrowheads="1"/>
                </p:cNvSpPr>
                <p:nvPr/>
              </p:nvSpPr>
              <p:spPr bwMode="auto">
                <a:xfrm>
                  <a:off x="1004" y="3108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5" name="Group 122"/>
              <p:cNvGrpSpPr>
                <a:grpSpLocks/>
              </p:cNvGrpSpPr>
              <p:nvPr/>
            </p:nvGrpSpPr>
            <p:grpSpPr bwMode="auto">
              <a:xfrm>
                <a:off x="14321" y="23373"/>
                <a:ext cx="1073" cy="251"/>
                <a:chOff x="1420" y="3108"/>
                <a:chExt cx="560" cy="518"/>
              </a:xfrm>
            </p:grpSpPr>
            <p:sp>
              <p:nvSpPr>
                <p:cNvPr id="35937" name="Rectangle 123"/>
                <p:cNvSpPr>
                  <a:spLocks noChangeArrowheads="1"/>
                </p:cNvSpPr>
                <p:nvPr/>
              </p:nvSpPr>
              <p:spPr bwMode="auto">
                <a:xfrm>
                  <a:off x="1448" y="3108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23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38" name="Rectangle 124"/>
                <p:cNvSpPr>
                  <a:spLocks noChangeArrowheads="1"/>
                </p:cNvSpPr>
                <p:nvPr/>
              </p:nvSpPr>
              <p:spPr bwMode="auto">
                <a:xfrm>
                  <a:off x="1420" y="3108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6" name="Group 125"/>
              <p:cNvGrpSpPr>
                <a:grpSpLocks/>
              </p:cNvGrpSpPr>
              <p:nvPr/>
            </p:nvGrpSpPr>
            <p:grpSpPr bwMode="auto">
              <a:xfrm>
                <a:off x="15394" y="23373"/>
                <a:ext cx="935" cy="251"/>
                <a:chOff x="1980" y="3108"/>
                <a:chExt cx="488" cy="518"/>
              </a:xfrm>
            </p:grpSpPr>
            <p:sp>
              <p:nvSpPr>
                <p:cNvPr id="35935" name="Rectangle 126"/>
                <p:cNvSpPr>
                  <a:spLocks noChangeArrowheads="1"/>
                </p:cNvSpPr>
                <p:nvPr/>
              </p:nvSpPr>
              <p:spPr bwMode="auto">
                <a:xfrm>
                  <a:off x="2008" y="3108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5435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36" name="Rectangle 127"/>
                <p:cNvSpPr>
                  <a:spLocks noChangeArrowheads="1"/>
                </p:cNvSpPr>
                <p:nvPr/>
              </p:nvSpPr>
              <p:spPr bwMode="auto">
                <a:xfrm>
                  <a:off x="1980" y="3108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7" name="Group 128"/>
              <p:cNvGrpSpPr>
                <a:grpSpLocks/>
              </p:cNvGrpSpPr>
              <p:nvPr/>
            </p:nvGrpSpPr>
            <p:grpSpPr bwMode="auto">
              <a:xfrm>
                <a:off x="16329" y="23373"/>
                <a:ext cx="935" cy="251"/>
                <a:chOff x="2468" y="3108"/>
                <a:chExt cx="488" cy="518"/>
              </a:xfrm>
            </p:grpSpPr>
            <p:sp>
              <p:nvSpPr>
                <p:cNvPr id="35933" name="Rectangle 129"/>
                <p:cNvSpPr>
                  <a:spLocks noChangeArrowheads="1"/>
                </p:cNvSpPr>
                <p:nvPr/>
              </p:nvSpPr>
              <p:spPr bwMode="auto">
                <a:xfrm>
                  <a:off x="2496" y="3108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5250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34" name="Rectangle 130"/>
                <p:cNvSpPr>
                  <a:spLocks noChangeArrowheads="1"/>
                </p:cNvSpPr>
                <p:nvPr/>
              </p:nvSpPr>
              <p:spPr bwMode="auto">
                <a:xfrm>
                  <a:off x="2468" y="3108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8" name="Group 131"/>
              <p:cNvGrpSpPr>
                <a:grpSpLocks/>
              </p:cNvGrpSpPr>
              <p:nvPr/>
            </p:nvGrpSpPr>
            <p:grpSpPr bwMode="auto">
              <a:xfrm>
                <a:off x="17264" y="23373"/>
                <a:ext cx="1073" cy="251"/>
                <a:chOff x="2956" y="3108"/>
                <a:chExt cx="560" cy="518"/>
              </a:xfrm>
            </p:grpSpPr>
            <p:sp>
              <p:nvSpPr>
                <p:cNvPr id="35931" name="Rectangle 132"/>
                <p:cNvSpPr>
                  <a:spLocks noChangeArrowheads="1"/>
                </p:cNvSpPr>
                <p:nvPr/>
              </p:nvSpPr>
              <p:spPr bwMode="auto">
                <a:xfrm>
                  <a:off x="2984" y="3108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3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956" y="3108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89" name="Group 134"/>
              <p:cNvGrpSpPr>
                <a:grpSpLocks/>
              </p:cNvGrpSpPr>
              <p:nvPr/>
            </p:nvGrpSpPr>
            <p:grpSpPr bwMode="auto">
              <a:xfrm>
                <a:off x="11600" y="23624"/>
                <a:ext cx="1125" cy="250"/>
                <a:chOff x="0" y="3626"/>
                <a:chExt cx="587" cy="518"/>
              </a:xfrm>
            </p:grpSpPr>
            <p:sp>
              <p:nvSpPr>
                <p:cNvPr id="3592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" y="3626"/>
                  <a:ext cx="53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Cututi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30" name="Rectangle 136"/>
                <p:cNvSpPr>
                  <a:spLocks noChangeArrowheads="1"/>
                </p:cNvSpPr>
                <p:nvPr/>
              </p:nvSpPr>
              <p:spPr bwMode="auto">
                <a:xfrm>
                  <a:off x="0" y="3626"/>
                  <a:ext cx="58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0" name="Group 137"/>
              <p:cNvGrpSpPr>
                <a:grpSpLocks/>
              </p:cNvGrpSpPr>
              <p:nvPr/>
            </p:nvGrpSpPr>
            <p:grpSpPr bwMode="auto">
              <a:xfrm>
                <a:off x="12725" y="23624"/>
                <a:ext cx="799" cy="250"/>
                <a:chOff x="587" y="3626"/>
                <a:chExt cx="417" cy="518"/>
              </a:xfrm>
            </p:grpSpPr>
            <p:sp>
              <p:nvSpPr>
                <p:cNvPr id="35927" name="Rectangle 138"/>
                <p:cNvSpPr>
                  <a:spLocks noChangeArrowheads="1"/>
                </p:cNvSpPr>
                <p:nvPr/>
              </p:nvSpPr>
              <p:spPr bwMode="auto">
                <a:xfrm>
                  <a:off x="615" y="3626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0.50*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28" name="Rectangle 139"/>
                <p:cNvSpPr>
                  <a:spLocks noChangeArrowheads="1"/>
                </p:cNvSpPr>
                <p:nvPr/>
              </p:nvSpPr>
              <p:spPr bwMode="auto">
                <a:xfrm>
                  <a:off x="587" y="3626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1" name="Group 140"/>
              <p:cNvGrpSpPr>
                <a:grpSpLocks/>
              </p:cNvGrpSpPr>
              <p:nvPr/>
            </p:nvGrpSpPr>
            <p:grpSpPr bwMode="auto">
              <a:xfrm>
                <a:off x="13524" y="23624"/>
                <a:ext cx="797" cy="250"/>
                <a:chOff x="1004" y="3626"/>
                <a:chExt cx="416" cy="518"/>
              </a:xfrm>
            </p:grpSpPr>
            <p:sp>
              <p:nvSpPr>
                <p:cNvPr id="35925" name="Rectangle 141"/>
                <p:cNvSpPr>
                  <a:spLocks noChangeArrowheads="1"/>
                </p:cNvSpPr>
                <p:nvPr/>
              </p:nvSpPr>
              <p:spPr bwMode="auto">
                <a:xfrm>
                  <a:off x="1032" y="3626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0.38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26" name="Rectangle 142"/>
                <p:cNvSpPr>
                  <a:spLocks noChangeArrowheads="1"/>
                </p:cNvSpPr>
                <p:nvPr/>
              </p:nvSpPr>
              <p:spPr bwMode="auto">
                <a:xfrm>
                  <a:off x="1004" y="3626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2" name="Group 143"/>
              <p:cNvGrpSpPr>
                <a:grpSpLocks/>
              </p:cNvGrpSpPr>
              <p:nvPr/>
            </p:nvGrpSpPr>
            <p:grpSpPr bwMode="auto">
              <a:xfrm>
                <a:off x="14321" y="23624"/>
                <a:ext cx="1073" cy="250"/>
                <a:chOff x="1420" y="3626"/>
                <a:chExt cx="560" cy="518"/>
              </a:xfrm>
            </p:grpSpPr>
            <p:sp>
              <p:nvSpPr>
                <p:cNvPr id="35923" name="Rectangle 144"/>
                <p:cNvSpPr>
                  <a:spLocks noChangeArrowheads="1"/>
                </p:cNvSpPr>
                <p:nvPr/>
              </p:nvSpPr>
              <p:spPr bwMode="auto">
                <a:xfrm>
                  <a:off x="1448" y="3626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24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24" name="Rectangle 145"/>
                <p:cNvSpPr>
                  <a:spLocks noChangeArrowheads="1"/>
                </p:cNvSpPr>
                <p:nvPr/>
              </p:nvSpPr>
              <p:spPr bwMode="auto">
                <a:xfrm>
                  <a:off x="1420" y="3626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3" name="Group 146"/>
              <p:cNvGrpSpPr>
                <a:grpSpLocks/>
              </p:cNvGrpSpPr>
              <p:nvPr/>
            </p:nvGrpSpPr>
            <p:grpSpPr bwMode="auto">
              <a:xfrm>
                <a:off x="15394" y="23624"/>
                <a:ext cx="935" cy="250"/>
                <a:chOff x="1980" y="3626"/>
                <a:chExt cx="488" cy="518"/>
              </a:xfrm>
            </p:grpSpPr>
            <p:sp>
              <p:nvSpPr>
                <p:cNvPr id="35921" name="Rectangle 147"/>
                <p:cNvSpPr>
                  <a:spLocks noChangeArrowheads="1"/>
                </p:cNvSpPr>
                <p:nvPr/>
              </p:nvSpPr>
              <p:spPr bwMode="auto">
                <a:xfrm>
                  <a:off x="2008" y="3626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5360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22" name="Rectangle 148"/>
                <p:cNvSpPr>
                  <a:spLocks noChangeArrowheads="1"/>
                </p:cNvSpPr>
                <p:nvPr/>
              </p:nvSpPr>
              <p:spPr bwMode="auto">
                <a:xfrm>
                  <a:off x="1980" y="3626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4" name="Group 149"/>
              <p:cNvGrpSpPr>
                <a:grpSpLocks/>
              </p:cNvGrpSpPr>
              <p:nvPr/>
            </p:nvGrpSpPr>
            <p:grpSpPr bwMode="auto">
              <a:xfrm>
                <a:off x="16329" y="23624"/>
                <a:ext cx="935" cy="250"/>
                <a:chOff x="2468" y="3626"/>
                <a:chExt cx="488" cy="518"/>
              </a:xfrm>
            </p:grpSpPr>
            <p:sp>
              <p:nvSpPr>
                <p:cNvPr id="35919" name="Rectangle 150"/>
                <p:cNvSpPr>
                  <a:spLocks noChangeArrowheads="1"/>
                </p:cNvSpPr>
                <p:nvPr/>
              </p:nvSpPr>
              <p:spPr bwMode="auto">
                <a:xfrm>
                  <a:off x="2496" y="3626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5200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20" name="Rectangle 151"/>
                <p:cNvSpPr>
                  <a:spLocks noChangeArrowheads="1"/>
                </p:cNvSpPr>
                <p:nvPr/>
              </p:nvSpPr>
              <p:spPr bwMode="auto">
                <a:xfrm>
                  <a:off x="2468" y="3626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5" name="Group 152"/>
              <p:cNvGrpSpPr>
                <a:grpSpLocks/>
              </p:cNvGrpSpPr>
              <p:nvPr/>
            </p:nvGrpSpPr>
            <p:grpSpPr bwMode="auto">
              <a:xfrm>
                <a:off x="17264" y="23624"/>
                <a:ext cx="1073" cy="250"/>
                <a:chOff x="2956" y="3626"/>
                <a:chExt cx="560" cy="518"/>
              </a:xfrm>
            </p:grpSpPr>
            <p:sp>
              <p:nvSpPr>
                <p:cNvPr id="35917" name="Rectangle 153"/>
                <p:cNvSpPr>
                  <a:spLocks noChangeArrowheads="1"/>
                </p:cNvSpPr>
                <p:nvPr/>
              </p:nvSpPr>
              <p:spPr bwMode="auto">
                <a:xfrm>
                  <a:off x="2984" y="3626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18" name="Rectangle 154"/>
                <p:cNvSpPr>
                  <a:spLocks noChangeArrowheads="1"/>
                </p:cNvSpPr>
                <p:nvPr/>
              </p:nvSpPr>
              <p:spPr bwMode="auto">
                <a:xfrm>
                  <a:off x="2956" y="3626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6" name="Group 155"/>
              <p:cNvGrpSpPr>
                <a:grpSpLocks/>
              </p:cNvGrpSpPr>
              <p:nvPr/>
            </p:nvGrpSpPr>
            <p:grpSpPr bwMode="auto">
              <a:xfrm>
                <a:off x="11600" y="23874"/>
                <a:ext cx="1125" cy="250"/>
                <a:chOff x="0" y="4144"/>
                <a:chExt cx="587" cy="518"/>
              </a:xfrm>
            </p:grpSpPr>
            <p:sp>
              <p:nvSpPr>
                <p:cNvPr id="35915" name="Rectangle 156"/>
                <p:cNvSpPr>
                  <a:spLocks noChangeArrowheads="1"/>
                </p:cNvSpPr>
                <p:nvPr/>
              </p:nvSpPr>
              <p:spPr bwMode="auto">
                <a:xfrm>
                  <a:off x="28" y="4144"/>
                  <a:ext cx="53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Total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16" name="Rectangle 157"/>
                <p:cNvSpPr>
                  <a:spLocks noChangeArrowheads="1"/>
                </p:cNvSpPr>
                <p:nvPr/>
              </p:nvSpPr>
              <p:spPr bwMode="auto">
                <a:xfrm>
                  <a:off x="0" y="4144"/>
                  <a:ext cx="58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7" name="Group 158"/>
              <p:cNvGrpSpPr>
                <a:grpSpLocks/>
              </p:cNvGrpSpPr>
              <p:nvPr/>
            </p:nvGrpSpPr>
            <p:grpSpPr bwMode="auto">
              <a:xfrm>
                <a:off x="12725" y="23874"/>
                <a:ext cx="799" cy="250"/>
                <a:chOff x="587" y="4144"/>
                <a:chExt cx="417" cy="518"/>
              </a:xfrm>
            </p:grpSpPr>
            <p:sp>
              <p:nvSpPr>
                <p:cNvPr id="35913" name="Rectangle 159"/>
                <p:cNvSpPr>
                  <a:spLocks noChangeArrowheads="1"/>
                </p:cNvSpPr>
                <p:nvPr/>
              </p:nvSpPr>
              <p:spPr bwMode="auto">
                <a:xfrm>
                  <a:off x="615" y="4144"/>
                  <a:ext cx="3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3.84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14" name="Rectangle 160"/>
                <p:cNvSpPr>
                  <a:spLocks noChangeArrowheads="1"/>
                </p:cNvSpPr>
                <p:nvPr/>
              </p:nvSpPr>
              <p:spPr bwMode="auto">
                <a:xfrm>
                  <a:off x="587" y="4144"/>
                  <a:ext cx="417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8" name="Group 161"/>
              <p:cNvGrpSpPr>
                <a:grpSpLocks/>
              </p:cNvGrpSpPr>
              <p:nvPr/>
            </p:nvGrpSpPr>
            <p:grpSpPr bwMode="auto">
              <a:xfrm>
                <a:off x="13524" y="23874"/>
                <a:ext cx="797" cy="250"/>
                <a:chOff x="1004" y="4144"/>
                <a:chExt cx="416" cy="518"/>
              </a:xfrm>
            </p:grpSpPr>
            <p:sp>
              <p:nvSpPr>
                <p:cNvPr id="35911" name="Rectangle 162"/>
                <p:cNvSpPr>
                  <a:spLocks noChangeArrowheads="1"/>
                </p:cNvSpPr>
                <p:nvPr/>
              </p:nvSpPr>
              <p:spPr bwMode="auto">
                <a:xfrm>
                  <a:off x="1032" y="4144"/>
                  <a:ext cx="36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1.54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12" name="Rectangle 163"/>
                <p:cNvSpPr>
                  <a:spLocks noChangeArrowheads="1"/>
                </p:cNvSpPr>
                <p:nvPr/>
              </p:nvSpPr>
              <p:spPr bwMode="auto">
                <a:xfrm>
                  <a:off x="1004" y="4144"/>
                  <a:ext cx="416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899" name="Group 164"/>
              <p:cNvGrpSpPr>
                <a:grpSpLocks/>
              </p:cNvGrpSpPr>
              <p:nvPr/>
            </p:nvGrpSpPr>
            <p:grpSpPr bwMode="auto">
              <a:xfrm>
                <a:off x="14321" y="23874"/>
                <a:ext cx="1073" cy="250"/>
                <a:chOff x="1420" y="4144"/>
                <a:chExt cx="560" cy="518"/>
              </a:xfrm>
            </p:grpSpPr>
            <p:sp>
              <p:nvSpPr>
                <p:cNvPr id="35909" name="Rectangle 165"/>
                <p:cNvSpPr>
                  <a:spLocks noChangeArrowheads="1"/>
                </p:cNvSpPr>
                <p:nvPr/>
              </p:nvSpPr>
              <p:spPr bwMode="auto">
                <a:xfrm>
                  <a:off x="1448" y="4144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10" name="Rectangle 166"/>
                <p:cNvSpPr>
                  <a:spLocks noChangeArrowheads="1"/>
                </p:cNvSpPr>
                <p:nvPr/>
              </p:nvSpPr>
              <p:spPr bwMode="auto">
                <a:xfrm>
                  <a:off x="1420" y="4144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900" name="Group 167"/>
              <p:cNvGrpSpPr>
                <a:grpSpLocks/>
              </p:cNvGrpSpPr>
              <p:nvPr/>
            </p:nvGrpSpPr>
            <p:grpSpPr bwMode="auto">
              <a:xfrm>
                <a:off x="15394" y="23874"/>
                <a:ext cx="935" cy="250"/>
                <a:chOff x="1980" y="4144"/>
                <a:chExt cx="488" cy="518"/>
              </a:xfrm>
            </p:grpSpPr>
            <p:sp>
              <p:nvSpPr>
                <p:cNvPr id="35907" name="Rectangle 168"/>
                <p:cNvSpPr>
                  <a:spLocks noChangeArrowheads="1"/>
                </p:cNvSpPr>
                <p:nvPr/>
              </p:nvSpPr>
              <p:spPr bwMode="auto">
                <a:xfrm>
                  <a:off x="2008" y="4144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5628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08" name="Rectangle 169"/>
                <p:cNvSpPr>
                  <a:spLocks noChangeArrowheads="1"/>
                </p:cNvSpPr>
                <p:nvPr/>
              </p:nvSpPr>
              <p:spPr bwMode="auto">
                <a:xfrm>
                  <a:off x="1980" y="4144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901" name="Group 170"/>
              <p:cNvGrpSpPr>
                <a:grpSpLocks/>
              </p:cNvGrpSpPr>
              <p:nvPr/>
            </p:nvGrpSpPr>
            <p:grpSpPr bwMode="auto">
              <a:xfrm>
                <a:off x="16329" y="23874"/>
                <a:ext cx="935" cy="250"/>
                <a:chOff x="2468" y="4144"/>
                <a:chExt cx="488" cy="518"/>
              </a:xfrm>
            </p:grpSpPr>
            <p:sp>
              <p:nvSpPr>
                <p:cNvPr id="35905" name="Rectangle 171"/>
                <p:cNvSpPr>
                  <a:spLocks noChangeArrowheads="1"/>
                </p:cNvSpPr>
                <p:nvPr/>
              </p:nvSpPr>
              <p:spPr bwMode="auto">
                <a:xfrm>
                  <a:off x="2496" y="4144"/>
                  <a:ext cx="432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5150</a:t>
                  </a:r>
                  <a:endParaRPr lang="cs-CZ" altLang="cs-CZ" sz="1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06" name="Rectangle 172"/>
                <p:cNvSpPr>
                  <a:spLocks noChangeArrowheads="1"/>
                </p:cNvSpPr>
                <p:nvPr/>
              </p:nvSpPr>
              <p:spPr bwMode="auto">
                <a:xfrm>
                  <a:off x="2468" y="4144"/>
                  <a:ext cx="488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  <p:grpSp>
            <p:nvGrpSpPr>
              <p:cNvPr id="35902" name="Group 173"/>
              <p:cNvGrpSpPr>
                <a:grpSpLocks/>
              </p:cNvGrpSpPr>
              <p:nvPr/>
            </p:nvGrpSpPr>
            <p:grpSpPr bwMode="auto">
              <a:xfrm>
                <a:off x="17264" y="23874"/>
                <a:ext cx="1073" cy="250"/>
                <a:chOff x="2956" y="4144"/>
                <a:chExt cx="560" cy="518"/>
              </a:xfrm>
            </p:grpSpPr>
            <p:sp>
              <p:nvSpPr>
                <p:cNvPr id="35903" name="Rectangle 174"/>
                <p:cNvSpPr>
                  <a:spLocks noChangeArrowheads="1"/>
                </p:cNvSpPr>
                <p:nvPr/>
              </p:nvSpPr>
              <p:spPr bwMode="auto">
                <a:xfrm>
                  <a:off x="2984" y="4144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800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5904" name="Rectangle 175"/>
                <p:cNvSpPr>
                  <a:spLocks noChangeArrowheads="1"/>
                </p:cNvSpPr>
                <p:nvPr/>
              </p:nvSpPr>
              <p:spPr bwMode="auto">
                <a:xfrm>
                  <a:off x="2956" y="4144"/>
                  <a:ext cx="560" cy="518"/>
                </a:xfrm>
                <a:prstGeom prst="rect">
                  <a:avLst/>
                </a:prstGeom>
                <a:noFill/>
                <a:ln w="12700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4000" tIns="190800" rIns="54000" bIns="1080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000"/>
                </a:p>
              </p:txBody>
            </p:sp>
          </p:grpSp>
        </p:grpSp>
        <p:sp>
          <p:nvSpPr>
            <p:cNvPr id="35845" name="Rectangle 176"/>
            <p:cNvSpPr>
              <a:spLocks noChangeArrowheads="1"/>
            </p:cNvSpPr>
            <p:nvPr/>
          </p:nvSpPr>
          <p:spPr bwMode="auto">
            <a:xfrm>
              <a:off x="11566" y="21863"/>
              <a:ext cx="6803" cy="2267"/>
            </a:xfrm>
            <a:prstGeom prst="rect">
              <a:avLst/>
            </a:prstGeom>
            <a:solidFill>
              <a:srgbClr val="FFF0CC">
                <a:alpha val="0"/>
              </a:srgbClr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54000" tIns="370800" rIns="5400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67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2" y="780112"/>
            <a:ext cx="8373980" cy="60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25643" y="185530"/>
            <a:ext cx="1070496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latin typeface="Comic Sans MS" panose="030F0702030302020204" pitchFamily="66" charset="0"/>
              </a:rPr>
              <a:t>T</a:t>
            </a:r>
            <a:r>
              <a:rPr lang="en-GB" sz="3200" dirty="0">
                <a:latin typeface="Comic Sans MS" panose="030F0702030302020204" pitchFamily="66" charset="0"/>
                <a:cs typeface="Times New Roman" pitchFamily="18" charset="0"/>
              </a:rPr>
              <a:t>he watershed </a:t>
            </a:r>
            <a:r>
              <a:rPr lang="cs-CZ" sz="3200" dirty="0" err="1">
                <a:latin typeface="Comic Sans MS" panose="030F0702030302020204" pitchFamily="66" charset="0"/>
              </a:rPr>
              <a:t>between</a:t>
            </a:r>
            <a:r>
              <a:rPr lang="cs-CZ" sz="3200" dirty="0"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latin typeface="Comic Sans MS" panose="030F0702030302020204" pitchFamily="66" charset="0"/>
              </a:rPr>
              <a:t>Pacific</a:t>
            </a:r>
            <a:r>
              <a:rPr lang="cs-CZ" sz="3200" dirty="0"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latin typeface="Comic Sans MS" panose="030F0702030302020204" pitchFamily="66" charset="0"/>
              </a:rPr>
              <a:t>and</a:t>
            </a:r>
            <a:r>
              <a:rPr lang="cs-CZ" sz="3200" dirty="0"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latin typeface="Comic Sans MS" panose="030F0702030302020204" pitchFamily="66" charset="0"/>
              </a:rPr>
              <a:t>Atlantic</a:t>
            </a:r>
            <a:r>
              <a:rPr lang="cs-CZ" sz="3200" dirty="0">
                <a:latin typeface="Comic Sans MS" panose="030F0702030302020204" pitchFamily="66" charset="0"/>
              </a:rPr>
              <a:t> </a:t>
            </a:r>
            <a:r>
              <a:rPr lang="cs-CZ" sz="3200" dirty="0" err="1">
                <a:latin typeface="Comic Sans MS" panose="030F0702030302020204" pitchFamily="66" charset="0"/>
              </a:rPr>
              <a:t>Oceans</a:t>
            </a:r>
            <a:endParaRPr lang="cs-CZ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0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26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069433" y="6208294"/>
            <a:ext cx="830980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</a:rPr>
              <a:t>Carhuasanta</a:t>
            </a:r>
            <a:r>
              <a:rPr lang="cs-CZ" altLang="cs-CZ" sz="2800" dirty="0">
                <a:latin typeface="Times New Roman" panose="02020603050405020304" pitchFamily="18" charset="0"/>
              </a:rPr>
              <a:t> River and Nevado </a:t>
            </a:r>
            <a:r>
              <a:rPr lang="cs-CZ" altLang="cs-CZ" sz="2800" dirty="0" err="1">
                <a:latin typeface="Times New Roman" panose="02020603050405020304" pitchFamily="18" charset="0"/>
              </a:rPr>
              <a:t>Mismi</a:t>
            </a:r>
            <a:r>
              <a:rPr lang="cs-CZ" altLang="cs-CZ" sz="2800" dirty="0">
                <a:latin typeface="Times New Roman" panose="02020603050405020304" pitchFamily="18" charset="0"/>
              </a:rPr>
              <a:t> (5628 m)</a:t>
            </a:r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4583114" y="2349500"/>
            <a:ext cx="433387" cy="215900"/>
          </a:xfrm>
          <a:prstGeom prst="star4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>
            <a:off x="6743701" y="2276476"/>
            <a:ext cx="360363" cy="288925"/>
          </a:xfrm>
          <a:prstGeom prst="star4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48323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ig3_08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4491038" y="5943601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3503614" y="6308726"/>
            <a:ext cx="71643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b="1">
                <a:solidFill>
                  <a:schemeClr val="tx2"/>
                </a:solidFill>
              </a:rPr>
              <a:t>Distribution of soils in the Amazon River headstream area</a:t>
            </a:r>
            <a:endParaRPr lang="cs-CZ" altLang="cs-CZ" sz="2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32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117138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279651" y="6092826"/>
            <a:ext cx="638597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dirty="0"/>
              <a:t>Die </a:t>
            </a:r>
            <a:r>
              <a:rPr lang="cs-CZ" sz="2400" dirty="0" err="1"/>
              <a:t>Talvegetation</a:t>
            </a:r>
            <a:r>
              <a:rPr lang="cs-CZ" sz="2400" dirty="0"/>
              <a:t> „</a:t>
            </a:r>
            <a:r>
              <a:rPr lang="cs-CZ" sz="2400" dirty="0" err="1"/>
              <a:t>Champa</a:t>
            </a:r>
            <a:r>
              <a:rPr lang="cs-CZ" sz="2400" dirty="0"/>
              <a:t>“ (</a:t>
            </a:r>
            <a:r>
              <a:rPr lang="cs-CZ" sz="2400" dirty="0" err="1"/>
              <a:t>Distichia</a:t>
            </a:r>
            <a:r>
              <a:rPr lang="cs-CZ" sz="2400" dirty="0"/>
              <a:t> </a:t>
            </a:r>
            <a:r>
              <a:rPr lang="cs-CZ" sz="2400" dirty="0" err="1"/>
              <a:t>muscoides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301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list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840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-1" y="5805489"/>
            <a:ext cx="12192001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climatic station at the Amazon’s source, located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5075 m above sea level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 in Peru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background Nevado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Mismi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(5628 m).</a:t>
            </a:r>
          </a:p>
        </p:txBody>
      </p:sp>
    </p:spTree>
    <p:extLst>
      <p:ext uri="{BB962C8B-B14F-4D97-AF65-F5344CB8AC3E}">
        <p14:creationId xmlns:p14="http://schemas.microsoft.com/office/powerpoint/2010/main" val="180982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6" y="-191055"/>
            <a:ext cx="10503975" cy="625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5681664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Amazon’s source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climatic station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Charles University in Prague (5075 m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a.m.s.l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period 30.7. - 6.8. 2008.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224462" y="5613678"/>
            <a:ext cx="1736153" cy="338554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air </a:t>
            </a:r>
            <a:r>
              <a:rPr lang="cs-CZ" altLang="cs-CZ" sz="1600" dirty="0" err="1"/>
              <a:t>temperature</a:t>
            </a:r>
            <a:endParaRPr lang="cs-CZ" altLang="cs-CZ" sz="1600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582653" y="5613678"/>
            <a:ext cx="1812758" cy="5847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soil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temperature</a:t>
            </a:r>
            <a:r>
              <a:rPr lang="cs-CZ" altLang="cs-CZ" sz="1600" dirty="0"/>
              <a:t> (0.1 m)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7700211" y="5613678"/>
            <a:ext cx="1716506" cy="338554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radiation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83262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3181350" y="18557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graphicFrame>
        <p:nvGraphicFramePr>
          <p:cNvPr id="68611" name="Object 2"/>
          <p:cNvGraphicFramePr>
            <a:graphicFrameLocks noChangeAspect="1"/>
          </p:cNvGraphicFramePr>
          <p:nvPr/>
        </p:nvGraphicFramePr>
        <p:xfrm>
          <a:off x="1524000" y="-107950"/>
          <a:ext cx="9251950" cy="514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Chart" r:id="rId3" imgW="5924662" imgH="3295619" progId="Excel.Chart.8">
                  <p:embed/>
                </p:oleObj>
              </mc:Choice>
              <mc:Fallback>
                <p:oleObj name="Chart" r:id="rId3" imgW="5924662" imgH="3295619" progId="Excel.Chart.8">
                  <p:embed/>
                  <p:pic>
                    <p:nvPicPr>
                      <p:cNvPr id="686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107950"/>
                        <a:ext cx="9251950" cy="514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2" name="Picture 4" descr="o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3626"/>
            <a:ext cx="30480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ob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75214"/>
            <a:ext cx="304800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ob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83150"/>
            <a:ext cx="30480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76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br_1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5123"/>
            <a:ext cx="4344160" cy="643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857460" y="0"/>
            <a:ext cx="5406888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cs-CZ" b="1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2400" b="1" dirty="0">
                <a:latin typeface="Arial" charset="0"/>
              </a:rPr>
              <a:t>New </a:t>
            </a:r>
            <a:r>
              <a:rPr lang="en-GB" sz="2400" b="1" dirty="0">
                <a:latin typeface="Arial" charset="0"/>
              </a:rPr>
              <a:t>research </a:t>
            </a:r>
            <a:r>
              <a:rPr lang="cs-CZ" sz="2400" b="1" dirty="0" err="1">
                <a:latin typeface="Arial" charset="0"/>
              </a:rPr>
              <a:t>project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-</a:t>
            </a:r>
            <a:r>
              <a:rPr lang="en-GB" sz="2400" dirty="0">
                <a:latin typeface="Arial" charset="0"/>
              </a:rPr>
              <a:t> funded by the Czech Science Foundation</a:t>
            </a:r>
            <a:endParaRPr lang="cs-CZ" sz="2400" dirty="0">
              <a:latin typeface="Arial" charset="0"/>
            </a:endParaRPr>
          </a:p>
          <a:p>
            <a:pPr eaLnBrk="1" hangingPunct="1">
              <a:defRPr/>
            </a:pPr>
            <a:endParaRPr lang="cs-CZ" sz="2400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2400" b="1" i="1" dirty="0">
                <a:solidFill>
                  <a:srgbClr val="00B0F0"/>
                </a:solidFill>
                <a:latin typeface="Arial" charset="0"/>
              </a:rPr>
              <a:t>  </a:t>
            </a:r>
            <a:r>
              <a:rPr lang="en-GB" sz="2400" b="1" i="1" dirty="0">
                <a:solidFill>
                  <a:srgbClr val="00B0F0"/>
                </a:solidFill>
                <a:latin typeface="Arial" charset="0"/>
              </a:rPr>
              <a:t>“</a:t>
            </a:r>
            <a:r>
              <a:rPr lang="en-US" sz="2400" b="1" i="1" dirty="0">
                <a:solidFill>
                  <a:srgbClr val="00B0F0"/>
                </a:solidFill>
                <a:latin typeface="Arial" charset="0"/>
              </a:rPr>
              <a:t>Natural Hazards of the Amazon </a:t>
            </a:r>
            <a:endParaRPr lang="cs-CZ" sz="2400" b="1" i="1" dirty="0">
              <a:solidFill>
                <a:srgbClr val="00B0F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cs-CZ" sz="2400" b="1" i="1" dirty="0">
                <a:solidFill>
                  <a:srgbClr val="00B0F0"/>
                </a:solidFill>
                <a:latin typeface="Arial" charset="0"/>
              </a:rPr>
              <a:t>   </a:t>
            </a:r>
            <a:r>
              <a:rPr lang="en-US" sz="2400" b="1" i="1" dirty="0">
                <a:solidFill>
                  <a:srgbClr val="00B0F0"/>
                </a:solidFill>
                <a:latin typeface="Arial" charset="0"/>
              </a:rPr>
              <a:t>River Source</a:t>
            </a:r>
            <a:r>
              <a:rPr lang="cs-CZ" sz="2400" b="1" i="1" dirty="0">
                <a:solidFill>
                  <a:srgbClr val="00B0F0"/>
                </a:solidFill>
                <a:latin typeface="Arial" charset="0"/>
              </a:rPr>
              <a:t>s</a:t>
            </a:r>
            <a:r>
              <a:rPr lang="en-US" sz="2400" b="1" i="1" dirty="0">
                <a:solidFill>
                  <a:srgbClr val="00B0F0"/>
                </a:solidFill>
                <a:latin typeface="Arial" charset="0"/>
              </a:rPr>
              <a:t> Territory C</a:t>
            </a:r>
            <a:r>
              <a:rPr lang="en-GB" sz="2400" b="1" i="1" dirty="0" err="1">
                <a:solidFill>
                  <a:srgbClr val="00B0F0"/>
                </a:solidFill>
                <a:latin typeface="Arial" charset="0"/>
              </a:rPr>
              <a:t>aused</a:t>
            </a:r>
            <a:endParaRPr lang="cs-CZ" sz="2400" b="1" i="1" dirty="0">
              <a:solidFill>
                <a:srgbClr val="00B0F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cs-CZ" sz="2400" b="1" i="1" dirty="0">
                <a:solidFill>
                  <a:srgbClr val="00B0F0"/>
                </a:solidFill>
                <a:latin typeface="Arial" charset="0"/>
              </a:rPr>
              <a:t>  </a:t>
            </a:r>
            <a:r>
              <a:rPr lang="en-GB" sz="2400" b="1" i="1" dirty="0">
                <a:solidFill>
                  <a:srgbClr val="00B0F0"/>
                </a:solidFill>
                <a:latin typeface="Arial" charset="0"/>
              </a:rPr>
              <a:t> by the Global </a:t>
            </a:r>
            <a:r>
              <a:rPr lang="en-GB" sz="2400" b="1" i="1" dirty="0" err="1">
                <a:solidFill>
                  <a:srgbClr val="00B0F0"/>
                </a:solidFill>
                <a:latin typeface="Arial" charset="0"/>
              </a:rPr>
              <a:t>Climat</a:t>
            </a:r>
            <a:r>
              <a:rPr lang="cs-CZ" sz="2400" b="1" i="1" dirty="0">
                <a:solidFill>
                  <a:srgbClr val="00B0F0"/>
                </a:solidFill>
                <a:latin typeface="Arial" charset="0"/>
              </a:rPr>
              <a:t>e</a:t>
            </a:r>
            <a:r>
              <a:rPr lang="en-GB" sz="2400" b="1" i="1" dirty="0">
                <a:solidFill>
                  <a:srgbClr val="00B0F0"/>
                </a:solidFill>
                <a:latin typeface="Arial" charset="0"/>
              </a:rPr>
              <a:t> Change”</a:t>
            </a:r>
            <a:r>
              <a:rPr lang="cs-CZ" sz="2400" b="1" i="1" dirty="0">
                <a:solidFill>
                  <a:srgbClr val="00B0F0"/>
                </a:solidFill>
                <a:latin typeface="Arial" charset="0"/>
              </a:rPr>
              <a:t> </a:t>
            </a:r>
          </a:p>
          <a:p>
            <a:pPr eaLnBrk="1" hangingPunct="1">
              <a:defRPr/>
            </a:pPr>
            <a:endParaRPr lang="cs-CZ" sz="2400" b="1" i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857460" y="2663687"/>
            <a:ext cx="5406888" cy="3920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GB" sz="2400" b="1" dirty="0">
                <a:latin typeface="Arial" charset="0"/>
              </a:rPr>
              <a:t>STUDY AREA</a:t>
            </a:r>
            <a:endParaRPr lang="cs-CZ" sz="2400" dirty="0">
              <a:latin typeface="Arial" charset="0"/>
            </a:endParaRPr>
          </a:p>
          <a:p>
            <a:pPr marL="342900" indent="-342900">
              <a:defRPr/>
            </a:pPr>
            <a:r>
              <a:rPr lang="cs-CZ" sz="2400" dirty="0">
                <a:latin typeface="Arial" charset="0"/>
              </a:rPr>
              <a:t>T</a:t>
            </a:r>
            <a:r>
              <a:rPr lang="en-GB" sz="2400" dirty="0">
                <a:latin typeface="Arial" charset="0"/>
              </a:rPr>
              <a:t>he Peruvian Western Andes </a:t>
            </a:r>
            <a:r>
              <a:rPr lang="cs-CZ" sz="2400" dirty="0">
                <a:latin typeface="Arial" charset="0"/>
              </a:rPr>
              <a:t> (</a:t>
            </a:r>
            <a:r>
              <a:rPr lang="cs-CZ" sz="2400" dirty="0" err="1">
                <a:latin typeface="Arial" charset="0"/>
              </a:rPr>
              <a:t>Cordillera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Occidental</a:t>
            </a:r>
            <a:r>
              <a:rPr lang="cs-CZ" sz="2400" dirty="0">
                <a:latin typeface="Arial" charset="0"/>
              </a:rPr>
              <a:t>) – </a:t>
            </a:r>
            <a:r>
              <a:rPr lang="cs-CZ" sz="2400" dirty="0" err="1">
                <a:latin typeface="Arial" charset="0"/>
              </a:rPr>
              <a:t>altitudes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higher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than</a:t>
            </a:r>
            <a:r>
              <a:rPr lang="cs-CZ" sz="2400" dirty="0">
                <a:latin typeface="Arial" charset="0"/>
              </a:rPr>
              <a:t> 5000 m</a:t>
            </a:r>
          </a:p>
          <a:p>
            <a:pPr marL="342900" indent="-342900">
              <a:defRPr/>
            </a:pPr>
            <a:r>
              <a:rPr lang="cs-CZ" dirty="0">
                <a:latin typeface="Arial" charset="0"/>
              </a:rPr>
              <a:t>→ </a:t>
            </a:r>
            <a:r>
              <a:rPr lang="cs-CZ" sz="2400" dirty="0">
                <a:latin typeface="Arial" charset="0"/>
              </a:rPr>
              <a:t>T</a:t>
            </a:r>
            <a:r>
              <a:rPr lang="en-GB" sz="2400" dirty="0">
                <a:latin typeface="Arial" charset="0"/>
              </a:rPr>
              <a:t>he watershed </a:t>
            </a:r>
            <a:r>
              <a:rPr lang="cs-CZ" sz="2400" dirty="0" err="1">
                <a:latin typeface="Arial" charset="0"/>
              </a:rPr>
              <a:t>between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Pacific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and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Atlantic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Oceans</a:t>
            </a:r>
            <a:endParaRPr lang="cs-CZ" sz="2400" dirty="0">
              <a:solidFill>
                <a:srgbClr val="FF6600"/>
              </a:solidFill>
              <a:latin typeface="Arial" charset="0"/>
            </a:endParaRPr>
          </a:p>
          <a:p>
            <a:pPr marL="342900" indent="-342900">
              <a:defRPr/>
            </a:pPr>
            <a:endParaRPr lang="cs-CZ" sz="2400" dirty="0">
              <a:latin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sz="2400" b="1" dirty="0" err="1">
                <a:latin typeface="Arial" charset="0"/>
              </a:rPr>
              <a:t>Cordillera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Huayhuash</a:t>
            </a:r>
            <a:r>
              <a:rPr lang="cs-CZ" sz="2400" dirty="0">
                <a:latin typeface="Arial" charset="0"/>
              </a:rPr>
              <a:t> (10</a:t>
            </a:r>
            <a:r>
              <a:rPr lang="en-US" sz="2400" dirty="0">
                <a:latin typeface="Arial" charset="0"/>
                <a:cs typeface="Arial" charset="0"/>
              </a:rPr>
              <a:t>°</a:t>
            </a:r>
            <a:r>
              <a:rPr lang="cs-CZ" sz="2400" dirty="0">
                <a:latin typeface="Arial" charset="0"/>
                <a:cs typeface="Arial" charset="0"/>
              </a:rPr>
              <a:t> S.)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sz="2400" b="1" dirty="0" err="1">
                <a:latin typeface="Arial" charset="0"/>
              </a:rPr>
              <a:t>Cordillera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Chila</a:t>
            </a:r>
            <a:r>
              <a:rPr lang="cs-CZ" sz="2400" dirty="0">
                <a:latin typeface="Arial" charset="0"/>
              </a:rPr>
              <a:t> (15</a:t>
            </a:r>
            <a:r>
              <a:rPr lang="en-US" sz="2400" dirty="0">
                <a:latin typeface="Arial" charset="0"/>
                <a:cs typeface="Arial" charset="0"/>
              </a:rPr>
              <a:t>°</a:t>
            </a:r>
            <a:r>
              <a:rPr lang="cs-CZ" sz="2400" dirty="0">
                <a:latin typeface="Arial" charset="0"/>
                <a:cs typeface="Arial" charset="0"/>
              </a:rPr>
              <a:t> S.) </a:t>
            </a:r>
          </a:p>
          <a:p>
            <a:pPr marL="342900" indent="-342900">
              <a:defRPr/>
            </a:pPr>
            <a:r>
              <a:rPr lang="cs-CZ" sz="2400" dirty="0">
                <a:latin typeface="Arial" charset="0"/>
                <a:cs typeface="Arial" charset="0"/>
              </a:rPr>
              <a:t>    – distance N-S </a:t>
            </a:r>
            <a:r>
              <a:rPr lang="cs-CZ" sz="2400" dirty="0" err="1">
                <a:latin typeface="Arial" charset="0"/>
                <a:cs typeface="Arial" charset="0"/>
              </a:rPr>
              <a:t>about</a:t>
            </a:r>
            <a:r>
              <a:rPr lang="cs-CZ" sz="2400" dirty="0">
                <a:latin typeface="Arial" charset="0"/>
                <a:cs typeface="Arial" charset="0"/>
              </a:rPr>
              <a:t> 1000 km.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4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Fuji_dokumnety\Dokumenty\Santiago_2011\Lloquet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ovéPole 2"/>
          <p:cNvSpPr txBox="1">
            <a:spLocks noChangeArrowheads="1"/>
          </p:cNvSpPr>
          <p:nvPr/>
        </p:nvSpPr>
        <p:spPr bwMode="auto">
          <a:xfrm>
            <a:off x="352927" y="5949950"/>
            <a:ext cx="116946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Average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daily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monthly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discharges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Lloqueta</a:t>
            </a:r>
            <a:r>
              <a:rPr lang="cs-CZ" altLang="cs-CZ" sz="2000" dirty="0"/>
              <a:t> River (h</a:t>
            </a:r>
            <a:r>
              <a:rPr lang="en-GB" altLang="cs-CZ" sz="2000" dirty="0" err="1"/>
              <a:t>eadwaters</a:t>
            </a:r>
            <a:r>
              <a:rPr lang="cs-CZ" altLang="cs-CZ" sz="2000" dirty="0"/>
              <a:t> t</a:t>
            </a:r>
            <a:r>
              <a:rPr lang="en-GB" altLang="cs-CZ" sz="2000" dirty="0" err="1"/>
              <a:t>erritory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en-GB" altLang="cs-CZ" sz="2000" dirty="0"/>
              <a:t>Amazon </a:t>
            </a:r>
            <a:r>
              <a:rPr lang="cs-CZ" altLang="cs-CZ" sz="2000" dirty="0"/>
              <a:t>R</a:t>
            </a:r>
            <a:r>
              <a:rPr lang="en-GB" altLang="cs-CZ" sz="2000" dirty="0" err="1"/>
              <a:t>iver</a:t>
            </a:r>
            <a:r>
              <a:rPr lang="cs-CZ" altLang="cs-CZ" sz="2000" dirty="0"/>
              <a:t>) and line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trend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monthly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discharges</a:t>
            </a:r>
            <a:r>
              <a:rPr lang="cs-CZ" altLang="cs-CZ" sz="2000" dirty="0"/>
              <a:t>. Period: 24.4. 2008 – 16.7. 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42332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4814"/>
            <a:ext cx="8843962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891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_Hu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15" y="619700"/>
            <a:ext cx="9899959" cy="623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203158" y="34926"/>
            <a:ext cx="9557607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H</a:t>
            </a:r>
            <a:r>
              <a:rPr lang="en-GB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eadwaters</a:t>
            </a:r>
            <a:r>
              <a:rPr lang="en-GB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en-GB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erritory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of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 Mara</a:t>
            </a:r>
            <a:r>
              <a:rPr lang="en-US" altLang="cs-CZ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ñ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 River</a:t>
            </a:r>
            <a:endParaRPr lang="en-US" altLang="cs-CZ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32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8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o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799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79650" y="6092825"/>
            <a:ext cx="561987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 err="1"/>
              <a:t>Durchflussmessungen</a:t>
            </a:r>
            <a:r>
              <a:rPr lang="cs-CZ" sz="2800" dirty="0"/>
              <a:t> in Rio </a:t>
            </a:r>
            <a:r>
              <a:rPr lang="cs-CZ" sz="2800" dirty="0" err="1"/>
              <a:t>Lloqueta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6709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2016-11-15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78" y="0"/>
            <a:ext cx="9636036" cy="608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ovéPole 4"/>
          <p:cNvSpPr txBox="1">
            <a:spLocks noChangeArrowheads="1"/>
          </p:cNvSpPr>
          <p:nvPr/>
        </p:nvSpPr>
        <p:spPr bwMode="auto">
          <a:xfrm>
            <a:off x="954157" y="6082748"/>
            <a:ext cx="10098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climatic station at the Amazon’s source, located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280</a:t>
            </a:r>
            <a:r>
              <a:rPr lang="en-US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highest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 in </a:t>
            </a:r>
            <a:r>
              <a:rPr lang="cs-CZ" altLang="cs-CZ" sz="2400" b="1" dirty="0">
                <a:latin typeface="Times New Roman" panose="02020603050405020304" pitchFamily="18" charset="0"/>
              </a:rPr>
              <a:t>Amerika</a:t>
            </a:r>
            <a:r>
              <a:rPr lang="cs-CZ" altLang="cs-CZ" sz="2400" dirty="0">
                <a:latin typeface="Times New Roman" panose="02020603050405020304" pitchFamily="18" charset="0"/>
              </a:rPr>
              <a:t> (5 280 m n.m.), </a:t>
            </a:r>
            <a:r>
              <a:rPr lang="cs-CZ" altLang="cs-CZ" sz="2400" dirty="0" err="1">
                <a:latin typeface="Times New Roman" panose="02020603050405020304" pitchFamily="18" charset="0"/>
              </a:rPr>
              <a:t>from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November</a:t>
            </a:r>
            <a:r>
              <a:rPr lang="cs-CZ" altLang="cs-CZ" sz="2400" dirty="0">
                <a:latin typeface="Times New Roman" panose="02020603050405020304" pitchFamily="18" charset="0"/>
              </a:rPr>
              <a:t> 2016.</a:t>
            </a:r>
          </a:p>
        </p:txBody>
      </p:sp>
    </p:spTree>
    <p:extLst>
      <p:ext uri="{BB962C8B-B14F-4D97-AF65-F5344CB8AC3E}">
        <p14:creationId xmlns:p14="http://schemas.microsoft.com/office/powerpoint/2010/main" val="4143803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G_42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6" y="0"/>
            <a:ext cx="10436225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4557" y="5592417"/>
            <a:ext cx="7364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chemeClr val="bg1"/>
                </a:solidFill>
              </a:rPr>
              <a:t>Cordillera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Huayhuash</a:t>
            </a:r>
            <a:r>
              <a:rPr lang="cs-CZ" sz="2800" dirty="0">
                <a:solidFill>
                  <a:schemeClr val="bg1"/>
                </a:solidFill>
              </a:rPr>
              <a:t>, Nevado </a:t>
            </a:r>
            <a:r>
              <a:rPr lang="cs-CZ" sz="2800" dirty="0" err="1">
                <a:solidFill>
                  <a:schemeClr val="bg1"/>
                </a:solidFill>
              </a:rPr>
              <a:t>Yerupaja</a:t>
            </a:r>
            <a:r>
              <a:rPr lang="cs-CZ" sz="2800" dirty="0">
                <a:solidFill>
                  <a:schemeClr val="bg1"/>
                </a:solidFill>
              </a:rPr>
              <a:t> (6617 m)</a:t>
            </a:r>
          </a:p>
        </p:txBody>
      </p:sp>
    </p:spTree>
    <p:extLst>
      <p:ext uri="{BB962C8B-B14F-4D97-AF65-F5344CB8AC3E}">
        <p14:creationId xmlns:p14="http://schemas.microsoft.com/office/powerpoint/2010/main" val="774500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97" y="1"/>
            <a:ext cx="9159699" cy="686977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82749" y="5247861"/>
            <a:ext cx="425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Cordillera</a:t>
            </a:r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Huayhuash</a:t>
            </a:r>
            <a:endParaRPr lang="cs-CZ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24000" y="6480313"/>
            <a:ext cx="831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 NASA - http://earthobservatory.nasa.gov/IOTD/view.php?id=8924, Dominio público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6034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G_66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187575" y="207963"/>
            <a:ext cx="4108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Proglacial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Cangrajanca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Lake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008383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G_45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43" y="-1"/>
            <a:ext cx="9849852" cy="602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5999747"/>
            <a:ext cx="1219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Cangrajanca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periodical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outburst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filled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Yerupaja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glacier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092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9_splaz_ye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7" y="1096962"/>
            <a:ext cx="9897979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73768" y="136525"/>
            <a:ext cx="99942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Yerupaja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glacier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retreat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(1957 – 2008)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retreat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230-350 m,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retreat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– 7 m.</a:t>
            </a:r>
          </a:p>
        </p:txBody>
      </p:sp>
    </p:spTree>
    <p:extLst>
      <p:ext uri="{BB962C8B-B14F-4D97-AF65-F5344CB8AC3E}">
        <p14:creationId xmlns:p14="http://schemas.microsoft.com/office/powerpoint/2010/main" val="435365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1" y="0"/>
            <a:ext cx="12192000" cy="827919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Comic Sans MS" panose="030F0702030302020204" pitchFamily="66" charset="0"/>
              </a:rPr>
              <a:t>Comparing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of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two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areas</a:t>
            </a:r>
            <a:r>
              <a:rPr lang="cs-CZ" altLang="cs-CZ" sz="2800" b="1" dirty="0">
                <a:latin typeface="Comic Sans MS" panose="030F0702030302020204" pitchFamily="66" charset="0"/>
              </a:rPr>
              <a:t>: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Marañon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</a:t>
            </a:r>
            <a:r>
              <a:rPr lang="en-GB" altLang="cs-CZ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headstream area</a:t>
            </a: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humid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mountain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steppe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páramos</a:t>
            </a:r>
            <a:endParaRPr lang="cs-CZ" altLang="cs-CZ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Ucayali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Apurímac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(Amazon) </a:t>
            </a:r>
            <a:r>
              <a:rPr lang="en-GB" altLang="cs-CZ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headstream area</a:t>
            </a: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arid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–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mountain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steppe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puna</a:t>
            </a:r>
            <a:endParaRPr lang="cs-CZ" alt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hillsides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Costa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Pacific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coast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aridity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→ desert area and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vegetation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</a:t>
            </a:r>
            <a:r>
              <a:rPr lang="cs-CZ" alt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lomas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alt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garúa</a:t>
            </a:r>
            <a:r>
              <a:rPr lang="cs-CZ" alt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periodical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cs-CZ" altLang="cs-CZ" sz="28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Niño</a:t>
            </a:r>
            <a:r>
              <a:rPr lang="cs-CZ" altLang="cs-CZ" sz="2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(El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Niño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Southern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Oscillation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natural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glacier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melting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huaycos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outburst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glacial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lakes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landslides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Specially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Niño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1982/83, 1997/98 and 2016/2017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Oriental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hillsides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tableland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humidify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influence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Atlantic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ocean</a:t>
            </a:r>
            <a:endParaRPr lang="cs-CZ" alt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Partnership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Peru: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Hydrometerological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Institute SENAMHI (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Servicio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Nacional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Meterología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Hidrología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315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9_ses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535864" y="136525"/>
            <a:ext cx="465613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endParaRPr lang="cs-CZ" alt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valley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Carhuacocha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lanslide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8.3. 2009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782888" y="836613"/>
            <a:ext cx="1441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</a:rPr>
              <a:t>Lake outflow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071813" y="3213100"/>
            <a:ext cx="1655762" cy="3365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Proglacial lake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024563" y="4437063"/>
            <a:ext cx="1727200" cy="52322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The new dammed lake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792538" y="1339850"/>
            <a:ext cx="1568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</a:rPr>
              <a:t>Central moraine</a:t>
            </a:r>
          </a:p>
        </p:txBody>
      </p:sp>
    </p:spTree>
    <p:extLst>
      <p:ext uri="{BB962C8B-B14F-4D97-AF65-F5344CB8AC3E}">
        <p14:creationId xmlns:p14="http://schemas.microsoft.com/office/powerpoint/2010/main" val="2379732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417512"/>
          </a:xfrm>
          <a:solidFill>
            <a:srgbClr val="0000CC"/>
          </a:solidFill>
        </p:spPr>
        <p:txBody>
          <a:bodyPr>
            <a:normAutofit fontScale="90000"/>
          </a:bodyPr>
          <a:lstStyle/>
          <a:p>
            <a:r>
              <a:rPr lang="cs-CZ" altLang="cs-CZ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Rainfall-related</a:t>
            </a:r>
            <a:r>
              <a:rPr lang="cs-CZ" altLang="cs-CZ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debris</a:t>
            </a:r>
            <a:r>
              <a:rPr lang="cs-CZ" altLang="cs-CZ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flows</a:t>
            </a:r>
            <a:r>
              <a:rPr lang="cs-CZ" altLang="cs-CZ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in </a:t>
            </a:r>
            <a:r>
              <a:rPr lang="cs-CZ" altLang="cs-CZ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Carhuacocha</a:t>
            </a:r>
            <a:r>
              <a:rPr lang="cs-CZ" altLang="cs-CZ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Valley</a:t>
            </a:r>
            <a:endParaRPr lang="cs-CZ" altLang="cs-CZ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54157" y="981076"/>
            <a:ext cx="10230677" cy="5400675"/>
          </a:xfrm>
          <a:solidFill>
            <a:srgbClr val="CCECFF"/>
          </a:solidFill>
        </p:spPr>
        <p:txBody>
          <a:bodyPr/>
          <a:lstStyle/>
          <a:p>
            <a:pPr>
              <a:buFontTx/>
              <a:buNone/>
            </a:pPr>
            <a:r>
              <a:rPr lang="cs-CZ" altLang="cs-CZ" dirty="0" err="1">
                <a:latin typeface="Times New Roman" panose="02020603050405020304" pitchFamily="18" charset="0"/>
              </a:rPr>
              <a:t>The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debris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flow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was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triggered</a:t>
            </a:r>
            <a:r>
              <a:rPr lang="cs-CZ" altLang="cs-CZ" dirty="0">
                <a:latin typeface="Times New Roman" panose="02020603050405020304" pitchFamily="18" charset="0"/>
              </a:rPr>
              <a:t> by </a:t>
            </a:r>
            <a:r>
              <a:rPr lang="cs-CZ" altLang="cs-CZ" dirty="0" err="1">
                <a:latin typeface="Times New Roman" panose="02020603050405020304" pitchFamily="18" charset="0"/>
              </a:rPr>
              <a:t>cumulative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rainfall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combined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with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an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extreme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precipitation</a:t>
            </a:r>
            <a:r>
              <a:rPr lang="cs-CZ" altLang="cs-CZ" dirty="0">
                <a:latin typeface="Times New Roman" panose="02020603050405020304" pitchFamily="18" charset="0"/>
              </a:rPr>
              <a:t> event:</a:t>
            </a:r>
          </a:p>
          <a:p>
            <a:r>
              <a:rPr lang="cs-CZ" altLang="cs-CZ" dirty="0" err="1">
                <a:latin typeface="Times New Roman" panose="02020603050405020304" pitchFamily="18" charset="0"/>
              </a:rPr>
              <a:t>From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the</a:t>
            </a:r>
            <a:r>
              <a:rPr lang="cs-CZ" altLang="cs-CZ" dirty="0">
                <a:latin typeface="Times New Roman" panose="02020603050405020304" pitchFamily="18" charset="0"/>
              </a:rPr>
              <a:t> end </a:t>
            </a:r>
            <a:r>
              <a:rPr lang="cs-CZ" altLang="cs-CZ" dirty="0" err="1">
                <a:latin typeface="Times New Roman" panose="02020603050405020304" pitchFamily="18" charset="0"/>
              </a:rPr>
              <a:t>of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January</a:t>
            </a:r>
            <a:r>
              <a:rPr lang="cs-CZ" altLang="cs-CZ" dirty="0">
                <a:latin typeface="Times New Roman" panose="02020603050405020304" pitchFamily="18" charset="0"/>
              </a:rPr>
              <a:t> to </a:t>
            </a:r>
            <a:r>
              <a:rPr lang="cs-CZ" altLang="cs-CZ" dirty="0" err="1">
                <a:latin typeface="Times New Roman" panose="02020603050405020304" pitchFamily="18" charset="0"/>
              </a:rPr>
              <a:t>the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beginning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of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March</a:t>
            </a:r>
            <a:r>
              <a:rPr lang="cs-CZ" altLang="cs-CZ" dirty="0">
                <a:latin typeface="Times New Roman" panose="02020603050405020304" pitchFamily="18" charset="0"/>
              </a:rPr>
              <a:t> 2009, </a:t>
            </a:r>
            <a:r>
              <a:rPr lang="cs-CZ" altLang="cs-CZ" dirty="0" err="1">
                <a:latin typeface="Times New Roman" panose="02020603050405020304" pitchFamily="18" charset="0"/>
              </a:rPr>
              <a:t>the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Cordillera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Huayhuash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experienced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abnormally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high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precipitations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at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exceeded</a:t>
            </a:r>
            <a:r>
              <a:rPr lang="cs-CZ" altLang="cs-CZ" dirty="0">
                <a:latin typeface="Times New Roman" panose="02020603050405020304" pitchFamily="18" charset="0"/>
              </a:rPr>
              <a:t> 270mm</a:t>
            </a:r>
            <a:r>
              <a:rPr lang="cs-CZ" altLang="cs-CZ" dirty="0"/>
              <a:t>.</a:t>
            </a:r>
          </a:p>
          <a:p>
            <a:pPr marL="0" indent="0">
              <a:buNone/>
            </a:pPr>
            <a:endParaRPr lang="cs-CZ" altLang="cs-CZ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The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annual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precipitation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at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the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nearby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Cajatambo</a:t>
            </a:r>
            <a:r>
              <a:rPr lang="cs-CZ" altLang="cs-CZ" dirty="0">
                <a:latin typeface="Times New Roman" panose="02020603050405020304" pitchFamily="18" charset="0"/>
              </a:rPr>
              <a:t> station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  (distance 25 km) </a:t>
            </a:r>
            <a:r>
              <a:rPr lang="cs-CZ" altLang="cs-CZ" dirty="0" err="1">
                <a:latin typeface="Times New Roman" panose="02020603050405020304" pitchFamily="18" charset="0"/>
              </a:rPr>
              <a:t>is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b="1" dirty="0">
                <a:latin typeface="Times New Roman" panose="02020603050405020304" pitchFamily="18" charset="0"/>
              </a:rPr>
              <a:t>563 mm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  <a:p>
            <a:r>
              <a:rPr lang="cs-CZ" altLang="cs-CZ" dirty="0" err="1">
                <a:latin typeface="Times New Roman" panose="02020603050405020304" pitchFamily="18" charset="0"/>
              </a:rPr>
              <a:t>From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January</a:t>
            </a:r>
            <a:r>
              <a:rPr lang="cs-CZ" altLang="cs-CZ" dirty="0">
                <a:latin typeface="Times New Roman" panose="02020603050405020304" pitchFamily="18" charset="0"/>
              </a:rPr>
              <a:t> 25 to </a:t>
            </a:r>
            <a:r>
              <a:rPr lang="cs-CZ" altLang="cs-CZ" dirty="0" err="1">
                <a:latin typeface="Times New Roman" panose="02020603050405020304" pitchFamily="18" charset="0"/>
              </a:rPr>
              <a:t>March</a:t>
            </a:r>
            <a:r>
              <a:rPr lang="cs-CZ" altLang="cs-CZ" dirty="0">
                <a:latin typeface="Times New Roman" panose="02020603050405020304" pitchFamily="18" charset="0"/>
              </a:rPr>
              <a:t> 7 – </a:t>
            </a:r>
            <a:r>
              <a:rPr lang="cs-CZ" altLang="cs-CZ" u="sng" dirty="0">
                <a:latin typeface="Times New Roman" panose="02020603050405020304" pitchFamily="18" charset="0"/>
              </a:rPr>
              <a:t>270 mm</a:t>
            </a:r>
          </a:p>
          <a:p>
            <a:r>
              <a:rPr lang="cs-CZ" altLang="cs-CZ" dirty="0">
                <a:latin typeface="Times New Roman" panose="02020603050405020304" pitchFamily="18" charset="0"/>
              </a:rPr>
              <a:t>10 </a:t>
            </a:r>
            <a:r>
              <a:rPr lang="cs-CZ" altLang="cs-CZ" dirty="0" err="1">
                <a:latin typeface="Times New Roman" panose="02020603050405020304" pitchFamily="18" charset="0"/>
              </a:rPr>
              <a:t>days</a:t>
            </a:r>
            <a:r>
              <a:rPr lang="cs-CZ" altLang="cs-CZ" dirty="0">
                <a:latin typeface="Times New Roman" panose="02020603050405020304" pitchFamily="18" charset="0"/>
              </a:rPr>
              <a:t> prior to </a:t>
            </a:r>
            <a:r>
              <a:rPr lang="cs-CZ" altLang="cs-CZ" dirty="0" err="1">
                <a:latin typeface="Times New Roman" panose="02020603050405020304" pitchFamily="18" charset="0"/>
              </a:rPr>
              <a:t>flow</a:t>
            </a:r>
            <a:r>
              <a:rPr lang="cs-CZ" altLang="cs-CZ" dirty="0">
                <a:latin typeface="Times New Roman" panose="02020603050405020304" pitchFamily="18" charset="0"/>
              </a:rPr>
              <a:t> – 56,2 mm</a:t>
            </a:r>
          </a:p>
          <a:p>
            <a:r>
              <a:rPr lang="cs-CZ" altLang="cs-CZ" dirty="0">
                <a:latin typeface="Times New Roman" panose="02020603050405020304" pitchFamily="18" charset="0"/>
              </a:rPr>
              <a:t>24 h prior to </a:t>
            </a:r>
            <a:r>
              <a:rPr lang="cs-CZ" altLang="cs-CZ" dirty="0" err="1">
                <a:latin typeface="Times New Roman" panose="02020603050405020304" pitchFamily="18" charset="0"/>
              </a:rPr>
              <a:t>flow</a:t>
            </a:r>
            <a:r>
              <a:rPr lang="cs-CZ" altLang="cs-CZ" dirty="0">
                <a:latin typeface="Times New Roman" panose="02020603050405020304" pitchFamily="18" charset="0"/>
              </a:rPr>
              <a:t> – 18,4 mm</a:t>
            </a:r>
          </a:p>
          <a:p>
            <a:endParaRPr lang="cs-CZ" altLang="cs-CZ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80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30" y="18229"/>
            <a:ext cx="9172785" cy="686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1"/>
          <p:cNvSpPr txBox="1">
            <a:spLocks noChangeArrowheads="1"/>
          </p:cNvSpPr>
          <p:nvPr/>
        </p:nvSpPr>
        <p:spPr bwMode="auto">
          <a:xfrm>
            <a:off x="5159375" y="5300664"/>
            <a:ext cx="49418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cs-CZ" altLang="cs-CZ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new</a:t>
            </a:r>
            <a:r>
              <a:rPr lang="cs-CZ" altLang="cs-CZ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lake</a:t>
            </a:r>
            <a:r>
              <a:rPr lang="cs-CZ" altLang="cs-CZ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(E) </a:t>
            </a:r>
            <a:r>
              <a:rPr lang="cs-CZ" altLang="cs-CZ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damed</a:t>
            </a:r>
            <a:r>
              <a:rPr lang="cs-CZ" altLang="cs-CZ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by </a:t>
            </a:r>
            <a:r>
              <a:rPr lang="cs-CZ" altLang="cs-CZ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cs-CZ" altLang="cs-CZ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landslide</a:t>
            </a:r>
            <a:r>
              <a:rPr lang="cs-CZ" altLang="cs-CZ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(A,B,C,D)</a:t>
            </a:r>
          </a:p>
        </p:txBody>
      </p:sp>
    </p:spTree>
    <p:extLst>
      <p:ext uri="{BB962C8B-B14F-4D97-AF65-F5344CB8AC3E}">
        <p14:creationId xmlns:p14="http://schemas.microsoft.com/office/powerpoint/2010/main" val="290415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627" y="0"/>
            <a:ext cx="4744556" cy="68841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28" y="92765"/>
            <a:ext cx="5541645" cy="367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1"/>
          <p:cNvSpPr txBox="1">
            <a:spLocks noChangeArrowheads="1"/>
          </p:cNvSpPr>
          <p:nvPr/>
        </p:nvSpPr>
        <p:spPr bwMode="auto">
          <a:xfrm>
            <a:off x="6308035" y="3816625"/>
            <a:ext cx="41876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New </a:t>
            </a:r>
            <a:r>
              <a:rPr lang="cs-CZ" altLang="cs-CZ" sz="2400" dirty="0" err="1">
                <a:latin typeface="Comic Sans MS" panose="030F0702030302020204" pitchFamily="66" charset="0"/>
              </a:rPr>
              <a:t>hydrographic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situation</a:t>
            </a:r>
            <a:endParaRPr lang="cs-CZ" altLang="cs-CZ" sz="24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after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landslide</a:t>
            </a:r>
            <a:r>
              <a:rPr lang="cs-CZ" altLang="cs-CZ" sz="2400" dirty="0"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</a:rPr>
              <a:t>→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water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percolated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through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the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moraine</a:t>
            </a:r>
            <a:r>
              <a:rPr lang="cs-CZ" altLang="cs-CZ" sz="2400" dirty="0">
                <a:latin typeface="Times New Roman" panose="02020603050405020304" pitchFamily="18" charset="0"/>
              </a:rPr>
              <a:t> dam </a:t>
            </a:r>
            <a:r>
              <a:rPr lang="cs-CZ" altLang="cs-CZ" sz="2400" dirty="0" err="1">
                <a:latin typeface="Times New Roman" panose="02020603050405020304" pitchFamily="18" charset="0"/>
              </a:rPr>
              <a:t>of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Cangrajanca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Lake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</a:rPr>
              <a:t>→ </a:t>
            </a:r>
            <a:r>
              <a:rPr lang="cs-CZ" altLang="cs-CZ" sz="2400" dirty="0" err="1">
                <a:latin typeface="Times New Roman" panose="02020603050405020304" pitchFamily="18" charset="0"/>
              </a:rPr>
              <a:t>lateral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moraine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disturbed</a:t>
            </a:r>
            <a:r>
              <a:rPr lang="cs-CZ" altLang="cs-CZ" sz="2400" dirty="0">
                <a:latin typeface="Times New Roman" panose="02020603050405020304" pitchFamily="18" charset="0"/>
              </a:rPr>
              <a:t> by </a:t>
            </a:r>
            <a:r>
              <a:rPr lang="cs-CZ" altLang="cs-CZ" sz="2400" dirty="0" err="1">
                <a:latin typeface="Times New Roman" panose="02020603050405020304" pitchFamily="18" charset="0"/>
              </a:rPr>
              <a:t>groundwater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erosion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50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99" y="0"/>
            <a:ext cx="9528084" cy="630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38698" y="6361043"/>
            <a:ext cx="9528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cs-CZ" altLang="cs-CZ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Lateral</a:t>
            </a: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moraine</a:t>
            </a: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altLang="cs-CZ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disturbed</a:t>
            </a: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by </a:t>
            </a:r>
            <a:r>
              <a:rPr lang="cs-CZ" altLang="cs-CZ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groudwater</a:t>
            </a: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erosion</a:t>
            </a: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24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792162"/>
          </a:xfrm>
          <a:solidFill>
            <a:srgbClr val="000099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Conclusions</a:t>
            </a:r>
            <a:endParaRPr lang="cs-CZ" altLang="cs-CZ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4"/>
            <a:ext cx="12192000" cy="580548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cs-CZ" sz="3200" dirty="0"/>
              <a:t>The monitoring has confirmed </a:t>
            </a:r>
            <a:r>
              <a:rPr lang="en-US" altLang="cs-CZ" sz="3200" b="1" dirty="0">
                <a:solidFill>
                  <a:srgbClr val="FF6600"/>
                </a:solidFill>
              </a:rPr>
              <a:t>a falling trend in the flow rate</a:t>
            </a:r>
            <a:r>
              <a:rPr lang="en-US" altLang="cs-CZ" sz="3200" dirty="0"/>
              <a:t>, following the retreat of area glaciers</a:t>
            </a:r>
            <a:r>
              <a:rPr lang="cs-CZ" altLang="cs-CZ" sz="3200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3200" dirty="0"/>
              <a:t>At present, the </a:t>
            </a:r>
            <a:r>
              <a:rPr lang="en-US" altLang="cs-CZ" sz="3200" b="1" dirty="0"/>
              <a:t>Cordillera </a:t>
            </a:r>
            <a:r>
              <a:rPr lang="en-US" altLang="cs-CZ" sz="3200" b="1" dirty="0" err="1"/>
              <a:t>Chila</a:t>
            </a:r>
            <a:r>
              <a:rPr lang="en-US" altLang="cs-CZ" sz="3200" dirty="0"/>
              <a:t> mountain range no longer has any glaciers. The last of them melted between 2000 and 2007. </a:t>
            </a:r>
            <a:endParaRPr lang="cs-CZ" altLang="cs-CZ" sz="32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3200" dirty="0"/>
              <a:t>The </a:t>
            </a:r>
            <a:r>
              <a:rPr lang="en-US" altLang="cs-CZ" sz="3200" b="1" dirty="0"/>
              <a:t>Cordillera </a:t>
            </a:r>
            <a:r>
              <a:rPr lang="en-US" altLang="cs-CZ" sz="3200" b="1" dirty="0" err="1"/>
              <a:t>Huayhuash</a:t>
            </a:r>
            <a:r>
              <a:rPr lang="en-US" altLang="cs-CZ" sz="3200" dirty="0"/>
              <a:t> mountains show a relatively slow retreat of valley glaciers in comparison with the neighboring Cordillera Blanca range</a:t>
            </a:r>
            <a:r>
              <a:rPr lang="cs-CZ" altLang="cs-CZ" sz="3200" dirty="0"/>
              <a:t> </a:t>
            </a:r>
            <a:r>
              <a:rPr lang="cs-CZ" altLang="cs-CZ" sz="3200" dirty="0">
                <a:cs typeface="Arial" panose="020B0604020202020204" pitchFamily="34" charset="0"/>
              </a:rPr>
              <a:t>→ s</a:t>
            </a:r>
            <a:r>
              <a:rPr lang="en-US" altLang="cs-CZ" sz="3200" dirty="0" err="1"/>
              <a:t>ince</a:t>
            </a:r>
            <a:r>
              <a:rPr lang="en-US" altLang="cs-CZ" sz="3200" dirty="0"/>
              <a:t> 1957, glaciers have retreated at an average annual rate of 4 to 7 m, </a:t>
            </a:r>
            <a:r>
              <a:rPr lang="cs-CZ" altLang="cs-CZ" sz="3200" dirty="0" err="1"/>
              <a:t>summary</a:t>
            </a:r>
            <a:r>
              <a:rPr lang="en-US" altLang="cs-CZ" sz="3200" dirty="0"/>
              <a:t> by 230 to 350 m. </a:t>
            </a:r>
            <a:r>
              <a:rPr lang="cs-CZ" altLang="cs-CZ" sz="32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3200" dirty="0"/>
              <a:t>Systematic measurements of soil temperatures have shown an absence of long-term frozen soils in locations up to 5150 m above sea level. </a:t>
            </a:r>
            <a:endParaRPr lang="cs-CZ" altLang="cs-CZ" sz="32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3200" dirty="0"/>
              <a:t>The lower boundary of the zone of mountain permafrost is, therefore, located higher than the literature indicates for this area. </a:t>
            </a:r>
            <a:endParaRPr lang="cs-CZ" altLang="cs-CZ" sz="3200" dirty="0"/>
          </a:p>
        </p:txBody>
      </p:sp>
    </p:spTree>
    <p:extLst>
      <p:ext uri="{BB962C8B-B14F-4D97-AF65-F5344CB8AC3E}">
        <p14:creationId xmlns:p14="http://schemas.microsoft.com/office/powerpoint/2010/main" val="2548344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586" y="1412876"/>
            <a:ext cx="9720263" cy="5445125"/>
          </a:xfrm>
          <a:noFill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585" y="9526"/>
            <a:ext cx="2339975" cy="1403350"/>
          </a:xfrm>
          <a:noFill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70783" y="357810"/>
            <a:ext cx="35665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Kyrgyz Republic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24000" y="1628776"/>
            <a:ext cx="2813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</a:rPr>
              <a:t>Area: 198 500 km</a:t>
            </a:r>
            <a:r>
              <a:rPr lang="cs-CZ" altLang="cs-CZ" sz="2400" baseline="30000">
                <a:solidFill>
                  <a:srgbClr val="000099"/>
                </a:solidFill>
              </a:rPr>
              <a:t>2</a:t>
            </a:r>
            <a:r>
              <a:rPr lang="cs-CZ" altLang="cs-CZ" sz="24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8044070" y="4221164"/>
            <a:ext cx="27366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000099"/>
                </a:solidFill>
              </a:rPr>
              <a:t>Average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relief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altitude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is</a:t>
            </a:r>
            <a:r>
              <a:rPr lang="cs-CZ" altLang="cs-CZ" sz="2000" dirty="0">
                <a:solidFill>
                  <a:srgbClr val="000099"/>
                </a:solidFill>
              </a:rPr>
              <a:t> 2 750 m </a:t>
            </a:r>
            <a:r>
              <a:rPr lang="cs-CZ" altLang="cs-CZ" sz="2000" dirty="0" err="1">
                <a:solidFill>
                  <a:srgbClr val="000099"/>
                </a:solidFill>
              </a:rPr>
              <a:t>a.s.l</a:t>
            </a:r>
            <a:r>
              <a:rPr lang="cs-CZ" altLang="cs-CZ" sz="2000" dirty="0">
                <a:solidFill>
                  <a:srgbClr val="000099"/>
                </a:solidFill>
              </a:rPr>
              <a:t>.</a:t>
            </a:r>
            <a:r>
              <a:rPr lang="cs-CZ" altLang="cs-CZ" sz="2000" dirty="0">
                <a:solidFill>
                  <a:srgbClr val="00FFFF"/>
                </a:solidFill>
              </a:rPr>
              <a:t>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618921" y="5768975"/>
            <a:ext cx="53729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99"/>
                </a:solidFill>
              </a:rPr>
              <a:t>40 % </a:t>
            </a:r>
            <a:r>
              <a:rPr lang="cs-CZ" altLang="cs-CZ" sz="2000" dirty="0" err="1">
                <a:solidFill>
                  <a:srgbClr val="000099"/>
                </a:solidFill>
              </a:rPr>
              <a:t>of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surface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at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the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altitude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above</a:t>
            </a:r>
            <a:r>
              <a:rPr lang="cs-CZ" altLang="cs-CZ" sz="2000" dirty="0">
                <a:solidFill>
                  <a:srgbClr val="000099"/>
                </a:solidFill>
              </a:rPr>
              <a:t> 3 000 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618920" y="6296025"/>
            <a:ext cx="537292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000099"/>
                </a:solidFill>
              </a:rPr>
              <a:t>Highest</a:t>
            </a:r>
            <a:r>
              <a:rPr lang="cs-CZ" altLang="cs-CZ" sz="2000" dirty="0">
                <a:solidFill>
                  <a:srgbClr val="000099"/>
                </a:solidFill>
              </a:rPr>
              <a:t> point:  Pik </a:t>
            </a:r>
            <a:r>
              <a:rPr lang="cs-CZ" altLang="cs-CZ" sz="2000" dirty="0" err="1">
                <a:solidFill>
                  <a:srgbClr val="000099"/>
                </a:solidFill>
              </a:rPr>
              <a:t>Pobedy</a:t>
            </a:r>
            <a:r>
              <a:rPr lang="cs-CZ" altLang="cs-CZ" sz="2000" dirty="0">
                <a:solidFill>
                  <a:srgbClr val="000099"/>
                </a:solidFill>
              </a:rPr>
              <a:t> 7 439 </a:t>
            </a:r>
            <a:r>
              <a:rPr lang="cs-CZ" altLang="cs-CZ" sz="2000" dirty="0" err="1">
                <a:solidFill>
                  <a:srgbClr val="000099"/>
                </a:solidFill>
              </a:rPr>
              <a:t>mts</a:t>
            </a:r>
            <a:r>
              <a:rPr lang="cs-CZ" altLang="cs-CZ" sz="2000" dirty="0">
                <a:solidFill>
                  <a:srgbClr val="000099"/>
                </a:solidFill>
              </a:rPr>
              <a:t> a. s. l.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385888" y="4365626"/>
            <a:ext cx="3270251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</a:rPr>
              <a:t>Population 5,3 millions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618921" y="5440363"/>
            <a:ext cx="53729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99"/>
                </a:solidFill>
              </a:rPr>
              <a:t>94 % </a:t>
            </a:r>
            <a:r>
              <a:rPr lang="cs-CZ" altLang="cs-CZ" sz="2000" dirty="0" err="1">
                <a:solidFill>
                  <a:srgbClr val="000099"/>
                </a:solidFill>
              </a:rPr>
              <a:t>of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surface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at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the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altitude</a:t>
            </a:r>
            <a:r>
              <a:rPr lang="cs-CZ" altLang="cs-CZ" sz="2000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rgbClr val="000099"/>
                </a:solidFill>
              </a:rPr>
              <a:t>above</a:t>
            </a:r>
            <a:r>
              <a:rPr lang="cs-CZ" altLang="cs-CZ" sz="2000" dirty="0">
                <a:solidFill>
                  <a:srgbClr val="000099"/>
                </a:solidFill>
              </a:rPr>
              <a:t> 1 000 m</a:t>
            </a:r>
          </a:p>
        </p:txBody>
      </p:sp>
      <p:pic>
        <p:nvPicPr>
          <p:cNvPr id="5131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0064" y="12701"/>
            <a:ext cx="1390650" cy="1400175"/>
          </a:xfrm>
          <a:noFill/>
        </p:spPr>
      </p:pic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609600" y="9526"/>
            <a:ext cx="11118574" cy="1408112"/>
          </a:xfrm>
        </p:spPr>
        <p:txBody>
          <a:bodyPr/>
          <a:lstStyle/>
          <a:p>
            <a:pPr eaLnBrk="1" hangingPunct="1"/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108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>
          <a:xfrm>
            <a:off x="1919288" y="188913"/>
            <a:ext cx="8424862" cy="122396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 eaLnBrk="1" hangingPunct="1"/>
            <a:r>
              <a:rPr lang="cs-CZ" altLang="cs-CZ" sz="3200" b="1" dirty="0" err="1">
                <a:latin typeface="Comic Sans MS" panose="030F0702030302020204" pitchFamily="66" charset="0"/>
              </a:rPr>
              <a:t>Projects</a:t>
            </a:r>
            <a:r>
              <a:rPr lang="cs-CZ" altLang="cs-CZ" sz="3200" b="1" dirty="0"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latin typeface="Comic Sans MS" panose="030F0702030302020204" pitchFamily="66" charset="0"/>
              </a:rPr>
              <a:t>of</a:t>
            </a:r>
            <a:r>
              <a:rPr lang="cs-CZ" altLang="cs-CZ" sz="3200" b="1" dirty="0"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latin typeface="Comic Sans MS" panose="030F0702030302020204" pitchFamily="66" charset="0"/>
              </a:rPr>
              <a:t>the</a:t>
            </a:r>
            <a:r>
              <a:rPr lang="cs-CZ" altLang="cs-CZ" sz="3200" b="1" dirty="0">
                <a:latin typeface="Comic Sans MS" panose="030F0702030302020204" pitchFamily="66" charset="0"/>
              </a:rPr>
              <a:t> Czech </a:t>
            </a:r>
            <a:r>
              <a:rPr lang="en-US" altLang="cs-CZ" sz="3200" b="1" dirty="0">
                <a:latin typeface="Comic Sans MS" panose="030F0702030302020204" pitchFamily="66" charset="0"/>
              </a:rPr>
              <a:t>Development Cooperation</a:t>
            </a:r>
            <a:r>
              <a:rPr lang="en-US" altLang="cs-CZ" sz="4000" dirty="0"/>
              <a:t> </a:t>
            </a:r>
            <a:endParaRPr lang="cs-CZ" altLang="cs-CZ" sz="4000" dirty="0"/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19288" y="1628775"/>
            <a:ext cx="8424862" cy="23764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400" dirty="0">
                <a:latin typeface="Comic Sans MS" panose="030F0702030302020204" pitchFamily="66" charset="0"/>
              </a:rPr>
              <a:t>Monitoring of high-mountain glacial lakes and protection of population against catastrophic consequences of floods caused by moraine dam failure (2004-2007). </a:t>
            </a:r>
            <a:endParaRPr lang="cs-CZ" altLang="cs-CZ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>
                <a:latin typeface="Comic Sans MS" panose="030F0702030302020204" pitchFamily="66" charset="0"/>
              </a:rPr>
              <a:t>Risk analysis and limiting the consequences of high-mountain lake dam failure (2007-2010).</a:t>
            </a:r>
            <a:r>
              <a:rPr lang="cs-CZ" altLang="cs-CZ" dirty="0"/>
              <a:t> </a:t>
            </a:r>
            <a:endParaRPr lang="cs-CZ" altLang="cs-CZ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1919288" y="4221163"/>
            <a:ext cx="8424862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P</a:t>
            </a:r>
            <a:r>
              <a:rPr lang="en-US" altLang="cs-CZ" b="1" dirty="0" err="1">
                <a:latin typeface="Comic Sans MS" panose="030F0702030302020204" pitchFamily="66" charset="0"/>
              </a:rPr>
              <a:t>roject</a:t>
            </a:r>
            <a:r>
              <a:rPr lang="en-US" altLang="cs-CZ" b="1" dirty="0">
                <a:latin typeface="Comic Sans MS" panose="030F0702030302020204" pitchFamily="66" charset="0"/>
              </a:rPr>
              <a:t> funded by NATO SPS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 dirty="0">
              <a:latin typeface="Comic Sans MS" panose="030F0702030302020204" pitchFamily="66" charset="0"/>
            </a:endParaRP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919288" y="5537201"/>
            <a:ext cx="84248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   </a:t>
            </a:r>
            <a:r>
              <a:rPr lang="en-US" altLang="cs-CZ" sz="2400" dirty="0">
                <a:latin typeface="Comic Sans MS" panose="030F0702030302020204" pitchFamily="66" charset="0"/>
              </a:rPr>
              <a:t>Glacier hazards in Kyrgyzstan: implications for resource </a:t>
            </a:r>
            <a:endParaRPr lang="cs-CZ" altLang="cs-CZ" sz="24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   </a:t>
            </a:r>
            <a:r>
              <a:rPr lang="en-US" altLang="cs-CZ" sz="2400" dirty="0">
                <a:latin typeface="Comic Sans MS" panose="030F0702030302020204" pitchFamily="66" charset="0"/>
              </a:rPr>
              <a:t>development and water security in Central Asia </a:t>
            </a:r>
            <a:endParaRPr lang="cs-CZ" altLang="cs-CZ" sz="24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   </a:t>
            </a:r>
            <a:r>
              <a:rPr lang="en-US" altLang="cs-CZ" sz="2400" dirty="0">
                <a:latin typeface="Comic Sans MS" panose="030F0702030302020204" pitchFamily="66" charset="0"/>
              </a:rPr>
              <a:t>(2012-2013)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2313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101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62"/>
            <a:ext cx="4320209" cy="3429525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P101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762"/>
            <a:ext cx="4553653" cy="3415239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1010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36950"/>
            <a:ext cx="4427538" cy="3321050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P1010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9964"/>
            <a:ext cx="4553652" cy="3348037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524001" y="-71438"/>
            <a:ext cx="46958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Comic Sans MS" panose="030F0702030302020204" pitchFamily="66" charset="0"/>
              </a:rPr>
              <a:t>Natural hazards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in Kyrgyzstan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219826" y="6329363"/>
            <a:ext cx="1787525" cy="461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</a:rPr>
              <a:t>debris-flows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55775" y="2944813"/>
            <a:ext cx="1492250" cy="461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</a:rPr>
              <a:t>landslides 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755776" y="6329363"/>
            <a:ext cx="955675" cy="461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</a:rPr>
              <a:t>floods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25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cs-CZ" b="1">
                <a:solidFill>
                  <a:schemeClr val="tx2"/>
                </a:solidFill>
                <a:latin typeface="Comic Sans MS" panose="030F0702030302020204" pitchFamily="66" charset="0"/>
              </a:rPr>
              <a:t>The hazardous alpin</a:t>
            </a:r>
            <a:r>
              <a:rPr lang="cs-CZ" altLang="cs-CZ" b="1">
                <a:solidFill>
                  <a:schemeClr val="tx2"/>
                </a:solidFill>
                <a:latin typeface="Comic Sans MS" panose="030F0702030302020204" pitchFamily="66" charset="0"/>
              </a:rPr>
              <a:t>e</a:t>
            </a:r>
            <a:r>
              <a:rPr lang="en-GB" altLang="cs-CZ" b="1">
                <a:solidFill>
                  <a:schemeClr val="tx2"/>
                </a:solidFill>
                <a:latin typeface="Comic Sans MS" panose="030F0702030302020204" pitchFamily="66" charset="0"/>
              </a:rPr>
              <a:t> lakes</a:t>
            </a:r>
            <a:r>
              <a:rPr lang="cs-CZ" altLang="cs-CZ" b="1">
                <a:solidFill>
                  <a:schemeClr val="tx2"/>
                </a:solidFill>
                <a:latin typeface="Comic Sans MS" panose="030F0702030302020204" pitchFamily="66" charset="0"/>
              </a:rPr>
              <a:t> in Kyrgyzstan</a:t>
            </a:r>
            <a:endParaRPr lang="cs-CZ" altLang="cs-CZ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Calibri" panose="020F0502020204030204" pitchFamily="34" charset="0"/>
              </a:rPr>
              <a:t>1923 lakes </a:t>
            </a:r>
            <a:r>
              <a:rPr lang="en-GB" altLang="cs-CZ" sz="2800">
                <a:latin typeface="Calibri" panose="020F0502020204030204" pitchFamily="34" charset="0"/>
              </a:rPr>
              <a:t>covering more than </a:t>
            </a:r>
            <a:r>
              <a:rPr lang="cs-CZ" altLang="cs-CZ" sz="2800">
                <a:latin typeface="Calibri" panose="020F0502020204030204" pitchFamily="34" charset="0"/>
              </a:rPr>
              <a:t>0.1 km²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Calibri" panose="020F0502020204030204" pitchFamily="34" charset="0"/>
              </a:rPr>
              <a:t>100 lakes more than</a:t>
            </a:r>
            <a:r>
              <a:rPr lang="en-GB" altLang="cs-CZ" sz="2800" b="1">
                <a:solidFill>
                  <a:srgbClr val="F6130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800">
                <a:latin typeface="Calibri" panose="020F0502020204030204" pitchFamily="34" charset="0"/>
              </a:rPr>
              <a:t>1 km²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cs-CZ" altLang="cs-CZ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155509"/>
              </p:ext>
            </p:extLst>
          </p:nvPr>
        </p:nvGraphicFramePr>
        <p:xfrm>
          <a:off x="1219199" y="1341438"/>
          <a:ext cx="9846365" cy="585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Image" r:id="rId3" imgW="11754324" imgH="7268620" progId="Photoshop.Image.4">
                  <p:embed/>
                </p:oleObj>
              </mc:Choice>
              <mc:Fallback>
                <p:oleObj name="Image" r:id="rId3" imgW="11754324" imgH="7268620" progId="Photoshop.Image.4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199" y="1341438"/>
                        <a:ext cx="9846365" cy="5854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519738" y="4652963"/>
            <a:ext cx="5148262" cy="22463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800" b="1">
                <a:solidFill>
                  <a:srgbClr val="FF0000"/>
                </a:solidFill>
                <a:latin typeface="Calibri" panose="020F0502020204030204" pitchFamily="34" charset="0"/>
              </a:rPr>
              <a:t>328 </a:t>
            </a:r>
            <a:r>
              <a:rPr lang="cs-CZ" altLang="cs-CZ" sz="28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potentially dangerous</a:t>
            </a: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lakes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cs-CZ" altLang="cs-CZ" sz="2800" b="1">
                <a:solidFill>
                  <a:srgbClr val="FF0000"/>
                </a:solidFill>
                <a:latin typeface="Calibri" panose="020F0502020204030204" pitchFamily="34" charset="0"/>
              </a:rPr>
              <a:t>15</a:t>
            </a: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 actually</a:t>
            </a:r>
            <a:r>
              <a:rPr lang="en-GB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dangerous</a:t>
            </a: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lakes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cs-CZ" altLang="cs-CZ" sz="2800" b="1">
                <a:solidFill>
                  <a:srgbClr val="FF0000"/>
                </a:solidFill>
                <a:latin typeface="Calibri" panose="020F0502020204030204" pitchFamily="34" charset="0"/>
              </a:rPr>
              <a:t>30 </a:t>
            </a: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of high </a:t>
            </a:r>
            <a:r>
              <a:rPr lang="en-GB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potential</a:t>
            </a: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hazard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  <a:latin typeface="Calibri" panose="020F0502020204030204" pitchFamily="34" charset="0"/>
              </a:rPr>
              <a:t>95 %</a:t>
            </a:r>
            <a:r>
              <a:rPr lang="cs-CZ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 of population lives in dangerous river valley zones</a:t>
            </a:r>
          </a:p>
        </p:txBody>
      </p:sp>
    </p:spTree>
    <p:extLst>
      <p:ext uri="{BB962C8B-B14F-4D97-AF65-F5344CB8AC3E}">
        <p14:creationId xmlns:p14="http://schemas.microsoft.com/office/powerpoint/2010/main" val="180725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eru_sat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 b="2673"/>
          <a:stretch>
            <a:fillRect/>
          </a:stretch>
        </p:blipFill>
        <p:spPr bwMode="auto">
          <a:xfrm>
            <a:off x="2566989" y="0"/>
            <a:ext cx="7185025" cy="6858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640014" y="2565401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Rio </a:t>
            </a:r>
            <a:r>
              <a:rPr lang="cs-CZ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Mara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ñ</a:t>
            </a:r>
            <a: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680325" y="4149726"/>
            <a:ext cx="2160588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Rio </a:t>
            </a:r>
            <a:r>
              <a:rPr lang="cs-CZ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Ucayali</a:t>
            </a:r>
            <a:endParaRPr lang="cs-CZ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 rot="1080820" flipV="1">
            <a:off x="4284664" y="3149600"/>
            <a:ext cx="1208087" cy="95250"/>
          </a:xfrm>
          <a:prstGeom prst="rightArrow">
            <a:avLst>
              <a:gd name="adj1" fmla="val 50000"/>
              <a:gd name="adj2" fmla="val 124896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972733">
            <a:off x="6831014" y="3940175"/>
            <a:ext cx="1158875" cy="114300"/>
          </a:xfrm>
          <a:prstGeom prst="leftArrow">
            <a:avLst>
              <a:gd name="adj1" fmla="val 50000"/>
              <a:gd name="adj2" fmla="val 130397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248526" y="401638"/>
            <a:ext cx="2447925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Rio </a:t>
            </a:r>
            <a:r>
              <a:rPr lang="cs-CZ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Amazonas</a:t>
            </a:r>
            <a:endParaRPr lang="cs-CZ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7248525" y="920751"/>
            <a:ext cx="734279" cy="40163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567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062038"/>
            <a:ext cx="8324850" cy="56070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Freeform 3"/>
          <p:cNvSpPr>
            <a:spLocks/>
          </p:cNvSpPr>
          <p:nvPr/>
        </p:nvSpPr>
        <p:spPr bwMode="auto">
          <a:xfrm>
            <a:off x="2895600" y="2819400"/>
            <a:ext cx="2286000" cy="1676400"/>
          </a:xfrm>
          <a:custGeom>
            <a:avLst/>
            <a:gdLst>
              <a:gd name="T0" fmla="*/ 2147483646 w 907"/>
              <a:gd name="T1" fmla="*/ 2147483646 h 725"/>
              <a:gd name="T2" fmla="*/ 2147483646 w 907"/>
              <a:gd name="T3" fmla="*/ 2147483646 h 725"/>
              <a:gd name="T4" fmla="*/ 2147483646 w 907"/>
              <a:gd name="T5" fmla="*/ 2147483646 h 725"/>
              <a:gd name="T6" fmla="*/ 2147483646 w 907"/>
              <a:gd name="T7" fmla="*/ 2147483646 h 725"/>
              <a:gd name="T8" fmla="*/ 2147483646 w 907"/>
              <a:gd name="T9" fmla="*/ 2147483646 h 725"/>
              <a:gd name="T10" fmla="*/ 2147483646 w 907"/>
              <a:gd name="T11" fmla="*/ 2147483646 h 725"/>
              <a:gd name="T12" fmla="*/ 2147483646 w 907"/>
              <a:gd name="T13" fmla="*/ 2147483646 h 725"/>
              <a:gd name="T14" fmla="*/ 2147483646 w 907"/>
              <a:gd name="T15" fmla="*/ 2147483646 h 725"/>
              <a:gd name="T16" fmla="*/ 2147483646 w 907"/>
              <a:gd name="T17" fmla="*/ 2147483646 h 725"/>
              <a:gd name="T18" fmla="*/ 2147483646 w 907"/>
              <a:gd name="T19" fmla="*/ 2147483646 h 725"/>
              <a:gd name="T20" fmla="*/ 2147483646 w 907"/>
              <a:gd name="T21" fmla="*/ 2147483646 h 725"/>
              <a:gd name="T22" fmla="*/ 2147483646 w 907"/>
              <a:gd name="T23" fmla="*/ 0 h 725"/>
              <a:gd name="T24" fmla="*/ 2147483646 w 907"/>
              <a:gd name="T25" fmla="*/ 0 h 725"/>
              <a:gd name="T26" fmla="*/ 2147483646 w 907"/>
              <a:gd name="T27" fmla="*/ 2147483646 h 725"/>
              <a:gd name="T28" fmla="*/ 2147483646 w 907"/>
              <a:gd name="T29" fmla="*/ 2147483646 h 725"/>
              <a:gd name="T30" fmla="*/ 0 w 907"/>
              <a:gd name="T31" fmla="*/ 2147483646 h 725"/>
              <a:gd name="T32" fmla="*/ 2147483646 w 907"/>
              <a:gd name="T33" fmla="*/ 2147483646 h 725"/>
              <a:gd name="T34" fmla="*/ 2147483646 w 907"/>
              <a:gd name="T35" fmla="*/ 2147483646 h 725"/>
              <a:gd name="T36" fmla="*/ 2147483646 w 907"/>
              <a:gd name="T37" fmla="*/ 2147483646 h 7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07" h="725">
                <a:moveTo>
                  <a:pt x="317" y="635"/>
                </a:moveTo>
                <a:lnTo>
                  <a:pt x="453" y="680"/>
                </a:lnTo>
                <a:lnTo>
                  <a:pt x="589" y="725"/>
                </a:lnTo>
                <a:lnTo>
                  <a:pt x="725" y="725"/>
                </a:lnTo>
                <a:lnTo>
                  <a:pt x="861" y="680"/>
                </a:lnTo>
                <a:lnTo>
                  <a:pt x="907" y="589"/>
                </a:lnTo>
                <a:lnTo>
                  <a:pt x="907" y="453"/>
                </a:lnTo>
                <a:lnTo>
                  <a:pt x="771" y="362"/>
                </a:lnTo>
                <a:lnTo>
                  <a:pt x="635" y="272"/>
                </a:lnTo>
                <a:lnTo>
                  <a:pt x="544" y="136"/>
                </a:lnTo>
                <a:lnTo>
                  <a:pt x="499" y="45"/>
                </a:lnTo>
                <a:lnTo>
                  <a:pt x="362" y="0"/>
                </a:lnTo>
                <a:lnTo>
                  <a:pt x="226" y="0"/>
                </a:lnTo>
                <a:lnTo>
                  <a:pt x="136" y="90"/>
                </a:lnTo>
                <a:lnTo>
                  <a:pt x="45" y="226"/>
                </a:lnTo>
                <a:lnTo>
                  <a:pt x="0" y="408"/>
                </a:lnTo>
                <a:lnTo>
                  <a:pt x="45" y="499"/>
                </a:lnTo>
                <a:lnTo>
                  <a:pt x="181" y="544"/>
                </a:lnTo>
                <a:lnTo>
                  <a:pt x="272" y="635"/>
                </a:lnTo>
              </a:path>
            </a:pathLst>
          </a:custGeom>
          <a:noFill/>
          <a:ln w="31750" cap="flat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0" y="4495801"/>
            <a:ext cx="1835150" cy="146526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61302"/>
                </a:solidFill>
              </a:rPr>
              <a:t>Outburst thermokarst lake in Shakhimardan (1998)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2819400" y="3733800"/>
            <a:ext cx="11430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959600" y="1844675"/>
            <a:ext cx="25987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61302"/>
                </a:solidFill>
              </a:rPr>
              <a:t>More than 100 victims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055165" y="291548"/>
            <a:ext cx="48078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 err="1">
                <a:latin typeface="Comic Sans MS" panose="030F0702030302020204" pitchFamily="66" charset="0"/>
              </a:rPr>
              <a:t>Lakes</a:t>
            </a:r>
            <a:r>
              <a:rPr lang="cs-CZ" altLang="cs-CZ" sz="3200" b="1" dirty="0"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latin typeface="Comic Sans MS" panose="030F0702030302020204" pitchFamily="66" charset="0"/>
              </a:rPr>
              <a:t>after</a:t>
            </a:r>
            <a:r>
              <a:rPr lang="cs-CZ" altLang="cs-CZ" sz="3200" b="1" dirty="0"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latin typeface="Comic Sans MS" panose="030F0702030302020204" pitchFamily="66" charset="0"/>
              </a:rPr>
              <a:t>outburst</a:t>
            </a:r>
            <a:endParaRPr lang="cs-CZ" altLang="cs-CZ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16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altLang="cs-CZ" sz="2800" b="1" dirty="0" err="1">
                <a:latin typeface="Comic Sans MS" panose="030F0702030302020204" pitchFamily="66" charset="0"/>
              </a:rPr>
              <a:t>Outburst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of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Zyndan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glacial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lake</a:t>
            </a:r>
            <a:r>
              <a:rPr lang="cs-CZ" altLang="cs-CZ" sz="2800" b="1" dirty="0">
                <a:latin typeface="Comic Sans MS" panose="030F0702030302020204" pitchFamily="66" charset="0"/>
              </a:rPr>
              <a:t>, 24th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of</a:t>
            </a:r>
            <a:r>
              <a:rPr lang="cs-CZ" altLang="cs-CZ" sz="2800" b="1" dirty="0">
                <a:latin typeface="Comic Sans MS" panose="030F0702030302020204" pitchFamily="66" charset="0"/>
              </a:rPr>
              <a:t> 2008</a:t>
            </a:r>
            <a:endParaRPr lang="cs-CZ" altLang="cs-CZ" sz="2800" dirty="0">
              <a:latin typeface="Comic Sans MS" panose="030F0702030302020204" pitchFamily="66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692151"/>
            <a:ext cx="4500563" cy="3001963"/>
          </a:xfr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692151"/>
            <a:ext cx="4500562" cy="3001963"/>
          </a:xfr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434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854450"/>
            <a:ext cx="4500563" cy="3003550"/>
          </a:xfr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434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3854450"/>
            <a:ext cx="4500562" cy="3003550"/>
          </a:xfr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035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765175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GB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Genetic classification</a:t>
            </a:r>
            <a:r>
              <a:rPr lang="cs-CZ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 of lakes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908050"/>
            <a:ext cx="9144000" cy="5949950"/>
          </a:xfrm>
          <a:solidFill>
            <a:srgbClr val="CCECFF"/>
          </a:solidFill>
        </p:spPr>
        <p:txBody>
          <a:bodyPr/>
          <a:lstStyle/>
          <a:p>
            <a:pPr eaLnBrk="1" hangingPunct="1">
              <a:defRPr/>
            </a:pPr>
            <a:endParaRPr lang="cs-CZ" altLang="cs-CZ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GB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Monitoring of 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mountain lakes in Kyrgyzstan was aimed mainly at evaluation of dam stability with regard to the risk of lake rupture and consequent occurrence of 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flood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 stone 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flows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ahoma" panose="020B0604030504040204" pitchFamily="34" charset="0"/>
              </a:rPr>
              <a:t>"</a:t>
            </a:r>
            <a:r>
              <a:rPr lang="en-GB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sels</a:t>
            </a:r>
            <a:r>
              <a:rPr lang="en-US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ahoma" panose="020B0604030504040204" pitchFamily="34" charset="0"/>
              </a:rPr>
              <a:t>"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GB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types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lakes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in </a:t>
            </a:r>
            <a:r>
              <a:rPr lang="en-GB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high mountain regions of Kyrgyzstan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according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Jansky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Sobr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 </a:t>
            </a:r>
            <a:r>
              <a:rPr lang="cs-CZ" altLang="cs-CZ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Yerokhin</a:t>
            </a: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2006):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GB" altLang="cs-CZ" sz="3200" dirty="0">
                <a:solidFill>
                  <a:srgbClr val="FF0000"/>
                </a:solidFill>
              </a:rPr>
              <a:t>tectonic, glacier, morainic-glacier, morainic, lakes</a:t>
            </a:r>
            <a:endParaRPr lang="cs-CZ" altLang="cs-CZ" sz="3200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3200" dirty="0">
                <a:solidFill>
                  <a:srgbClr val="FF0000"/>
                </a:solidFill>
              </a:rPr>
              <a:t>  </a:t>
            </a:r>
            <a:r>
              <a:rPr lang="en-GB" altLang="cs-CZ" sz="3200" dirty="0">
                <a:solidFill>
                  <a:srgbClr val="FF0000"/>
                </a:solidFill>
              </a:rPr>
              <a:t> dammed by a rock step and </a:t>
            </a:r>
            <a:r>
              <a:rPr lang="cs-CZ" altLang="cs-CZ" sz="3200" dirty="0" err="1">
                <a:solidFill>
                  <a:srgbClr val="FF0000"/>
                </a:solidFill>
              </a:rPr>
              <a:t>lakes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r>
              <a:rPr lang="cs-CZ" altLang="cs-CZ" sz="3200" dirty="0" err="1">
                <a:solidFill>
                  <a:srgbClr val="FF0000"/>
                </a:solidFill>
              </a:rPr>
              <a:t>dammed</a:t>
            </a:r>
            <a:r>
              <a:rPr lang="cs-CZ" altLang="cs-CZ" sz="3200" dirty="0">
                <a:solidFill>
                  <a:srgbClr val="FF0000"/>
                </a:solidFill>
              </a:rPr>
              <a:t> by a </a:t>
            </a:r>
            <a:r>
              <a:rPr lang="cs-CZ" altLang="cs-CZ" sz="3200" dirty="0" err="1">
                <a:solidFill>
                  <a:srgbClr val="FF0000"/>
                </a:solidFill>
              </a:rPr>
              <a:t>land</a:t>
            </a:r>
            <a:r>
              <a:rPr lang="en-GB" altLang="cs-CZ" sz="3200" dirty="0">
                <a:solidFill>
                  <a:srgbClr val="FF0000"/>
                </a:solidFill>
              </a:rPr>
              <a:t>slide</a:t>
            </a:r>
            <a:r>
              <a:rPr lang="cs-CZ" altLang="cs-CZ" sz="3200" dirty="0">
                <a:solidFill>
                  <a:srgbClr val="FF0000"/>
                </a:solidFill>
              </a:rPr>
              <a:t>s</a:t>
            </a:r>
            <a:r>
              <a:rPr lang="en-GB" altLang="cs-CZ" sz="3200" dirty="0">
                <a:solidFill>
                  <a:srgbClr val="FF0000"/>
                </a:solidFill>
              </a:rPr>
              <a:t> 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5310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810000" y="122238"/>
            <a:ext cx="5334000" cy="5842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00FFFF"/>
                </a:solidFill>
                <a:latin typeface="Comic Sans MS" panose="030F0702030302020204" pitchFamily="66" charset="0"/>
              </a:rPr>
              <a:t>Typology </a:t>
            </a:r>
            <a:r>
              <a:rPr lang="cs-CZ" altLang="cs-CZ" b="1" dirty="0" err="1">
                <a:solidFill>
                  <a:srgbClr val="00FFFF"/>
                </a:solidFill>
                <a:latin typeface="Comic Sans MS" panose="030F0702030302020204" pitchFamily="66" charset="0"/>
              </a:rPr>
              <a:t>of</a:t>
            </a:r>
            <a:r>
              <a:rPr lang="cs-CZ" altLang="cs-CZ" b="1" dirty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b="1" dirty="0" err="1">
                <a:solidFill>
                  <a:srgbClr val="00FFFF"/>
                </a:solidFill>
                <a:latin typeface="Comic Sans MS" panose="030F0702030302020204" pitchFamily="66" charset="0"/>
              </a:rPr>
              <a:t>alpine</a:t>
            </a:r>
            <a:r>
              <a:rPr lang="cs-CZ" altLang="cs-CZ" b="1" dirty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b="1" dirty="0" err="1">
                <a:solidFill>
                  <a:srgbClr val="00FFFF"/>
                </a:solidFill>
                <a:latin typeface="Comic Sans MS" panose="030F0702030302020204" pitchFamily="66" charset="0"/>
              </a:rPr>
              <a:t>lakes</a:t>
            </a:r>
            <a:endParaRPr lang="cs-CZ" altLang="cs-CZ" b="1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703388" y="909639"/>
            <a:ext cx="3600450" cy="52387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00FF00"/>
                </a:solidFill>
                <a:latin typeface="Comic Sans MS" panose="030F0702030302020204" pitchFamily="66" charset="0"/>
              </a:rPr>
              <a:t>Nonhazardous lakes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142039" y="909639"/>
            <a:ext cx="3914775" cy="52387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  <a:latin typeface="Comic Sans MS" panose="030F0702030302020204" pitchFamily="66" charset="0"/>
              </a:rPr>
              <a:t>Hazardous lakes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774826" y="1989138"/>
            <a:ext cx="1331913" cy="36671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CFF99"/>
                </a:solidFill>
              </a:rPr>
              <a:t>Tectonic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774826" y="2708276"/>
            <a:ext cx="1439863" cy="366713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CFF99"/>
                </a:solidFill>
              </a:rPr>
              <a:t>Riegel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810001" y="1981201"/>
            <a:ext cx="1368425" cy="366713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6600"/>
                </a:solidFill>
              </a:rPr>
              <a:t>Glacial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257800" y="1981200"/>
            <a:ext cx="1225550" cy="6413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FF6600"/>
                </a:solidFill>
              </a:rPr>
              <a:t>Moraine-glacial</a:t>
            </a:r>
            <a:endParaRPr lang="cs-CZ" altLang="cs-CZ" sz="1800" b="1" dirty="0">
              <a:solidFill>
                <a:srgbClr val="FF6600"/>
              </a:solidFill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553201" y="1981201"/>
            <a:ext cx="1223963" cy="366713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6600"/>
                </a:solidFill>
              </a:rPr>
              <a:t>Moraine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848601" y="1981200"/>
            <a:ext cx="1223963" cy="6413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6600"/>
                </a:solidFill>
              </a:rPr>
              <a:t>Moraine-riegel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9144001" y="1981201"/>
            <a:ext cx="1268413" cy="366713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6600"/>
                </a:solidFill>
              </a:rPr>
              <a:t>Dammed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774826" y="4868863"/>
            <a:ext cx="1223963" cy="6413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Dammed by glacier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3071813" y="4868863"/>
            <a:ext cx="1295400" cy="36671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Interglacial 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4440239" y="4868863"/>
            <a:ext cx="1512887" cy="36671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Intermoraine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6024564" y="4868863"/>
            <a:ext cx="1728787" cy="36671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Thermokarst</a:t>
            </a: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7824789" y="4868863"/>
            <a:ext cx="1512887" cy="36671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By landslide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9444038" y="4868863"/>
            <a:ext cx="1223962" cy="6413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By debris-flow</a:t>
            </a: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>
            <a:off x="2711450" y="692151"/>
            <a:ext cx="3384550" cy="360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6096001" y="692151"/>
            <a:ext cx="1439863" cy="360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>
            <a:off x="2495550" y="1412876"/>
            <a:ext cx="0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flipH="1">
            <a:off x="3216275" y="1412875"/>
            <a:ext cx="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3575050" y="1412876"/>
            <a:ext cx="0" cy="20161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>
            <a:off x="8904288" y="2349501"/>
            <a:ext cx="1223962" cy="2519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>
            <a:off x="10128250" y="2349501"/>
            <a:ext cx="0" cy="2519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6096001" y="2636839"/>
            <a:ext cx="720725" cy="2232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flipH="1">
            <a:off x="5303838" y="2636839"/>
            <a:ext cx="792162" cy="2232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flipH="1">
            <a:off x="3648076" y="2349501"/>
            <a:ext cx="1008063" cy="2519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flipH="1">
            <a:off x="2351088" y="2349501"/>
            <a:ext cx="2305050" cy="2519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1919288" y="3429000"/>
            <a:ext cx="1655762" cy="6413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CFF99"/>
                </a:solidFill>
              </a:rPr>
              <a:t>Dammed by landslide</a:t>
            </a: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flipH="1">
            <a:off x="4656139" y="1412876"/>
            <a:ext cx="2808287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6096001" y="1412876"/>
            <a:ext cx="1368425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>
            <a:off x="7464425" y="1412876"/>
            <a:ext cx="0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7464426" y="1412876"/>
            <a:ext cx="1439863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7392988" y="1412876"/>
            <a:ext cx="2735262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52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16613" y="3048001"/>
            <a:ext cx="2375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cs-CZ" altLang="cs-CZ">
              <a:solidFill>
                <a:schemeClr val="tx2"/>
              </a:solidFill>
            </a:endParaRPr>
          </a:p>
          <a:p>
            <a:pPr eaLnBrk="1" hangingPunct="1">
              <a:defRPr/>
            </a:pPr>
            <a:endParaRPr lang="cs-CZ" alt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5916613" y="3048000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6132513" y="3263900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6348413" y="3479800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3432175" y="1557338"/>
            <a:ext cx="5543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5916613" y="3048000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8440" name="Picture 10" descr="P1010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1774826" y="417513"/>
            <a:ext cx="3097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Tectonic lakes</a:t>
            </a:r>
          </a:p>
        </p:txBody>
      </p:sp>
      <p:sp>
        <p:nvSpPr>
          <p:cNvPr id="18442" name="Text Box 12"/>
          <p:cNvSpPr txBox="1">
            <a:spLocks noChangeArrowheads="1"/>
          </p:cNvSpPr>
          <p:nvPr/>
        </p:nvSpPr>
        <p:spPr bwMode="auto">
          <a:xfrm>
            <a:off x="6959600" y="5765801"/>
            <a:ext cx="2952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0099"/>
                </a:solidFill>
              </a:rPr>
              <a:t>Issyk - Kul</a:t>
            </a:r>
          </a:p>
        </p:txBody>
      </p:sp>
    </p:spTree>
    <p:extLst>
      <p:ext uri="{BB962C8B-B14F-4D97-AF65-F5344CB8AC3E}">
        <p14:creationId xmlns:p14="http://schemas.microsoft.com/office/powerpoint/2010/main" val="1392947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Merzba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524000" y="-52388"/>
            <a:ext cx="9144000" cy="144621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omic Sans MS" panose="030F0702030302020204" pitchFamily="66" charset="0"/>
              </a:rPr>
              <a:t>Glacial (</a:t>
            </a:r>
            <a:r>
              <a:rPr lang="en-GB" altLang="cs-CZ" b="1">
                <a:solidFill>
                  <a:schemeClr val="bg1"/>
                </a:solidFill>
                <a:latin typeface="Comic Sans MS" panose="030F0702030302020204" pitchFamily="66" charset="0"/>
              </a:rPr>
              <a:t>proglacial</a:t>
            </a:r>
            <a:r>
              <a:rPr lang="cs-CZ" altLang="cs-CZ" b="1">
                <a:solidFill>
                  <a:schemeClr val="bg1"/>
                </a:solidFill>
                <a:latin typeface="Comic Sans MS" panose="030F0702030302020204" pitchFamily="66" charset="0"/>
              </a:rPr>
              <a:t>) lakes: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800">
                <a:solidFill>
                  <a:schemeClr val="bg1"/>
                </a:solidFill>
                <a:latin typeface="Comic Sans MS" panose="030F0702030302020204" pitchFamily="66" charset="0"/>
              </a:rPr>
              <a:t>dammed by a glacier</a:t>
            </a:r>
            <a:r>
              <a:rPr lang="cs-CZ" altLang="cs-CZ" sz="280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en-GB" altLang="cs-CZ" sz="2800">
                <a:solidFill>
                  <a:schemeClr val="bg1"/>
                </a:solidFill>
                <a:latin typeface="Comic Sans MS" panose="030F0702030302020204" pitchFamily="66" charset="0"/>
              </a:rPr>
              <a:t> situated directly in the body of a glacier or in the moraine on its contact</a:t>
            </a:r>
            <a:endParaRPr lang="cs-CZ" altLang="cs-CZ" sz="2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5016500" y="2349500"/>
            <a:ext cx="0" cy="11509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3856039" y="1916114"/>
            <a:ext cx="3392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Glacier South Inylcek</a:t>
            </a:r>
          </a:p>
        </p:txBody>
      </p:sp>
      <p:sp>
        <p:nvSpPr>
          <p:cNvPr id="19462" name="Line 10"/>
          <p:cNvSpPr>
            <a:spLocks noChangeShapeType="1"/>
          </p:cNvSpPr>
          <p:nvPr/>
        </p:nvSpPr>
        <p:spPr bwMode="auto">
          <a:xfrm flipH="1">
            <a:off x="5519738" y="3860800"/>
            <a:ext cx="43180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5283200" y="3490913"/>
            <a:ext cx="2249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Merzbacher  lake</a:t>
            </a:r>
          </a:p>
        </p:txBody>
      </p:sp>
      <p:sp>
        <p:nvSpPr>
          <p:cNvPr id="19464" name="Line 12"/>
          <p:cNvSpPr>
            <a:spLocks noChangeShapeType="1"/>
          </p:cNvSpPr>
          <p:nvPr/>
        </p:nvSpPr>
        <p:spPr bwMode="auto">
          <a:xfrm flipH="1">
            <a:off x="7535864" y="5445125"/>
            <a:ext cx="720725" cy="719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7319964" y="5146675"/>
            <a:ext cx="27463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Glacier North Inylcek</a:t>
            </a:r>
          </a:p>
        </p:txBody>
      </p:sp>
    </p:spTree>
    <p:extLst>
      <p:ext uri="{BB962C8B-B14F-4D97-AF65-F5344CB8AC3E}">
        <p14:creationId xmlns:p14="http://schemas.microsoft.com/office/powerpoint/2010/main" val="3036951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412875"/>
          </a:xfrm>
          <a:solidFill>
            <a:srgbClr val="000099"/>
          </a:solidFill>
        </p:spPr>
        <p:txBody>
          <a:bodyPr/>
          <a:lstStyle/>
          <a:p>
            <a:pPr algn="l" eaLnBrk="1" hangingPunct="1"/>
            <a:r>
              <a:rPr lang="en-GB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Intraglacier lakes</a:t>
            </a: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b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formed in hollows of glaciers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mostly in places of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large ice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falls </a:t>
            </a:r>
            <a:b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with a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omplicated system of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underground 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canals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0483" name="Picture 4" descr="Aksaj_ledovec1_9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12876"/>
            <a:ext cx="9144000" cy="544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7032625" y="5673725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Glacier Ak - Sai</a:t>
            </a:r>
          </a:p>
        </p:txBody>
      </p:sp>
    </p:spTree>
    <p:extLst>
      <p:ext uri="{BB962C8B-B14F-4D97-AF65-F5344CB8AC3E}">
        <p14:creationId xmlns:p14="http://schemas.microsoft.com/office/powerpoint/2010/main" val="3938226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P101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1450"/>
            <a:ext cx="8610600" cy="6457950"/>
          </a:xfrm>
          <a:prstGeom prst="rect">
            <a:avLst/>
          </a:prstGeom>
          <a:noFill/>
          <a:ln w="12700">
            <a:solidFill>
              <a:srgbClr val="0101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375276" y="5602289"/>
            <a:ext cx="5172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FFFF"/>
                </a:solidFill>
                <a:latin typeface="Comic Sans MS" panose="030F0702030302020204" pitchFamily="66" charset="0"/>
              </a:rPr>
              <a:t>periodical Ak-Sai  lake</a:t>
            </a:r>
          </a:p>
        </p:txBody>
      </p:sp>
    </p:spTree>
    <p:extLst>
      <p:ext uri="{BB962C8B-B14F-4D97-AF65-F5344CB8AC3E}">
        <p14:creationId xmlns:p14="http://schemas.microsoft.com/office/powerpoint/2010/main" val="145319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ksaj_udoli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-3175"/>
            <a:ext cx="5148262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Udoli_AlaArca2_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573463"/>
            <a:ext cx="513080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6"/>
          <p:cNvSpPr>
            <a:spLocks noChangeShapeType="1"/>
          </p:cNvSpPr>
          <p:nvPr/>
        </p:nvSpPr>
        <p:spPr bwMode="auto">
          <a:xfrm flipV="1">
            <a:off x="7002464" y="5805488"/>
            <a:ext cx="822325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1524000" y="55564"/>
            <a:ext cx="399573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u="sng">
                <a:latin typeface="Comic Sans MS" panose="030F0702030302020204" pitchFamily="66" charset="0"/>
              </a:rPr>
              <a:t>S</a:t>
            </a:r>
            <a:r>
              <a:rPr lang="en-GB" altLang="cs-CZ" sz="2800" b="1" u="sng">
                <a:latin typeface="Comic Sans MS" panose="030F0702030302020204" pitchFamily="66" charset="0"/>
              </a:rPr>
              <a:t>tone</a:t>
            </a:r>
            <a:r>
              <a:rPr lang="cs-CZ" altLang="cs-CZ" sz="2800" b="1" u="sng">
                <a:latin typeface="Comic Sans MS" panose="030F0702030302020204" pitchFamily="66" charset="0"/>
              </a:rPr>
              <a:t> </a:t>
            </a:r>
            <a:r>
              <a:rPr lang="en-GB" altLang="cs-CZ" sz="2800" b="1" u="sng">
                <a:latin typeface="Comic Sans MS" panose="030F0702030302020204" pitchFamily="66" charset="0"/>
              </a:rPr>
              <a:t>flow (sel)</a:t>
            </a:r>
            <a:r>
              <a:rPr lang="cs-CZ" altLang="cs-CZ" sz="2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after rupture of Ak–Sai lake in 1985 and 2014</a:t>
            </a:r>
          </a:p>
        </p:txBody>
      </p:sp>
      <p:pic>
        <p:nvPicPr>
          <p:cNvPr id="22534" name="Picture 9" descr="P101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1319214"/>
            <a:ext cx="3851276" cy="5373687"/>
          </a:xfrm>
          <a:prstGeom prst="rect">
            <a:avLst/>
          </a:prstGeom>
          <a:noFill/>
          <a:ln w="12700">
            <a:solidFill>
              <a:srgbClr val="01017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Oval 10"/>
          <p:cNvSpPr>
            <a:spLocks noChangeArrowheads="1"/>
          </p:cNvSpPr>
          <p:nvPr/>
        </p:nvSpPr>
        <p:spPr bwMode="auto">
          <a:xfrm>
            <a:off x="4151313" y="5589588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9819" name="Oval 11"/>
          <p:cNvSpPr>
            <a:spLocks noChangeArrowheads="1"/>
          </p:cNvSpPr>
          <p:nvPr/>
        </p:nvSpPr>
        <p:spPr bwMode="auto">
          <a:xfrm>
            <a:off x="7824789" y="5495926"/>
            <a:ext cx="503237" cy="3095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altLang="cs-CZ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5537200" y="6021388"/>
            <a:ext cx="50228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Comic Sans MS" panose="030F0702030302020204" pitchFamily="66" charset="0"/>
              </a:rPr>
              <a:t>Holiday residence of President of Kyrgzystan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1992314" y="1255714"/>
            <a:ext cx="574675" cy="8778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4151313" y="981076"/>
            <a:ext cx="3262312" cy="7921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037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1628775"/>
          </a:xfrm>
          <a:solidFill>
            <a:srgbClr val="000099"/>
          </a:solidFill>
        </p:spPr>
        <p:txBody>
          <a:bodyPr/>
          <a:lstStyle/>
          <a:p>
            <a:pPr algn="l" eaLnBrk="1" hangingPunct="1"/>
            <a:r>
              <a:rPr lang="en-GB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Morainic-glacier lakes</a:t>
            </a: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b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a) </a:t>
            </a:r>
            <a:r>
              <a:rPr lang="en-GB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subtyp – lakes of intramorainic depressions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This 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type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is 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develop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ing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in basins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of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intramorainic depressions after retreat of a glacier</a:t>
            </a:r>
            <a:endParaRPr lang="cs-CZ" altLang="cs-CZ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524001" y="6092826"/>
            <a:ext cx="2339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Petrov lake</a:t>
            </a:r>
          </a:p>
        </p:txBody>
      </p:sp>
      <p:pic>
        <p:nvPicPr>
          <p:cNvPr id="2355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28776"/>
            <a:ext cx="9144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56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_Ch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70" y="641554"/>
            <a:ext cx="9329530" cy="621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10748" y="188913"/>
            <a:ext cx="898497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H</a:t>
            </a:r>
            <a:r>
              <a:rPr lang="en-GB" altLang="cs-CZ" dirty="0" err="1">
                <a:solidFill>
                  <a:schemeClr val="tx2"/>
                </a:solidFill>
                <a:latin typeface="Comic Sans MS" panose="030F0702030302020204" pitchFamily="66" charset="0"/>
              </a:rPr>
              <a:t>eadwaters</a:t>
            </a:r>
            <a:r>
              <a:rPr lang="en-GB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t</a:t>
            </a:r>
            <a:r>
              <a:rPr lang="en-GB" altLang="cs-CZ" dirty="0" err="1">
                <a:solidFill>
                  <a:schemeClr val="tx2"/>
                </a:solidFill>
                <a:latin typeface="Comic Sans MS" panose="030F0702030302020204" pitchFamily="66" charset="0"/>
              </a:rPr>
              <a:t>erritory</a:t>
            </a:r>
            <a:r>
              <a:rPr lang="cs-CZ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 err="1">
                <a:solidFill>
                  <a:schemeClr val="tx2"/>
                </a:solidFill>
                <a:latin typeface="Comic Sans MS" panose="030F0702030302020204" pitchFamily="66" charset="0"/>
              </a:rPr>
              <a:t>of</a:t>
            </a:r>
            <a:r>
              <a:rPr lang="cs-CZ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dirty="0" err="1">
                <a:solidFill>
                  <a:schemeClr val="tx2"/>
                </a:solidFill>
                <a:latin typeface="Comic Sans MS" panose="030F0702030302020204" pitchFamily="66" charset="0"/>
              </a:rPr>
              <a:t>the</a:t>
            </a:r>
            <a:r>
              <a:rPr lang="cs-CZ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Amazon </a:t>
            </a:r>
            <a:r>
              <a:rPr lang="cs-CZ" altLang="cs-CZ" dirty="0">
                <a:solidFill>
                  <a:schemeClr val="tx2"/>
                </a:solidFill>
                <a:latin typeface="Comic Sans MS" panose="030F0702030302020204" pitchFamily="66" charset="0"/>
              </a:rPr>
              <a:t>R</a:t>
            </a:r>
            <a:r>
              <a:rPr lang="en-GB" altLang="cs-CZ" dirty="0" err="1">
                <a:solidFill>
                  <a:schemeClr val="tx2"/>
                </a:solidFill>
                <a:latin typeface="Comic Sans MS" panose="030F0702030302020204" pitchFamily="66" charset="0"/>
              </a:rPr>
              <a:t>iver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891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913"/>
            <a:ext cx="4787900" cy="1655762"/>
          </a:xfrm>
          <a:solidFill>
            <a:srgbClr val="000099"/>
          </a:solidFill>
        </p:spPr>
        <p:txBody>
          <a:bodyPr/>
          <a:lstStyle/>
          <a:p>
            <a:pPr algn="l" eaLnBrk="1" hangingPunct="1"/>
            <a:r>
              <a:rPr lang="en-GB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Morainic-glacier lakes</a:t>
            </a:r>
            <a:r>
              <a:rPr lang="cs-CZ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br>
              <a:rPr lang="cs-CZ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b) subtyp </a:t>
            </a:r>
            <a:b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     </a:t>
            </a:r>
            <a:r>
              <a:rPr lang="en-GB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lakes of thermokarstic</a:t>
            </a:r>
            <a:b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             </a:t>
            </a:r>
            <a:r>
              <a:rPr lang="en-GB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depressions</a:t>
            </a:r>
            <a:endParaRPr lang="cs-CZ" altLang="cs-CZ" sz="24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96976"/>
            <a:ext cx="9144000" cy="5661025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003926" y="30480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003926" y="30480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82" name="Picture 7" descr="Kumtor_termokras1_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4"/>
            <a:ext cx="4643437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 descr="P1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36838"/>
            <a:ext cx="4435475" cy="3960812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9" descr="P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0"/>
            <a:ext cx="4356100" cy="3068638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69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196975"/>
          </a:xfrm>
          <a:solidFill>
            <a:srgbClr val="000099"/>
          </a:solidFill>
        </p:spPr>
        <p:txBody>
          <a:bodyPr/>
          <a:lstStyle/>
          <a:p>
            <a:pPr algn="l" eaLnBrk="1" hangingPunct="1"/>
            <a:r>
              <a:rPr lang="en-GB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Lakes dammed by a </a:t>
            </a:r>
            <a:r>
              <a:rPr lang="cs-CZ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land</a:t>
            </a:r>
            <a:r>
              <a:rPr lang="en-GB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slide</a:t>
            </a:r>
            <a:r>
              <a:rPr lang="cs-CZ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  <a:t>s:</a:t>
            </a:r>
            <a:br>
              <a:rPr lang="cs-CZ" altLang="cs-CZ" sz="3200" b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large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volume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→ therefore rupture 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is very dangerous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6627" name="Picture 4" descr="Koltor_hraz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96976"/>
            <a:ext cx="9144000" cy="566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2063751" y="3068638"/>
            <a:ext cx="1368425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524001" y="2636838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landslide</a:t>
            </a:r>
          </a:p>
        </p:txBody>
      </p:sp>
      <p:sp>
        <p:nvSpPr>
          <p:cNvPr id="26630" name="Line 8"/>
          <p:cNvSpPr>
            <a:spLocks noChangeShapeType="1"/>
          </p:cNvSpPr>
          <p:nvPr/>
        </p:nvSpPr>
        <p:spPr bwMode="auto">
          <a:xfrm flipH="1" flipV="1">
            <a:off x="4367213" y="4005263"/>
            <a:ext cx="792162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3359150" y="3500438"/>
            <a:ext cx="302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periodical outflow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1847850" y="5961064"/>
            <a:ext cx="23764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FFFF"/>
                </a:solidFill>
                <a:latin typeface="Comic Sans MS" panose="030F0702030302020204" pitchFamily="66" charset="0"/>
              </a:rPr>
              <a:t>Koltor lake</a:t>
            </a:r>
          </a:p>
        </p:txBody>
      </p:sp>
    </p:spTree>
    <p:extLst>
      <p:ext uri="{BB962C8B-B14F-4D97-AF65-F5344CB8AC3E}">
        <p14:creationId xmlns:p14="http://schemas.microsoft.com/office/powerpoint/2010/main" val="3086599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101003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800" y="908051"/>
            <a:ext cx="4756852" cy="3560081"/>
          </a:xfrm>
          <a:noFill/>
          <a:ln w="1905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4574" y="911226"/>
            <a:ext cx="4755264" cy="3568152"/>
          </a:xfr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3" y="3562350"/>
            <a:ext cx="4392612" cy="3295650"/>
          </a:xfr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703389" y="908051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chemeClr val="bg1"/>
                </a:solidFill>
              </a:rPr>
              <a:t>Overflow</a:t>
            </a:r>
            <a:r>
              <a:rPr lang="cs-CZ" altLang="cs-CZ" sz="1800" dirty="0">
                <a:solidFill>
                  <a:schemeClr val="bg1"/>
                </a:solidFill>
              </a:rPr>
              <a:t> 19/ 7/ 2004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600826" y="882651"/>
            <a:ext cx="2138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</a:rPr>
              <a:t>Overflow</a:t>
            </a:r>
            <a:r>
              <a:rPr lang="cs-CZ" altLang="cs-CZ" sz="1800" dirty="0">
                <a:solidFill>
                  <a:schemeClr val="bg1"/>
                </a:solidFill>
              </a:rPr>
              <a:t> 6/8/2006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863975" y="3548063"/>
            <a:ext cx="2286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</a:rPr>
              <a:t>Overflow</a:t>
            </a:r>
            <a:r>
              <a:rPr lang="cs-CZ" altLang="cs-CZ" sz="1800" dirty="0">
                <a:solidFill>
                  <a:schemeClr val="bg1"/>
                </a:solidFill>
              </a:rPr>
              <a:t> 28/7/2014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28638" y="1"/>
            <a:ext cx="11201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Comic Sans MS" panose="030F0702030302020204" pitchFamily="66" charset="0"/>
              </a:rPr>
              <a:t>Koltor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lake</a:t>
            </a:r>
            <a:r>
              <a:rPr lang="cs-CZ" altLang="cs-CZ" sz="2800" b="1" dirty="0">
                <a:latin typeface="Comic Sans MS" panose="030F0702030302020204" pitchFamily="66" charset="0"/>
              </a:rPr>
              <a:t>: </a:t>
            </a:r>
            <a:r>
              <a:rPr lang="cs-CZ" altLang="cs-CZ" sz="2800" dirty="0" err="1">
                <a:latin typeface="Comic Sans MS" panose="030F0702030302020204" pitchFamily="66" charset="0"/>
              </a:rPr>
              <a:t>Superficial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latin typeface="Comic Sans MS" panose="030F0702030302020204" pitchFamily="66" charset="0"/>
              </a:rPr>
              <a:t>outflow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latin typeface="Comic Sans MS" panose="030F0702030302020204" pitchFamily="66" charset="0"/>
              </a:rPr>
              <a:t>after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latin typeface="Comic Sans MS" panose="030F0702030302020204" pitchFamily="66" charset="0"/>
              </a:rPr>
              <a:t>intensive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  <a:r>
              <a:rPr lang="cs-CZ" altLang="cs-CZ" sz="2800" dirty="0" err="1">
                <a:latin typeface="Comic Sans MS" panose="030F0702030302020204" pitchFamily="66" charset="0"/>
              </a:rPr>
              <a:t>precipitation</a:t>
            </a:r>
            <a:endParaRPr lang="cs-CZ" altLang="cs-CZ" sz="28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001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4550" y="2000250"/>
            <a:ext cx="7283450" cy="4857750"/>
          </a:xfr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029076" y="187326"/>
            <a:ext cx="51844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latin typeface="Comic Sans MS" panose="030F0702030302020204" pitchFamily="66" charset="0"/>
              </a:rPr>
              <a:t>Koltor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err="1">
                <a:latin typeface="Comic Sans MS" panose="030F0702030302020204" pitchFamily="66" charset="0"/>
              </a:rPr>
              <a:t>lake</a:t>
            </a:r>
            <a:r>
              <a:rPr lang="cs-CZ" altLang="cs-CZ" b="1" dirty="0">
                <a:latin typeface="Comic Sans MS" panose="030F0702030302020204" pitchFamily="66" charset="0"/>
              </a:rPr>
              <a:t> – </a:t>
            </a:r>
            <a:r>
              <a:rPr lang="cs-CZ" altLang="cs-CZ" b="1" dirty="0" err="1">
                <a:latin typeface="Comic Sans MS" panose="030F0702030302020204" pitchFamily="66" charset="0"/>
              </a:rPr>
              <a:t>new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err="1">
                <a:latin typeface="Comic Sans MS" panose="030F0702030302020204" pitchFamily="66" charset="0"/>
              </a:rPr>
              <a:t>trouble</a:t>
            </a:r>
            <a:endParaRPr lang="cs-CZ" altLang="cs-CZ" b="1" dirty="0">
              <a:latin typeface="Comic Sans MS" panose="030F0702030302020204" pitchFamily="66" charset="0"/>
            </a:endParaRPr>
          </a:p>
        </p:txBody>
      </p:sp>
      <p:pic>
        <p:nvPicPr>
          <p:cNvPr id="29700" name="Picture 4" descr="P1010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981076"/>
            <a:ext cx="3394075" cy="45259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087938" y="981076"/>
            <a:ext cx="55800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omic Sans MS" panose="030F0702030302020204" pitchFamily="66" charset="0"/>
              </a:rPr>
              <a:t>Erosion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furrow</a:t>
            </a:r>
            <a:endParaRPr lang="cs-CZ" altLang="cs-CZ" sz="24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omic Sans MS" panose="030F0702030302020204" pitchFamily="66" charset="0"/>
              </a:rPr>
              <a:t>at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outer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side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of</a:t>
            </a:r>
            <a:r>
              <a:rPr lang="cs-CZ" altLang="cs-CZ" sz="2400" dirty="0">
                <a:latin typeface="Comic Sans MS" panose="030F0702030302020204" pitchFamily="66" charset="0"/>
              </a:rPr>
              <a:t> </a:t>
            </a:r>
            <a:r>
              <a:rPr lang="cs-CZ" altLang="cs-CZ" sz="2400" dirty="0" err="1">
                <a:latin typeface="Comic Sans MS" panose="030F0702030302020204" pitchFamily="66" charset="0"/>
              </a:rPr>
              <a:t>lake</a:t>
            </a:r>
            <a:r>
              <a:rPr lang="cs-CZ" altLang="cs-CZ" sz="2400" dirty="0">
                <a:latin typeface="Comic Sans MS" panose="030F0702030302020204" pitchFamily="66" charset="0"/>
              </a:rPr>
              <a:t> dam</a:t>
            </a:r>
          </a:p>
        </p:txBody>
      </p:sp>
    </p:spTree>
    <p:extLst>
      <p:ext uri="{BB962C8B-B14F-4D97-AF65-F5344CB8AC3E}">
        <p14:creationId xmlns:p14="http://schemas.microsoft.com/office/powerpoint/2010/main" val="3935720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"/>
            <a:ext cx="4953000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87688"/>
            <a:ext cx="4953000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772" name="AutoShape 4"/>
          <p:cNvCxnSpPr>
            <a:cxnSpLocks noChangeShapeType="1"/>
          </p:cNvCxnSpPr>
          <p:nvPr/>
        </p:nvCxnSpPr>
        <p:spPr bwMode="auto">
          <a:xfrm>
            <a:off x="5181600" y="0"/>
            <a:ext cx="0" cy="6858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73" name="AutoShape 5"/>
          <p:cNvCxnSpPr>
            <a:cxnSpLocks noChangeShapeType="1"/>
          </p:cNvCxnSpPr>
          <p:nvPr/>
        </p:nvCxnSpPr>
        <p:spPr bwMode="auto">
          <a:xfrm>
            <a:off x="6096000" y="0"/>
            <a:ext cx="0" cy="6858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74" name="AutoShape 6"/>
          <p:cNvCxnSpPr>
            <a:cxnSpLocks noChangeShapeType="1"/>
          </p:cNvCxnSpPr>
          <p:nvPr/>
        </p:nvCxnSpPr>
        <p:spPr bwMode="auto">
          <a:xfrm>
            <a:off x="4191000" y="0"/>
            <a:ext cx="0" cy="6858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7239000" y="115888"/>
            <a:ext cx="3429000" cy="18780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</a:t>
            </a:r>
            <a:r>
              <a:rPr lang="cs-CZ" altLang="cs-CZ" sz="2400" b="1">
                <a:latin typeface="Comic Sans MS" panose="030F0702030302020204" pitchFamily="66" charset="0"/>
              </a:rPr>
              <a:t>Development of precipitations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and temperature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Comic Sans MS" panose="030F0702030302020204" pitchFamily="66" charset="0"/>
              </a:rPr>
              <a:t>Baytyk station </a:t>
            </a:r>
            <a:r>
              <a:rPr lang="cs-CZ" altLang="cs-CZ" sz="2000" b="1">
                <a:solidFill>
                  <a:srgbClr val="C00000"/>
                </a:solidFill>
                <a:latin typeface="Comic Sans MS" panose="030F0702030302020204" pitchFamily="66" charset="0"/>
              </a:rPr>
              <a:t>1 579 mts a.s.l.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239000" y="2055814"/>
            <a:ext cx="3429000" cy="14763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/>
              <a:t>Precipitations: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15 years cycle until 1966,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Change to 20 years cycle.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Steep increase since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middle of nineties.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7239000" y="3532188"/>
            <a:ext cx="3429000" cy="6477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/>
              <a:t>Temperature: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Regular 20 years cycle.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7239000" y="4179889"/>
            <a:ext cx="34290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Clear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correlation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between</a:t>
            </a:r>
            <a:r>
              <a:rPr lang="cs-CZ" altLang="cs-CZ" sz="18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precipitations</a:t>
            </a:r>
            <a:r>
              <a:rPr lang="cs-CZ" altLang="cs-CZ" sz="1800" b="1" dirty="0"/>
              <a:t> and </a:t>
            </a:r>
            <a:r>
              <a:rPr lang="cs-CZ" altLang="cs-CZ" sz="1800" b="1" dirty="0" err="1"/>
              <a:t>temperature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In </a:t>
            </a:r>
            <a:r>
              <a:rPr lang="cs-CZ" altLang="cs-CZ" sz="1800" b="1" dirty="0" err="1"/>
              <a:t>the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middle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of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sixties</a:t>
            </a:r>
            <a:r>
              <a:rPr lang="cs-CZ" altLang="cs-CZ" sz="18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and </a:t>
            </a:r>
            <a:r>
              <a:rPr lang="cs-CZ" altLang="cs-CZ" sz="1800" b="1" dirty="0" err="1"/>
              <a:t>eighties</a:t>
            </a:r>
            <a:endParaRPr lang="cs-CZ" altLang="cs-CZ" sz="1800" b="1" dirty="0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7239000" y="5791201"/>
            <a:ext cx="3429000" cy="8302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Highest number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disastrous outbursts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in 1965-70, 1983-88, 1997-99</a:t>
            </a:r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5105400" y="6172201"/>
            <a:ext cx="304800" cy="2905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6096000" y="6172201"/>
            <a:ext cx="304800" cy="2905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6705600" y="6172201"/>
            <a:ext cx="304800" cy="2905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0303581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2289" y="1"/>
            <a:ext cx="8607425" cy="1052513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cs-CZ" altLang="cs-CZ" sz="3600" b="1">
                <a:solidFill>
                  <a:schemeClr val="bg1"/>
                </a:solidFill>
                <a:latin typeface="Comic Sans MS" panose="030F0702030302020204" pitchFamily="66" charset="0"/>
              </a:rPr>
              <a:t>Petrov lake:</a:t>
            </a: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an extremely dangerous evolution</a:t>
            </a:r>
          </a:p>
        </p:txBody>
      </p:sp>
      <p:pic>
        <p:nvPicPr>
          <p:cNvPr id="34819" name="obrázek 1" descr="C:\Users\mira\Desktop\KGZ_vrtulnik_Adygine\IMG_87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9" y="1125538"/>
            <a:ext cx="86074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622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341438"/>
          </a:xfrm>
          <a:solidFill>
            <a:srgbClr val="000099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Petrov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lake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:</a:t>
            </a:r>
            <a:r>
              <a:rPr lang="cs-CZ" alt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cs-CZ" alt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cs-CZ" alt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cs-CZ" alt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extremely</a:t>
            </a:r>
            <a:r>
              <a:rPr lang="cs-CZ" alt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dangerous</a:t>
            </a:r>
            <a:r>
              <a:rPr lang="cs-CZ" alt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cs-CZ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evolution</a:t>
            </a:r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341438"/>
            <a:ext cx="9144000" cy="5516562"/>
          </a:xfrm>
          <a:solidFill>
            <a:srgbClr val="CCECFF"/>
          </a:solidFill>
        </p:spPr>
        <p:txBody>
          <a:bodyPr/>
          <a:lstStyle/>
          <a:p>
            <a:pPr eaLnBrk="1" hangingPunct="1"/>
            <a:endParaRPr lang="cs-CZ" altLang="cs-CZ" b="1" dirty="0"/>
          </a:p>
          <a:p>
            <a:pPr eaLnBrk="1" hangingPunct="1"/>
            <a:r>
              <a:rPr lang="en-GB" altLang="cs-CZ" sz="3200" b="1" dirty="0" err="1"/>
              <a:t>Morain</a:t>
            </a:r>
            <a:r>
              <a:rPr lang="cs-CZ" altLang="cs-CZ" sz="3200" b="1" dirty="0"/>
              <a:t>e</a:t>
            </a:r>
            <a:r>
              <a:rPr lang="en-GB" altLang="cs-CZ" sz="3200" b="1" dirty="0"/>
              <a:t>-</a:t>
            </a:r>
            <a:r>
              <a:rPr lang="en-GB" altLang="cs-CZ" sz="3200" b="1" dirty="0" err="1"/>
              <a:t>glaci</a:t>
            </a:r>
            <a:r>
              <a:rPr lang="cs-CZ" altLang="cs-CZ" sz="3200" b="1" dirty="0"/>
              <a:t>al</a:t>
            </a:r>
            <a:r>
              <a:rPr lang="en-GB" altLang="cs-CZ" sz="3200" b="1" dirty="0"/>
              <a:t> lake</a:t>
            </a:r>
            <a:r>
              <a:rPr lang="cs-CZ" altLang="cs-CZ" sz="3200" b="1" dirty="0"/>
              <a:t>: </a:t>
            </a:r>
            <a:r>
              <a:rPr lang="cs-CZ" altLang="cs-CZ" sz="3200" dirty="0"/>
              <a:t>d</a:t>
            </a:r>
            <a:r>
              <a:rPr lang="en-GB" altLang="cs-CZ" sz="3200" dirty="0" err="1">
                <a:solidFill>
                  <a:srgbClr val="000000"/>
                </a:solidFill>
              </a:rPr>
              <a:t>evelop</a:t>
            </a:r>
            <a:r>
              <a:rPr lang="cs-CZ" altLang="cs-CZ" sz="3200" dirty="0" err="1">
                <a:solidFill>
                  <a:srgbClr val="000000"/>
                </a:solidFill>
              </a:rPr>
              <a:t>ed</a:t>
            </a:r>
            <a:r>
              <a:rPr lang="en-GB" altLang="cs-CZ" sz="3200" dirty="0">
                <a:solidFill>
                  <a:srgbClr val="000000"/>
                </a:solidFill>
              </a:rPr>
              <a:t> in basin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of</a:t>
            </a:r>
            <a:r>
              <a:rPr lang="en-GB" altLang="cs-CZ" sz="3200" dirty="0">
                <a:solidFill>
                  <a:srgbClr val="000000"/>
                </a:solidFill>
              </a:rPr>
              <a:t> </a:t>
            </a:r>
            <a:r>
              <a:rPr lang="en-GB" altLang="cs-CZ" sz="3200" dirty="0" err="1">
                <a:solidFill>
                  <a:srgbClr val="000000"/>
                </a:solidFill>
              </a:rPr>
              <a:t>intramorainic</a:t>
            </a:r>
            <a:r>
              <a:rPr lang="en-GB" altLang="cs-CZ" sz="3200" dirty="0">
                <a:solidFill>
                  <a:srgbClr val="000000"/>
                </a:solidFill>
              </a:rPr>
              <a:t> depression after retreat of </a:t>
            </a:r>
            <a:r>
              <a:rPr lang="cs-CZ" altLang="cs-CZ" sz="3200" dirty="0">
                <a:solidFill>
                  <a:srgbClr val="000000"/>
                </a:solidFill>
              </a:rPr>
              <a:t>Petrov</a:t>
            </a:r>
            <a:r>
              <a:rPr lang="en-GB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>
                <a:solidFill>
                  <a:srgbClr val="000000"/>
                </a:solidFill>
              </a:rPr>
              <a:t>g</a:t>
            </a:r>
            <a:r>
              <a:rPr lang="en-GB" altLang="cs-CZ" sz="3200" dirty="0">
                <a:solidFill>
                  <a:srgbClr val="000000"/>
                </a:solidFill>
              </a:rPr>
              <a:t>lacier.</a:t>
            </a:r>
            <a:r>
              <a:rPr lang="cs-CZ" altLang="cs-CZ" sz="3200" dirty="0"/>
              <a:t> </a:t>
            </a:r>
          </a:p>
          <a:p>
            <a:pPr eaLnBrk="1" hangingPunct="1"/>
            <a:r>
              <a:rPr lang="cs-CZ" altLang="cs-CZ" sz="3200" dirty="0" err="1">
                <a:solidFill>
                  <a:srgbClr val="000000"/>
                </a:solidFill>
              </a:rPr>
              <a:t>Is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located</a:t>
            </a:r>
            <a:r>
              <a:rPr lang="cs-CZ" altLang="cs-CZ" sz="3200" dirty="0">
                <a:solidFill>
                  <a:srgbClr val="000000"/>
                </a:solidFill>
              </a:rPr>
              <a:t> in </a:t>
            </a:r>
            <a:r>
              <a:rPr lang="cs-CZ" altLang="cs-CZ" sz="3200" dirty="0" err="1">
                <a:solidFill>
                  <a:srgbClr val="000000"/>
                </a:solidFill>
              </a:rPr>
              <a:t>the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foreground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of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the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same-called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glacier</a:t>
            </a:r>
            <a:r>
              <a:rPr lang="cs-CZ" altLang="cs-CZ" sz="3200" dirty="0">
                <a:solidFill>
                  <a:srgbClr val="000000"/>
                </a:solidFill>
              </a:rPr>
              <a:t> </a:t>
            </a:r>
            <a:r>
              <a:rPr lang="en-GB" altLang="cs-CZ" sz="3200" dirty="0"/>
              <a:t>on the north-western slope of </a:t>
            </a:r>
            <a:r>
              <a:rPr lang="en-GB" altLang="cs-CZ" sz="3200" dirty="0" err="1"/>
              <a:t>Ak-Sijrak</a:t>
            </a:r>
            <a:r>
              <a:rPr lang="en-GB" altLang="cs-CZ" sz="3200" dirty="0"/>
              <a:t> </a:t>
            </a:r>
            <a:r>
              <a:rPr lang="en-US" altLang="cs-CZ" sz="3200" dirty="0"/>
              <a:t>massive </a:t>
            </a:r>
            <a:r>
              <a:rPr lang="en-US" altLang="cs-CZ" sz="3200" dirty="0" err="1"/>
              <a:t>i</a:t>
            </a:r>
            <a:r>
              <a:rPr lang="en-GB" altLang="cs-CZ" sz="3200" dirty="0"/>
              <a:t>n southern Tien-Shan.</a:t>
            </a:r>
            <a:endParaRPr lang="cs-CZ" altLang="cs-CZ" sz="3200" dirty="0"/>
          </a:p>
          <a:p>
            <a:pPr eaLnBrk="1" hangingPunct="1"/>
            <a:r>
              <a:rPr lang="cs-CZ" altLang="cs-CZ" sz="3200" dirty="0" err="1"/>
              <a:t>The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moraine-glacial</a:t>
            </a:r>
            <a:r>
              <a:rPr lang="cs-CZ" altLang="cs-CZ" sz="3200" dirty="0"/>
              <a:t> </a:t>
            </a:r>
            <a:r>
              <a:rPr lang="cs-CZ" altLang="cs-CZ" sz="3200" dirty="0" err="1"/>
              <a:t>lakes</a:t>
            </a:r>
            <a:r>
              <a:rPr lang="cs-CZ" altLang="cs-CZ" sz="3200" dirty="0"/>
              <a:t> </a:t>
            </a:r>
            <a:r>
              <a:rPr lang="cs-CZ" altLang="cs-CZ" sz="3200" b="1" dirty="0"/>
              <a:t>are </a:t>
            </a:r>
            <a:r>
              <a:rPr lang="cs-CZ" altLang="cs-CZ" sz="3200" b="1" dirty="0" err="1"/>
              <a:t>considered</a:t>
            </a:r>
            <a:r>
              <a:rPr lang="cs-CZ" altLang="cs-CZ" sz="3200" b="1" dirty="0"/>
              <a:t> as </a:t>
            </a:r>
            <a:r>
              <a:rPr lang="cs-CZ" altLang="cs-CZ" sz="3200" b="1" dirty="0" err="1"/>
              <a:t>the</a:t>
            </a:r>
            <a:r>
              <a:rPr lang="cs-CZ" altLang="cs-CZ" sz="3200" b="1" dirty="0"/>
              <a:t> most </a:t>
            </a:r>
            <a:r>
              <a:rPr lang="cs-CZ" altLang="cs-CZ" sz="3200" b="1" dirty="0" err="1"/>
              <a:t>dangerous</a:t>
            </a:r>
            <a:r>
              <a:rPr lang="cs-CZ" altLang="cs-CZ" sz="3200" b="1" dirty="0"/>
              <a:t> type </a:t>
            </a:r>
            <a:r>
              <a:rPr lang="cs-CZ" altLang="cs-CZ" sz="3200" b="1" dirty="0" err="1"/>
              <a:t>including</a:t>
            </a:r>
            <a:r>
              <a:rPr lang="cs-CZ" altLang="cs-CZ" sz="3200" b="1" dirty="0"/>
              <a:t> 47 % </a:t>
            </a:r>
            <a:r>
              <a:rPr lang="cs-CZ" altLang="cs-CZ" sz="3200" b="1" dirty="0" err="1"/>
              <a:t>of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listed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lakes</a:t>
            </a:r>
            <a:r>
              <a:rPr lang="cs-CZ" altLang="cs-CZ" sz="3200" b="1" dirty="0"/>
              <a:t>. </a:t>
            </a:r>
          </a:p>
          <a:p>
            <a:pPr eaLnBrk="1" hangingPunct="1"/>
            <a:r>
              <a:rPr lang="cs-CZ" altLang="cs-CZ" sz="3200" b="1" dirty="0">
                <a:solidFill>
                  <a:srgbClr val="000000"/>
                </a:solidFill>
              </a:rPr>
              <a:t>Petrov </a:t>
            </a:r>
            <a:r>
              <a:rPr lang="cs-CZ" altLang="cs-CZ" sz="3200" b="1" dirty="0" err="1">
                <a:solidFill>
                  <a:srgbClr val="000000"/>
                </a:solidFill>
              </a:rPr>
              <a:t>glacier</a:t>
            </a:r>
            <a:r>
              <a:rPr lang="cs-CZ" altLang="cs-CZ" sz="3200" b="1" dirty="0">
                <a:solidFill>
                  <a:srgbClr val="000000"/>
                </a:solidFill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</a:rPr>
              <a:t>is</a:t>
            </a:r>
            <a:r>
              <a:rPr lang="cs-CZ" altLang="cs-CZ" sz="3200" dirty="0">
                <a:solidFill>
                  <a:srgbClr val="000000"/>
                </a:solidFill>
              </a:rPr>
              <a:t> 69.8 km² </a:t>
            </a:r>
            <a:r>
              <a:rPr lang="cs-CZ" altLang="cs-CZ" sz="3200" dirty="0" err="1">
                <a:solidFill>
                  <a:srgbClr val="000000"/>
                </a:solidFill>
              </a:rPr>
              <a:t>large</a:t>
            </a:r>
            <a:r>
              <a:rPr lang="cs-CZ" altLang="cs-CZ" sz="3200" dirty="0">
                <a:solidFill>
                  <a:srgbClr val="000000"/>
                </a:solidFill>
              </a:rPr>
              <a:t> and 23 km long. </a:t>
            </a:r>
          </a:p>
          <a:p>
            <a:pPr eaLnBrk="1" hangingPunct="1">
              <a:buFontTx/>
              <a:buNone/>
            </a:pPr>
            <a:endParaRPr lang="cs-CZ" alt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69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ATEL NAH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071814" y="2439989"/>
            <a:ext cx="1944687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Tailings</a:t>
            </a:r>
            <a:r>
              <a:rPr lang="cs-CZ" altLang="cs-CZ" sz="2000" b="1" dirty="0"/>
              <a:t> dam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743700" y="2708276"/>
            <a:ext cx="187325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Petrov </a:t>
            </a:r>
            <a:r>
              <a:rPr lang="cs-CZ" altLang="cs-CZ" sz="2000" b="1" dirty="0" err="1"/>
              <a:t>Lake</a:t>
            </a:r>
            <a:endParaRPr lang="cs-CZ" altLang="cs-CZ" sz="2000" b="1" dirty="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448301" y="5786439"/>
            <a:ext cx="2681287" cy="41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Gold mine </a:t>
            </a:r>
            <a:r>
              <a:rPr lang="cs-CZ" altLang="cs-CZ" sz="2000" b="1" dirty="0" err="1"/>
              <a:t>Kumtor</a:t>
            </a:r>
            <a:endParaRPr lang="cs-CZ" altLang="cs-CZ" sz="2000" b="1" dirty="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8901112" y="3971927"/>
            <a:ext cx="176688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Petrov </a:t>
            </a:r>
            <a:r>
              <a:rPr lang="cs-CZ" altLang="cs-CZ" sz="2000" b="1" dirty="0" err="1"/>
              <a:t>Glacier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971800" y="6491288"/>
            <a:ext cx="6948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Satelite image </a:t>
            </a:r>
            <a:r>
              <a:rPr lang="cs-CZ" altLang="cs-CZ" sz="1800" b="1" dirty="0" err="1">
                <a:solidFill>
                  <a:schemeClr val="bg1"/>
                </a:solidFill>
              </a:rPr>
              <a:t>of</a:t>
            </a:r>
            <a:r>
              <a:rPr lang="cs-CZ" altLang="cs-CZ" sz="1800" b="1" dirty="0">
                <a:solidFill>
                  <a:schemeClr val="bg1"/>
                </a:solidFill>
              </a:rPr>
              <a:t> </a:t>
            </a:r>
            <a:r>
              <a:rPr lang="cs-CZ" altLang="cs-CZ" sz="1800" b="1" dirty="0" err="1">
                <a:solidFill>
                  <a:schemeClr val="bg1"/>
                </a:solidFill>
              </a:rPr>
              <a:t>the</a:t>
            </a:r>
            <a:r>
              <a:rPr lang="cs-CZ" altLang="cs-CZ" sz="1800" b="1" dirty="0">
                <a:solidFill>
                  <a:schemeClr val="bg1"/>
                </a:solidFill>
              </a:rPr>
              <a:t> Petrov </a:t>
            </a:r>
            <a:r>
              <a:rPr lang="cs-CZ" altLang="cs-CZ" sz="1800" b="1" dirty="0" err="1">
                <a:solidFill>
                  <a:schemeClr val="bg1"/>
                </a:solidFill>
              </a:rPr>
              <a:t>Lake</a:t>
            </a:r>
            <a:r>
              <a:rPr lang="cs-CZ" altLang="cs-CZ" sz="1800" b="1" dirty="0">
                <a:solidFill>
                  <a:schemeClr val="bg1"/>
                </a:solidFill>
              </a:rPr>
              <a:t> area (</a:t>
            </a:r>
            <a:r>
              <a:rPr lang="cs-CZ" altLang="cs-CZ" sz="1800" b="1" dirty="0" err="1">
                <a:solidFill>
                  <a:schemeClr val="bg1"/>
                </a:solidFill>
              </a:rPr>
              <a:t>QuickBird</a:t>
            </a:r>
            <a:r>
              <a:rPr lang="cs-CZ" altLang="cs-CZ" sz="1800" b="1" dirty="0">
                <a:solidFill>
                  <a:schemeClr val="bg1"/>
                </a:solidFill>
              </a:rPr>
              <a:t> 2003)</a:t>
            </a:r>
          </a:p>
        </p:txBody>
      </p:sp>
    </p:spTree>
    <p:extLst>
      <p:ext uri="{BB962C8B-B14F-4D97-AF65-F5344CB8AC3E}">
        <p14:creationId xmlns:p14="http://schemas.microsoft.com/office/powerpoint/2010/main" val="4106839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7" y="144464"/>
            <a:ext cx="9431338" cy="65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631951" y="92868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31950" y="928688"/>
            <a:ext cx="3600450" cy="33655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</a:rPr>
              <a:t>Charles University in Prague 2006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755776" y="1149351"/>
            <a:ext cx="39823" cy="37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687" tIns="9844" rIns="19687" bIns="9844">
            <a:spAutoFit/>
          </a:bodyPr>
          <a:lstStyle>
            <a:lvl1pPr defTabSz="196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6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68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68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68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00" b="1">
              <a:solidFill>
                <a:srgbClr val="F6130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chemeClr val="bg1"/>
              </a:solidFill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9551989" y="4941888"/>
            <a:ext cx="1296987" cy="57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687" tIns="9844" rIns="19687" bIns="9844">
            <a:spAutoFit/>
          </a:bodyPr>
          <a:lstStyle>
            <a:lvl1pPr defTabSz="196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6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68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68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68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Petrov Glacier</a:t>
            </a:r>
          </a:p>
        </p:txBody>
      </p:sp>
    </p:spTree>
    <p:extLst>
      <p:ext uri="{BB962C8B-B14F-4D97-AF65-F5344CB8AC3E}">
        <p14:creationId xmlns:p14="http://schemas.microsoft.com/office/powerpoint/2010/main" val="2196767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600" y="35325050"/>
            <a:ext cx="5113338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0" y="35540950"/>
            <a:ext cx="5113338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00" y="35756850"/>
            <a:ext cx="5113338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300" y="35972750"/>
            <a:ext cx="5113338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5725" y="35285363"/>
            <a:ext cx="5400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45" y="0"/>
            <a:ext cx="98953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260601" y="5645150"/>
            <a:ext cx="19796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687" tIns="9844" rIns="19687" bIns="9844">
            <a:spAutoFit/>
          </a:bodyPr>
          <a:lstStyle>
            <a:lvl1pPr defTabSz="196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96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968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968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968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66FFFF"/>
                </a:solidFill>
              </a:rPr>
              <a:t>bathymetry</a:t>
            </a:r>
          </a:p>
        </p:txBody>
      </p:sp>
    </p:spTree>
    <p:extLst>
      <p:ext uri="{BB962C8B-B14F-4D97-AF65-F5344CB8AC3E}">
        <p14:creationId xmlns:p14="http://schemas.microsoft.com/office/powerpoint/2010/main" val="251689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82" name="Picture 6" descr="ledovce_GI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b="168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808664" y="209551"/>
            <a:ext cx="5336414" cy="95410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H</a:t>
            </a:r>
            <a:r>
              <a:rPr lang="en-GB" altLang="cs-CZ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eadwaters</a:t>
            </a:r>
            <a:r>
              <a:rPr lang="en-GB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</a:t>
            </a:r>
            <a:r>
              <a:rPr lang="en-GB" altLang="cs-CZ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erritory</a:t>
            </a:r>
            <a:endParaRPr lang="cs-CZ" altLang="cs-CZ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the</a:t>
            </a: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GB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Amazon </a:t>
            </a: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GB" altLang="cs-CZ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iver</a:t>
            </a:r>
            <a:r>
              <a:rPr lang="cs-CZ" altLang="cs-CZ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(in 2000)</a:t>
            </a:r>
          </a:p>
        </p:txBody>
      </p:sp>
    </p:spTree>
    <p:extLst>
      <p:ext uri="{BB962C8B-B14F-4D97-AF65-F5344CB8AC3E}">
        <p14:creationId xmlns:p14="http://schemas.microsoft.com/office/powerpoint/2010/main" val="3577280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e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"/>
          <a:stretch>
            <a:fillRect/>
          </a:stretch>
        </p:blipFill>
        <p:spPr bwMode="auto">
          <a:xfrm>
            <a:off x="1631950" y="115889"/>
            <a:ext cx="89281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51175" y="179389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782889" y="260350"/>
            <a:ext cx="7312025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Petrov </a:t>
            </a:r>
            <a:r>
              <a:rPr lang="cs-CZ" altLang="cs-CZ" b="1" dirty="0" err="1">
                <a:latin typeface="Comic Sans MS" panose="030F0702030302020204" pitchFamily="66" charset="0"/>
              </a:rPr>
              <a:t>Glacier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err="1">
                <a:latin typeface="Comic Sans MS" panose="030F0702030302020204" pitchFamily="66" charset="0"/>
              </a:rPr>
              <a:t>retreat</a:t>
            </a:r>
            <a:r>
              <a:rPr lang="cs-CZ" altLang="cs-CZ" dirty="0">
                <a:latin typeface="Comic Sans MS" panose="030F0702030302020204" pitchFamily="66" charset="0"/>
              </a:rPr>
              <a:t> </a:t>
            </a:r>
            <a:r>
              <a:rPr lang="cs-CZ" altLang="cs-CZ" b="1" dirty="0">
                <a:latin typeface="Comic Sans MS" panose="030F0702030302020204" pitchFamily="66" charset="0"/>
              </a:rPr>
              <a:t>(1957-2014)</a:t>
            </a:r>
          </a:p>
        </p:txBody>
      </p:sp>
      <p:graphicFrame>
        <p:nvGraphicFramePr>
          <p:cNvPr id="2253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96206"/>
              </p:ext>
            </p:extLst>
          </p:nvPr>
        </p:nvGraphicFramePr>
        <p:xfrm>
          <a:off x="1524000" y="4076700"/>
          <a:ext cx="4427538" cy="2646364"/>
        </p:xfrm>
        <a:graphic>
          <a:graphicData uri="http://schemas.openxmlformats.org/drawingml/2006/table">
            <a:tbl>
              <a:tblPr/>
              <a:tblGrid>
                <a:gridCol w="1327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8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retreat</a:t>
                      </a: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(m)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Annual</a:t>
                      </a: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retreat</a:t>
                      </a: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(m/y)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1869-1957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1330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15.1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1957-1980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570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24.8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1980-1990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380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38.0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1990-1999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390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43.3</a:t>
                      </a:r>
                      <a:endParaRPr kumimoji="0" lang="en-GB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1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1999-20</a:t>
                      </a: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</a:t>
                      </a:r>
                      <a:endParaRPr kumimoji="0" lang="en-GB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47.3</a:t>
                      </a:r>
                      <a:endParaRPr kumimoji="0" lang="en-GB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7115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1219200" y="-114300"/>
          <a:ext cx="9601200" cy="721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CorelDRAW" r:id="rId4" imgW="6143625" imgH="4610100" progId="CorelDRAW.Graphic.11">
                  <p:embed/>
                </p:oleObj>
              </mc:Choice>
              <mc:Fallback>
                <p:oleObj name="CorelDRAW" r:id="rId4" imgW="6143625" imgH="4610100" progId="CorelDRAW.Graphic.11">
                  <p:embed/>
                  <p:pic>
                    <p:nvPicPr>
                      <p:cNvPr id="419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-114300"/>
                        <a:ext cx="9601200" cy="721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4"/>
          <p:cNvGraphicFramePr>
            <a:graphicFrameLocks noChangeAspect="1"/>
          </p:cNvGraphicFramePr>
          <p:nvPr/>
        </p:nvGraphicFramePr>
        <p:xfrm>
          <a:off x="7620000" y="228600"/>
          <a:ext cx="28067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CorelDRAW" r:id="rId6" imgW="2905125" imgH="3867150" progId="CorelDRAW.Graphic.11">
                  <p:embed/>
                </p:oleObj>
              </mc:Choice>
              <mc:Fallback>
                <p:oleObj name="CorelDRAW" r:id="rId6" imgW="2905125" imgH="3867150" progId="CorelDRAW.Graphic.11">
                  <p:embed/>
                  <p:pic>
                    <p:nvPicPr>
                      <p:cNvPr id="4198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228600"/>
                        <a:ext cx="2806700" cy="37338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5"/>
          <p:cNvGraphicFramePr>
            <a:graphicFrameLocks noChangeAspect="1"/>
          </p:cNvGraphicFramePr>
          <p:nvPr/>
        </p:nvGraphicFramePr>
        <p:xfrm>
          <a:off x="1676401" y="2438400"/>
          <a:ext cx="3167063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CorelDRAW" r:id="rId8" imgW="5057775" imgH="6734175" progId="CorelDRAW.Graphic.11">
                  <p:embed/>
                </p:oleObj>
              </mc:Choice>
              <mc:Fallback>
                <p:oleObj name="CorelDRAW" r:id="rId8" imgW="5057775" imgH="6734175" progId="CorelDRAW.Graphic.11">
                  <p:embed/>
                  <p:pic>
                    <p:nvPicPr>
                      <p:cNvPr id="4198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2438400"/>
                        <a:ext cx="3167063" cy="42164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981201" y="1"/>
            <a:ext cx="5211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Morphology of Petrov glacier</a:t>
            </a:r>
          </a:p>
        </p:txBody>
      </p:sp>
    </p:spTree>
    <p:extLst>
      <p:ext uri="{BB962C8B-B14F-4D97-AF65-F5344CB8AC3E}">
        <p14:creationId xmlns:p14="http://schemas.microsoft.com/office/powerpoint/2010/main" val="1998882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etrova_general_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938" y="30351413"/>
            <a:ext cx="69691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Petrova_general_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838" y="30567313"/>
            <a:ext cx="69691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Petrova_general_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738" y="30783213"/>
            <a:ext cx="69691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Petrova_general_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90" y="638250"/>
            <a:ext cx="10077571" cy="62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690814" y="136526"/>
            <a:ext cx="7077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The </a:t>
            </a:r>
            <a:r>
              <a:rPr lang="en-GB" altLang="cs-CZ" sz="2800" b="1"/>
              <a:t>lakes of thermokarstic</a:t>
            </a:r>
            <a:r>
              <a:rPr lang="cs-CZ" altLang="cs-CZ" sz="2800" b="1"/>
              <a:t> </a:t>
            </a:r>
            <a:r>
              <a:rPr lang="en-GB" altLang="cs-CZ" sz="2800" b="1"/>
              <a:t>depressions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1803808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8964613" cy="69850"/>
          </a:xfrm>
          <a:solidFill>
            <a:srgbClr val="000099"/>
          </a:solidFill>
        </p:spPr>
        <p:txBody>
          <a:bodyPr>
            <a:normAutofit fontScale="90000"/>
          </a:bodyPr>
          <a:lstStyle/>
          <a:p>
            <a:pPr eaLnBrk="1" hangingPunct="1"/>
            <a:endParaRPr lang="cs-CZ" altLang="cs-CZ"/>
          </a:p>
        </p:txBody>
      </p:sp>
      <p:pic>
        <p:nvPicPr>
          <p:cNvPr id="47107" name="Picture 3" descr="Kumtor_Petrova12_6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1270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281613" y="5578476"/>
            <a:ext cx="222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Tahoma" panose="020B0604030504040204" pitchFamily="34" charset="0"/>
              </a:rPr>
              <a:t>superficial outflow</a:t>
            </a:r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auto">
          <a:xfrm>
            <a:off x="8616950" y="3213101"/>
            <a:ext cx="287338" cy="576263"/>
          </a:xfrm>
          <a:prstGeom prst="downArrow">
            <a:avLst>
              <a:gd name="adj1" fmla="val 50000"/>
              <a:gd name="adj2" fmla="val 5013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cs-CZ" altLang="cs-CZ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7192963" y="2781301"/>
            <a:ext cx="2711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00"/>
                </a:solidFill>
                <a:latin typeface="Tahoma" panose="020B0604030504040204" pitchFamily="34" charset="0"/>
              </a:rPr>
              <a:t>narow part of the dam</a:t>
            </a: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6743701" y="4581526"/>
            <a:ext cx="288925" cy="1008063"/>
          </a:xfrm>
          <a:prstGeom prst="upArrow">
            <a:avLst>
              <a:gd name="adj1" fmla="val 50000"/>
              <a:gd name="adj2" fmla="val 8722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12" name="TextovéPole 1"/>
          <p:cNvSpPr txBox="1">
            <a:spLocks noChangeArrowheads="1"/>
          </p:cNvSpPr>
          <p:nvPr/>
        </p:nvSpPr>
        <p:spPr bwMode="auto">
          <a:xfrm>
            <a:off x="3503613" y="1066800"/>
            <a:ext cx="6985000" cy="584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en-GB" altLang="cs-CZ">
                <a:solidFill>
                  <a:schemeClr val="bg1"/>
                </a:solidFill>
                <a:latin typeface="Comic Sans MS" panose="030F0702030302020204" pitchFamily="66" charset="0"/>
              </a:rPr>
              <a:t>he moraine dam of the Petrov 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en-GB" altLang="cs-CZ">
                <a:solidFill>
                  <a:schemeClr val="bg1"/>
                </a:solidFill>
                <a:latin typeface="Comic Sans MS" panose="030F0702030302020204" pitchFamily="66" charset="0"/>
              </a:rPr>
              <a:t>ake</a:t>
            </a:r>
            <a:endParaRPr lang="cs-CZ" altLang="cs-CZ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841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524001" y="2286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Geophysical</a:t>
            </a:r>
            <a:r>
              <a:rPr lang="cs-CZ" altLang="cs-CZ" b="1" dirty="0"/>
              <a:t> </a:t>
            </a:r>
            <a:r>
              <a:rPr lang="cs-CZ" altLang="cs-CZ" b="1" dirty="0" err="1"/>
              <a:t>survey</a:t>
            </a:r>
            <a:r>
              <a:rPr lang="cs-CZ" altLang="cs-CZ" b="1" dirty="0"/>
              <a:t> </a:t>
            </a:r>
            <a:r>
              <a:rPr lang="cs-CZ" altLang="cs-CZ" b="1" dirty="0" err="1"/>
              <a:t>of</a:t>
            </a:r>
            <a:r>
              <a:rPr lang="cs-CZ" altLang="cs-CZ" b="1" dirty="0"/>
              <a:t> Petrov </a:t>
            </a:r>
            <a:r>
              <a:rPr lang="cs-CZ" altLang="cs-CZ" b="1" dirty="0" err="1"/>
              <a:t>lake</a:t>
            </a:r>
            <a:r>
              <a:rPr lang="cs-CZ" altLang="cs-CZ" b="1" dirty="0"/>
              <a:t> dam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9" y="1270036"/>
            <a:ext cx="10320845" cy="18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81" y="3581399"/>
            <a:ext cx="7210678" cy="3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4800600" y="838201"/>
            <a:ext cx="3283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Resistivity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tomography</a:t>
            </a:r>
            <a:endParaRPr lang="cs-CZ" altLang="cs-CZ" sz="2400" dirty="0"/>
          </a:p>
        </p:txBody>
      </p:sp>
      <p:sp>
        <p:nvSpPr>
          <p:cNvPr id="4813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1913"/>
            <a:ext cx="8177213" cy="711166"/>
          </a:xfrm>
        </p:spPr>
        <p:txBody>
          <a:bodyPr/>
          <a:lstStyle/>
          <a:p>
            <a:pPr eaLnBrk="1" hangingPunct="1"/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336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1" y="0"/>
            <a:ext cx="5024437" cy="7572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200" b="1" dirty="0" err="1">
                <a:latin typeface="Comic Sans MS" panose="030F0702030302020204" pitchFamily="66" charset="0"/>
              </a:rPr>
              <a:t>Conclusions</a:t>
            </a:r>
            <a:r>
              <a:rPr lang="cs-CZ" altLang="cs-CZ" sz="3200" b="1" dirty="0">
                <a:latin typeface="Comic Sans MS" panose="030F0702030302020204" pitchFamily="66" charset="0"/>
              </a:rPr>
              <a:t> I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1575" y="908050"/>
            <a:ext cx="10086975" cy="5949950"/>
          </a:xfrm>
          <a:solidFill>
            <a:srgbClr val="CCECFF"/>
          </a:solidFill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 dirty="0"/>
              <a:t> </a:t>
            </a:r>
            <a:r>
              <a:rPr lang="en-GB" altLang="cs-CZ" dirty="0"/>
              <a:t>The </a:t>
            </a:r>
            <a:r>
              <a:rPr lang="en-GB" altLang="cs-CZ" dirty="0" err="1"/>
              <a:t>thermokarst</a:t>
            </a:r>
            <a:r>
              <a:rPr lang="en-GB" altLang="cs-CZ" dirty="0"/>
              <a:t> processes caused by melting of 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	  </a:t>
            </a:r>
            <a:r>
              <a:rPr lang="en-GB" altLang="cs-CZ" dirty="0"/>
              <a:t>the buried ice in the moraine dam of the Petrov </a:t>
            </a:r>
            <a:r>
              <a:rPr lang="cs-CZ" altLang="cs-CZ" dirty="0"/>
              <a:t>l</a:t>
            </a:r>
            <a:r>
              <a:rPr lang="en-GB" altLang="cs-CZ" dirty="0" err="1"/>
              <a:t>ake</a:t>
            </a:r>
            <a:r>
              <a:rPr lang="en-GB" altLang="cs-CZ" dirty="0"/>
              <a:t> 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	  most </a:t>
            </a:r>
            <a:r>
              <a:rPr lang="cs-CZ" altLang="cs-CZ" dirty="0" err="1"/>
              <a:t>danger</a:t>
            </a:r>
            <a:r>
              <a:rPr lang="en-GB" altLang="cs-CZ" dirty="0"/>
              <a:t> a</a:t>
            </a:r>
            <a:r>
              <a:rPr lang="cs-CZ" altLang="cs-CZ" dirty="0" err="1"/>
              <a:t>nd</a:t>
            </a:r>
            <a:r>
              <a:rPr lang="en-GB" altLang="cs-CZ" dirty="0"/>
              <a:t> very dynamic development.</a:t>
            </a:r>
            <a:r>
              <a:rPr lang="cs-CZ" altLang="cs-CZ" dirty="0"/>
              <a:t> 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  </a:t>
            </a:r>
            <a:r>
              <a:rPr lang="en-GB" altLang="cs-CZ" dirty="0"/>
              <a:t>The surface area and volume of the retained water</a:t>
            </a:r>
            <a:r>
              <a:rPr lang="cs-CZ" altLang="cs-CZ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</a:t>
            </a:r>
            <a:r>
              <a:rPr lang="en-GB" altLang="cs-CZ" dirty="0"/>
              <a:t>in the Petrov </a:t>
            </a:r>
            <a:r>
              <a:rPr lang="cs-CZ" altLang="cs-CZ" dirty="0"/>
              <a:t>l</a:t>
            </a:r>
            <a:r>
              <a:rPr lang="en-GB" altLang="cs-CZ" dirty="0" err="1"/>
              <a:t>ake</a:t>
            </a:r>
            <a:r>
              <a:rPr lang="en-GB" altLang="cs-CZ" dirty="0"/>
              <a:t> increase considerably</a:t>
            </a:r>
            <a:r>
              <a:rPr lang="cs-CZ" altLang="cs-CZ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i="1" dirty="0" err="1">
                <a:solidFill>
                  <a:srgbClr val="FF0000"/>
                </a:solidFill>
              </a:rPr>
              <a:t>Enlarging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of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the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lake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size</a:t>
            </a:r>
            <a:r>
              <a:rPr lang="cs-CZ" altLang="cs-CZ" i="1" dirty="0">
                <a:solidFill>
                  <a:srgbClr val="FF0000"/>
                </a:solidFill>
              </a:rPr>
              <a:t> and </a:t>
            </a:r>
            <a:r>
              <a:rPr lang="cs-CZ" altLang="cs-CZ" i="1" dirty="0" err="1">
                <a:solidFill>
                  <a:srgbClr val="FF0000"/>
                </a:solidFill>
              </a:rPr>
              <a:t>volume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together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with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weakening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of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moraine</a:t>
            </a:r>
            <a:r>
              <a:rPr lang="cs-CZ" altLang="cs-CZ" i="1" dirty="0">
                <a:solidFill>
                  <a:srgbClr val="FF0000"/>
                </a:solidFill>
              </a:rPr>
              <a:t> stability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causes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an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extremely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dangerous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situation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which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could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result</a:t>
            </a:r>
            <a:r>
              <a:rPr lang="cs-CZ" altLang="cs-CZ" dirty="0">
                <a:solidFill>
                  <a:srgbClr val="000000"/>
                </a:solidFill>
              </a:rPr>
              <a:t> in a </a:t>
            </a:r>
            <a:r>
              <a:rPr lang="cs-CZ" altLang="cs-CZ" dirty="0" err="1">
                <a:solidFill>
                  <a:srgbClr val="000000"/>
                </a:solidFill>
              </a:rPr>
              <a:t>large-scale</a:t>
            </a:r>
            <a:r>
              <a:rPr lang="cs-CZ" altLang="cs-CZ" dirty="0">
                <a:solidFill>
                  <a:srgbClr val="000000"/>
                </a:solidFill>
              </a:rPr>
              <a:t> natural </a:t>
            </a:r>
            <a:r>
              <a:rPr lang="cs-CZ" altLang="cs-CZ" dirty="0" err="1">
                <a:solidFill>
                  <a:srgbClr val="000000"/>
                </a:solidFill>
              </a:rPr>
              <a:t>catastrophe</a:t>
            </a:r>
            <a:r>
              <a:rPr lang="cs-CZ" altLang="cs-CZ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000000"/>
                </a:solidFill>
              </a:rPr>
              <a:t>In </a:t>
            </a:r>
            <a:r>
              <a:rPr lang="cs-CZ" altLang="cs-CZ" dirty="0" err="1">
                <a:solidFill>
                  <a:srgbClr val="000000"/>
                </a:solidFill>
              </a:rPr>
              <a:t>the</a:t>
            </a:r>
            <a:r>
              <a:rPr lang="cs-CZ" altLang="cs-CZ" dirty="0">
                <a:solidFill>
                  <a:srgbClr val="000000"/>
                </a:solidFill>
              </a:rPr>
              <a:t> case </a:t>
            </a:r>
            <a:r>
              <a:rPr lang="cs-CZ" altLang="cs-CZ" dirty="0" err="1">
                <a:solidFill>
                  <a:srgbClr val="000000"/>
                </a:solidFill>
              </a:rPr>
              <a:t>of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the</a:t>
            </a:r>
            <a:r>
              <a:rPr lang="cs-CZ" altLang="cs-CZ" dirty="0">
                <a:solidFill>
                  <a:srgbClr val="000000"/>
                </a:solidFill>
              </a:rPr>
              <a:t> dam </a:t>
            </a:r>
            <a:r>
              <a:rPr lang="cs-CZ" altLang="cs-CZ" dirty="0" err="1">
                <a:solidFill>
                  <a:srgbClr val="000000"/>
                </a:solidFill>
              </a:rPr>
              <a:t>rupture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the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storage</a:t>
            </a:r>
            <a:r>
              <a:rPr lang="cs-CZ" altLang="cs-CZ" dirty="0">
                <a:solidFill>
                  <a:srgbClr val="000000"/>
                </a:solidFill>
              </a:rPr>
              <a:t> facility </a:t>
            </a:r>
            <a:r>
              <a:rPr lang="cs-CZ" altLang="cs-CZ" dirty="0" err="1">
                <a:solidFill>
                  <a:srgbClr val="000000"/>
                </a:solidFill>
              </a:rPr>
              <a:t>of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highly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toxic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waste</a:t>
            </a:r>
            <a:r>
              <a:rPr lang="cs-CZ" altLang="cs-CZ" dirty="0">
                <a:solidFill>
                  <a:srgbClr val="000000"/>
                </a:solidFill>
              </a:rPr>
              <a:t> on </a:t>
            </a:r>
            <a:r>
              <a:rPr lang="cs-CZ" altLang="cs-CZ" dirty="0" err="1">
                <a:solidFill>
                  <a:srgbClr val="000000"/>
                </a:solidFill>
              </a:rPr>
              <a:t>the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territory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of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the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gold</a:t>
            </a:r>
            <a:r>
              <a:rPr lang="cs-CZ" altLang="cs-CZ" dirty="0">
                <a:solidFill>
                  <a:srgbClr val="000000"/>
                </a:solidFill>
              </a:rPr>
              <a:t> mine </a:t>
            </a:r>
            <a:r>
              <a:rPr lang="cs-CZ" altLang="cs-CZ" dirty="0" err="1">
                <a:solidFill>
                  <a:srgbClr val="000000"/>
                </a:solidFill>
              </a:rPr>
              <a:t>Kumtor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could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be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washed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out</a:t>
            </a:r>
            <a:r>
              <a:rPr lang="cs-CZ" altLang="cs-CZ" dirty="0">
                <a:solidFill>
                  <a:srgbClr val="000000"/>
                </a:solidFill>
              </a:rPr>
              <a:t>.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743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-1014413"/>
            <a:ext cx="5715000" cy="888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575051" y="450850"/>
            <a:ext cx="5629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00"/>
                </a:solidFill>
                <a:latin typeface="Comic Sans MS" panose="030F0702030302020204" pitchFamily="66" charset="0"/>
              </a:rPr>
              <a:t>Glacial complex Adygine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565400"/>
            <a:ext cx="12954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 rot="20579247" flipV="1">
            <a:off x="5448300" y="3644901"/>
            <a:ext cx="1728788" cy="144463"/>
          </a:xfrm>
          <a:prstGeom prst="leftArrow">
            <a:avLst>
              <a:gd name="adj1" fmla="val 25963"/>
              <a:gd name="adj2" fmla="val 28870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359151" y="2943226"/>
            <a:ext cx="38004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Comic Sans MS" panose="030F0702030302020204" pitchFamily="66" charset="0"/>
              </a:rPr>
              <a:t>Adygine research station</a:t>
            </a:r>
          </a:p>
        </p:txBody>
      </p:sp>
    </p:spTree>
    <p:extLst>
      <p:ext uri="{BB962C8B-B14F-4D97-AF65-F5344CB8AC3E}">
        <p14:creationId xmlns:p14="http://schemas.microsoft.com/office/powerpoint/2010/main" val="24746055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0745" y="15782"/>
            <a:ext cx="10260655" cy="6842218"/>
          </a:xfr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92314" y="549275"/>
            <a:ext cx="867568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FF00"/>
                </a:solidFill>
                <a:latin typeface="Comic Sans MS" panose="030F0702030302020204" pitchFamily="66" charset="0"/>
              </a:rPr>
              <a:t>Adygine research station</a:t>
            </a:r>
            <a:br>
              <a:rPr lang="ru-RU" altLang="cs-CZ" sz="2800" b="1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2800" b="1">
                <a:solidFill>
                  <a:srgbClr val="FFFF00"/>
                </a:solidFill>
                <a:latin typeface="Comic Sans MS" panose="030F0702030302020204" pitchFamily="66" charset="0"/>
              </a:rPr>
              <a:t>3 700 mts a.s.l.</a:t>
            </a:r>
          </a:p>
        </p:txBody>
      </p:sp>
    </p:spTree>
    <p:extLst>
      <p:ext uri="{BB962C8B-B14F-4D97-AF65-F5344CB8AC3E}">
        <p14:creationId xmlns:p14="http://schemas.microsoft.com/office/powerpoint/2010/main" val="2596682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0548938" cy="70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26" y="0"/>
            <a:ext cx="6443663" cy="4298950"/>
          </a:xfrm>
          <a:noFill/>
        </p:spPr>
      </p:pic>
      <p:pic>
        <p:nvPicPr>
          <p:cNvPr id="53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3551" y="412751"/>
            <a:ext cx="6443663" cy="4302125"/>
          </a:xfrm>
          <a:noFill/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2676" y="1014414"/>
            <a:ext cx="6443663" cy="4300537"/>
          </a:xfrm>
          <a:noFill/>
        </p:spPr>
      </p:pic>
      <p:pic>
        <p:nvPicPr>
          <p:cNvPr id="532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1"/>
            <a:ext cx="647700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6451600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2562226"/>
            <a:ext cx="6437312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4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4">
            <a:extLst>
              <a:ext uri="{FF2B5EF4-FFF2-40B4-BE49-F238E27FC236}">
                <a16:creationId xmlns:a16="http://schemas.microsoft.com/office/drawing/2014/main" id="{7FF55183-C577-4EA7-BEC5-85A5748C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66689"/>
            <a:ext cx="8442325" cy="63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ovéPole 5">
            <a:extLst>
              <a:ext uri="{FF2B5EF4-FFF2-40B4-BE49-F238E27FC236}">
                <a16:creationId xmlns:a16="http://schemas.microsoft.com/office/drawing/2014/main" id="{3F34E026-9C11-422B-A640-D40879A40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6092825"/>
            <a:ext cx="8442325" cy="8318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Klimatická stanice Adygine, 3700 m n.m., se satelitním přenosem,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instalace červenec 2017</a:t>
            </a:r>
          </a:p>
        </p:txBody>
      </p:sp>
    </p:spTree>
    <p:extLst>
      <p:ext uri="{BB962C8B-B14F-4D97-AF65-F5344CB8AC3E}">
        <p14:creationId xmlns:p14="http://schemas.microsoft.com/office/powerpoint/2010/main" val="377074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D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 bwMode="auto">
          <a:xfrm>
            <a:off x="1524000" y="0"/>
            <a:ext cx="9361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981200" y="5943601"/>
            <a:ext cx="48006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FFFFE1"/>
                </a:solidFill>
                <a:latin typeface="Times New Roman" panose="02020603050405020304" pitchFamily="18" charset="0"/>
              </a:rPr>
              <a:t>3D model of the </a:t>
            </a:r>
            <a:r>
              <a:rPr lang="en-GB" altLang="cs-CZ" sz="2800">
                <a:solidFill>
                  <a:srgbClr val="FFFFE1"/>
                </a:solidFill>
                <a:latin typeface="Times New Roman" panose="02020603050405020304" pitchFamily="18" charset="0"/>
              </a:rPr>
              <a:t>headwater territory of the Amazon </a:t>
            </a:r>
            <a:r>
              <a:rPr lang="cs-CZ" altLang="cs-CZ" sz="2800">
                <a:solidFill>
                  <a:srgbClr val="FFFFE1"/>
                </a:solidFill>
                <a:latin typeface="Times New Roman" panose="02020603050405020304" pitchFamily="18" charset="0"/>
              </a:rPr>
              <a:t>r</a:t>
            </a:r>
            <a:r>
              <a:rPr lang="en-GB" altLang="cs-CZ" sz="2800">
                <a:solidFill>
                  <a:srgbClr val="FFFFE1"/>
                </a:solidFill>
                <a:latin typeface="Times New Roman" panose="02020603050405020304" pitchFamily="18" charset="0"/>
              </a:rPr>
              <a:t>iver</a:t>
            </a:r>
            <a:endParaRPr lang="cs-CZ" altLang="cs-CZ" sz="2800">
              <a:solidFill>
                <a:srgbClr val="FFFFE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6456363" y="4365625"/>
            <a:ext cx="431800" cy="503238"/>
          </a:xfrm>
          <a:prstGeom prst="star4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888163" y="4437063"/>
            <a:ext cx="1008062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km 0</a:t>
            </a:r>
          </a:p>
        </p:txBody>
      </p:sp>
    </p:spTree>
    <p:extLst>
      <p:ext uri="{BB962C8B-B14F-4D97-AF65-F5344CB8AC3E}">
        <p14:creationId xmlns:p14="http://schemas.microsoft.com/office/powerpoint/2010/main" val="40038671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279650" y="1052513"/>
            <a:ext cx="7918450" cy="32321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rgbClr val="000066"/>
                </a:solidFill>
              </a:rPr>
              <a:t>The</a:t>
            </a:r>
            <a:r>
              <a:rPr lang="cs-CZ" altLang="cs-CZ" sz="2400" b="1" dirty="0">
                <a:solidFill>
                  <a:srgbClr val="000066"/>
                </a:solidFill>
              </a:rPr>
              <a:t> </a:t>
            </a:r>
            <a:r>
              <a:rPr lang="cs-CZ" altLang="cs-CZ" sz="2400" b="1" dirty="0" err="1">
                <a:solidFill>
                  <a:srgbClr val="000066"/>
                </a:solidFill>
              </a:rPr>
              <a:t>research</a:t>
            </a:r>
            <a:r>
              <a:rPr lang="cs-CZ" altLang="cs-CZ" sz="2400" b="1" dirty="0">
                <a:solidFill>
                  <a:srgbClr val="000066"/>
                </a:solidFill>
              </a:rPr>
              <a:t> </a:t>
            </a:r>
            <a:r>
              <a:rPr lang="cs-CZ" altLang="cs-CZ" sz="2400" b="1" dirty="0" err="1">
                <a:solidFill>
                  <a:srgbClr val="000066"/>
                </a:solidFill>
              </a:rPr>
              <a:t>programme</a:t>
            </a:r>
            <a:r>
              <a:rPr lang="cs-CZ" altLang="cs-CZ" sz="2400" b="1" dirty="0">
                <a:solidFill>
                  <a:srgbClr val="000066"/>
                </a:solidFill>
              </a:rPr>
              <a:t> </a:t>
            </a:r>
            <a:r>
              <a:rPr lang="cs-CZ" altLang="cs-CZ" sz="2400" b="1" dirty="0" err="1">
                <a:solidFill>
                  <a:srgbClr val="000066"/>
                </a:solidFill>
              </a:rPr>
              <a:t>of</a:t>
            </a:r>
            <a:r>
              <a:rPr lang="cs-CZ" altLang="cs-CZ" sz="2400" b="1" dirty="0">
                <a:solidFill>
                  <a:srgbClr val="000066"/>
                </a:solidFill>
              </a:rPr>
              <a:t> </a:t>
            </a:r>
            <a:r>
              <a:rPr lang="cs-CZ" altLang="cs-CZ" sz="2400" b="1" dirty="0" err="1">
                <a:solidFill>
                  <a:srgbClr val="000066"/>
                </a:solidFill>
              </a:rPr>
              <a:t>the</a:t>
            </a:r>
            <a:r>
              <a:rPr lang="cs-CZ" altLang="cs-CZ" sz="2400" b="1" dirty="0">
                <a:solidFill>
                  <a:srgbClr val="000066"/>
                </a:solidFill>
              </a:rPr>
              <a:t> station </a:t>
            </a:r>
            <a:r>
              <a:rPr lang="cs-CZ" altLang="cs-CZ" sz="2400" b="1" dirty="0" err="1">
                <a:solidFill>
                  <a:srgbClr val="000066"/>
                </a:solidFill>
              </a:rPr>
              <a:t>is</a:t>
            </a:r>
            <a:r>
              <a:rPr lang="cs-CZ" altLang="cs-CZ" sz="2400" b="1" dirty="0">
                <a:solidFill>
                  <a:srgbClr val="000066"/>
                </a:solidFill>
              </a:rPr>
              <a:t> </a:t>
            </a:r>
            <a:r>
              <a:rPr lang="cs-CZ" altLang="cs-CZ" sz="2400" b="1" dirty="0" err="1">
                <a:solidFill>
                  <a:srgbClr val="000066"/>
                </a:solidFill>
              </a:rPr>
              <a:t>aimed</a:t>
            </a:r>
            <a:r>
              <a:rPr lang="cs-CZ" altLang="cs-CZ" sz="2400" b="1" dirty="0">
                <a:solidFill>
                  <a:srgbClr val="000066"/>
                </a:solidFill>
              </a:rPr>
              <a:t> </a:t>
            </a:r>
            <a:r>
              <a:rPr lang="cs-CZ" altLang="cs-CZ" sz="2400" b="1" dirty="0" err="1">
                <a:solidFill>
                  <a:srgbClr val="000066"/>
                </a:solidFill>
              </a:rPr>
              <a:t>at</a:t>
            </a:r>
            <a:r>
              <a:rPr lang="cs-CZ" altLang="cs-CZ" sz="2400" b="1" dirty="0">
                <a:solidFill>
                  <a:srgbClr val="000066"/>
                </a:solidFill>
              </a:rPr>
              <a:t>:</a:t>
            </a:r>
          </a:p>
          <a:p>
            <a:pPr eaLnBrk="1" hangingPunct="1"/>
            <a:endParaRPr lang="cs-CZ" altLang="cs-CZ" b="1" dirty="0">
              <a:solidFill>
                <a:srgbClr val="000066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000066"/>
                </a:solidFill>
              </a:rPr>
              <a:t>	  Monitoring </a:t>
            </a:r>
            <a:r>
              <a:rPr lang="cs-CZ" altLang="cs-CZ" b="1" dirty="0" err="1">
                <a:solidFill>
                  <a:srgbClr val="000066"/>
                </a:solidFill>
              </a:rPr>
              <a:t>of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  <a:r>
              <a:rPr lang="cs-CZ" altLang="cs-CZ" b="1" dirty="0" err="1">
                <a:solidFill>
                  <a:srgbClr val="000066"/>
                </a:solidFill>
              </a:rPr>
              <a:t>hazardous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  <a:r>
              <a:rPr lang="cs-CZ" altLang="cs-CZ" b="1" dirty="0" err="1">
                <a:solidFill>
                  <a:srgbClr val="000066"/>
                </a:solidFill>
              </a:rPr>
              <a:t>lakes</a:t>
            </a:r>
            <a:r>
              <a:rPr lang="cs-CZ" altLang="cs-CZ" dirty="0">
                <a:solidFill>
                  <a:srgbClr val="000066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endParaRPr lang="cs-CZ" altLang="cs-CZ" b="1" dirty="0">
              <a:solidFill>
                <a:srgbClr val="000066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000066"/>
                </a:solidFill>
              </a:rPr>
              <a:t>	  </a:t>
            </a:r>
            <a:r>
              <a:rPr lang="cs-CZ" altLang="cs-CZ" b="1" dirty="0" err="1">
                <a:solidFill>
                  <a:srgbClr val="000066"/>
                </a:solidFill>
              </a:rPr>
              <a:t>Meteorological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  <a:r>
              <a:rPr lang="cs-CZ" altLang="cs-CZ" b="1" dirty="0" err="1">
                <a:solidFill>
                  <a:srgbClr val="000066"/>
                </a:solidFill>
              </a:rPr>
              <a:t>observations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</a:p>
          <a:p>
            <a:pPr eaLnBrk="1" hangingPunct="1"/>
            <a:endParaRPr lang="cs-CZ" altLang="cs-CZ" b="1" dirty="0">
              <a:solidFill>
                <a:srgbClr val="000066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000066"/>
                </a:solidFill>
              </a:rPr>
              <a:t>	  </a:t>
            </a:r>
            <a:r>
              <a:rPr lang="cs-CZ" altLang="cs-CZ" b="1" dirty="0" err="1">
                <a:solidFill>
                  <a:srgbClr val="000066"/>
                </a:solidFill>
              </a:rPr>
              <a:t>Hydrological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  <a:r>
              <a:rPr lang="cs-CZ" altLang="cs-CZ" b="1" dirty="0" err="1">
                <a:solidFill>
                  <a:srgbClr val="000066"/>
                </a:solidFill>
              </a:rPr>
              <a:t>measurments</a:t>
            </a:r>
            <a:endParaRPr lang="cs-CZ" altLang="cs-CZ" b="1" dirty="0">
              <a:solidFill>
                <a:srgbClr val="000066"/>
              </a:solidFill>
            </a:endParaRPr>
          </a:p>
          <a:p>
            <a:pPr eaLnBrk="1" hangingPunct="1"/>
            <a:endParaRPr lang="cs-CZ" altLang="cs-CZ" b="1" dirty="0">
              <a:solidFill>
                <a:srgbClr val="000066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000066"/>
                </a:solidFill>
              </a:rPr>
              <a:t>	  </a:t>
            </a:r>
            <a:r>
              <a:rPr lang="cs-CZ" altLang="cs-CZ" b="1" dirty="0" err="1">
                <a:solidFill>
                  <a:srgbClr val="000066"/>
                </a:solidFill>
              </a:rPr>
              <a:t>Glaciological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  <a:r>
              <a:rPr lang="cs-CZ" altLang="cs-CZ" b="1" dirty="0" err="1">
                <a:solidFill>
                  <a:srgbClr val="000066"/>
                </a:solidFill>
              </a:rPr>
              <a:t>research</a:t>
            </a:r>
            <a:endParaRPr lang="cs-CZ" altLang="cs-CZ" b="1" dirty="0">
              <a:solidFill>
                <a:srgbClr val="000066"/>
              </a:solidFill>
            </a:endParaRPr>
          </a:p>
          <a:p>
            <a:pPr eaLnBrk="1" hangingPunct="1"/>
            <a:endParaRPr lang="cs-CZ" altLang="cs-CZ" b="1" dirty="0">
              <a:solidFill>
                <a:srgbClr val="000066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000066"/>
                </a:solidFill>
              </a:rPr>
              <a:t>	  </a:t>
            </a:r>
            <a:r>
              <a:rPr lang="cs-CZ" altLang="cs-CZ" b="1" dirty="0" err="1">
                <a:solidFill>
                  <a:srgbClr val="000066"/>
                </a:solidFill>
              </a:rPr>
              <a:t>Other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  <a:r>
              <a:rPr lang="cs-CZ" altLang="cs-CZ" b="1" dirty="0" err="1">
                <a:solidFill>
                  <a:srgbClr val="000066"/>
                </a:solidFill>
              </a:rPr>
              <a:t>researches</a:t>
            </a:r>
            <a:r>
              <a:rPr lang="cs-CZ" altLang="cs-CZ" b="1" dirty="0">
                <a:solidFill>
                  <a:srgbClr val="000066"/>
                </a:solidFill>
              </a:rPr>
              <a:t> (</a:t>
            </a:r>
            <a:r>
              <a:rPr lang="cs-CZ" altLang="cs-CZ" b="1" dirty="0" err="1">
                <a:solidFill>
                  <a:srgbClr val="000066"/>
                </a:solidFill>
              </a:rPr>
              <a:t>geological</a:t>
            </a:r>
            <a:r>
              <a:rPr lang="cs-CZ" altLang="cs-CZ" b="1" dirty="0">
                <a:solidFill>
                  <a:srgbClr val="000066"/>
                </a:solidFill>
              </a:rPr>
              <a:t>, </a:t>
            </a:r>
            <a:r>
              <a:rPr lang="cs-CZ" altLang="cs-CZ" b="1" dirty="0" err="1">
                <a:solidFill>
                  <a:srgbClr val="000066"/>
                </a:solidFill>
              </a:rPr>
              <a:t>botanical</a:t>
            </a:r>
            <a:r>
              <a:rPr lang="cs-CZ" altLang="cs-CZ" b="1" dirty="0">
                <a:solidFill>
                  <a:srgbClr val="000066"/>
                </a:solidFill>
              </a:rPr>
              <a:t> </a:t>
            </a:r>
            <a:r>
              <a:rPr lang="cs-CZ" altLang="cs-CZ" b="1" dirty="0" err="1">
                <a:solidFill>
                  <a:srgbClr val="000066"/>
                </a:solidFill>
              </a:rPr>
              <a:t>etc</a:t>
            </a:r>
            <a:r>
              <a:rPr lang="cs-CZ" altLang="cs-CZ" b="1" dirty="0">
                <a:solidFill>
                  <a:srgbClr val="000066"/>
                </a:solidFill>
              </a:rPr>
              <a:t>.)</a:t>
            </a:r>
            <a:endParaRPr lang="cs-CZ" altLang="cs-CZ" dirty="0">
              <a:solidFill>
                <a:srgbClr val="000066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3999" cy="8001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cs-CZ" altLang="cs-CZ" sz="3200" dirty="0" err="1">
                <a:latin typeface="Comic Sans MS" panose="030F0702030302020204" pitchFamily="66" charset="0"/>
              </a:rPr>
              <a:t>Research</a:t>
            </a:r>
            <a:r>
              <a:rPr lang="cs-CZ" altLang="cs-CZ" sz="3200" dirty="0">
                <a:latin typeface="Comic Sans MS" panose="030F0702030302020204" pitchFamily="66" charset="0"/>
              </a:rPr>
              <a:t> and monitoring station </a:t>
            </a:r>
            <a:r>
              <a:rPr lang="cs-CZ" altLang="cs-CZ" sz="3200" dirty="0" err="1">
                <a:latin typeface="Comic Sans MS" panose="030F0702030302020204" pitchFamily="66" charset="0"/>
              </a:rPr>
              <a:t>Adygine</a:t>
            </a:r>
            <a:endParaRPr lang="cs-CZ" altLang="cs-CZ" sz="3200" dirty="0">
              <a:latin typeface="Comic Sans MS" panose="030F0702030302020204" pitchFamily="66" charset="0"/>
            </a:endParaRPr>
          </a:p>
        </p:txBody>
      </p:sp>
      <p:sp>
        <p:nvSpPr>
          <p:cNvPr id="53252" name="AutoShape 5"/>
          <p:cNvSpPr>
            <a:spLocks noChangeArrowheads="1"/>
          </p:cNvSpPr>
          <p:nvPr/>
        </p:nvSpPr>
        <p:spPr bwMode="auto">
          <a:xfrm>
            <a:off x="2389188" y="1789114"/>
            <a:ext cx="341312" cy="155575"/>
          </a:xfrm>
          <a:prstGeom prst="homePlate">
            <a:avLst>
              <a:gd name="adj" fmla="val 5484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253" name="AutoShape 6"/>
          <p:cNvSpPr>
            <a:spLocks noChangeArrowheads="1"/>
          </p:cNvSpPr>
          <p:nvPr/>
        </p:nvSpPr>
        <p:spPr bwMode="auto">
          <a:xfrm>
            <a:off x="2389188" y="2398713"/>
            <a:ext cx="341312" cy="133350"/>
          </a:xfrm>
          <a:prstGeom prst="homePlate">
            <a:avLst>
              <a:gd name="adj" fmla="val 5485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254" name="AutoShape 7"/>
          <p:cNvSpPr>
            <a:spLocks noChangeArrowheads="1"/>
          </p:cNvSpPr>
          <p:nvPr/>
        </p:nvSpPr>
        <p:spPr bwMode="auto">
          <a:xfrm>
            <a:off x="2411413" y="2909889"/>
            <a:ext cx="341312" cy="155575"/>
          </a:xfrm>
          <a:prstGeom prst="homePlate">
            <a:avLst>
              <a:gd name="adj" fmla="val 5484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255" name="AutoShape 8"/>
          <p:cNvSpPr>
            <a:spLocks noChangeArrowheads="1"/>
          </p:cNvSpPr>
          <p:nvPr/>
        </p:nvSpPr>
        <p:spPr bwMode="auto">
          <a:xfrm>
            <a:off x="2411413" y="3454401"/>
            <a:ext cx="341312" cy="155575"/>
          </a:xfrm>
          <a:prstGeom prst="homePlate">
            <a:avLst>
              <a:gd name="adj" fmla="val 5484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256" name="AutoShape 9"/>
          <p:cNvSpPr>
            <a:spLocks noChangeArrowheads="1"/>
          </p:cNvSpPr>
          <p:nvPr/>
        </p:nvSpPr>
        <p:spPr bwMode="auto">
          <a:xfrm>
            <a:off x="2411413" y="3987801"/>
            <a:ext cx="341312" cy="155575"/>
          </a:xfrm>
          <a:prstGeom prst="homePlate">
            <a:avLst>
              <a:gd name="adj" fmla="val 5484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53257" name="Object 13"/>
          <p:cNvGraphicFramePr>
            <a:graphicFrameLocks noChangeAspect="1"/>
          </p:cNvGraphicFramePr>
          <p:nvPr/>
        </p:nvGraphicFramePr>
        <p:xfrm>
          <a:off x="1524000" y="4818064"/>
          <a:ext cx="3049588" cy="203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Image" r:id="rId3" imgW="12707377" imgH="8475821" progId="Photoshop.Image.4">
                  <p:embed/>
                </p:oleObj>
              </mc:Choice>
              <mc:Fallback>
                <p:oleObj name="Image" r:id="rId3" imgW="12707377" imgH="8475821" progId="Photoshop.Image.4">
                  <p:embed/>
                  <p:pic>
                    <p:nvPicPr>
                      <p:cNvPr id="532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18064"/>
                        <a:ext cx="3049588" cy="203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4"/>
          <p:cNvGraphicFramePr>
            <a:graphicFrameLocks noChangeAspect="1"/>
          </p:cNvGraphicFramePr>
          <p:nvPr/>
        </p:nvGraphicFramePr>
        <p:xfrm>
          <a:off x="4576764" y="4814888"/>
          <a:ext cx="3055937" cy="203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Image" r:id="rId5" imgW="12707377" imgH="8475821" progId="Photoshop.Image.4">
                  <p:embed/>
                </p:oleObj>
              </mc:Choice>
              <mc:Fallback>
                <p:oleObj name="Image" r:id="rId5" imgW="12707377" imgH="8475821" progId="Photoshop.Image.4">
                  <p:embed/>
                  <p:pic>
                    <p:nvPicPr>
                      <p:cNvPr id="5325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64" y="4814888"/>
                        <a:ext cx="3055937" cy="203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6"/>
          <p:cNvGraphicFramePr>
            <a:graphicFrameLocks noChangeAspect="1"/>
          </p:cNvGraphicFramePr>
          <p:nvPr/>
        </p:nvGraphicFramePr>
        <p:xfrm>
          <a:off x="7600950" y="4808538"/>
          <a:ext cx="3067050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Image" r:id="rId7" imgW="10153194" imgH="6760325" progId="Photoshop.Image.4">
                  <p:embed/>
                </p:oleObj>
              </mc:Choice>
              <mc:Fallback>
                <p:oleObj name="Image" r:id="rId7" imgW="10153194" imgH="6760325" progId="Photoshop.Image.4">
                  <p:embed/>
                  <p:pic>
                    <p:nvPicPr>
                      <p:cNvPr id="5325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0950" y="4808538"/>
                        <a:ext cx="3067050" cy="204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7003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115889"/>
            <a:ext cx="8229600" cy="504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200" b="1" dirty="0">
                <a:latin typeface="Comic Sans MS" panose="030F0702030302020204" pitchFamily="66" charset="0"/>
              </a:rPr>
              <a:t>GENERAL </a:t>
            </a:r>
            <a:r>
              <a:rPr lang="cs-CZ" altLang="cs-CZ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CONCLUSIONS</a:t>
            </a:r>
            <a:endParaRPr lang="cs-CZ" altLang="cs-CZ" sz="32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0" y="620714"/>
            <a:ext cx="9144000" cy="64325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cs-CZ" altLang="cs-CZ" sz="2800" b="1" dirty="0">
                <a:cs typeface="Arial" panose="020B0604020202020204" pitchFamily="34" charset="0"/>
              </a:rPr>
              <a:t>  </a:t>
            </a:r>
            <a:r>
              <a:rPr lang="cs-CZ" altLang="cs-CZ" sz="2800" dirty="0" err="1">
                <a:cs typeface="Arial" panose="020B0604020202020204" pitchFamily="34" charset="0"/>
              </a:rPr>
              <a:t>Retreat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most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glaciers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at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the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heights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cs-CZ" altLang="cs-CZ" sz="2800" dirty="0">
                <a:cs typeface="Arial" panose="020B0604020202020204" pitchFamily="34" charset="0"/>
              </a:rPr>
              <a:t>  3 500–4 000  </a:t>
            </a:r>
            <a:r>
              <a:rPr lang="cs-CZ" altLang="cs-CZ" sz="2800" dirty="0" err="1">
                <a:cs typeface="Arial" panose="020B0604020202020204" pitchFamily="34" charset="0"/>
              </a:rPr>
              <a:t>mts</a:t>
            </a:r>
            <a:r>
              <a:rPr lang="cs-CZ" altLang="cs-CZ" sz="2800" dirty="0">
                <a:cs typeface="Arial" panose="020B0604020202020204" pitchFamily="34" charset="0"/>
              </a:rPr>
              <a:t> a. s. l.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Development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new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lakes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after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frontal</a:t>
            </a:r>
            <a:r>
              <a:rPr lang="cs-CZ" altLang="cs-CZ" sz="2800" dirty="0">
                <a:cs typeface="Arial" panose="020B0604020202020204" pitchFamily="34" charset="0"/>
              </a:rPr>
              <a:t> part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retreated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altLang="cs-CZ" sz="2800" dirty="0">
                <a:cs typeface="Arial" panose="020B0604020202020204" pitchFamily="34" charset="0"/>
              </a:rPr>
              <a:t>  </a:t>
            </a:r>
            <a:r>
              <a:rPr lang="cs-CZ" altLang="cs-CZ" sz="2800" dirty="0" err="1">
                <a:cs typeface="Arial" panose="020B0604020202020204" pitchFamily="34" charset="0"/>
              </a:rPr>
              <a:t>glacier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tongue</a:t>
            </a:r>
            <a:endParaRPr lang="cs-CZ" altLang="cs-CZ" sz="2800" dirty="0">
              <a:cs typeface="Times New Roman" panose="02020603050405020304" pitchFamily="18" charset="0"/>
            </a:endParaRPr>
          </a:p>
          <a:p>
            <a:pPr>
              <a:buFontTx/>
              <a:buChar char="•"/>
              <a:defRPr/>
            </a:pPr>
            <a:r>
              <a:rPr lang="cs-CZ" altLang="cs-CZ" sz="2800" dirty="0">
                <a:cs typeface="Arial" panose="020B0604020202020204" pitchFamily="34" charset="0"/>
              </a:rPr>
              <a:t> </a:t>
            </a:r>
            <a:r>
              <a:rPr lang="cs-CZ" altLang="cs-CZ" sz="2800" dirty="0" err="1">
                <a:cs typeface="Arial" panose="020B0604020202020204" pitchFamily="34" charset="0"/>
              </a:rPr>
              <a:t>Short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life-time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recently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appeared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lakes</a:t>
            </a:r>
            <a:r>
              <a:rPr lang="cs-CZ" altLang="cs-CZ" sz="2800" dirty="0">
                <a:cs typeface="Arial" panose="020B0604020202020204" pitchFamily="34" charset="0"/>
              </a:rPr>
              <a:t>, </a:t>
            </a:r>
            <a:r>
              <a:rPr lang="cs-CZ" altLang="cs-CZ" sz="2800" dirty="0" err="1">
                <a:cs typeface="Arial" panose="020B0604020202020204" pitchFamily="34" charset="0"/>
              </a:rPr>
              <a:t>few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years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or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altLang="cs-CZ" sz="2800" dirty="0">
                <a:cs typeface="Arial" panose="020B0604020202020204" pitchFamily="34" charset="0"/>
              </a:rPr>
              <a:t>  </a:t>
            </a:r>
            <a:r>
              <a:rPr lang="cs-CZ" altLang="cs-CZ" sz="2800" dirty="0" err="1">
                <a:cs typeface="Arial" panose="020B0604020202020204" pitchFamily="34" charset="0"/>
              </a:rPr>
              <a:t>even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months</a:t>
            </a:r>
            <a:endParaRPr lang="cs-CZ" altLang="cs-CZ" sz="2800" dirty="0"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cs-CZ" altLang="cs-CZ" sz="2800" dirty="0">
                <a:cs typeface="Arial" panose="020B0604020202020204" pitchFamily="34" charset="0"/>
              </a:rPr>
              <a:t> Negative influence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current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climatic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changes</a:t>
            </a:r>
            <a:r>
              <a:rPr lang="cs-CZ" altLang="cs-CZ" sz="2800" dirty="0">
                <a:cs typeface="Arial" panose="020B0604020202020204" pitchFamily="34" charset="0"/>
              </a:rPr>
              <a:t>: </a:t>
            </a:r>
            <a:endParaRPr lang="cs-CZ" altLang="cs-CZ" sz="28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altLang="cs-CZ" sz="2800" dirty="0"/>
              <a:t>	- </a:t>
            </a:r>
            <a:r>
              <a:rPr lang="cs-CZ" altLang="cs-CZ" sz="2800" dirty="0" err="1">
                <a:cs typeface="Arial" panose="020B0604020202020204" pitchFamily="34" charset="0"/>
              </a:rPr>
              <a:t>increase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evolution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dynamics</a:t>
            </a:r>
            <a:r>
              <a:rPr lang="cs-CZ" altLang="cs-CZ" sz="2800" dirty="0">
                <a:cs typeface="Arial" panose="020B0604020202020204" pitchFamily="34" charset="0"/>
              </a:rPr>
              <a:t>,</a:t>
            </a:r>
            <a:endParaRPr lang="cs-CZ" altLang="cs-CZ" sz="28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altLang="cs-CZ" sz="2800" dirty="0"/>
              <a:t>	- </a:t>
            </a:r>
            <a:r>
              <a:rPr lang="cs-CZ" altLang="cs-CZ" sz="2800" dirty="0">
                <a:cs typeface="Arial" panose="020B0604020202020204" pitchFamily="34" charset="0"/>
              </a:rPr>
              <a:t>more </a:t>
            </a:r>
            <a:r>
              <a:rPr lang="cs-CZ" altLang="cs-CZ" sz="2800" dirty="0" err="1">
                <a:cs typeface="Arial" panose="020B0604020202020204" pitchFamily="34" charset="0"/>
              </a:rPr>
              <a:t>chaotic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development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glacier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complexes</a:t>
            </a:r>
            <a:r>
              <a:rPr lang="cs-CZ" altLang="cs-CZ" sz="2800" dirty="0">
                <a:cs typeface="Arial" panose="020B0604020202020204" pitchFamily="34" charset="0"/>
              </a:rPr>
              <a:t>,</a:t>
            </a:r>
            <a:endParaRPr lang="cs-CZ" altLang="cs-CZ" sz="28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altLang="cs-CZ" sz="2800" dirty="0"/>
              <a:t>	- </a:t>
            </a:r>
            <a:r>
              <a:rPr lang="cs-CZ" altLang="cs-CZ" sz="2800" dirty="0" err="1">
                <a:cs typeface="Arial" panose="020B0604020202020204" pitchFamily="34" charset="0"/>
              </a:rPr>
              <a:t>decreasing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ice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core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mass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inside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the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moraine</a:t>
            </a:r>
            <a:r>
              <a:rPr lang="cs-CZ" altLang="cs-CZ" sz="2800" dirty="0">
                <a:cs typeface="Arial" panose="020B0604020202020204" pitchFamily="34" charset="0"/>
              </a:rPr>
              <a:t>,</a:t>
            </a:r>
            <a:endParaRPr lang="cs-CZ" altLang="cs-CZ" sz="28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altLang="cs-CZ" sz="2800" dirty="0"/>
              <a:t>	- </a:t>
            </a:r>
            <a:r>
              <a:rPr lang="cs-CZ" altLang="cs-CZ" sz="2800" dirty="0" err="1">
                <a:cs typeface="Arial" panose="020B0604020202020204" pitchFamily="34" charset="0"/>
              </a:rPr>
              <a:t>higher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/>
              <a:t>w</a:t>
            </a:r>
            <a:r>
              <a:rPr lang="cs-CZ" altLang="cs-CZ" sz="2800" dirty="0" err="1">
                <a:cs typeface="Arial" panose="020B0604020202020204" pitchFamily="34" charset="0"/>
              </a:rPr>
              <a:t>ater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outflow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from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melting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glaciers</a:t>
            </a:r>
            <a:r>
              <a:rPr lang="cs-CZ" altLang="cs-CZ" sz="2800" dirty="0"/>
              <a:t> </a:t>
            </a:r>
            <a:r>
              <a:rPr lang="cs-CZ" altLang="cs-CZ" sz="2800" dirty="0">
                <a:cs typeface="Times New Roman" panose="02020603050405020304" pitchFamily="18" charset="0"/>
              </a:rPr>
              <a:t>and </a:t>
            </a:r>
          </a:p>
          <a:p>
            <a:pPr>
              <a:defRPr/>
            </a:pPr>
            <a:r>
              <a:rPr lang="cs-CZ" altLang="cs-CZ" sz="2800" dirty="0">
                <a:cs typeface="Times New Roman" panose="02020603050405020304" pitchFamily="18" charset="0"/>
              </a:rPr>
              <a:t>             </a:t>
            </a:r>
            <a:r>
              <a:rPr lang="cs-CZ" altLang="cs-CZ" sz="2800" dirty="0" err="1">
                <a:cs typeface="Times New Roman" panose="02020603050405020304" pitchFamily="18" charset="0"/>
              </a:rPr>
              <a:t>discharge</a:t>
            </a:r>
            <a:r>
              <a:rPr lang="cs-CZ" altLang="cs-CZ" sz="2800" dirty="0">
                <a:cs typeface="Times New Roman" panose="02020603050405020304" pitchFamily="18" charset="0"/>
              </a:rPr>
              <a:t> variability </a:t>
            </a:r>
            <a:r>
              <a:rPr lang="cs-CZ" altLang="cs-CZ" sz="2800" dirty="0" err="1">
                <a:cs typeface="Times New Roman" panose="02020603050405020304" pitchFamily="18" charset="0"/>
              </a:rPr>
              <a:t>of</a:t>
            </a:r>
            <a:r>
              <a:rPr lang="cs-CZ" altLang="cs-CZ" sz="2800" dirty="0"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cs typeface="Times New Roman" panose="02020603050405020304" pitchFamily="18" charset="0"/>
              </a:rPr>
              <a:t>glacial</a:t>
            </a:r>
            <a:r>
              <a:rPr lang="cs-CZ" altLang="cs-CZ" sz="2800" dirty="0"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cs typeface="Times New Roman" panose="02020603050405020304" pitchFamily="18" charset="0"/>
              </a:rPr>
              <a:t>rivers</a:t>
            </a:r>
            <a:r>
              <a:rPr lang="cs-CZ" altLang="cs-CZ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800" dirty="0" err="1">
                <a:cs typeface="Arial" panose="020B0604020202020204" pitchFamily="34" charset="0"/>
              </a:rPr>
              <a:t>Higer</a:t>
            </a:r>
            <a:r>
              <a:rPr lang="cs-CZ" altLang="cs-CZ" sz="2800" dirty="0">
                <a:cs typeface="Arial" panose="020B0604020202020204" pitchFamily="34" charset="0"/>
              </a:rPr>
              <a:t> risk level </a:t>
            </a:r>
            <a:r>
              <a:rPr lang="cs-CZ" altLang="cs-CZ" sz="2800" dirty="0" err="1">
                <a:cs typeface="Arial" panose="020B0604020202020204" pitchFamily="34" charset="0"/>
              </a:rPr>
              <a:t>due</a:t>
            </a:r>
            <a:r>
              <a:rPr lang="cs-CZ" altLang="cs-CZ" sz="2800" dirty="0">
                <a:cs typeface="Arial" panose="020B0604020202020204" pitchFamily="34" charset="0"/>
              </a:rPr>
              <a:t> to more </a:t>
            </a:r>
            <a:r>
              <a:rPr lang="cs-CZ" altLang="cs-CZ" sz="2800" dirty="0" err="1">
                <a:cs typeface="Arial" panose="020B0604020202020204" pitchFamily="34" charset="0"/>
              </a:rPr>
              <a:t>intensive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exploitation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altLang="cs-CZ" sz="2800" dirty="0">
                <a:cs typeface="Arial" panose="020B0604020202020204" pitchFamily="34" charset="0"/>
              </a:rPr>
              <a:t>   </a:t>
            </a:r>
            <a:r>
              <a:rPr lang="cs-CZ" altLang="cs-CZ" sz="2800" dirty="0" err="1">
                <a:cs typeface="Arial" panose="020B0604020202020204" pitchFamily="34" charset="0"/>
              </a:rPr>
              <a:t>mountain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valleys</a:t>
            </a:r>
            <a:endParaRPr lang="cs-CZ" altLang="cs-CZ" sz="2800" dirty="0">
              <a:cs typeface="Arial" panose="020B0604020202020204" pitchFamily="34" charset="0"/>
            </a:endParaRPr>
          </a:p>
          <a:p>
            <a:pPr>
              <a:defRPr/>
            </a:pPr>
            <a:endParaRPr lang="cs-CZ" altLang="cs-CZ" sz="2000" b="1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325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19513" y="0"/>
            <a:ext cx="4248150" cy="908050"/>
          </a:xfrm>
          <a:noFill/>
        </p:spPr>
        <p:txBody>
          <a:bodyPr/>
          <a:lstStyle/>
          <a:p>
            <a:pPr algn="ctr" eaLnBrk="1" hangingPunct="1"/>
            <a:r>
              <a:rPr lang="cs-CZ" altLang="cs-CZ" sz="3200" b="1" dirty="0" err="1">
                <a:latin typeface="Comic Sans MS" panose="030F0702030302020204" pitchFamily="66" charset="0"/>
              </a:rPr>
              <a:t>Publications</a:t>
            </a:r>
            <a:endParaRPr lang="cs-CZ" altLang="cs-CZ" sz="3200" b="1" dirty="0">
              <a:latin typeface="Comic Sans MS" panose="030F0702030302020204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303" y="768626"/>
            <a:ext cx="11767931" cy="608937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cs-CZ" dirty="0">
                <a:latin typeface="Times New Roman" panose="02020603050405020304" pitchFamily="18" charset="0"/>
              </a:rPr>
              <a:t>JANSKÝ, B., ENGEL, Z., ŠOBR, M., YEROKHIN, S., BENEŠ, V., ŠPAČEK, K. (200</a:t>
            </a:r>
            <a:r>
              <a:rPr lang="cs-CZ" altLang="cs-CZ" dirty="0">
                <a:latin typeface="Times New Roman" panose="02020603050405020304" pitchFamily="18" charset="0"/>
              </a:rPr>
              <a:t>9</a:t>
            </a:r>
            <a:r>
              <a:rPr lang="en-GB" altLang="cs-CZ" dirty="0">
                <a:latin typeface="Times New Roman" panose="02020603050405020304" pitchFamily="18" charset="0"/>
              </a:rPr>
              <a:t>):</a:t>
            </a:r>
            <a:r>
              <a:rPr lang="en-US" altLang="cs-CZ" dirty="0">
                <a:latin typeface="Times New Roman" panose="02020603050405020304" pitchFamily="18" charset="0"/>
              </a:rPr>
              <a:t> </a:t>
            </a:r>
            <a:r>
              <a:rPr lang="en-US" altLang="cs-CZ" b="1" dirty="0">
                <a:latin typeface="Times New Roman" panose="02020603050405020304" pitchFamily="18" charset="0"/>
              </a:rPr>
              <a:t>The Evolution of Petrov Lake and Moraine Dam Rupture Risk (Tien-Shan, Kyrgyzstan)</a:t>
            </a:r>
            <a:r>
              <a:rPr lang="en-US" altLang="cs-CZ" dirty="0">
                <a:latin typeface="Times New Roman" panose="02020603050405020304" pitchFamily="18" charset="0"/>
              </a:rPr>
              <a:t>. Natural Hazards, Springer, 50,  No. 1,  pp. 83 -96. </a:t>
            </a:r>
            <a:endParaRPr lang="cs-CZ" altLang="cs-CZ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GB" altLang="cs-CZ" dirty="0">
                <a:latin typeface="Times New Roman" panose="02020603050405020304" pitchFamily="18" charset="0"/>
              </a:rPr>
              <a:t>JANSKÝ, B., ENGEL, Z., ŠOBR, M. (2010): </a:t>
            </a:r>
            <a:r>
              <a:rPr lang="en-US" altLang="cs-CZ" b="1" dirty="0">
                <a:latin typeface="Times New Roman" panose="02020603050405020304" pitchFamily="18" charset="0"/>
              </a:rPr>
              <a:t>Outburst flood hazard: Case studies from the Tien - Shan  Mountains, Kyrgyzstan. </a:t>
            </a:r>
            <a:r>
              <a:rPr lang="en-US" altLang="cs-CZ" dirty="0" err="1">
                <a:latin typeface="Times New Roman" panose="02020603050405020304" pitchFamily="18" charset="0"/>
              </a:rPr>
              <a:t>Limnologica</a:t>
            </a:r>
            <a:r>
              <a:rPr lang="en-US" altLang="cs-CZ" dirty="0">
                <a:latin typeface="Times New Roman" panose="02020603050405020304" pitchFamily="18" charset="0"/>
              </a:rPr>
              <a:t>, </a:t>
            </a:r>
            <a:r>
              <a:rPr lang="en-US" altLang="cs-CZ" dirty="0" err="1">
                <a:latin typeface="Times New Roman" panose="02020603050405020304" pitchFamily="18" charset="0"/>
              </a:rPr>
              <a:t>Limnologica</a:t>
            </a:r>
            <a:r>
              <a:rPr lang="en-US" altLang="cs-CZ" dirty="0">
                <a:latin typeface="Times New Roman" panose="02020603050405020304" pitchFamily="18" charset="0"/>
              </a:rPr>
              <a:t>-Ecology and Management of Inland Waters, 40(4), 358-364. </a:t>
            </a:r>
            <a:endParaRPr lang="cs-CZ" altLang="cs-CZ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</a:rPr>
              <a:t>ENGEL, Z., ŠOBR, M., EROKHIN, S. A. (2012): </a:t>
            </a:r>
            <a:r>
              <a:rPr lang="cs-CZ" altLang="cs-CZ" b="1" dirty="0" err="1">
                <a:latin typeface="Times New Roman" panose="02020603050405020304" pitchFamily="18" charset="0"/>
              </a:rPr>
              <a:t>Changes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of</a:t>
            </a:r>
            <a:r>
              <a:rPr lang="cs-CZ" altLang="cs-CZ" b="1" dirty="0">
                <a:latin typeface="Times New Roman" panose="02020603050405020304" pitchFamily="18" charset="0"/>
              </a:rPr>
              <a:t> Petrov </a:t>
            </a:r>
            <a:r>
              <a:rPr lang="cs-CZ" altLang="cs-CZ" b="1" dirty="0" err="1">
                <a:latin typeface="Times New Roman" panose="02020603050405020304" pitchFamily="18" charset="0"/>
              </a:rPr>
              <a:t>Glacier</a:t>
            </a:r>
            <a:r>
              <a:rPr lang="cs-CZ" altLang="cs-CZ" b="1" dirty="0">
                <a:latin typeface="Times New Roman" panose="02020603050405020304" pitchFamily="18" charset="0"/>
              </a:rPr>
              <a:t> and </a:t>
            </a:r>
            <a:r>
              <a:rPr lang="cs-CZ" altLang="cs-CZ" b="1" dirty="0" err="1">
                <a:latin typeface="Times New Roman" panose="02020603050405020304" pitchFamily="18" charset="0"/>
              </a:rPr>
              <a:t>its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proglacial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lake</a:t>
            </a:r>
            <a:r>
              <a:rPr lang="cs-CZ" altLang="cs-CZ" b="1" dirty="0">
                <a:latin typeface="Times New Roman" panose="02020603050405020304" pitchFamily="18" charset="0"/>
              </a:rPr>
              <a:t> in </a:t>
            </a:r>
            <a:r>
              <a:rPr lang="cs-CZ" altLang="cs-CZ" b="1" dirty="0" err="1">
                <a:latin typeface="Times New Roman" panose="02020603050405020304" pitchFamily="18" charset="0"/>
              </a:rPr>
              <a:t>Akshiirak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massif</a:t>
            </a:r>
            <a:r>
              <a:rPr lang="cs-CZ" altLang="cs-CZ" b="1" dirty="0">
                <a:latin typeface="Times New Roman" panose="02020603050405020304" pitchFamily="18" charset="0"/>
              </a:rPr>
              <a:t>, </a:t>
            </a:r>
            <a:r>
              <a:rPr lang="cs-CZ" altLang="cs-CZ" b="1" dirty="0" err="1">
                <a:latin typeface="Times New Roman" panose="02020603050405020304" pitchFamily="18" charset="0"/>
              </a:rPr>
              <a:t>central</a:t>
            </a:r>
            <a:r>
              <a:rPr lang="cs-CZ" altLang="cs-CZ" b="1" dirty="0">
                <a:latin typeface="Times New Roman" panose="02020603050405020304" pitchFamily="18" charset="0"/>
              </a:rPr>
              <a:t> Tien </a:t>
            </a:r>
            <a:r>
              <a:rPr lang="cs-CZ" altLang="cs-CZ" b="1" dirty="0" err="1">
                <a:latin typeface="Times New Roman" panose="02020603050405020304" pitchFamily="18" charset="0"/>
              </a:rPr>
              <a:t>Shan</a:t>
            </a:r>
            <a:r>
              <a:rPr lang="cs-CZ" altLang="cs-CZ" b="1" dirty="0">
                <a:latin typeface="Times New Roman" panose="02020603050405020304" pitchFamily="18" charset="0"/>
              </a:rPr>
              <a:t>, </a:t>
            </a:r>
            <a:r>
              <a:rPr lang="cs-CZ" altLang="cs-CZ" b="1" dirty="0" err="1">
                <a:latin typeface="Times New Roman" panose="02020603050405020304" pitchFamily="18" charset="0"/>
              </a:rPr>
              <a:t>since</a:t>
            </a:r>
            <a:r>
              <a:rPr lang="cs-CZ" altLang="cs-CZ" b="1" dirty="0">
                <a:latin typeface="Times New Roman" panose="02020603050405020304" pitchFamily="18" charset="0"/>
              </a:rPr>
              <a:t> 1977. </a:t>
            </a:r>
            <a:r>
              <a:rPr lang="cs-CZ" altLang="cs-CZ" dirty="0" err="1">
                <a:latin typeface="Times New Roman" panose="02020603050405020304" pitchFamily="18" charset="0"/>
              </a:rPr>
              <a:t>Journal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of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Glaciology</a:t>
            </a:r>
            <a:r>
              <a:rPr lang="cs-CZ" altLang="cs-CZ" dirty="0">
                <a:latin typeface="Times New Roman" panose="02020603050405020304" pitchFamily="18" charset="0"/>
              </a:rPr>
              <a:t>, International </a:t>
            </a:r>
            <a:r>
              <a:rPr lang="cs-CZ" altLang="cs-CZ" dirty="0" err="1">
                <a:latin typeface="Times New Roman" panose="02020603050405020304" pitchFamily="18" charset="0"/>
              </a:rPr>
              <a:t>Glaciological</a:t>
            </a:r>
            <a:r>
              <a:rPr lang="cs-CZ" altLang="cs-CZ" dirty="0">
                <a:latin typeface="Times New Roman" panose="02020603050405020304" pitchFamily="18" charset="0"/>
              </a:rPr>
              <a:t> Society, 58(208), 388-398.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</a:rPr>
              <a:t>FALATKOVA, K., ŠOBR, M., KOCUM, J., JANSKY, B. (2014): </a:t>
            </a:r>
            <a:r>
              <a:rPr lang="cs-CZ" altLang="cs-CZ" b="1" dirty="0" err="1">
                <a:latin typeface="Times New Roman" panose="02020603050405020304" pitchFamily="18" charset="0"/>
              </a:rPr>
              <a:t>Hydrological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regime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of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Adygine</a:t>
            </a:r>
            <a:r>
              <a:rPr lang="cs-CZ" altLang="cs-CZ" b="1" dirty="0">
                <a:latin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Times New Roman" panose="02020603050405020304" pitchFamily="18" charset="0"/>
              </a:rPr>
              <a:t>lake</a:t>
            </a:r>
            <a:r>
              <a:rPr lang="cs-CZ" altLang="cs-CZ" b="1" dirty="0">
                <a:latin typeface="Times New Roman" panose="02020603050405020304" pitchFamily="18" charset="0"/>
              </a:rPr>
              <a:t>, Tien </a:t>
            </a:r>
            <a:r>
              <a:rPr lang="cs-CZ" altLang="cs-CZ" b="1" dirty="0" err="1">
                <a:latin typeface="Times New Roman" panose="02020603050405020304" pitchFamily="18" charset="0"/>
              </a:rPr>
              <a:t>Shan</a:t>
            </a:r>
            <a:r>
              <a:rPr lang="cs-CZ" altLang="cs-CZ" b="1" dirty="0">
                <a:latin typeface="Times New Roman" panose="02020603050405020304" pitchFamily="18" charset="0"/>
              </a:rPr>
              <a:t>, </a:t>
            </a:r>
            <a:r>
              <a:rPr lang="cs-CZ" altLang="cs-CZ" b="1" dirty="0" err="1">
                <a:latin typeface="Times New Roman" panose="02020603050405020304" pitchFamily="18" charset="0"/>
              </a:rPr>
              <a:t>Kyrgyzstan</a:t>
            </a:r>
            <a:r>
              <a:rPr lang="cs-CZ" altLang="cs-CZ" b="1" dirty="0">
                <a:latin typeface="Times New Roman" panose="02020603050405020304" pitchFamily="18" charset="0"/>
              </a:rPr>
              <a:t>. </a:t>
            </a:r>
            <a:r>
              <a:rPr lang="cs-CZ" altLang="cs-CZ" dirty="0">
                <a:latin typeface="Times New Roman" panose="02020603050405020304" pitchFamily="18" charset="0"/>
              </a:rPr>
              <a:t>Geografie, 119(4), 320–341</a:t>
            </a:r>
          </a:p>
          <a:p>
            <a:pPr marL="0" indent="0" eaLnBrk="1" hangingPunct="1">
              <a:buNone/>
            </a:pPr>
            <a:r>
              <a:rPr lang="cs-CZ" altLang="cs-CZ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In </a:t>
            </a:r>
            <a:r>
              <a:rPr lang="cs-CZ" altLang="cs-CZ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preparation</a:t>
            </a:r>
            <a:r>
              <a:rPr lang="cs-CZ" altLang="cs-CZ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eaLnBrk="1" hangingPunct="1">
              <a:buNone/>
            </a:pP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JANSKÝ, B., ŠOBR, M.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edit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.: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Lakes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Kyrgyzstan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Monography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Elsevier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4194382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689113" y="5208104"/>
            <a:ext cx="51195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latin typeface="Comic Sans MS" panose="030F0702030302020204" pitchFamily="66" charset="0"/>
              </a:rPr>
              <a:t>The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err="1">
                <a:latin typeface="Comic Sans MS" panose="030F0702030302020204" pitchFamily="66" charset="0"/>
              </a:rPr>
              <a:t>scientists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err="1">
                <a:latin typeface="Comic Sans MS" panose="030F0702030302020204" pitchFamily="66" charset="0"/>
              </a:rPr>
              <a:t>have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 a hard live…</a:t>
            </a: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2796778"/>
            <a:ext cx="5414963" cy="40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Issykata_stredni_kon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66" y="-1"/>
            <a:ext cx="6181134" cy="46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533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640014" y="5373689"/>
            <a:ext cx="7343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FFFF"/>
                </a:solidFill>
                <a:latin typeface="Comic Sans MS" panose="030F0702030302020204" pitchFamily="66" charset="0"/>
              </a:rPr>
              <a:t>THANK YOU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90244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74826" y="6165851"/>
            <a:ext cx="8137525" cy="5191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Laguna Bohemia – </a:t>
            </a:r>
            <a:r>
              <a:rPr lang="cs-CZ" altLang="cs-CZ" sz="2800" dirty="0" err="1">
                <a:latin typeface="Times New Roman" panose="02020603050405020304" pitchFamily="18" charset="0"/>
              </a:rPr>
              <a:t>left</a:t>
            </a:r>
            <a:r>
              <a:rPr lang="cs-CZ" altLang="cs-CZ" sz="2800" dirty="0">
                <a:latin typeface="Times New Roman" panose="02020603050405020304" pitchFamily="18" charset="0"/>
              </a:rPr>
              <a:t> source </a:t>
            </a:r>
            <a:r>
              <a:rPr lang="cs-CZ" altLang="cs-CZ" sz="2800" dirty="0" err="1">
                <a:latin typeface="Times New Roman" panose="02020603050405020304" pitchFamily="18" charset="0"/>
              </a:rPr>
              <a:t>of</a:t>
            </a:r>
            <a:r>
              <a:rPr lang="cs-CZ" altLang="cs-CZ" sz="2800" dirty="0">
                <a:latin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</a:rPr>
              <a:t>the</a:t>
            </a:r>
            <a:r>
              <a:rPr lang="cs-CZ" altLang="cs-CZ" sz="2800" dirty="0">
                <a:latin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</a:rPr>
              <a:t>Carhuasanta</a:t>
            </a:r>
            <a:r>
              <a:rPr lang="cs-CZ" altLang="cs-CZ" sz="2800" dirty="0">
                <a:latin typeface="Times New Roman" panose="02020603050405020304" pitchFamily="18" charset="0"/>
              </a:rPr>
              <a:t> River</a:t>
            </a:r>
          </a:p>
        </p:txBody>
      </p:sp>
    </p:spTree>
    <p:extLst>
      <p:ext uri="{BB962C8B-B14F-4D97-AF65-F5344CB8AC3E}">
        <p14:creationId xmlns:p14="http://schemas.microsoft.com/office/powerpoint/2010/main" val="1544181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" b="5713"/>
          <a:stretch>
            <a:fillRect/>
          </a:stretch>
        </p:blipFill>
        <p:spPr bwMode="auto">
          <a:xfrm>
            <a:off x="6308558" y="177698"/>
            <a:ext cx="4824663" cy="668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86063" y="1"/>
            <a:ext cx="4852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headwaters</a:t>
            </a:r>
            <a:r>
              <a:rPr lang="cs-CZ" altLang="cs-CZ" sz="2800" b="1" dirty="0">
                <a:latin typeface="Times New Roman" panose="02020603050405020304" pitchFamily="18" charset="0"/>
              </a:rPr>
              <a:t> </a:t>
            </a:r>
            <a:r>
              <a:rPr lang="en-GB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stream of the </a:t>
            </a:r>
            <a:r>
              <a:rPr lang="en-GB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Carhuasanta</a:t>
            </a:r>
            <a:r>
              <a:rPr lang="en-GB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iver</a:t>
            </a:r>
            <a:r>
              <a:rPr lang="en-GB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o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68" y="1021498"/>
            <a:ext cx="4493126" cy="58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5113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1956</Words>
  <Application>Microsoft Office PowerPoint</Application>
  <PresentationFormat>Širokoúhlá obrazovka</PresentationFormat>
  <Paragraphs>370</Paragraphs>
  <Slides>74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74</vt:i4>
      </vt:variant>
    </vt:vector>
  </HeadingPairs>
  <TitlesOfParts>
    <vt:vector size="85" baseType="lpstr"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Motiv Office</vt:lpstr>
      <vt:lpstr>Chart</vt:lpstr>
      <vt:lpstr>Image</vt:lpstr>
      <vt:lpstr>CorelDRAW</vt:lpstr>
      <vt:lpstr>Climate change impact on the mountain environment in Peruvian Andes  and Tien Shan Mountains in Kyrgyzstan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Glaciation in 2000 </vt:lpstr>
      <vt:lpstr>Prezentace aplikace PowerPoint</vt:lpstr>
      <vt:lpstr>Glaciers dynamic in the Amazon River headwaters territory since 1955 to 2000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Rainfall-related debris flows in Carhuacocha Valley</vt:lpstr>
      <vt:lpstr>Prezentace aplikace PowerPoint</vt:lpstr>
      <vt:lpstr>Prezentace aplikace PowerPoint</vt:lpstr>
      <vt:lpstr>Prezentace aplikace PowerPoint</vt:lpstr>
      <vt:lpstr>Conclusions</vt:lpstr>
      <vt:lpstr> </vt:lpstr>
      <vt:lpstr>Projects of the Czech Development Cooperation </vt:lpstr>
      <vt:lpstr>Prezentace aplikace PowerPoint</vt:lpstr>
      <vt:lpstr>Prezentace aplikace PowerPoint</vt:lpstr>
      <vt:lpstr>Prezentace aplikace PowerPoint</vt:lpstr>
      <vt:lpstr>Prezentace aplikace PowerPoint</vt:lpstr>
      <vt:lpstr>Genetic classification of lakes</vt:lpstr>
      <vt:lpstr>Prezentace aplikace PowerPoint</vt:lpstr>
      <vt:lpstr>Prezentace aplikace PowerPoint</vt:lpstr>
      <vt:lpstr>Prezentace aplikace PowerPoint</vt:lpstr>
      <vt:lpstr>Intraglacier lakes: formed in hollows of glaciers, mostly in places of large icefalls  with a complicated system of  underground canals  </vt:lpstr>
      <vt:lpstr>Prezentace aplikace PowerPoint</vt:lpstr>
      <vt:lpstr>Prezentace aplikace PowerPoint</vt:lpstr>
      <vt:lpstr>Morainic-glacier lakes: a) subtyp – lakes of intramorainic depressions  This type is developing in basins of intramorainic depressions after retreat of a glacier</vt:lpstr>
      <vt:lpstr>Morainic-glacier lakes: b) subtyp       lakes of thermokarstic              depressions</vt:lpstr>
      <vt:lpstr>Lakes dammed by a landslides: large volume → therefore rupture is very dangerous   </vt:lpstr>
      <vt:lpstr>Prezentace aplikace PowerPoint</vt:lpstr>
      <vt:lpstr>Prezentace aplikace PowerPoint</vt:lpstr>
      <vt:lpstr>Prezentace aplikace PowerPoint</vt:lpstr>
      <vt:lpstr>Petrov lake:  an extremely dangerous evolution</vt:lpstr>
      <vt:lpstr>Petrov lake :   an extremely dangerous evolution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Conclusions I</vt:lpstr>
      <vt:lpstr>Prezentace aplikace PowerPoint</vt:lpstr>
      <vt:lpstr>Prezentace aplikace PowerPoint</vt:lpstr>
      <vt:lpstr>Prezentace aplikace PowerPoint</vt:lpstr>
      <vt:lpstr>Prezentace aplikace PowerPoint</vt:lpstr>
      <vt:lpstr>Research and monitoring station Adygine</vt:lpstr>
      <vt:lpstr>GENERAL CONCLUSIONS</vt:lpstr>
      <vt:lpstr>Publications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impact on the mountain environment in Peruvian Andes  and Tien Shan Mountains in Kyrgyzstan</dc:title>
  <dc:creator>Janský Bohumír</dc:creator>
  <cp:lastModifiedBy>Janský Bohumír</cp:lastModifiedBy>
  <cp:revision>81</cp:revision>
  <dcterms:created xsi:type="dcterms:W3CDTF">2017-07-02T21:20:04Z</dcterms:created>
  <dcterms:modified xsi:type="dcterms:W3CDTF">2018-05-03T08:02:35Z</dcterms:modified>
</cp:coreProperties>
</file>