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C2B4F-50DB-4B12-A364-015786C55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AB9C39-E16E-4FB8-A10D-D36AC0F48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1D0791-10E6-415E-A3FA-BA9C6A3C8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032875-A1CC-493F-971D-26FC69EC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18594D-B6BC-49E1-B497-EFF0947F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55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FC05B-AFDC-406C-8840-E918470B3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B349B27-5BE8-489F-95A4-E52A99CEC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41FB4C-2D1D-4A82-A04F-7E584ACE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17D148-7743-4670-8E26-D138837F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15ACD9-7481-458B-B2E3-59931353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14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C2F4B05-FB39-4F33-A58C-D1CDD6C18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AFDF4B-3B37-43B2-8175-5E32AB7CC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CFE1A3-DC83-476F-B2D3-255EA181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8E3123-E60F-442E-BE94-E1735940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EF1E82-4695-48DE-89A4-E1F5E9E7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29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7BF8B-7DE9-435B-8461-30C575A1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018CB3-2F1A-4646-8FDD-1BC93B195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33DE92-1387-4803-8427-11381185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A34222-A049-42A9-B9D8-B1CF8F9C0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1DE248-D5DB-414E-ADF6-46B52F43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50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4A925-3EE9-4941-9A78-4474F2FB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C3EDC7F-A63E-46E3-9338-34A7A2DCC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10CF96-9E0A-44D2-A27C-860E0EE5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F26F61-8D7E-475A-A7B8-7CC0B2551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20596-BD88-4C62-BB77-2E100937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15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36F54-85BA-4B53-8E0B-F08B39C93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05897F-6F56-4DA8-91EC-11DD5205E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65D3F2-5D6D-44E7-8952-E62D1650C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435335-38A9-439E-A802-53812CC7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93CB61-5BEF-431A-93AD-A53EAD63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61577C-3960-40DF-AF5A-C0649D09B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48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C0611-59D8-4CF4-9627-BC0EDB1C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CD824B4-8C23-4EFA-BC7F-E42A2E988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C8B4B8-E421-4A84-B998-7C6439E7F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C821735-F413-401A-8C6E-5098188E65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A6446C1-2BC6-46F1-86CC-93849B93FA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1B3E73-7EC4-44D0-A776-A1609FCA6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8FEA1-18AB-4472-96E4-7FC1DA1EC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6EA6946-F620-4D87-8377-E8CBCF66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2C281A-5952-4C4E-9D6F-7DEA72F2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6147F0-28D5-4DB6-BFFF-2CD0FA6D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ACF40C-1D4B-4842-B62D-60E8522D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6E2757-D92F-4F56-AC31-D6344A2C2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38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F0BE9C1-30F8-4013-9768-E6D08D931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88C560-4607-407B-B1F2-697D2EB9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945A06-2485-4257-9748-3DCB5688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3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6EB76-5C37-48BA-AC4E-7B02A0B6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D2D67-A769-4CB7-9882-9377D3455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127E8C0-F0E2-4376-97BA-1476CC024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64F3CD-642B-49E2-A19F-FFDEA6D1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E837AB-09EF-4F2D-B07F-5EA528D6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0CC414-EB98-47C3-BD63-4E518F54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53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4EB4E-BF50-45EA-B3CC-90627A551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F712CD-2C9F-4FFB-B572-D43F366AC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FF817A4-1E09-4C57-BE99-DA0B68491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8B6CF9-F876-4447-AE3A-724DE03C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363A6B-DADF-4B89-A178-EDF2BA513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F26556-0C10-4C2A-A721-F1817818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35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DE0904-07B5-4FCE-9DC5-9A7471A3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6B68C50-CEDA-4D12-BFC2-81D0CFE18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30C40C-9250-4A7E-983A-1054D259D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F69D-E24F-44FE-8E55-A48802E256A6}" type="datetimeFigureOut">
              <a:rPr lang="cs-CZ" smtClean="0"/>
              <a:t>3.5.2018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3B81D2-401F-4238-B773-83158B485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29C0D-C5E2-4B5C-9C8F-7A45AD2BC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A02D3-C85B-443F-B805-C7F406926D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71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92440" y="0"/>
            <a:ext cx="7259550" cy="549275"/>
          </a:xfrm>
          <a:solidFill>
            <a:srgbClr val="0033CC"/>
          </a:solidFill>
        </p:spPr>
        <p:txBody>
          <a:bodyPr>
            <a:noAutofit/>
          </a:bodyPr>
          <a:lstStyle/>
          <a:p>
            <a:r>
              <a:rPr lang="cs-CZ" altLang="cs-CZ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Fyzická geografie na </a:t>
            </a:r>
            <a:r>
              <a:rPr lang="cs-CZ" altLang="cs-CZ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PřF</a:t>
            </a:r>
            <a:r>
              <a:rPr lang="cs-CZ" altLang="cs-CZ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UK v Praze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6070" y="549276"/>
            <a:ext cx="11015930" cy="4950004"/>
          </a:xfrm>
        </p:spPr>
        <p:txBody>
          <a:bodyPr>
            <a:noAutofit/>
          </a:bodyPr>
          <a:lstStyle/>
          <a:p>
            <a:r>
              <a:rPr lang="cs-CZ" altLang="cs-CZ" sz="2000" dirty="0">
                <a:latin typeface="Times New Roman" panose="02020603050405020304" pitchFamily="18" charset="0"/>
              </a:rPr>
              <a:t>25 akademických pracovníků (4 profesoři, 4 docenti, 13 </a:t>
            </a:r>
            <a:r>
              <a:rPr lang="cs-CZ" altLang="cs-CZ" sz="2000" dirty="0" err="1">
                <a:latin typeface="Times New Roman" panose="02020603050405020304" pitchFamily="18" charset="0"/>
              </a:rPr>
              <a:t>odb</a:t>
            </a:r>
            <a:r>
              <a:rPr lang="cs-CZ" altLang="cs-CZ" sz="2000" dirty="0">
                <a:latin typeface="Times New Roman" panose="02020603050405020304" pitchFamily="18" charset="0"/>
              </a:rPr>
              <a:t>. asistentů, 2 vědečtí pracovníci, 1 technik)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Ve výuce i výzkumu zastoupeny </a:t>
            </a:r>
            <a:r>
              <a:rPr lang="cs-CZ" altLang="cs-CZ" sz="2000" b="1" dirty="0">
                <a:latin typeface="Times New Roman" panose="02020603050405020304" pitchFamily="18" charset="0"/>
              </a:rPr>
              <a:t>všechny základní obory fyzické geografie</a:t>
            </a:r>
            <a:r>
              <a:rPr lang="cs-CZ" altLang="cs-CZ" sz="2000" dirty="0">
                <a:latin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 přesto výrazněji zastoupeny -  geomorfologie a hydrologie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Posílena </a:t>
            </a:r>
            <a:r>
              <a:rPr lang="cs-CZ" altLang="cs-CZ" sz="2000" dirty="0" err="1">
                <a:latin typeface="Times New Roman" panose="02020603050405020304" pitchFamily="18" charset="0"/>
              </a:rPr>
              <a:t>meterologie</a:t>
            </a:r>
            <a:r>
              <a:rPr lang="cs-CZ" altLang="cs-CZ" sz="2000" dirty="0">
                <a:latin typeface="Times New Roman" panose="02020603050405020304" pitchFamily="18" charset="0"/>
              </a:rPr>
              <a:t> a klimatologie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Významnou část výzkumu zaujímají </a:t>
            </a:r>
            <a:r>
              <a:rPr lang="cs-CZ" altLang="cs-CZ" sz="2000" b="1" dirty="0">
                <a:latin typeface="Times New Roman" panose="02020603050405020304" pitchFamily="18" charset="0"/>
              </a:rPr>
              <a:t>zahraniční projekty</a:t>
            </a:r>
            <a:r>
              <a:rPr lang="cs-CZ" altLang="cs-CZ" sz="2000" dirty="0">
                <a:latin typeface="Times New Roman" panose="02020603050405020304" pitchFamily="18" charset="0"/>
              </a:rPr>
              <a:t> (</a:t>
            </a:r>
            <a:r>
              <a:rPr lang="cs-CZ" altLang="cs-CZ" sz="2000" u="sng" dirty="0">
                <a:latin typeface="Times New Roman" panose="02020603050405020304" pitchFamily="18" charset="0"/>
              </a:rPr>
              <a:t>Peru, Kyrgyzstán, Antarktida, Etiopie</a:t>
            </a:r>
            <a:r>
              <a:rPr lang="cs-CZ" altLang="cs-CZ" sz="2000" dirty="0">
                <a:latin typeface="Times New Roman" panose="02020603050405020304" pitchFamily="18" charset="0"/>
              </a:rPr>
              <a:t>)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 Limity rozvoje: aktuální nedostatek prostoru pro budování nových laboratoří (plán </a:t>
            </a:r>
            <a:r>
              <a:rPr lang="cs-CZ" altLang="cs-CZ" sz="2000" dirty="0" err="1">
                <a:latin typeface="Times New Roman" panose="02020603050405020304" pitchFamily="18" charset="0"/>
              </a:rPr>
              <a:t>Globcentra</a:t>
            </a:r>
            <a:r>
              <a:rPr lang="cs-CZ" altLang="cs-CZ" sz="2000" dirty="0">
                <a:latin typeface="Times New Roman" panose="02020603050405020304" pitchFamily="18" charset="0"/>
              </a:rPr>
              <a:t>)</a:t>
            </a:r>
          </a:p>
          <a:p>
            <a:pPr>
              <a:buFontTx/>
              <a:buNone/>
            </a:pPr>
            <a:r>
              <a:rPr lang="cs-CZ" altLang="cs-CZ" sz="2000" u="sng" dirty="0">
                <a:latin typeface="Times New Roman" panose="02020603050405020304" pitchFamily="18" charset="0"/>
              </a:rPr>
              <a:t>Hlavní témata výzkumu: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Vývoj přírodního prostředí a interakcí jeho fyzikálně-geografických složek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Monitoring, analýza a vyhodnocení recentních procesů a jevů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Přírodní ohrožení a </a:t>
            </a:r>
            <a:r>
              <a:rPr lang="cs-CZ" altLang="cs-CZ" sz="2000" dirty="0" err="1">
                <a:latin typeface="Times New Roman" panose="02020603050405020304" pitchFamily="18" charset="0"/>
              </a:rPr>
              <a:t>fyzickogeografické</a:t>
            </a:r>
            <a:r>
              <a:rPr lang="cs-CZ" altLang="cs-CZ" sz="2000" dirty="0">
                <a:latin typeface="Times New Roman" panose="02020603050405020304" pitchFamily="18" charset="0"/>
              </a:rPr>
              <a:t> aspekty jejich rizik pro společnost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Vývoj interakcí přírody a společnosti v krajinné sféře</a:t>
            </a:r>
          </a:p>
          <a:p>
            <a:r>
              <a:rPr lang="cs-CZ" altLang="cs-CZ" sz="2000" dirty="0">
                <a:latin typeface="Times New Roman" panose="02020603050405020304" pitchFamily="18" charset="0"/>
              </a:rPr>
              <a:t>Antropogenní procesy a jevy modelových lokalit a regionů</a:t>
            </a:r>
          </a:p>
        </p:txBody>
      </p:sp>
      <p:pic>
        <p:nvPicPr>
          <p:cNvPr id="12292" name="Picture 4" descr="lista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61" y="5279794"/>
            <a:ext cx="11661353" cy="216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jans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82" y="101601"/>
            <a:ext cx="1042988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87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1139687"/>
            <a:ext cx="6937513" cy="312535"/>
          </a:xfrm>
          <a:noFill/>
        </p:spPr>
        <p:txBody>
          <a:bodyPr>
            <a:normAutofit fontScale="90000"/>
          </a:bodyPr>
          <a:lstStyle/>
          <a:p>
            <a:pPr algn="ctr"/>
            <a:endParaRPr lang="cs-CZ" altLang="cs-CZ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331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1" y="1"/>
            <a:ext cx="12351026" cy="544512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Výzkumné týmy: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imes New Roman" panose="02020603050405020304" pitchFamily="18" charset="0"/>
              </a:rPr>
              <a:t> </a:t>
            </a:r>
            <a:r>
              <a:rPr lang="cs-CZ" altLang="cs-CZ" sz="2000" b="1" dirty="0">
                <a:latin typeface="Times New Roman" panose="02020603050405020304" pitchFamily="18" charset="0"/>
              </a:rPr>
              <a:t>biogeografie, krajinné ekologie a pedologie                          hydrologie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>
                <a:latin typeface="Times New Roman" panose="02020603050405020304" pitchFamily="18" charset="0"/>
              </a:rPr>
              <a:t> geomorfologie a geodynamiky                                                meteorologie a klimatologie</a:t>
            </a:r>
            <a:br>
              <a:rPr lang="cs-CZ" altLang="cs-CZ" sz="2400" dirty="0">
                <a:latin typeface="Times New Roman" panose="02020603050405020304" pitchFamily="18" charset="0"/>
              </a:rPr>
            </a:br>
            <a:endParaRPr lang="cs-CZ" altLang="cs-CZ" sz="24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u="sng" dirty="0">
                <a:latin typeface="Times New Roman" panose="02020603050405020304" pitchFamily="18" charset="0"/>
              </a:rPr>
              <a:t>Aktuální projekty GAČR</a:t>
            </a:r>
          </a:p>
          <a:p>
            <a:pPr>
              <a:lnSpc>
                <a:spcPct val="80000"/>
              </a:lnSpc>
            </a:pPr>
            <a:r>
              <a:rPr lang="cs-CZ" sz="1900" b="1" dirty="0">
                <a:solidFill>
                  <a:srgbClr val="0070C0"/>
                </a:solidFill>
              </a:rPr>
              <a:t>Nové přístupy k určování klimatických trendů a jejich statistické významnosti (GAČR, GA16-04676S, Radan </a:t>
            </a:r>
            <a:r>
              <a:rPr lang="cs-CZ" sz="1900" b="1" dirty="0" err="1">
                <a:solidFill>
                  <a:srgbClr val="0070C0"/>
                </a:solidFill>
              </a:rPr>
              <a:t>Huth</a:t>
            </a:r>
            <a:r>
              <a:rPr lang="cs-CZ" sz="1900" b="1" dirty="0">
                <a:solidFill>
                  <a:srgbClr val="0070C0"/>
                </a:solidFill>
              </a:rPr>
              <a:t>, 2016-18)</a:t>
            </a:r>
            <a:endParaRPr lang="cs-CZ" altLang="cs-CZ" sz="19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19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Retenční potenciál pramenných oblastí ve vztahu k hydrologickým extrémům (GAČR, Bohumír Janský, 2013-2017)</a:t>
            </a:r>
          </a:p>
          <a:p>
            <a:pPr>
              <a:lnSpc>
                <a:spcPct val="80000"/>
              </a:lnSpc>
            </a:pPr>
            <a:r>
              <a:rPr lang="cs-CZ" altLang="cs-CZ" sz="19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Časoprostorová variabilita hlubokých svahových deformací v Tatrách (GAČR, Zbyněk </a:t>
            </a:r>
            <a:r>
              <a:rPr lang="cs-CZ" altLang="cs-CZ" sz="19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Engel</a:t>
            </a:r>
            <a:r>
              <a:rPr lang="cs-CZ" altLang="cs-CZ" sz="19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, 2013-2016)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Výzkum svahových pohybů a eroze jako indikátoru </a:t>
            </a:r>
            <a:r>
              <a:rPr lang="cs-CZ" altLang="cs-CZ" sz="2000" dirty="0" err="1">
                <a:latin typeface="Times New Roman" panose="02020603050405020304" pitchFamily="18" charset="0"/>
              </a:rPr>
              <a:t>morfotektonické</a:t>
            </a:r>
            <a:r>
              <a:rPr lang="cs-CZ" altLang="cs-CZ" sz="2000" dirty="0">
                <a:latin typeface="Times New Roman" panose="02020603050405020304" pitchFamily="18" charset="0"/>
              </a:rPr>
              <a:t> aktivity Etiopské vysočiny založený na DPZ (GAČR, V. Vilímek, 2012-2015)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Vliv disturbancí horské krajiny na dynamiku fluviálních procesů (GAČR, J. </a:t>
            </a:r>
            <a:r>
              <a:rPr lang="cs-CZ" altLang="cs-CZ" sz="2000" dirty="0" err="1">
                <a:latin typeface="Times New Roman" panose="02020603050405020304" pitchFamily="18" charset="0"/>
              </a:rPr>
              <a:t>Langhammer</a:t>
            </a:r>
            <a:r>
              <a:rPr lang="cs-CZ" altLang="cs-CZ" sz="2000" dirty="0">
                <a:latin typeface="Times New Roman" panose="02020603050405020304" pitchFamily="18" charset="0"/>
              </a:rPr>
              <a:t>, 2012-2014)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Hodnocení nebezpečí vzniku sesuvů a povodní z ledovcových jezer, </a:t>
            </a:r>
            <a:r>
              <a:rPr lang="cs-CZ" altLang="cs-CZ" sz="2000" dirty="0" err="1">
                <a:latin typeface="Times New Roman" panose="02020603050405020304" pitchFamily="18" charset="0"/>
              </a:rPr>
              <a:t>Cordillera</a:t>
            </a:r>
            <a:r>
              <a:rPr lang="cs-CZ" altLang="cs-CZ" sz="2000" dirty="0">
                <a:latin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imes New Roman" panose="02020603050405020304" pitchFamily="18" charset="0"/>
              </a:rPr>
              <a:t>Blanca</a:t>
            </a:r>
            <a:r>
              <a:rPr lang="cs-CZ" altLang="cs-CZ" sz="2000" dirty="0">
                <a:latin typeface="Times New Roman" panose="02020603050405020304" pitchFamily="18" charset="0"/>
              </a:rPr>
              <a:t>, Peru (GAČR, J. Klimeš,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latin typeface="Times New Roman" panose="02020603050405020304" pitchFamily="18" charset="0"/>
              </a:rPr>
              <a:t>    V. Vilímek, 2011-2014) 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Paleogeografická rekonstrukce ústupové fáze kvartérního horského zalednění v Českém masívu (GAČR, Z. </a:t>
            </a:r>
            <a:r>
              <a:rPr lang="cs-CZ" altLang="cs-CZ" sz="2000" dirty="0" err="1">
                <a:latin typeface="Times New Roman" panose="02020603050405020304" pitchFamily="18" charset="0"/>
              </a:rPr>
              <a:t>Engel</a:t>
            </a:r>
            <a:r>
              <a:rPr lang="cs-CZ" altLang="cs-CZ" sz="2000">
                <a:latin typeface="Times New Roman" panose="02020603050405020304" pitchFamily="18" charset="0"/>
              </a:rPr>
              <a:t>, 2010-2013</a:t>
            </a:r>
            <a:r>
              <a:rPr lang="cs-CZ" altLang="cs-CZ" sz="2000" dirty="0">
                <a:latin typeface="Times New Roman" panose="02020603050405020304" pitchFamily="18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imes New Roman" panose="02020603050405020304" pitchFamily="18" charset="0"/>
              </a:rPr>
              <a:t>Vnitřní a vnější faktory ovlivňující prostorové uspořádání změn polohy alpinské hranice lesa (GAČR,  V. Treml, 2011-2013)</a:t>
            </a:r>
          </a:p>
        </p:txBody>
      </p:sp>
      <p:pic>
        <p:nvPicPr>
          <p:cNvPr id="13316" name="Picture 30" descr="list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57" y="5445126"/>
            <a:ext cx="11575643" cy="1303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35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28789"/>
            <a:ext cx="12192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Vliv disturbancí krajiny na konektivitu toků a povodí (COST CZ, J. </a:t>
            </a:r>
            <a:r>
              <a:rPr lang="cs-CZ" sz="2800" dirty="0" err="1"/>
              <a:t>Langhammer</a:t>
            </a:r>
            <a:r>
              <a:rPr lang="cs-CZ" sz="2800" dirty="0"/>
              <a:t>,</a:t>
            </a:r>
          </a:p>
          <a:p>
            <a:r>
              <a:rPr lang="cs-CZ" sz="2800" dirty="0"/>
              <a:t>      2015-2017)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 Monitoring evropsky významných druhů šelem ve vybraných lokalitách</a:t>
            </a:r>
          </a:p>
          <a:p>
            <a:r>
              <a:rPr lang="cs-CZ" sz="2800" dirty="0"/>
              <a:t>       soustavy Natura 2000 (Norské fondy, EHP-CZ02, Dušan </a:t>
            </a:r>
            <a:r>
              <a:rPr lang="cs-CZ" sz="2800" dirty="0" err="1"/>
              <a:t>Romportl</a:t>
            </a:r>
            <a:r>
              <a:rPr lang="cs-CZ" sz="2800" dirty="0"/>
              <a:t>, 2015-2016)</a:t>
            </a:r>
          </a:p>
          <a:p>
            <a:endParaRPr lang="cs-CZ" sz="2800" dirty="0"/>
          </a:p>
          <a:p>
            <a:r>
              <a:rPr lang="cs-CZ" sz="2800" u="sng" dirty="0"/>
              <a:t>Připravovaný projekt NATO: </a:t>
            </a:r>
          </a:p>
          <a:p>
            <a:endParaRPr lang="cs-CZ" sz="28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Risk assessment of glacial lake floods threatening Kyrgyz capital region</a:t>
            </a:r>
            <a:endParaRPr lang="cs-CZ" sz="2800" dirty="0"/>
          </a:p>
          <a:p>
            <a:r>
              <a:rPr lang="cs-CZ" sz="2800" dirty="0"/>
              <a:t>    </a:t>
            </a:r>
            <a:r>
              <a:rPr lang="en-US" sz="2800" dirty="0"/>
              <a:t> </a:t>
            </a:r>
            <a:r>
              <a:rPr lang="cs-CZ" sz="2800" dirty="0"/>
              <a:t>(B. Janský, T. </a:t>
            </a:r>
            <a:r>
              <a:rPr lang="cs-CZ" sz="2800" dirty="0" err="1"/>
              <a:t>Bolch</a:t>
            </a:r>
            <a:r>
              <a:rPr lang="cs-CZ" sz="2800" dirty="0"/>
              <a:t>, </a:t>
            </a:r>
            <a:r>
              <a:rPr lang="cs-CZ" sz="2800" dirty="0" err="1"/>
              <a:t>Univesität</a:t>
            </a:r>
            <a:r>
              <a:rPr lang="cs-CZ" sz="2800" dirty="0"/>
              <a:t> </a:t>
            </a:r>
            <a:r>
              <a:rPr lang="cs-CZ" sz="2800" dirty="0" err="1"/>
              <a:t>Zürich</a:t>
            </a:r>
            <a:r>
              <a:rPr lang="cs-CZ" sz="2800" dirty="0"/>
              <a:t>, TU </a:t>
            </a:r>
            <a:r>
              <a:rPr lang="cs-CZ" sz="2800" dirty="0" err="1"/>
              <a:t>Dresden</a:t>
            </a:r>
            <a:r>
              <a:rPr lang="cs-CZ" sz="2800" dirty="0"/>
              <a:t>, od 2017)</a:t>
            </a:r>
          </a:p>
          <a:p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29555" y="3219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20462" y="321973"/>
            <a:ext cx="9852338" cy="150810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Mezinárodní projekty </a:t>
            </a:r>
          </a:p>
          <a:p>
            <a:pPr algn="ctr"/>
            <a:r>
              <a:rPr lang="cs-CZ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na katedře fyzické geografie a </a:t>
            </a:r>
            <a:r>
              <a:rPr lang="cs-CZ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geoekologie</a:t>
            </a:r>
            <a:r>
              <a:rPr lang="cs-CZ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cs-CZ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PřFUK</a:t>
            </a:r>
            <a:endParaRPr lang="cs-CZ" sz="2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2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189" y="90152"/>
            <a:ext cx="9929612" cy="68258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Jaké výzvy nabízí praxe české fyzické geografii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75763"/>
            <a:ext cx="12192000" cy="59822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sz="3300" u="sng" dirty="0"/>
              <a:t>V rámci zahraničních projektů:</a:t>
            </a:r>
          </a:p>
          <a:p>
            <a:r>
              <a:rPr lang="cs-CZ" sz="3300" dirty="0"/>
              <a:t>Zapojení do celosvětového výzkumu dopadů změny klimatu ve velehorách a v polárních oblastech (ústup ledovců, degradace permafrostu, průvaly glaciálních jezer a jejich důsledky -  sesuvy, kamenné a bahenní proudy)</a:t>
            </a:r>
          </a:p>
          <a:p>
            <a:r>
              <a:rPr lang="cs-CZ" sz="3300" dirty="0"/>
              <a:t>Zpracování map přírodních ohrožení a rizik</a:t>
            </a:r>
          </a:p>
          <a:p>
            <a:r>
              <a:rPr lang="cs-CZ" sz="3300" dirty="0"/>
              <a:t>Příprava varovných systémů pro lidská sídla</a:t>
            </a:r>
          </a:p>
          <a:p>
            <a:pPr marL="0" indent="0">
              <a:buNone/>
            </a:pPr>
            <a:endParaRPr lang="cs-CZ" sz="3300" dirty="0"/>
          </a:p>
          <a:p>
            <a:pPr marL="0" indent="0">
              <a:buNone/>
            </a:pPr>
            <a:r>
              <a:rPr lang="cs-CZ" sz="3300" u="sng" dirty="0"/>
              <a:t>V rámci domácích projektů: </a:t>
            </a:r>
          </a:p>
          <a:p>
            <a:r>
              <a:rPr lang="cs-CZ" sz="3300" dirty="0"/>
              <a:t>Výzkum změn odtokového procesu (analýza meteorologických a hydrologických extrémů) </a:t>
            </a:r>
          </a:p>
          <a:p>
            <a:r>
              <a:rPr lang="cs-CZ" sz="3300" dirty="0"/>
              <a:t>Analýza dynamiky geomorfologických procesů </a:t>
            </a:r>
          </a:p>
          <a:p>
            <a:r>
              <a:rPr lang="cs-CZ" sz="3300" dirty="0"/>
              <a:t>Řešení protipovodňové ochrany a problému sucha</a:t>
            </a:r>
          </a:p>
          <a:p>
            <a:r>
              <a:rPr lang="cs-CZ" sz="3300" dirty="0"/>
              <a:t>Řešení projektů ekologické stability krajiny v rámci územního a regionálního plánování</a:t>
            </a:r>
          </a:p>
        </p:txBody>
      </p:sp>
    </p:spTree>
    <p:extLst>
      <p:ext uri="{BB962C8B-B14F-4D97-AF65-F5344CB8AC3E}">
        <p14:creationId xmlns:p14="http://schemas.microsoft.com/office/powerpoint/2010/main" val="1461449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217</Words>
  <Application>Microsoft Office PowerPoint</Application>
  <PresentationFormat>Širokoúhlá obrazovka</PresentationFormat>
  <Paragraphs>56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Times New Roman</vt:lpstr>
      <vt:lpstr>Wingdings</vt:lpstr>
      <vt:lpstr>Motiv Office</vt:lpstr>
      <vt:lpstr>Fyzická geografie na PřF UK v Praze</vt:lpstr>
      <vt:lpstr>Prezentace aplikace PowerPoint</vt:lpstr>
      <vt:lpstr>Prezentace aplikace PowerPoint</vt:lpstr>
      <vt:lpstr>Jaké výzvy nabízí praxe české fyzické geografii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Fyzická geografie na PřF UK v Praze</dc:title>
  <dc:creator>Janský Bohumír</dc:creator>
  <cp:lastModifiedBy>Janský Bohumír</cp:lastModifiedBy>
  <cp:revision>6</cp:revision>
  <dcterms:created xsi:type="dcterms:W3CDTF">2018-05-03T06:55:51Z</dcterms:created>
  <dcterms:modified xsi:type="dcterms:W3CDTF">2018-05-03T07:20:02Z</dcterms:modified>
</cp:coreProperties>
</file>