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36"/>
  </p:notesMasterIdLst>
  <p:sldIdLst>
    <p:sldId id="256" r:id="rId3"/>
    <p:sldId id="287" r:id="rId4"/>
    <p:sldId id="259" r:id="rId5"/>
    <p:sldId id="265" r:id="rId6"/>
    <p:sldId id="288" r:id="rId7"/>
    <p:sldId id="266" r:id="rId8"/>
    <p:sldId id="293" r:id="rId9"/>
    <p:sldId id="262" r:id="rId10"/>
    <p:sldId id="263" r:id="rId11"/>
    <p:sldId id="260" r:id="rId12"/>
    <p:sldId id="268" r:id="rId13"/>
    <p:sldId id="278" r:id="rId14"/>
    <p:sldId id="269" r:id="rId15"/>
    <p:sldId id="284" r:id="rId16"/>
    <p:sldId id="297" r:id="rId17"/>
    <p:sldId id="285" r:id="rId18"/>
    <p:sldId id="298" r:id="rId19"/>
    <p:sldId id="295" r:id="rId20"/>
    <p:sldId id="303" r:id="rId21"/>
    <p:sldId id="296" r:id="rId22"/>
    <p:sldId id="302" r:id="rId23"/>
    <p:sldId id="308" r:id="rId24"/>
    <p:sldId id="306" r:id="rId25"/>
    <p:sldId id="307" r:id="rId26"/>
    <p:sldId id="304" r:id="rId27"/>
    <p:sldId id="311" r:id="rId28"/>
    <p:sldId id="305" r:id="rId29"/>
    <p:sldId id="267" r:id="rId30"/>
    <p:sldId id="261" r:id="rId31"/>
    <p:sldId id="313" r:id="rId32"/>
    <p:sldId id="294" r:id="rId33"/>
    <p:sldId id="289" r:id="rId34"/>
    <p:sldId id="310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83" autoAdjust="0"/>
    <p:restoredTop sz="85942" autoAdjust="0"/>
  </p:normalViewPr>
  <p:slideViewPr>
    <p:cSldViewPr>
      <p:cViewPr varScale="1">
        <p:scale>
          <a:sx n="99" d="100"/>
          <a:sy n="99" d="100"/>
        </p:scale>
        <p:origin x="978" y="7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470209-855F-4AF7-8862-93D62979686B}" type="datetimeFigureOut">
              <a:rPr lang="cs-CZ" smtClean="0"/>
              <a:t>22.02.2018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4C6FA5-6B57-46B5-B489-D8BC81E0187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09762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4C6FA5-6B57-46B5-B489-D8BC81E01874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671847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4C6FA5-6B57-46B5-B489-D8BC81E01874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67891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4C6FA5-6B57-46B5-B489-D8BC81E01874}" type="slidenum">
              <a:rPr lang="cs-CZ" smtClean="0"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65133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B8FAC-F396-48AC-8118-19EF06B6FE60}" type="datetime1">
              <a:rPr lang="cs-CZ" smtClean="0"/>
              <a:t>22.02.2018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9B916-442E-4A20-9DC8-B769F0D425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693271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C4AED-AEBD-4F8D-941A-333072A4C4F8}" type="datetime1">
              <a:rPr lang="cs-CZ" smtClean="0"/>
              <a:t>22.02.2018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9B916-442E-4A20-9DC8-B769F0D425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21293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3CDDF-37DD-4470-B8C8-B7BC93FD53BF}" type="datetime1">
              <a:rPr lang="cs-CZ" smtClean="0"/>
              <a:t>22.02.2018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9B916-442E-4A20-9DC8-B769F0D425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56856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0259E-8312-453D-959E-616EFBAEF539}" type="datetime1">
              <a:rPr lang="cs-CZ" smtClean="0"/>
              <a:t>22.02.2018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9B916-442E-4A20-9DC8-B769F0D425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815177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39A99-7FCC-4E1D-B97D-BCB7686B09F1}" type="datetime1">
              <a:rPr lang="cs-CZ" smtClean="0"/>
              <a:t>22.02.2018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9B916-442E-4A20-9DC8-B769F0D425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98183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4CC62-606B-4DF6-9EE3-C06277D1C39E}" type="datetime1">
              <a:rPr lang="cs-CZ" smtClean="0"/>
              <a:t>22.02.2018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9B916-442E-4A20-9DC8-B769F0D425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089183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C8BED-961B-48AF-B0B3-1DE7D40750E0}" type="datetime1">
              <a:rPr lang="cs-CZ" smtClean="0"/>
              <a:t>22.02.2018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9B916-442E-4A20-9DC8-B769F0D425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813464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0312B-1045-4681-B027-67D37A5541B3}" type="datetime1">
              <a:rPr lang="cs-CZ" smtClean="0"/>
              <a:t>22.02.2018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9B916-442E-4A20-9DC8-B769F0D42551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8794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71078-9E48-451C-B25E-9AEB3AD8EA31}" type="datetime1">
              <a:rPr lang="cs-CZ" smtClean="0"/>
              <a:t>22.02.2018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9B916-442E-4A20-9DC8-B769F0D42551}" type="slidenum">
              <a:rPr lang="cs-CZ" smtClean="0"/>
              <a:t>‹#›</a:t>
            </a:fld>
            <a:endParaRPr lang="cs-CZ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3825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1363C-BB24-49F8-AAB6-A7B41B427D79}" type="datetime1">
              <a:rPr lang="cs-CZ" smtClean="0"/>
              <a:t>22.02.2018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9B916-442E-4A20-9DC8-B769F0D425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313405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083D7-C7A3-453B-9145-FC064D4AE310}" type="datetime1">
              <a:rPr lang="cs-CZ" smtClean="0"/>
              <a:t>22.02.2018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9B916-442E-4A20-9DC8-B769F0D425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051359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1284F-2430-4CEF-919B-F8E8AF190794}" type="datetime1">
              <a:rPr lang="cs-CZ" smtClean="0"/>
              <a:t>22.02.2018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9B916-442E-4A20-9DC8-B769F0D425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318323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BCCF5-AD9F-4C50-B333-D63F5AA3E8AB}" type="datetime1">
              <a:rPr lang="cs-CZ" smtClean="0"/>
              <a:t>22.02.2018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9B916-442E-4A20-9DC8-B769F0D425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263389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3B849-6FC7-4916-A9C5-D82F87CF9965}" type="datetime1">
              <a:rPr lang="cs-CZ" smtClean="0"/>
              <a:t>22.02.2018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9B916-442E-4A20-9DC8-B769F0D425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59867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E2743-0429-4EE2-B252-FDEFE8F8D9B6}" type="datetime1">
              <a:rPr lang="cs-CZ" smtClean="0"/>
              <a:t>22.02.2018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9B916-442E-4A20-9DC8-B769F0D425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01265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FFFA2-FD77-43CC-A622-C671312A2F96}" type="datetime1">
              <a:rPr lang="cs-CZ" smtClean="0"/>
              <a:t>22.02.2018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9B916-442E-4A20-9DC8-B769F0D425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432047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BADD8-7634-4970-BCEB-AD0D05D9BFF7}" type="datetime1">
              <a:rPr lang="cs-CZ" smtClean="0"/>
              <a:t>22.02.2018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9B916-442E-4A20-9DC8-B769F0D425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71231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16292-B859-4072-A46C-BB73F6F96267}" type="datetime1">
              <a:rPr lang="cs-CZ" smtClean="0"/>
              <a:t>22.02.2018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9B916-442E-4A20-9DC8-B769F0D42551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03122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468F2-A713-448D-9F8C-8B6D610A66DF}" type="datetime1">
              <a:rPr lang="cs-CZ" smtClean="0"/>
              <a:t>22.02.2018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9B916-442E-4A20-9DC8-B769F0D42551}" type="slidenum">
              <a:rPr lang="cs-CZ" smtClean="0"/>
              <a:t>‹#›</a:t>
            </a:fld>
            <a:endParaRPr lang="cs-CZ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0389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DD9A1-C26A-43CF-9B0C-3657931B78C0}" type="datetime1">
              <a:rPr lang="cs-CZ" smtClean="0"/>
              <a:t>22.02.2018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9B916-442E-4A20-9DC8-B769F0D425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38124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715FA-F426-48DA-B7FA-9FC039EA8144}" type="datetime1">
              <a:rPr lang="cs-CZ" smtClean="0"/>
              <a:t>22.02.2018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9B916-442E-4A20-9DC8-B769F0D425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679444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691A2-C97C-4CD0-855A-6A6C011C867D}" type="datetime1">
              <a:rPr lang="cs-CZ" smtClean="0"/>
              <a:t>22.02.2018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9B916-442E-4A20-9DC8-B769F0D425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96548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191B30BE-6EE2-48F7-8FBC-9308EBB59F7E}" type="datetime1">
              <a:rPr lang="cs-CZ" smtClean="0"/>
              <a:t>22.02.2018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19B916-442E-4A20-9DC8-B769F0D425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51925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49C991B8-6D42-4782-B1FA-237C0DD99385}" type="datetime1">
              <a:rPr lang="cs-CZ" smtClean="0"/>
              <a:t>22.02.2018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19B916-442E-4A20-9DC8-B769F0D425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15219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researchgate.net/institution/University_of_Warsaw/department/Faculty_of_Geography_and_Regional_Studies" TargetMode="External"/><Relationship Id="rId3" Type="http://schemas.openxmlformats.org/officeDocument/2006/relationships/hyperlink" Target="http://www.researchgate.net/" TargetMode="External"/><Relationship Id="rId7" Type="http://schemas.openxmlformats.org/officeDocument/2006/relationships/hyperlink" Target="http://py.wgsr.uw.edu.pl/en/science" TargetMode="External"/><Relationship Id="rId2" Type="http://schemas.openxmlformats.org/officeDocument/2006/relationships/hyperlink" Target="http://www.wiw.pl/szkoly/studia.asp?id1=5&amp;id2=6&amp;m=72&amp;i=w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eomorph.org/piotr-migon/" TargetMode="External"/><Relationship Id="rId5" Type="http://schemas.openxmlformats.org/officeDocument/2006/relationships/hyperlink" Target="http://www.geogr.uni.wroc.pl/" TargetMode="External"/><Relationship Id="rId4" Type="http://schemas.openxmlformats.org/officeDocument/2006/relationships/hyperlink" Target="http://www.academia.edu/" TargetMode="Externa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3E86A5A-A421-42A6-9540-3245149314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5690" y="2423319"/>
            <a:ext cx="9144000" cy="711200"/>
          </a:xfrm>
        </p:spPr>
        <p:txBody>
          <a:bodyPr>
            <a:normAutofit/>
          </a:bodyPr>
          <a:lstStyle/>
          <a:p>
            <a:r>
              <a:rPr lang="cs-CZ" sz="3600" b="1" dirty="0">
                <a:cs typeface="Arial" panose="020B0604020202020204" pitchFamily="34" charset="0"/>
              </a:rPr>
              <a:t>Studium fyzické geografie ve </a:t>
            </a:r>
            <a:r>
              <a:rPr lang="cs-CZ" sz="3600" b="1" dirty="0" err="1">
                <a:cs typeface="Arial" panose="020B0604020202020204" pitchFamily="34" charset="0"/>
              </a:rPr>
              <a:t>Wrocławi</a:t>
            </a:r>
            <a:endParaRPr lang="cs-CZ" sz="3600" b="1" dirty="0">
              <a:cs typeface="Arial" panose="020B0604020202020204" pitchFamily="34" charset="0"/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2339DF5-509B-4E3E-ACE5-86E3F81C76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5690" y="3356992"/>
            <a:ext cx="9144000" cy="1655762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cs-CZ" sz="2000" dirty="0">
                <a:cs typeface="Arial" panose="020B0604020202020204" pitchFamily="34" charset="0"/>
              </a:rPr>
              <a:t>Tomáš Čejka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cs-CZ" sz="2000" dirty="0">
                <a:cs typeface="Arial" panose="020B0604020202020204" pitchFamily="34" charset="0"/>
              </a:rPr>
              <a:t>Oborový geografický seminář 1 a 2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cs-CZ" sz="2000" dirty="0">
                <a:cs typeface="Arial" panose="020B0604020202020204" pitchFamily="34" charset="0"/>
              </a:rPr>
              <a:t>22. února 2018</a:t>
            </a:r>
          </a:p>
        </p:txBody>
      </p:sp>
      <p:pic>
        <p:nvPicPr>
          <p:cNvPr id="1030" name="Picture 6" descr="Výsledek obrázku pro university of wroclaw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672" y="44115"/>
            <a:ext cx="5481414" cy="2379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Výsledek obrázku pro university of wroclaw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1651" y="4680342"/>
            <a:ext cx="2208698" cy="2107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9B916-442E-4A20-9DC8-B769F0D42551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251759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B558F58E-93BA-44A3-BCDA-585AFF2E4F3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https://scontent-frx5-1.xx.fbcdn.net/v/t31.0-1/c39.0.960.960/p960x960/1264799_552433671495713_498737344_o.jpg?oh=f92ce00e98f8424d847640974ae91529&amp;oe=5B029F2C">
            <a:extLst>
              <a:ext uri="{FF2B5EF4-FFF2-40B4-BE49-F238E27FC236}">
                <a16:creationId xmlns:a16="http://schemas.microsoft.com/office/drawing/2014/main" id="{DE1B5D2A-89BE-4EB3-8B46-C8E8C1D2F4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44"/>
          <a:stretch/>
        </p:blipFill>
        <p:spPr bwMode="auto">
          <a:xfrm>
            <a:off x="5913123" y="10"/>
            <a:ext cx="6278877" cy="6857990"/>
          </a:xfrm>
          <a:custGeom>
            <a:avLst/>
            <a:gdLst>
              <a:gd name="connsiteX0" fmla="*/ 45571 w 6278877"/>
              <a:gd name="connsiteY0" fmla="*/ 0 h 6858000"/>
              <a:gd name="connsiteX1" fmla="*/ 6278877 w 6278877"/>
              <a:gd name="connsiteY1" fmla="*/ 0 h 6858000"/>
              <a:gd name="connsiteX2" fmla="*/ 6278877 w 6278877"/>
              <a:gd name="connsiteY2" fmla="*/ 6858000 h 6858000"/>
              <a:gd name="connsiteX3" fmla="*/ 3292307 w 6278877"/>
              <a:gd name="connsiteY3" fmla="*/ 6858000 h 6858000"/>
              <a:gd name="connsiteX4" fmla="*/ 3181525 w 6278877"/>
              <a:gd name="connsiteY4" fmla="*/ 6786980 h 6858000"/>
              <a:gd name="connsiteX5" fmla="*/ 0 w 6278877"/>
              <a:gd name="connsiteY5" fmla="*/ 803252 h 6858000"/>
              <a:gd name="connsiteX6" fmla="*/ 37255 w 6278877"/>
              <a:gd name="connsiteY6" fmla="*/ 6544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78877" h="6858000">
                <a:moveTo>
                  <a:pt x="45571" y="0"/>
                </a:moveTo>
                <a:lnTo>
                  <a:pt x="6278877" y="0"/>
                </a:lnTo>
                <a:lnTo>
                  <a:pt x="6278877" y="6858000"/>
                </a:lnTo>
                <a:lnTo>
                  <a:pt x="3292307" y="6858000"/>
                </a:lnTo>
                <a:lnTo>
                  <a:pt x="3181525" y="6786980"/>
                </a:lnTo>
                <a:cubicBezTo>
                  <a:pt x="1262020" y="5490189"/>
                  <a:pt x="0" y="3294101"/>
                  <a:pt x="0" y="803252"/>
                </a:cubicBezTo>
                <a:cubicBezTo>
                  <a:pt x="0" y="554167"/>
                  <a:pt x="12619" y="308030"/>
                  <a:pt x="37255" y="6544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BCD0BBC1-A7D4-445D-98AC-95A6A45D8EBB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20" y="2316480"/>
            <a:ext cx="493776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Nadpis 1">
            <a:extLst>
              <a:ext uri="{FF2B5EF4-FFF2-40B4-BE49-F238E27FC236}">
                <a16:creationId xmlns:a16="http://schemas.microsoft.com/office/drawing/2014/main" id="{6FB07F7D-1F59-4263-B2E6-46ED3EFB5D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2631125"/>
            <a:ext cx="4983480" cy="2397443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en-US" sz="3600" b="1" dirty="0">
                <a:cs typeface="Arial" panose="020B0604020202020204" pitchFamily="34" charset="0"/>
              </a:rPr>
              <a:t>2. </a:t>
            </a:r>
            <a:r>
              <a:rPr lang="en-US" sz="3600" b="1" dirty="0" err="1">
                <a:cs typeface="Arial" panose="020B0604020202020204" pitchFamily="34" charset="0"/>
              </a:rPr>
              <a:t>Geografie</a:t>
            </a:r>
            <a:r>
              <a:rPr lang="en-US" sz="3600" b="1" dirty="0">
                <a:cs typeface="Arial" panose="020B0604020202020204" pitchFamily="34" charset="0"/>
              </a:rPr>
              <a:t> </a:t>
            </a:r>
            <a:r>
              <a:rPr lang="en-US" sz="3600" b="1" dirty="0" err="1">
                <a:cs typeface="Arial" panose="020B0604020202020204" pitchFamily="34" charset="0"/>
              </a:rPr>
              <a:t>ve</a:t>
            </a:r>
            <a:r>
              <a:rPr lang="en-US" sz="3600" b="1" dirty="0">
                <a:cs typeface="Arial" panose="020B0604020202020204" pitchFamily="34" charset="0"/>
              </a:rPr>
              <a:t> </a:t>
            </a:r>
            <a:r>
              <a:rPr lang="en-US" sz="3600" b="1" dirty="0" err="1">
                <a:cs typeface="Arial" panose="020B0604020202020204" pitchFamily="34" charset="0"/>
              </a:rPr>
              <a:t>Wrocławi</a:t>
            </a:r>
            <a:r>
              <a:rPr lang="cs-CZ" sz="3600" b="1" dirty="0">
                <a:cs typeface="Arial" panose="020B0604020202020204" pitchFamily="34" charset="0"/>
              </a:rPr>
              <a:t/>
            </a:r>
            <a:br>
              <a:rPr lang="cs-CZ" sz="3600" b="1" dirty="0">
                <a:cs typeface="Arial" panose="020B0604020202020204" pitchFamily="34" charset="0"/>
              </a:rPr>
            </a:br>
            <a:r>
              <a:rPr lang="cs-CZ" sz="3600" b="1" dirty="0">
                <a:cs typeface="Arial" panose="020B0604020202020204" pitchFamily="34" charset="0"/>
              </a:rPr>
              <a:t>(aneb v čem se MU liší)</a:t>
            </a:r>
            <a:endParaRPr lang="en-US" sz="3600" b="1" dirty="0">
              <a:cs typeface="Arial" panose="020B0604020202020204" pitchFamily="34" charset="0"/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9B916-442E-4A20-9DC8-B769F0D42551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312694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89CEE47-D49D-4DCA-8CAD-A64D3BEBB4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08720"/>
          </a:xfrm>
        </p:spPr>
        <p:txBody>
          <a:bodyPr>
            <a:normAutofit/>
          </a:bodyPr>
          <a:lstStyle/>
          <a:p>
            <a:r>
              <a:rPr lang="cs-CZ" sz="3600" dirty="0">
                <a:cs typeface="Arial" panose="020B0604020202020204" pitchFamily="34" charset="0"/>
              </a:rPr>
              <a:t>Vratislavská univerzita (</a:t>
            </a:r>
            <a:r>
              <a:rPr lang="cs-CZ" sz="3600" i="1" dirty="0" err="1">
                <a:cs typeface="Arial" panose="020B0604020202020204" pitchFamily="34" charset="0"/>
              </a:rPr>
              <a:t>Universytet</a:t>
            </a:r>
            <a:r>
              <a:rPr lang="cs-CZ" sz="3600" i="1" dirty="0">
                <a:cs typeface="Arial" panose="020B0604020202020204" pitchFamily="34" charset="0"/>
              </a:rPr>
              <a:t> </a:t>
            </a:r>
            <a:r>
              <a:rPr lang="cs-CZ" sz="3600" i="1" dirty="0" err="1">
                <a:cs typeface="Arial" panose="020B0604020202020204" pitchFamily="34" charset="0"/>
              </a:rPr>
              <a:t>Wrocławski</a:t>
            </a:r>
            <a:r>
              <a:rPr lang="cs-CZ" sz="3600" dirty="0">
                <a:cs typeface="Arial" panose="020B0604020202020204" pitchFamily="34" charset="0"/>
              </a:rPr>
              <a:t>)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2B64A68-D584-4A6A-9408-0C7E307971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840719"/>
            <a:ext cx="10992544" cy="3884426"/>
          </a:xfrm>
        </p:spPr>
        <p:txBody>
          <a:bodyPr>
            <a:normAutofit lnSpcReduction="1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cs-CZ" sz="2000" dirty="0">
                <a:cs typeface="Arial" panose="020B0604020202020204" pitchFamily="34" charset="0"/>
              </a:rPr>
              <a:t>veřejná univerzita, nachází se v polské </a:t>
            </a:r>
            <a:r>
              <a:rPr lang="cs-CZ" sz="2000" dirty="0" err="1">
                <a:cs typeface="Arial" panose="020B0604020202020204" pitchFamily="34" charset="0"/>
              </a:rPr>
              <a:t>Wrocławi</a:t>
            </a:r>
            <a:r>
              <a:rPr lang="cs-CZ" sz="2000" dirty="0">
                <a:cs typeface="Arial" panose="020B0604020202020204" pitchFamily="34" charset="0"/>
              </a:rPr>
              <a:t>; největší univerzita v Dolním Slezsku; založena v r. 1702 </a:t>
            </a:r>
            <a:r>
              <a:rPr lang="cs-CZ" sz="2000" dirty="0"/>
              <a:t>→ do 2. sv. války hlavní vzdělávací centrum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cs-CZ" sz="2000" b="1" dirty="0">
                <a:cs typeface="Arial" panose="020B0604020202020204" pitchFamily="34" charset="0"/>
              </a:rPr>
              <a:t>během války </a:t>
            </a:r>
            <a:r>
              <a:rPr lang="cs-CZ" sz="2000" dirty="0">
                <a:cs typeface="Arial" panose="020B0604020202020204" pitchFamily="34" charset="0"/>
              </a:rPr>
              <a:t>v r. 1939 </a:t>
            </a:r>
            <a:r>
              <a:rPr lang="cs-CZ" sz="2000" dirty="0"/>
              <a:t>→ vyloučení všech polských studentů (</a:t>
            </a:r>
            <a:r>
              <a:rPr lang="cs-CZ" sz="2000" u="sng" dirty="0"/>
              <a:t>„</a:t>
            </a:r>
            <a:r>
              <a:rPr lang="cs-CZ" sz="2000" i="1" u="sng" dirty="0"/>
              <a:t>Jsme hluboce přesvědčeni o tom, že žádný [další] Polák již nikdy nepřekročí práh této univerzity.“</a:t>
            </a:r>
            <a:r>
              <a:rPr lang="cs-CZ" sz="2000" i="1" dirty="0"/>
              <a:t> – </a:t>
            </a:r>
            <a:r>
              <a:rPr lang="cs-CZ" sz="2000" dirty="0"/>
              <a:t>Oficiální prohlášení univerzity k vyloučení polských studentů)</a:t>
            </a:r>
            <a:endParaRPr lang="cs-CZ" sz="2000" dirty="0"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cs-CZ" sz="2000" b="1" dirty="0">
                <a:cs typeface="Arial" panose="020B0604020202020204" pitchFamily="34" charset="0"/>
              </a:rPr>
              <a:t>po válce </a:t>
            </a:r>
            <a:r>
              <a:rPr lang="cs-CZ" sz="2000" dirty="0"/>
              <a:t>→  bolestné ztráty a škody (80 % zničených budov) – pedagogický sbor ze Lvovské a Vilniuské univerzity</a:t>
            </a:r>
            <a:endParaRPr lang="cs-CZ" sz="2000" dirty="0"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cs-CZ" sz="2000" dirty="0">
                <a:cs typeface="Arial" panose="020B0604020202020204" pitchFamily="34" charset="0"/>
              </a:rPr>
              <a:t>velmi významná – 11 nositelů Nobelových cen (významní fyzici – např. Max Born, Erwin </a:t>
            </a:r>
            <a:r>
              <a:rPr lang="cs-CZ" sz="2000" dirty="0" err="1">
                <a:cs typeface="Arial" panose="020B0604020202020204" pitchFamily="34" charset="0"/>
              </a:rPr>
              <a:t>Schrödinger</a:t>
            </a:r>
            <a:r>
              <a:rPr lang="cs-CZ" sz="2000" dirty="0">
                <a:cs typeface="Arial" panose="020B0604020202020204" pitchFamily="34" charset="0"/>
              </a:rPr>
              <a:t>, Otto Stern)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cs-CZ" sz="2000" dirty="0">
                <a:cs typeface="Arial" panose="020B0604020202020204" pitchFamily="34" charset="0"/>
              </a:rPr>
              <a:t>mnoho úspěšných absolventů (Jan Evangelista Purkyně – cytologie, Adolf </a:t>
            </a:r>
            <a:r>
              <a:rPr lang="cs-CZ" sz="2000" dirty="0" err="1">
                <a:cs typeface="Arial" panose="020B0604020202020204" pitchFamily="34" charset="0"/>
              </a:rPr>
              <a:t>Anderssen</a:t>
            </a:r>
            <a:r>
              <a:rPr lang="cs-CZ" sz="2000" dirty="0">
                <a:cs typeface="Arial" panose="020B0604020202020204" pitchFamily="34" charset="0"/>
              </a:rPr>
              <a:t> – šachový velmistr) i učitelů (Gustav </a:t>
            </a:r>
            <a:r>
              <a:rPr lang="cs-CZ" sz="2000" dirty="0" err="1">
                <a:cs typeface="Arial" panose="020B0604020202020204" pitchFamily="34" charset="0"/>
              </a:rPr>
              <a:t>Kirchhoff</a:t>
            </a:r>
            <a:r>
              <a:rPr lang="cs-CZ" sz="2000" dirty="0">
                <a:cs typeface="Arial" panose="020B0604020202020204" pitchFamily="34" charset="0"/>
              </a:rPr>
              <a:t> – </a:t>
            </a:r>
            <a:r>
              <a:rPr lang="cs-CZ" sz="2000" dirty="0" err="1">
                <a:cs typeface="Arial" panose="020B0604020202020204" pitchFamily="34" charset="0"/>
              </a:rPr>
              <a:t>Kirchhoffův</a:t>
            </a:r>
            <a:r>
              <a:rPr lang="cs-CZ" sz="2000" dirty="0">
                <a:cs typeface="Arial" panose="020B0604020202020204" pitchFamily="34" charset="0"/>
              </a:rPr>
              <a:t> zákon)</a:t>
            </a:r>
          </a:p>
        </p:txBody>
      </p:sp>
      <p:pic>
        <p:nvPicPr>
          <p:cNvPr id="4098" name="Picture 2" descr="https://upload.wikimedia.org/wikipedia/commons/thumb/1/15/LogoUWr.svg/220px-LogoUWr.svg.png">
            <a:extLst>
              <a:ext uri="{FF2B5EF4-FFF2-40B4-BE49-F238E27FC236}">
                <a16:creationId xmlns:a16="http://schemas.microsoft.com/office/drawing/2014/main" id="{1FDF8251-7D51-4440-ACE1-26F3E69208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6651" y="0"/>
            <a:ext cx="1628800" cy="16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upload.wikimedia.org/wikipedia/commons/thumb/e/ef/Uniwersytet_Wroc%C5%82awski%2C_d._Kolegium_Jezuickie.jpg/1920px-Uniwersytet_Wroc%C5%82awski%2C_d._Kolegium_Jezuickie.jpg">
            <a:extLst>
              <a:ext uri="{FF2B5EF4-FFF2-40B4-BE49-F238E27FC236}">
                <a16:creationId xmlns:a16="http://schemas.microsoft.com/office/drawing/2014/main" id="{DE21BF66-6F52-45CF-B791-EF00BE8DE1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0239" y="4557752"/>
            <a:ext cx="3704451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upload.wikimedia.org/wikipedia/commons/2/2e/Erwin_Schr%C3%B6dinger_%281933%2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5185" y="4720400"/>
            <a:ext cx="1313894" cy="1858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upload.wikimedia.org/wikipedia/commons/9/9d/Jan_Vil%C3%ADmek_-_Jan_Evangelista_Purkyn%C4%9B.jpg"/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2172" y="4740195"/>
            <a:ext cx="1449811" cy="1924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Výsledek obrázku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94" y="4725145"/>
            <a:ext cx="1425918" cy="183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Výsledek obrázku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1214" y="4740195"/>
            <a:ext cx="1314779" cy="1858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9B916-442E-4A20-9DC8-B769F0D42551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542030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628800"/>
          </a:xfrm>
        </p:spPr>
        <p:txBody>
          <a:bodyPr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cs-CZ" sz="3600" dirty="0"/>
              <a:t>Wydział nauk o </a:t>
            </a:r>
            <a:r>
              <a:rPr lang="cs-CZ" sz="3600" dirty="0" err="1"/>
              <a:t>Ziemi</a:t>
            </a:r>
            <a:r>
              <a:rPr lang="cs-CZ" sz="3600" dirty="0"/>
              <a:t> i </a:t>
            </a:r>
            <a:r>
              <a:rPr lang="cs-CZ" sz="3600" dirty="0" err="1"/>
              <a:t>Kształtowania</a:t>
            </a:r>
            <a:r>
              <a:rPr lang="cs-CZ" sz="3600" dirty="0"/>
              <a:t> </a:t>
            </a:r>
            <a:r>
              <a:rPr lang="cs-CZ" sz="3600" dirty="0" err="1"/>
              <a:t>Środowiska</a:t>
            </a:r>
            <a:r>
              <a:rPr lang="cs-CZ" sz="3600" dirty="0"/>
              <a:t/>
            </a:r>
            <a:br>
              <a:rPr lang="cs-CZ" sz="3600" dirty="0"/>
            </a:br>
            <a:r>
              <a:rPr lang="cs-CZ" sz="3600" dirty="0"/>
              <a:t>(Fakulta věd o Zemi a environmentálních studií)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628800"/>
            <a:ext cx="12192000" cy="4351337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cs-CZ" sz="2000" dirty="0"/>
              <a:t>jedna z </a:t>
            </a:r>
            <a:r>
              <a:rPr lang="cs-CZ" sz="2000" b="1" dirty="0">
                <a:solidFill>
                  <a:srgbClr val="00B050"/>
                </a:solidFill>
              </a:rPr>
              <a:t>největších</a:t>
            </a:r>
            <a:r>
              <a:rPr lang="cs-CZ" sz="2000" dirty="0"/>
              <a:t> fakult neživých věd v Polsku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cs-CZ" sz="2000" dirty="0"/>
              <a:t>tradiční pojetí výuky přírodních věd – geografická a geologická FAKULTA, nikoliv ústav/katedra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cs-CZ" sz="2000" b="1" dirty="0">
                <a:solidFill>
                  <a:srgbClr val="00B050"/>
                </a:solidFill>
              </a:rPr>
              <a:t>zaměření</a:t>
            </a:r>
            <a:r>
              <a:rPr lang="cs-CZ" sz="2000" dirty="0"/>
              <a:t> jednotlivých </a:t>
            </a:r>
            <a:r>
              <a:rPr lang="cs-CZ" sz="2000" b="1" dirty="0">
                <a:solidFill>
                  <a:srgbClr val="00B050"/>
                </a:solidFill>
              </a:rPr>
              <a:t>ústavů</a:t>
            </a:r>
            <a:r>
              <a:rPr lang="cs-CZ" sz="2000" dirty="0"/>
              <a:t> jsou tedy samostatnými ústavy → např. Katedra aplikované geologie, K. experimentální petrologie, Katedra paleobotaniky (součást fakulty!)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cs-CZ" sz="2000" dirty="0"/>
          </a:p>
        </p:txBody>
      </p:sp>
      <p:pic>
        <p:nvPicPr>
          <p:cNvPr id="3074" name="Picture 2" descr="https://upload.wikimedia.org/wikipedia/commons/a/a9/2016_Wroc%C5%82aw%2C_ul._Ku%C5%BAnicza_35_01.jpg"/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5436" y="3814667"/>
            <a:ext cx="4180412" cy="2887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8269538" y="3257600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/>
              <a:t>děkanát fakulty</a:t>
            </a:r>
          </a:p>
        </p:txBody>
      </p:sp>
      <p:pic>
        <p:nvPicPr>
          <p:cNvPr id="3076" name="Picture 4" descr="Související obrázek"/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9456" y="3911252"/>
            <a:ext cx="4932548" cy="2790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délník 4"/>
          <p:cNvSpPr/>
          <p:nvPr/>
        </p:nvSpPr>
        <p:spPr>
          <a:xfrm>
            <a:off x="2215108" y="3250470"/>
            <a:ext cx="29012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b="1" dirty="0"/>
              <a:t>Instytut Nauk </a:t>
            </a:r>
            <a:r>
              <a:rPr lang="cs-CZ" b="1" dirty="0" err="1"/>
              <a:t>Geologicznych</a:t>
            </a:r>
            <a:endParaRPr lang="cs-CZ" b="1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9B916-442E-4A20-9DC8-B769F0D42551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941086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D232D3F-FA9B-46B4-9ABB-12F07FFF7B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0" y="-15687"/>
            <a:ext cx="12186659" cy="1325562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cs-CZ" sz="3600" dirty="0">
                <a:cs typeface="Arial" panose="020B0604020202020204" pitchFamily="34" charset="0"/>
              </a:rPr>
              <a:t>Instytut Geografii i </a:t>
            </a:r>
            <a:r>
              <a:rPr lang="cs-CZ" sz="3600" dirty="0" err="1">
                <a:cs typeface="Arial" panose="020B0604020202020204" pitchFamily="34" charset="0"/>
              </a:rPr>
              <a:t>Rozwoju</a:t>
            </a:r>
            <a:r>
              <a:rPr lang="cs-CZ" sz="3600" dirty="0">
                <a:cs typeface="Arial" panose="020B0604020202020204" pitchFamily="34" charset="0"/>
              </a:rPr>
              <a:t> </a:t>
            </a:r>
            <a:r>
              <a:rPr lang="cs-CZ" sz="3600" dirty="0" err="1">
                <a:cs typeface="Arial" panose="020B0604020202020204" pitchFamily="34" charset="0"/>
              </a:rPr>
              <a:t>Regionalnego</a:t>
            </a:r>
            <a:r>
              <a:rPr lang="cs-CZ" sz="3600" dirty="0">
                <a:cs typeface="Arial" panose="020B0604020202020204" pitchFamily="34" charset="0"/>
              </a:rPr>
              <a:t/>
            </a:r>
            <a:br>
              <a:rPr lang="cs-CZ" sz="3600" dirty="0">
                <a:cs typeface="Arial" panose="020B0604020202020204" pitchFamily="34" charset="0"/>
              </a:rPr>
            </a:br>
            <a:r>
              <a:rPr lang="cs-CZ" sz="3600" dirty="0">
                <a:cs typeface="Arial" panose="020B0604020202020204" pitchFamily="34" charset="0"/>
              </a:rPr>
              <a:t>(představení výzkumné činnosti)</a:t>
            </a:r>
          </a:p>
        </p:txBody>
      </p:sp>
      <p:grpSp>
        <p:nvGrpSpPr>
          <p:cNvPr id="7" name="Skupina 6"/>
          <p:cNvGrpSpPr/>
          <p:nvPr/>
        </p:nvGrpSpPr>
        <p:grpSpPr>
          <a:xfrm>
            <a:off x="407360" y="1916831"/>
            <a:ext cx="5472615" cy="458741"/>
            <a:chOff x="0" y="-650666"/>
            <a:chExt cx="2706687" cy="2274678"/>
          </a:xfrm>
          <a:solidFill>
            <a:srgbClr val="00B050"/>
          </a:solidFill>
        </p:grpSpPr>
        <p:sp>
          <p:nvSpPr>
            <p:cNvPr id="8" name="Obdélník 7"/>
            <p:cNvSpPr/>
            <p:nvPr/>
          </p:nvSpPr>
          <p:spPr>
            <a:xfrm>
              <a:off x="0" y="0"/>
              <a:ext cx="2706687" cy="1624012"/>
            </a:xfrm>
            <a:prstGeom prst="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TextovéPole 8"/>
            <p:cNvSpPr txBox="1"/>
            <p:nvPr/>
          </p:nvSpPr>
          <p:spPr>
            <a:xfrm>
              <a:off x="0" y="-650666"/>
              <a:ext cx="2706687" cy="227467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47650" tIns="247650" rIns="247650" bIns="247650" numCol="1" spcCol="1270" anchor="ctr" anchorCtr="0">
              <a:noAutofit/>
            </a:bodyPr>
            <a:lstStyle/>
            <a:p>
              <a:pPr lvl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2000" kern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Zakład</a:t>
              </a:r>
              <a:r>
                <a:rPr lang="cs-CZ" sz="2000" kern="1200" dirty="0">
                  <a:latin typeface="Arial" panose="020B0604020202020204" pitchFamily="34" charset="0"/>
                  <a:cs typeface="Arial" panose="020B0604020202020204" pitchFamily="34" charset="0"/>
                </a:rPr>
                <a:t> Geografii </a:t>
              </a:r>
              <a:r>
                <a:rPr lang="cs-CZ" sz="2000" kern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Fizycnej</a:t>
              </a:r>
              <a:endParaRPr lang="cs-CZ" sz="20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" name="Skupina 9"/>
          <p:cNvGrpSpPr/>
          <p:nvPr/>
        </p:nvGrpSpPr>
        <p:grpSpPr>
          <a:xfrm>
            <a:off x="402843" y="2667305"/>
            <a:ext cx="5477132" cy="427532"/>
            <a:chOff x="0" y="0"/>
            <a:chExt cx="2706687" cy="1624012"/>
          </a:xfrm>
          <a:solidFill>
            <a:srgbClr val="00B050"/>
          </a:solidFill>
        </p:grpSpPr>
        <p:sp>
          <p:nvSpPr>
            <p:cNvPr id="11" name="Obdélník 10"/>
            <p:cNvSpPr/>
            <p:nvPr/>
          </p:nvSpPr>
          <p:spPr>
            <a:xfrm>
              <a:off x="0" y="0"/>
              <a:ext cx="2706687" cy="1624012"/>
            </a:xfrm>
            <a:prstGeom prst="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TextovéPole 11"/>
            <p:cNvSpPr txBox="1"/>
            <p:nvPr/>
          </p:nvSpPr>
          <p:spPr>
            <a:xfrm>
              <a:off x="0" y="0"/>
              <a:ext cx="2706687" cy="162401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47650" tIns="247650" rIns="247650" bIns="247650" numCol="1" spcCol="1270" anchor="ctr" anchorCtr="0">
              <a:noAutofit/>
            </a:bodyPr>
            <a:lstStyle/>
            <a:p>
              <a:pPr lvl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2000" kern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Zakład</a:t>
              </a:r>
              <a:r>
                <a:rPr lang="cs-CZ" sz="2000" kern="1200" dirty="0">
                  <a:latin typeface="Arial" panose="020B0604020202020204" pitchFamily="34" charset="0"/>
                  <a:cs typeface="Arial" panose="020B0604020202020204" pitchFamily="34" charset="0"/>
                </a:rPr>
                <a:t> Geomorfologii</a:t>
              </a:r>
            </a:p>
          </p:txBody>
        </p:sp>
      </p:grpSp>
      <p:sp>
        <p:nvSpPr>
          <p:cNvPr id="15" name="TextovéPole 14"/>
          <p:cNvSpPr txBox="1"/>
          <p:nvPr/>
        </p:nvSpPr>
        <p:spPr>
          <a:xfrm>
            <a:off x="402845" y="3412419"/>
            <a:ext cx="5477130" cy="456812"/>
          </a:xfrm>
          <a:prstGeom prst="rect">
            <a:avLst/>
          </a:prstGeom>
          <a:solidFill>
            <a:srgbClr val="00B050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47650" tIns="247650" rIns="247650" bIns="247650" numCol="1" spcCol="1270" anchor="ctr" anchorCtr="0">
            <a:noAutofit/>
          </a:bodyPr>
          <a:lstStyle/>
          <a:p>
            <a:pPr lvl="0"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cs-CZ" sz="2000" kern="1200" dirty="0" err="1">
                <a:latin typeface="Arial" panose="020B0604020202020204" pitchFamily="34" charset="0"/>
                <a:cs typeface="Arial" panose="020B0604020202020204" pitchFamily="34" charset="0"/>
              </a:rPr>
              <a:t>Zakład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Geoinformatyki i Kartografii</a:t>
            </a:r>
            <a:endParaRPr lang="cs-CZ" sz="2000" kern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6" name="Skupina 15"/>
          <p:cNvGrpSpPr/>
          <p:nvPr/>
        </p:nvGrpSpPr>
        <p:grpSpPr>
          <a:xfrm>
            <a:off x="402842" y="4978294"/>
            <a:ext cx="5477133" cy="471884"/>
            <a:chOff x="0" y="0"/>
            <a:chExt cx="2706687" cy="1624012"/>
          </a:xfrm>
          <a:solidFill>
            <a:srgbClr val="00B050"/>
          </a:solidFill>
        </p:grpSpPr>
        <p:sp>
          <p:nvSpPr>
            <p:cNvPr id="17" name="Obdélník 16"/>
            <p:cNvSpPr/>
            <p:nvPr/>
          </p:nvSpPr>
          <p:spPr>
            <a:xfrm>
              <a:off x="0" y="0"/>
              <a:ext cx="2706687" cy="1624012"/>
            </a:xfrm>
            <a:prstGeom prst="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TextovéPole 17"/>
            <p:cNvSpPr txBox="1"/>
            <p:nvPr/>
          </p:nvSpPr>
          <p:spPr>
            <a:xfrm>
              <a:off x="0" y="0"/>
              <a:ext cx="2706687" cy="162401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47650" tIns="247650" rIns="247650" bIns="247650" numCol="1" spcCol="1270" anchor="ctr" anchorCtr="0">
              <a:noAutofit/>
            </a:bodyPr>
            <a:lstStyle/>
            <a:p>
              <a:pPr lvl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2000" kern="1200" dirty="0">
                  <a:latin typeface="Arial" panose="020B0604020202020204" pitchFamily="34" charset="0"/>
                  <a:cs typeface="Arial" panose="020B0604020202020204" pitchFamily="34" charset="0"/>
                </a:rPr>
                <a:t>Pracownia Badań </a:t>
              </a:r>
              <a:r>
                <a:rPr lang="cs-CZ" sz="2000" kern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Krajobrazu</a:t>
              </a:r>
              <a:r>
                <a:rPr lang="cs-CZ" sz="2000" kern="1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</p:grpSp>
      <p:grpSp>
        <p:nvGrpSpPr>
          <p:cNvPr id="19" name="Skupina 18"/>
          <p:cNvGrpSpPr/>
          <p:nvPr/>
        </p:nvGrpSpPr>
        <p:grpSpPr>
          <a:xfrm>
            <a:off x="402842" y="4131965"/>
            <a:ext cx="5477133" cy="590075"/>
            <a:chOff x="-1" y="0"/>
            <a:chExt cx="2985705" cy="1624012"/>
          </a:xfrm>
          <a:solidFill>
            <a:srgbClr val="00B050"/>
          </a:solidFill>
        </p:grpSpPr>
        <p:sp>
          <p:nvSpPr>
            <p:cNvPr id="20" name="Obdélník 19"/>
            <p:cNvSpPr/>
            <p:nvPr/>
          </p:nvSpPr>
          <p:spPr>
            <a:xfrm>
              <a:off x="0" y="0"/>
              <a:ext cx="2706687" cy="1624012"/>
            </a:xfrm>
            <a:prstGeom prst="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TextovéPole 20"/>
            <p:cNvSpPr txBox="1"/>
            <p:nvPr/>
          </p:nvSpPr>
          <p:spPr>
            <a:xfrm>
              <a:off x="-1" y="0"/>
              <a:ext cx="2985705" cy="162401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47650" tIns="247650" rIns="247650" bIns="247650" numCol="1" spcCol="1270" anchor="ctr" anchorCtr="0">
              <a:noAutofit/>
            </a:bodyPr>
            <a:lstStyle/>
            <a:p>
              <a:pPr lvl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2000" kern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Zakład</a:t>
              </a:r>
              <a:r>
                <a:rPr lang="cs-CZ" sz="2000" dirty="0">
                  <a:latin typeface="Arial" panose="020B0604020202020204" pitchFamily="34" charset="0"/>
                  <a:cs typeface="Arial" panose="020B0604020202020204" pitchFamily="34" charset="0"/>
                </a:rPr>
                <a:t> Klimatologii i </a:t>
              </a:r>
              <a:r>
                <a:rPr lang="cs-CZ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Ochrony</a:t>
              </a:r>
              <a:r>
                <a:rPr lang="cs-CZ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cs-CZ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Atmosfery</a:t>
              </a:r>
              <a:endParaRPr lang="cs-CZ" sz="20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4" name="TextovéPole 23"/>
          <p:cNvSpPr txBox="1"/>
          <p:nvPr/>
        </p:nvSpPr>
        <p:spPr>
          <a:xfrm>
            <a:off x="402502" y="5722790"/>
            <a:ext cx="5477473" cy="723751"/>
          </a:xfrm>
          <a:prstGeom prst="rect">
            <a:avLst/>
          </a:prstGeom>
          <a:solidFill>
            <a:srgbClr val="0070C0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47650" tIns="247650" rIns="247650" bIns="247650" numCol="1" spcCol="1270" anchor="ctr" anchorCtr="0">
            <a:noAutofit/>
          </a:bodyPr>
          <a:lstStyle/>
          <a:p>
            <a:pPr lvl="0"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cs-CZ" sz="2000" kern="1200" dirty="0" err="1">
                <a:latin typeface="Arial" panose="020B0604020202020204" pitchFamily="34" charset="0"/>
                <a:cs typeface="Arial" panose="020B0604020202020204" pitchFamily="34" charset="0"/>
              </a:rPr>
              <a:t>Stacja</a:t>
            </a:r>
            <a:r>
              <a:rPr lang="cs-CZ" sz="2000" kern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kern="1200" dirty="0" err="1">
                <a:latin typeface="Arial" panose="020B0604020202020204" pitchFamily="34" charset="0"/>
                <a:cs typeface="Arial" panose="020B0604020202020204" pitchFamily="34" charset="0"/>
              </a:rPr>
              <a:t>Polarna</a:t>
            </a:r>
            <a:r>
              <a:rPr lang="cs-CZ" sz="2000" kern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kern="1200" dirty="0" err="1">
                <a:latin typeface="Arial" panose="020B0604020202020204" pitchFamily="34" charset="0"/>
                <a:cs typeface="Arial" panose="020B0604020202020204" pitchFamily="34" charset="0"/>
              </a:rPr>
              <a:t>im</a:t>
            </a:r>
            <a:r>
              <a:rPr lang="cs-CZ" sz="2000" kern="1200" dirty="0">
                <a:latin typeface="Arial" panose="020B0604020202020204" pitchFamily="34" charset="0"/>
                <a:cs typeface="Arial" panose="020B0604020202020204" pitchFamily="34" charset="0"/>
              </a:rPr>
              <a:t>. S. </a:t>
            </a:r>
            <a:r>
              <a:rPr lang="cs-CZ" sz="2000" kern="1200" dirty="0" err="1">
                <a:latin typeface="Arial" panose="020B0604020202020204" pitchFamily="34" charset="0"/>
                <a:cs typeface="Arial" panose="020B0604020202020204" pitchFamily="34" charset="0"/>
              </a:rPr>
              <a:t>Baranowskiego</a:t>
            </a:r>
            <a:r>
              <a:rPr lang="cs-CZ" sz="2000" kern="1200" dirty="0">
                <a:latin typeface="Arial" panose="020B0604020202020204" pitchFamily="34" charset="0"/>
                <a:cs typeface="Arial" panose="020B0604020202020204" pitchFamily="34" charset="0"/>
              </a:rPr>
              <a:t> na </a:t>
            </a:r>
            <a:r>
              <a:rPr lang="cs-CZ" sz="2000" kern="1200" dirty="0" err="1">
                <a:latin typeface="Arial" panose="020B0604020202020204" pitchFamily="34" charset="0"/>
                <a:cs typeface="Arial" panose="020B0604020202020204" pitchFamily="34" charset="0"/>
              </a:rPr>
              <a:t>Spitsbergenie</a:t>
            </a:r>
            <a:endParaRPr lang="cs-CZ" sz="2000" kern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6" name="Skupina 25"/>
          <p:cNvGrpSpPr/>
          <p:nvPr/>
        </p:nvGrpSpPr>
        <p:grpSpPr>
          <a:xfrm>
            <a:off x="7068568" y="3955118"/>
            <a:ext cx="4644056" cy="471884"/>
            <a:chOff x="0" y="0"/>
            <a:chExt cx="2706687" cy="1624012"/>
          </a:xfrm>
          <a:solidFill>
            <a:srgbClr val="C00000"/>
          </a:solidFill>
        </p:grpSpPr>
        <p:sp>
          <p:nvSpPr>
            <p:cNvPr id="27" name="Obdélník 26"/>
            <p:cNvSpPr/>
            <p:nvPr/>
          </p:nvSpPr>
          <p:spPr>
            <a:xfrm>
              <a:off x="0" y="0"/>
              <a:ext cx="2706687" cy="1624012"/>
            </a:xfrm>
            <a:prstGeom prst="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8" name="TextovéPole 27"/>
            <p:cNvSpPr txBox="1"/>
            <p:nvPr/>
          </p:nvSpPr>
          <p:spPr>
            <a:xfrm>
              <a:off x="0" y="0"/>
              <a:ext cx="2706687" cy="162401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47650" tIns="247650" rIns="247650" bIns="247650" numCol="1" spcCol="1270" anchor="ctr" anchorCtr="0">
              <a:noAutofit/>
            </a:bodyPr>
            <a:lstStyle/>
            <a:p>
              <a:pPr lvl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1400" kern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Zakład</a:t>
              </a:r>
              <a:r>
                <a:rPr lang="cs-CZ" sz="1400" kern="1200" dirty="0">
                  <a:latin typeface="Arial" panose="020B0604020202020204" pitchFamily="34" charset="0"/>
                  <a:cs typeface="Arial" panose="020B0604020202020204" pitchFamily="34" charset="0"/>
                </a:rPr>
                <a:t> Geografii </a:t>
              </a:r>
              <a:r>
                <a:rPr lang="cs-CZ" sz="1400" kern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Regionalnej</a:t>
              </a:r>
              <a:r>
                <a:rPr lang="cs-CZ" sz="1400" kern="1200" dirty="0">
                  <a:latin typeface="Arial" panose="020B0604020202020204" pitchFamily="34" charset="0"/>
                  <a:cs typeface="Arial" panose="020B0604020202020204" pitchFamily="34" charset="0"/>
                </a:rPr>
                <a:t> i </a:t>
              </a:r>
              <a:r>
                <a:rPr lang="cs-CZ" sz="1400" kern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Turystyki</a:t>
              </a:r>
              <a:endParaRPr lang="cs-CZ" sz="14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9" name="Skupina 28"/>
          <p:cNvGrpSpPr/>
          <p:nvPr/>
        </p:nvGrpSpPr>
        <p:grpSpPr>
          <a:xfrm>
            <a:off x="7068567" y="3271259"/>
            <a:ext cx="4644055" cy="471884"/>
            <a:chOff x="-2002432" y="0"/>
            <a:chExt cx="4709120" cy="1624012"/>
          </a:xfrm>
          <a:solidFill>
            <a:srgbClr val="C00000"/>
          </a:solidFill>
        </p:grpSpPr>
        <p:sp>
          <p:nvSpPr>
            <p:cNvPr id="30" name="Obdélník 29"/>
            <p:cNvSpPr/>
            <p:nvPr/>
          </p:nvSpPr>
          <p:spPr>
            <a:xfrm>
              <a:off x="0" y="0"/>
              <a:ext cx="2706687" cy="1624012"/>
            </a:xfrm>
            <a:prstGeom prst="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1" name="TextovéPole 30"/>
            <p:cNvSpPr txBox="1"/>
            <p:nvPr/>
          </p:nvSpPr>
          <p:spPr>
            <a:xfrm>
              <a:off x="-2002432" y="0"/>
              <a:ext cx="4709120" cy="162401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47650" tIns="247650" rIns="247650" bIns="247650" numCol="1" spcCol="1270" anchor="ctr" anchorCtr="0">
              <a:noAutofit/>
            </a:bodyPr>
            <a:lstStyle/>
            <a:p>
              <a:pPr lvl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1400" kern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Zakład</a:t>
              </a:r>
              <a:r>
                <a:rPr lang="cs-CZ" sz="1400" kern="1200" dirty="0">
                  <a:latin typeface="Arial" panose="020B0604020202020204" pitchFamily="34" charset="0"/>
                  <a:cs typeface="Arial" panose="020B0604020202020204" pitchFamily="34" charset="0"/>
                </a:rPr>
                <a:t> Geografii </a:t>
              </a:r>
              <a:r>
                <a:rPr lang="cs-CZ" sz="1400" kern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Społeczno-Ekonomicznej</a:t>
              </a:r>
              <a:endParaRPr lang="cs-CZ" sz="14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2" name="Skupina 31"/>
          <p:cNvGrpSpPr/>
          <p:nvPr/>
        </p:nvGrpSpPr>
        <p:grpSpPr>
          <a:xfrm>
            <a:off x="7080052" y="4722040"/>
            <a:ext cx="4632572" cy="822561"/>
            <a:chOff x="-2031752" y="0"/>
            <a:chExt cx="4738440" cy="1624012"/>
          </a:xfrm>
          <a:solidFill>
            <a:srgbClr val="C00000"/>
          </a:solidFill>
        </p:grpSpPr>
        <p:sp>
          <p:nvSpPr>
            <p:cNvPr id="33" name="Obdélník 32"/>
            <p:cNvSpPr/>
            <p:nvPr/>
          </p:nvSpPr>
          <p:spPr>
            <a:xfrm>
              <a:off x="0" y="0"/>
              <a:ext cx="2706687" cy="1624012"/>
            </a:xfrm>
            <a:prstGeom prst="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4" name="TextovéPole 33"/>
            <p:cNvSpPr txBox="1"/>
            <p:nvPr/>
          </p:nvSpPr>
          <p:spPr>
            <a:xfrm>
              <a:off x="-2031752" y="0"/>
              <a:ext cx="4738440" cy="162401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47650" tIns="247650" rIns="247650" bIns="247650" numCol="1" spcCol="1270" anchor="ctr" anchorCtr="0">
              <a:noAutofit/>
            </a:bodyPr>
            <a:lstStyle/>
            <a:p>
              <a:pPr lvl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1400" dirty="0" err="1">
                  <a:latin typeface="Arial" panose="020B0604020202020204" pitchFamily="34" charset="0"/>
                  <a:cs typeface="Arial" panose="020B0604020202020204" pitchFamily="34" charset="0"/>
                </a:rPr>
                <a:t>Zakład</a:t>
              </a:r>
              <a:r>
                <a:rPr lang="cs-CZ" sz="1400" dirty="0">
                  <a:latin typeface="Arial" panose="020B0604020202020204" pitchFamily="34" charset="0"/>
                  <a:cs typeface="Arial" panose="020B0604020202020204" pitchFamily="34" charset="0"/>
                </a:rPr>
                <a:t> Zagospodarowania </a:t>
              </a:r>
              <a:r>
                <a:rPr lang="cs-CZ" sz="1400" dirty="0" err="1">
                  <a:latin typeface="Arial" panose="020B0604020202020204" pitchFamily="34" charset="0"/>
                  <a:cs typeface="Arial" panose="020B0604020202020204" pitchFamily="34" charset="0"/>
                </a:rPr>
                <a:t>Przestrzennego</a:t>
              </a:r>
              <a:r>
                <a:rPr lang="cs-CZ" sz="1400" dirty="0">
                  <a:latin typeface="Arial" panose="020B0604020202020204" pitchFamily="34" charset="0"/>
                  <a:cs typeface="Arial" panose="020B0604020202020204" pitchFamily="34" charset="0"/>
                </a:rPr>
                <a:t> / územního plánování</a:t>
              </a:r>
              <a:endParaRPr lang="cs-CZ" sz="14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5" name="Skupina 34"/>
          <p:cNvGrpSpPr/>
          <p:nvPr/>
        </p:nvGrpSpPr>
        <p:grpSpPr>
          <a:xfrm>
            <a:off x="7065795" y="2583316"/>
            <a:ext cx="4646825" cy="471884"/>
            <a:chOff x="0" y="0"/>
            <a:chExt cx="2706687" cy="1624012"/>
          </a:xfrm>
          <a:solidFill>
            <a:srgbClr val="C00000"/>
          </a:solidFill>
        </p:grpSpPr>
        <p:sp>
          <p:nvSpPr>
            <p:cNvPr id="36" name="Obdélník 35"/>
            <p:cNvSpPr/>
            <p:nvPr/>
          </p:nvSpPr>
          <p:spPr>
            <a:xfrm>
              <a:off x="0" y="0"/>
              <a:ext cx="2706687" cy="1624012"/>
            </a:xfrm>
            <a:prstGeom prst="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7" name="TextovéPole 36"/>
            <p:cNvSpPr txBox="1"/>
            <p:nvPr/>
          </p:nvSpPr>
          <p:spPr>
            <a:xfrm>
              <a:off x="0" y="0"/>
              <a:ext cx="2706687" cy="162401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47650" tIns="247650" rIns="247650" bIns="247650" numCol="1" spcCol="1270" anchor="ctr" anchorCtr="0">
              <a:noAutofit/>
            </a:bodyPr>
            <a:lstStyle/>
            <a:p>
              <a:pPr lvl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1400" kern="1200" dirty="0">
                  <a:latin typeface="Arial" panose="020B0604020202020204" pitchFamily="34" charset="0"/>
                  <a:cs typeface="Arial" panose="020B0604020202020204" pitchFamily="34" charset="0"/>
                </a:rPr>
                <a:t>Pracownia </a:t>
              </a:r>
              <a:r>
                <a:rPr lang="cs-CZ" sz="1400" kern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Dydaktyki</a:t>
              </a:r>
              <a:r>
                <a:rPr lang="cs-CZ" sz="1400" kern="1200" dirty="0">
                  <a:latin typeface="Arial" panose="020B0604020202020204" pitchFamily="34" charset="0"/>
                  <a:cs typeface="Arial" panose="020B0604020202020204" pitchFamily="34" charset="0"/>
                </a:rPr>
                <a:t> Geografii</a:t>
              </a:r>
            </a:p>
          </p:txBody>
        </p:sp>
      </p:grpSp>
      <p:grpSp>
        <p:nvGrpSpPr>
          <p:cNvPr id="38" name="Skupina 37"/>
          <p:cNvGrpSpPr/>
          <p:nvPr/>
        </p:nvGrpSpPr>
        <p:grpSpPr>
          <a:xfrm>
            <a:off x="7071524" y="5776506"/>
            <a:ext cx="4641099" cy="676830"/>
            <a:chOff x="0" y="0"/>
            <a:chExt cx="2706687" cy="1624012"/>
          </a:xfrm>
          <a:solidFill>
            <a:srgbClr val="C00000"/>
          </a:solidFill>
        </p:grpSpPr>
        <p:sp>
          <p:nvSpPr>
            <p:cNvPr id="39" name="Obdélník 38"/>
            <p:cNvSpPr/>
            <p:nvPr/>
          </p:nvSpPr>
          <p:spPr>
            <a:xfrm>
              <a:off x="0" y="0"/>
              <a:ext cx="2706687" cy="1624012"/>
            </a:xfrm>
            <a:prstGeom prst="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0" name="TextovéPole 39"/>
            <p:cNvSpPr txBox="1"/>
            <p:nvPr/>
          </p:nvSpPr>
          <p:spPr>
            <a:xfrm>
              <a:off x="0" y="0"/>
              <a:ext cx="2706687" cy="162401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47650" tIns="247650" rIns="247650" bIns="247650" numCol="1" spcCol="1270" anchor="ctr" anchorCtr="0">
              <a:noAutofit/>
            </a:bodyPr>
            <a:lstStyle/>
            <a:p>
              <a:pPr lvl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1400" dirty="0" err="1">
                  <a:latin typeface="Arial" panose="020B0604020202020204" pitchFamily="34" charset="0"/>
                  <a:cs typeface="Arial" panose="020B0604020202020204" pitchFamily="34" charset="0"/>
                </a:rPr>
                <a:t>Biblioteka</a:t>
              </a:r>
              <a:r>
                <a:rPr lang="cs-CZ" sz="1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cs-CZ" sz="1400" dirty="0" err="1">
                  <a:latin typeface="Arial" panose="020B0604020202020204" pitchFamily="34" charset="0"/>
                  <a:cs typeface="Arial" panose="020B0604020202020204" pitchFamily="34" charset="0"/>
                </a:rPr>
                <a:t>Instytutu</a:t>
              </a:r>
              <a:r>
                <a:rPr lang="cs-CZ" sz="1400" dirty="0">
                  <a:latin typeface="Arial" panose="020B0604020202020204" pitchFamily="34" charset="0"/>
                  <a:cs typeface="Arial" panose="020B0604020202020204" pitchFamily="34" charset="0"/>
                </a:rPr>
                <a:t> Geografii i </a:t>
              </a:r>
              <a:r>
                <a:rPr lang="cs-CZ" sz="1400" dirty="0" err="1">
                  <a:latin typeface="Arial" panose="020B0604020202020204" pitchFamily="34" charset="0"/>
                  <a:cs typeface="Arial" panose="020B0604020202020204" pitchFamily="34" charset="0"/>
                </a:rPr>
                <a:t>Rozwoju</a:t>
              </a:r>
              <a:r>
                <a:rPr lang="cs-CZ" sz="1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cs-CZ" sz="1400" dirty="0" err="1">
                  <a:latin typeface="Arial" panose="020B0604020202020204" pitchFamily="34" charset="0"/>
                  <a:cs typeface="Arial" panose="020B0604020202020204" pitchFamily="34" charset="0"/>
                </a:rPr>
                <a:t>Regionalnego</a:t>
              </a:r>
              <a:endParaRPr lang="cs-CZ" sz="14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3" name="TextovéPole 42"/>
          <p:cNvSpPr txBox="1"/>
          <p:nvPr/>
        </p:nvSpPr>
        <p:spPr>
          <a:xfrm>
            <a:off x="1710814" y="1240949"/>
            <a:ext cx="28608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>
                <a:solidFill>
                  <a:srgbClr val="00B050"/>
                </a:solidFill>
                <a:cs typeface="Arial" panose="020B0604020202020204" pitchFamily="34" charset="0"/>
              </a:rPr>
              <a:t>O čem bude řeč ✓</a:t>
            </a:r>
          </a:p>
        </p:txBody>
      </p:sp>
      <p:sp>
        <p:nvSpPr>
          <p:cNvPr id="44" name="TextovéPole 43"/>
          <p:cNvSpPr txBox="1"/>
          <p:nvPr/>
        </p:nvSpPr>
        <p:spPr>
          <a:xfrm>
            <a:off x="7680176" y="1776371"/>
            <a:ext cx="32439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>
                <a:solidFill>
                  <a:srgbClr val="C00000"/>
                </a:solidFill>
                <a:cs typeface="Arial" panose="020B0604020202020204" pitchFamily="34" charset="0"/>
              </a:rPr>
              <a:t>O čem </a:t>
            </a:r>
            <a:r>
              <a:rPr lang="cs-CZ" sz="2800" b="1" dirty="0" err="1">
                <a:solidFill>
                  <a:srgbClr val="C00000"/>
                </a:solidFill>
                <a:cs typeface="Arial" panose="020B0604020202020204" pitchFamily="34" charset="0"/>
              </a:rPr>
              <a:t>NEbude</a:t>
            </a:r>
            <a:r>
              <a:rPr lang="cs-CZ" sz="2800" b="1" dirty="0">
                <a:solidFill>
                  <a:srgbClr val="C00000"/>
                </a:solidFill>
                <a:cs typeface="Arial" panose="020B0604020202020204" pitchFamily="34" charset="0"/>
              </a:rPr>
              <a:t> řeč </a:t>
            </a:r>
            <a:r>
              <a:rPr lang="cs-CZ" sz="3200" b="1" dirty="0">
                <a:solidFill>
                  <a:srgbClr val="C00000"/>
                </a:solidFill>
                <a:cs typeface="Arial" panose="020B0604020202020204" pitchFamily="34" charset="0"/>
              </a:rPr>
              <a:t>×</a:t>
            </a:r>
            <a:endParaRPr lang="cs-CZ" sz="2800" b="1" dirty="0">
              <a:solidFill>
                <a:srgbClr val="C00000"/>
              </a:solidFill>
              <a:cs typeface="Arial" panose="020B0604020202020204" pitchFamily="34" charset="0"/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9B916-442E-4A20-9DC8-B769F0D42551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783168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Freeform: Shape 70">
            <a:extLst>
              <a:ext uri="{FF2B5EF4-FFF2-40B4-BE49-F238E27FC236}">
                <a16:creationId xmlns:a16="http://schemas.microsoft.com/office/drawing/2014/main" id="{2C6A2225-94AF-4BC4-98F4-77746E7B10A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25108" y="1"/>
            <a:ext cx="4666892" cy="3612937"/>
          </a:xfrm>
          <a:custGeom>
            <a:avLst/>
            <a:gdLst>
              <a:gd name="connsiteX0" fmla="*/ 192227 w 4666892"/>
              <a:gd name="connsiteY0" fmla="*/ 0 h 3612937"/>
              <a:gd name="connsiteX1" fmla="*/ 4666892 w 4666892"/>
              <a:gd name="connsiteY1" fmla="*/ 0 h 3612937"/>
              <a:gd name="connsiteX2" fmla="*/ 4666892 w 4666892"/>
              <a:gd name="connsiteY2" fmla="*/ 2643684 h 3612937"/>
              <a:gd name="connsiteX3" fmla="*/ 4657487 w 4666892"/>
              <a:gd name="connsiteY3" fmla="*/ 2656262 h 3612937"/>
              <a:gd name="connsiteX4" fmla="*/ 2628900 w 4666892"/>
              <a:gd name="connsiteY4" fmla="*/ 3612937 h 3612937"/>
              <a:gd name="connsiteX5" fmla="*/ 0 w 4666892"/>
              <a:gd name="connsiteY5" fmla="*/ 984037 h 3612937"/>
              <a:gd name="connsiteX6" fmla="*/ 118190 w 4666892"/>
              <a:gd name="connsiteY6" fmla="*/ 202283 h 3612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66892" h="3612937">
                <a:moveTo>
                  <a:pt x="192227" y="0"/>
                </a:moveTo>
                <a:lnTo>
                  <a:pt x="4666892" y="0"/>
                </a:lnTo>
                <a:lnTo>
                  <a:pt x="4666892" y="2643684"/>
                </a:lnTo>
                <a:lnTo>
                  <a:pt x="4657487" y="2656262"/>
                </a:lnTo>
                <a:cubicBezTo>
                  <a:pt x="4175308" y="3240527"/>
                  <a:pt x="3445594" y="3612937"/>
                  <a:pt x="2628900" y="3612937"/>
                </a:cubicBezTo>
                <a:cubicBezTo>
                  <a:pt x="1176999" y="3612937"/>
                  <a:pt x="0" y="2435938"/>
                  <a:pt x="0" y="984037"/>
                </a:cubicBezTo>
                <a:cubicBezTo>
                  <a:pt x="0" y="711806"/>
                  <a:pt x="41379" y="449239"/>
                  <a:pt x="118190" y="202283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648F5915-2CE1-4F74-88C5-D4366893D2D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4737" y="3918051"/>
            <a:ext cx="3587263" cy="2939948"/>
          </a:xfrm>
          <a:custGeom>
            <a:avLst/>
            <a:gdLst>
              <a:gd name="connsiteX0" fmla="*/ 2070613 w 3587263"/>
              <a:gd name="connsiteY0" fmla="*/ 0 h 2939948"/>
              <a:gd name="connsiteX1" fmla="*/ 3534758 w 3587263"/>
              <a:gd name="connsiteY1" fmla="*/ 606469 h 2939948"/>
              <a:gd name="connsiteX2" fmla="*/ 3587263 w 3587263"/>
              <a:gd name="connsiteY2" fmla="*/ 664240 h 2939948"/>
              <a:gd name="connsiteX3" fmla="*/ 3587263 w 3587263"/>
              <a:gd name="connsiteY3" fmla="*/ 2939948 h 2939948"/>
              <a:gd name="connsiteX4" fmla="*/ 193241 w 3587263"/>
              <a:gd name="connsiteY4" fmla="*/ 2939948 h 2939948"/>
              <a:gd name="connsiteX5" fmla="*/ 162719 w 3587263"/>
              <a:gd name="connsiteY5" fmla="*/ 2876589 h 2939948"/>
              <a:gd name="connsiteX6" fmla="*/ 0 w 3587263"/>
              <a:gd name="connsiteY6" fmla="*/ 2070613 h 2939948"/>
              <a:gd name="connsiteX7" fmla="*/ 2070613 w 3587263"/>
              <a:gd name="connsiteY7" fmla="*/ 0 h 2939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87263" h="2939948">
                <a:moveTo>
                  <a:pt x="2070613" y="0"/>
                </a:moveTo>
                <a:cubicBezTo>
                  <a:pt x="2642397" y="0"/>
                  <a:pt x="3160050" y="231761"/>
                  <a:pt x="3534758" y="606469"/>
                </a:cubicBezTo>
                <a:lnTo>
                  <a:pt x="3587263" y="664240"/>
                </a:lnTo>
                <a:lnTo>
                  <a:pt x="3587263" y="2939948"/>
                </a:lnTo>
                <a:lnTo>
                  <a:pt x="193241" y="2939948"/>
                </a:lnTo>
                <a:lnTo>
                  <a:pt x="162719" y="2876589"/>
                </a:lnTo>
                <a:cubicBezTo>
                  <a:pt x="57940" y="2628865"/>
                  <a:pt x="0" y="2356505"/>
                  <a:pt x="0" y="2070613"/>
                </a:cubicBezTo>
                <a:cubicBezTo>
                  <a:pt x="0" y="927045"/>
                  <a:pt x="927045" y="0"/>
                  <a:pt x="2070613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 descr="https://upload.wikimedia.org/wikipedia/commons/thumb/7/74/Wroclaw_Islands.png/1280px-Wroclaw_Islands.png">
            <a:extLst>
              <a:ext uri="{FF2B5EF4-FFF2-40B4-BE49-F238E27FC236}">
                <a16:creationId xmlns:a16="http://schemas.microsoft.com/office/drawing/2014/main" id="{61ACB5F1-FD19-44A6-9D32-182F3B080B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518" b="-4"/>
          <a:stretch/>
        </p:blipFill>
        <p:spPr bwMode="auto">
          <a:xfrm>
            <a:off x="7689829" y="10"/>
            <a:ext cx="4502173" cy="3448209"/>
          </a:xfrm>
          <a:custGeom>
            <a:avLst/>
            <a:gdLst>
              <a:gd name="connsiteX0" fmla="*/ 205627 w 4502173"/>
              <a:gd name="connsiteY0" fmla="*/ 0 h 3448219"/>
              <a:gd name="connsiteX1" fmla="*/ 4502173 w 4502173"/>
              <a:gd name="connsiteY1" fmla="*/ 0 h 3448219"/>
              <a:gd name="connsiteX2" fmla="*/ 4502173 w 4502173"/>
              <a:gd name="connsiteY2" fmla="*/ 2368934 h 3448219"/>
              <a:gd name="connsiteX3" fmla="*/ 4365663 w 4502173"/>
              <a:gd name="connsiteY3" fmla="*/ 2551486 h 3448219"/>
              <a:gd name="connsiteX4" fmla="*/ 2464181 w 4502173"/>
              <a:gd name="connsiteY4" fmla="*/ 3448219 h 3448219"/>
              <a:gd name="connsiteX5" fmla="*/ 0 w 4502173"/>
              <a:gd name="connsiteY5" fmla="*/ 984038 h 3448219"/>
              <a:gd name="connsiteX6" fmla="*/ 193648 w 4502173"/>
              <a:gd name="connsiteY6" fmla="*/ 24867 h 3448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02173" h="3448219">
                <a:moveTo>
                  <a:pt x="205627" y="0"/>
                </a:moveTo>
                <a:lnTo>
                  <a:pt x="4502173" y="0"/>
                </a:lnTo>
                <a:lnTo>
                  <a:pt x="4502173" y="2368934"/>
                </a:lnTo>
                <a:lnTo>
                  <a:pt x="4365663" y="2551486"/>
                </a:lnTo>
                <a:cubicBezTo>
                  <a:pt x="3913696" y="3099144"/>
                  <a:pt x="3229704" y="3448219"/>
                  <a:pt x="2464181" y="3448219"/>
                </a:cubicBezTo>
                <a:cubicBezTo>
                  <a:pt x="1103251" y="3448219"/>
                  <a:pt x="0" y="2344968"/>
                  <a:pt x="0" y="984038"/>
                </a:cubicBezTo>
                <a:cubicBezTo>
                  <a:pt x="0" y="643806"/>
                  <a:pt x="68954" y="319678"/>
                  <a:pt x="193648" y="24867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00EDBBDC-03DF-4AEA-B583-CFC44AA062E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7064" b="25564"/>
          <a:stretch/>
        </p:blipFill>
        <p:spPr>
          <a:xfrm>
            <a:off x="8768827" y="4082141"/>
            <a:ext cx="3423175" cy="2775859"/>
          </a:xfrm>
          <a:custGeom>
            <a:avLst/>
            <a:gdLst>
              <a:gd name="connsiteX0" fmla="*/ 1906524 w 3423175"/>
              <a:gd name="connsiteY0" fmla="*/ 0 h 2775859"/>
              <a:gd name="connsiteX1" fmla="*/ 3377691 w 3423175"/>
              <a:gd name="connsiteY1" fmla="*/ 693798 h 2775859"/>
              <a:gd name="connsiteX2" fmla="*/ 3423175 w 3423175"/>
              <a:gd name="connsiteY2" fmla="*/ 754624 h 2775859"/>
              <a:gd name="connsiteX3" fmla="*/ 3423175 w 3423175"/>
              <a:gd name="connsiteY3" fmla="*/ 2775859 h 2775859"/>
              <a:gd name="connsiteX4" fmla="*/ 211114 w 3423175"/>
              <a:gd name="connsiteY4" fmla="*/ 2775859 h 2775859"/>
              <a:gd name="connsiteX5" fmla="*/ 149824 w 3423175"/>
              <a:gd name="connsiteY5" fmla="*/ 2648629 h 2775859"/>
              <a:gd name="connsiteX6" fmla="*/ 0 w 3423175"/>
              <a:gd name="connsiteY6" fmla="*/ 1906524 h 2775859"/>
              <a:gd name="connsiteX7" fmla="*/ 1906524 w 3423175"/>
              <a:gd name="connsiteY7" fmla="*/ 0 h 2775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23175" h="2775859">
                <a:moveTo>
                  <a:pt x="1906524" y="0"/>
                </a:moveTo>
                <a:cubicBezTo>
                  <a:pt x="2498805" y="0"/>
                  <a:pt x="3028006" y="270078"/>
                  <a:pt x="3377691" y="693798"/>
                </a:cubicBezTo>
                <a:lnTo>
                  <a:pt x="3423175" y="754624"/>
                </a:lnTo>
                <a:lnTo>
                  <a:pt x="3423175" y="2775859"/>
                </a:lnTo>
                <a:lnTo>
                  <a:pt x="211114" y="2775859"/>
                </a:lnTo>
                <a:lnTo>
                  <a:pt x="149824" y="2648629"/>
                </a:lnTo>
                <a:cubicBezTo>
                  <a:pt x="53349" y="2420536"/>
                  <a:pt x="0" y="2169760"/>
                  <a:pt x="0" y="1906524"/>
                </a:cubicBezTo>
                <a:cubicBezTo>
                  <a:pt x="0" y="853580"/>
                  <a:pt x="853580" y="0"/>
                  <a:pt x="1906524" y="0"/>
                </a:cubicBezTo>
                <a:close/>
              </a:path>
            </a:pathLst>
          </a:cu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E182DE8E-749E-40AF-A27A-A640AA7CF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0" y="398551"/>
            <a:ext cx="6768752" cy="1325563"/>
          </a:xfrm>
        </p:spPr>
        <p:txBody>
          <a:bodyPr>
            <a:normAutofit/>
          </a:bodyPr>
          <a:lstStyle/>
          <a:p>
            <a:r>
              <a:rPr lang="cs-CZ" sz="4100" b="1" dirty="0">
                <a:cs typeface="Arial" panose="020B0604020202020204" pitchFamily="34" charset="0"/>
              </a:rPr>
              <a:t>Historie a směřování katedry – počátky (bez SEG)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D022168-8D3D-4B50-A890-751D806AAF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2669" y="1687614"/>
            <a:ext cx="7992888" cy="4693714"/>
          </a:xfrm>
        </p:spPr>
        <p:txBody>
          <a:bodyPr anchor="t">
            <a:no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000" dirty="0"/>
              <a:t>(fyzická) geografie má ve </a:t>
            </a:r>
            <a:r>
              <a:rPr lang="cs-CZ" sz="2000" dirty="0" err="1"/>
              <a:t>Wrocławi</a:t>
            </a:r>
            <a:r>
              <a:rPr lang="cs-CZ" sz="2000" dirty="0"/>
              <a:t> velmi </a:t>
            </a:r>
            <a:r>
              <a:rPr lang="cs-CZ" sz="2000" b="1" dirty="0"/>
              <a:t>silnou tradici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000" b="1" dirty="0"/>
              <a:t>1876</a:t>
            </a:r>
            <a:r>
              <a:rPr lang="cs-CZ" sz="2000" dirty="0"/>
              <a:t> – založena katedra (</a:t>
            </a:r>
            <a:r>
              <a:rPr lang="cs-CZ" sz="2000" dirty="0" err="1"/>
              <a:t>Ostrów</a:t>
            </a:r>
            <a:r>
              <a:rPr lang="cs-CZ" sz="2000" dirty="0"/>
              <a:t> </a:t>
            </a:r>
            <a:r>
              <a:rPr lang="cs-CZ" sz="2000" dirty="0" err="1"/>
              <a:t>Tumski</a:t>
            </a:r>
            <a:r>
              <a:rPr lang="cs-CZ" sz="2000" dirty="0"/>
              <a:t>)</a:t>
            </a:r>
            <a:endParaRPr lang="cs-CZ" sz="2000" b="1" dirty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000" b="1" dirty="0"/>
              <a:t>předválečné období </a:t>
            </a:r>
            <a:r>
              <a:rPr lang="cs-CZ" sz="2000" dirty="0"/>
              <a:t>→ zejména německá geografie (Joseph </a:t>
            </a:r>
            <a:r>
              <a:rPr lang="cs-CZ" sz="2000" dirty="0" err="1"/>
              <a:t>Partsch</a:t>
            </a:r>
            <a:r>
              <a:rPr lang="cs-CZ" sz="2000" dirty="0"/>
              <a:t> → monografie Regionální geografie Slezska (1911), první studium horského zalednění v Krkonoších)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000" b="1" dirty="0"/>
              <a:t>1945 </a:t>
            </a:r>
            <a:r>
              <a:rPr lang="cs-CZ" sz="2000" dirty="0"/>
              <a:t>– založení nového poválečného pracoviště (zničena většina vědeckých/kartografických děl) 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000" dirty="0"/>
              <a:t>zvláštní struktura pracoviště (katedry fyzické a regionální geografie, územního plánování, meteorologická, humanitní – antropogeografická a historické geografie)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000" b="1" dirty="0"/>
              <a:t>1946</a:t>
            </a:r>
            <a:r>
              <a:rPr lang="cs-CZ" sz="2000" dirty="0"/>
              <a:t> – </a:t>
            </a:r>
            <a:r>
              <a:rPr lang="cs-CZ" sz="2000" dirty="0" err="1"/>
              <a:t>Obserwatorium</a:t>
            </a:r>
            <a:r>
              <a:rPr lang="cs-CZ" sz="2000" dirty="0"/>
              <a:t> </a:t>
            </a:r>
            <a:r>
              <a:rPr lang="cs-CZ" sz="2000" dirty="0" err="1"/>
              <a:t>Meteorologiczne</a:t>
            </a:r>
            <a:endParaRPr lang="cs-CZ" sz="20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cs-CZ" sz="200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9B916-442E-4A20-9DC8-B769F0D42551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48807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F037155-7EDB-441C-830C-3079CFFD4F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Problémy </a:t>
            </a:r>
            <a:r>
              <a:rPr lang="cs-CZ" b="1" dirty="0" err="1"/>
              <a:t>Wrocławské</a:t>
            </a:r>
            <a:r>
              <a:rPr lang="cs-CZ" b="1" dirty="0"/>
              <a:t> geografie po válce…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9877554-11B7-4773-838F-5C2BA9D2DE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5127" y="1691322"/>
            <a:ext cx="10515600" cy="4351337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cs-CZ" sz="2000" dirty="0"/>
              <a:t>nový problém po válce → geografové byli ze zahraničí (Lvov) → </a:t>
            </a:r>
            <a:r>
              <a:rPr lang="cs-CZ" sz="2000" b="1" dirty="0"/>
              <a:t>neznali místní poměry </a:t>
            </a:r>
            <a:r>
              <a:rPr lang="cs-CZ" sz="2000" dirty="0"/>
              <a:t>+ </a:t>
            </a:r>
            <a:r>
              <a:rPr lang="cs-CZ" sz="2000" b="1" dirty="0"/>
              <a:t>neměli na co navázat</a:t>
            </a:r>
            <a:r>
              <a:rPr lang="cs-CZ" sz="2000" dirty="0"/>
              <a:t> (mnoho děl zničeno)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cs-CZ" sz="2000" dirty="0"/>
              <a:t>většina FG poměrů Polska byla známa, bohužel Dolní Slezsko velmi atypické od zbytku státu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cs-CZ" sz="2000" b="1" dirty="0"/>
              <a:t>atypičnost</a:t>
            </a:r>
            <a:r>
              <a:rPr lang="cs-CZ" sz="2000" dirty="0"/>
              <a:t> – odlišné geologické a geomorfologické poměry → rozdílný vývoj reliéfu v Sudetech a Karpatech → rozdílné klimatické a hydrologické poměry → rozdílný land-use a struktura vesnických sídel → mnoho prostoru pro bádání</a:t>
            </a:r>
          </a:p>
          <a:p>
            <a:endParaRPr lang="cs-CZ" sz="20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9B916-442E-4A20-9DC8-B769F0D42551}" type="slidenum">
              <a:rPr lang="cs-CZ" smtClean="0"/>
              <a:t>15</a:t>
            </a:fld>
            <a:endParaRPr lang="cs-CZ"/>
          </a:p>
        </p:txBody>
      </p:sp>
      <p:pic>
        <p:nvPicPr>
          <p:cNvPr id="2050" name="Picture 2" descr="Výsledek obrázku pro Atlas Dolnoslezského a Opolského Slezska">
            <a:extLst>
              <a:ext uri="{FF2B5EF4-FFF2-40B4-BE49-F238E27FC236}">
                <a16:creationId xmlns:a16="http://schemas.microsoft.com/office/drawing/2014/main" id="{2522937F-0818-4A65-B739-623F3FFDD1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040" y="3789040"/>
            <a:ext cx="3165047" cy="2874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32142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08AD9B3-7827-438E-8A29-C93628028F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836712"/>
            <a:ext cx="12192000" cy="6021288"/>
          </a:xfrm>
        </p:spPr>
        <p:txBody>
          <a:bodyPr>
            <a:normAutofit/>
          </a:bodyPr>
          <a:lstStyle/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cs-CZ" sz="2000" dirty="0"/>
              <a:t>počátek v r. </a:t>
            </a:r>
            <a:r>
              <a:rPr lang="cs-CZ" sz="2000" b="1" dirty="0"/>
              <a:t>1937</a:t>
            </a:r>
            <a:r>
              <a:rPr lang="cs-CZ" sz="2000" dirty="0"/>
              <a:t> (</a:t>
            </a:r>
            <a:r>
              <a:rPr lang="cs-CZ" sz="2000" b="1" dirty="0" err="1"/>
              <a:t>Aleksander</a:t>
            </a:r>
            <a:r>
              <a:rPr lang="cs-CZ" sz="2000" b="1" dirty="0"/>
              <a:t> </a:t>
            </a:r>
            <a:r>
              <a:rPr lang="cs-CZ" sz="2000" b="1" dirty="0" err="1"/>
              <a:t>Kosiba</a:t>
            </a:r>
            <a:r>
              <a:rPr lang="cs-CZ" sz="2000" dirty="0"/>
              <a:t>,</a:t>
            </a:r>
            <a:r>
              <a:rPr lang="cs-CZ" sz="2000" b="1" dirty="0"/>
              <a:t> Alfred Jahn</a:t>
            </a:r>
            <a:r>
              <a:rPr lang="cs-CZ" sz="2000" dirty="0"/>
              <a:t>) – 1. expedice do </a:t>
            </a:r>
            <a:r>
              <a:rPr lang="cs-CZ" sz="2000" b="1" dirty="0"/>
              <a:t>Grónska</a:t>
            </a:r>
            <a:r>
              <a:rPr lang="cs-CZ" sz="2000" dirty="0"/>
              <a:t> (Lvovská univerzita) – nic se nevědělo (fascinace Arktidou a získání mnoho dat)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cs-CZ" sz="2000" dirty="0"/>
              <a:t>poté „dlouho nic“ → </a:t>
            </a:r>
            <a:r>
              <a:rPr lang="cs-CZ" sz="2000" b="1" dirty="0"/>
              <a:t>1957</a:t>
            </a:r>
            <a:r>
              <a:rPr lang="cs-CZ" sz="2000" dirty="0"/>
              <a:t> Mezinárodní geofyzikální rok – otevřeny bariéry a nové možnosti spolupráce mezi východem a západem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cs-CZ" sz="2000" dirty="0"/>
              <a:t>organizace prvních letních expedic na </a:t>
            </a:r>
            <a:r>
              <a:rPr lang="cs-CZ" sz="2000" b="1" dirty="0" err="1"/>
              <a:t>Svalbard</a:t>
            </a:r>
            <a:r>
              <a:rPr lang="cs-CZ" sz="2000" dirty="0"/>
              <a:t> (fjord </a:t>
            </a:r>
            <a:r>
              <a:rPr lang="cs-CZ" sz="2000" dirty="0" err="1"/>
              <a:t>Hornsund</a:t>
            </a:r>
            <a:r>
              <a:rPr lang="cs-CZ" sz="2000" dirty="0"/>
              <a:t>) → glaciologie a klimatologie (A. </a:t>
            </a:r>
            <a:r>
              <a:rPr lang="cs-CZ" sz="2000" dirty="0" err="1"/>
              <a:t>Kosiba</a:t>
            </a:r>
            <a:r>
              <a:rPr lang="cs-CZ" sz="2000" dirty="0"/>
              <a:t>), geomorfologie (A. Jahn) → </a:t>
            </a:r>
            <a:r>
              <a:rPr lang="cs-CZ" sz="2000" dirty="0" err="1"/>
              <a:t>Stanisław</a:t>
            </a:r>
            <a:r>
              <a:rPr lang="cs-CZ" sz="2000" dirty="0"/>
              <a:t> </a:t>
            </a:r>
            <a:r>
              <a:rPr lang="cs-CZ" sz="2000" dirty="0" err="1"/>
              <a:t>Baranowski</a:t>
            </a:r>
            <a:r>
              <a:rPr lang="cs-CZ" sz="2000" dirty="0"/>
              <a:t> (1957–1960 první zimní expedice)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cs-CZ" sz="2000" dirty="0"/>
              <a:t>1970–1974 další expedice (1971 postavena 1. základna před ledovcem </a:t>
            </a:r>
            <a:r>
              <a:rPr lang="cs-CZ" sz="2000" dirty="0" err="1"/>
              <a:t>Werenskiold</a:t>
            </a:r>
            <a:r>
              <a:rPr lang="cs-CZ" sz="2000" dirty="0"/>
              <a:t>) → další expedice 70. a 80. léta – pokračování dodnes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endParaRPr lang="cs-CZ" sz="2000" dirty="0"/>
          </a:p>
        </p:txBody>
      </p:sp>
      <p:sp>
        <p:nvSpPr>
          <p:cNvPr id="5" name="Nadpis 1">
            <a:extLst>
              <a:ext uri="{FF2B5EF4-FFF2-40B4-BE49-F238E27FC236}">
                <a16:creationId xmlns:a16="http://schemas.microsoft.com/office/drawing/2014/main" id="{E182DE8E-749E-40AF-A27A-A640AA7CF337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3600" b="1" dirty="0">
                <a:cs typeface="Arial" panose="020B0604020202020204" pitchFamily="34" charset="0"/>
              </a:rPr>
              <a:t>Historie katedry – polární výzkumy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9576" y="3933056"/>
            <a:ext cx="8290868" cy="2664296"/>
          </a:xfrm>
          <a:prstGeom prst="rect">
            <a:avLst/>
          </a:prstGeom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9B916-442E-4A20-9DC8-B769F0D42551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06310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2D6AFD5-B8D8-47DD-8C66-CABA1AB060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686976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/>
              <a:t>Významné publikace z polárního výzkumu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FBA350F-F67D-4060-87CC-9743F22A00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5127" y="1340768"/>
            <a:ext cx="10515600" cy="2457758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cs-CZ" sz="2000" b="1" dirty="0"/>
              <a:t>Alfred Jahn</a:t>
            </a:r>
            <a:r>
              <a:rPr lang="cs-CZ" sz="2000" dirty="0"/>
              <a:t> (bohaté zkušenosti z Aljašky, Grónska) → světová publikace „</a:t>
            </a:r>
            <a:r>
              <a:rPr lang="cs-CZ" sz="2000" i="1" dirty="0"/>
              <a:t>Problems of </a:t>
            </a:r>
            <a:r>
              <a:rPr lang="cs-CZ" sz="2000" i="1" dirty="0" err="1"/>
              <a:t>periglacial</a:t>
            </a:r>
            <a:r>
              <a:rPr lang="cs-CZ" sz="2000" i="1" dirty="0"/>
              <a:t> </a:t>
            </a:r>
            <a:r>
              <a:rPr lang="cs-CZ" sz="2000" i="1" dirty="0" err="1"/>
              <a:t>zones</a:t>
            </a:r>
            <a:r>
              <a:rPr lang="cs-CZ" sz="2000" dirty="0"/>
              <a:t> (1975), </a:t>
            </a:r>
            <a:r>
              <a:rPr lang="cs-CZ" sz="2000" i="1" dirty="0"/>
              <a:t>Atlas </a:t>
            </a:r>
            <a:r>
              <a:rPr lang="cs-CZ" sz="2000" i="1" dirty="0" err="1"/>
              <a:t>Grenlandia</a:t>
            </a:r>
            <a:r>
              <a:rPr lang="cs-CZ" sz="2000" dirty="0"/>
              <a:t> (1979)“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cs-CZ" sz="2000" b="1" dirty="0"/>
              <a:t>Stanisław </a:t>
            </a:r>
            <a:r>
              <a:rPr lang="cs-CZ" sz="2000" b="1" dirty="0" err="1"/>
              <a:t>Baranowski</a:t>
            </a:r>
            <a:r>
              <a:rPr lang="cs-CZ" sz="2000" b="1" dirty="0"/>
              <a:t> </a:t>
            </a:r>
            <a:r>
              <a:rPr lang="cs-CZ" sz="2000" dirty="0"/>
              <a:t>→ „</a:t>
            </a:r>
            <a:r>
              <a:rPr lang="en-US" sz="2000" i="1" dirty="0"/>
              <a:t>The subpolar glaciers of </a:t>
            </a:r>
            <a:r>
              <a:rPr lang="en-US" sz="2000" i="1" dirty="0" err="1"/>
              <a:t>Spitsb</a:t>
            </a:r>
            <a:r>
              <a:rPr lang="cs-CZ" sz="2000" i="1" dirty="0"/>
              <a:t>e</a:t>
            </a:r>
            <a:r>
              <a:rPr lang="en-US" sz="2000" i="1" dirty="0" err="1"/>
              <a:t>rgen</a:t>
            </a:r>
            <a:r>
              <a:rPr lang="en-US" sz="2000" i="1" dirty="0"/>
              <a:t> seen against the climate of this region</a:t>
            </a:r>
            <a:r>
              <a:rPr lang="cs-CZ" sz="2000" dirty="0"/>
              <a:t>“ – jedna z prvních klasifikací polárních ledovců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cs-CZ" sz="2000" dirty="0"/>
              <a:t>dokument </a:t>
            </a:r>
            <a:r>
              <a:rPr lang="cs-CZ" sz="2000" b="1" dirty="0"/>
              <a:t>Pohyby (J. </a:t>
            </a:r>
            <a:r>
              <a:rPr lang="cs-CZ" sz="2000" b="1" dirty="0" err="1"/>
              <a:t>Stemberk</a:t>
            </a:r>
            <a:r>
              <a:rPr lang="cs-CZ" sz="2000" b="1" dirty="0"/>
              <a:t>)</a:t>
            </a:r>
            <a:r>
              <a:rPr lang="cs-CZ" sz="2000" dirty="0"/>
              <a:t> – výzkum tektoniky v oblasti </a:t>
            </a:r>
            <a:r>
              <a:rPr lang="cs-CZ" sz="2000" dirty="0" err="1"/>
              <a:t>Hornsundu</a:t>
            </a:r>
            <a:r>
              <a:rPr lang="cs-CZ" sz="2000" dirty="0"/>
              <a:t> (Ústav struktury a mechaniky hornin AV ČR)</a:t>
            </a:r>
          </a:p>
        </p:txBody>
      </p:sp>
      <p:pic>
        <p:nvPicPr>
          <p:cNvPr id="2050" name="Picture 2" descr="http://www.geogr.uni.wroc.pl/rwimages/aktualnosci/lib-grenlandia_plakat.jpg">
            <a:extLst>
              <a:ext uri="{FF2B5EF4-FFF2-40B4-BE49-F238E27FC236}">
                <a16:creationId xmlns:a16="http://schemas.microsoft.com/office/drawing/2014/main" id="{A9A72911-E417-4C6A-9624-90D1D70A1D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9197" y="3356992"/>
            <a:ext cx="4781530" cy="3375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9B916-442E-4A20-9DC8-B769F0D42551}" type="slidenum">
              <a:rPr lang="cs-CZ" smtClean="0"/>
              <a:t>17</a:t>
            </a:fld>
            <a:endParaRPr lang="cs-CZ"/>
          </a:p>
        </p:txBody>
      </p:sp>
      <p:pic>
        <p:nvPicPr>
          <p:cNvPr id="1026" name="Picture 2" descr="76210B_150421-pohyby_filmAVCR.jpg (1240×1754)">
            <a:extLst>
              <a:ext uri="{FF2B5EF4-FFF2-40B4-BE49-F238E27FC236}">
                <a16:creationId xmlns:a16="http://schemas.microsoft.com/office/drawing/2014/main" id="{0EFFA3C4-6FD8-4779-91F5-DADCB16A75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5760" y="3380375"/>
            <a:ext cx="2160240" cy="3055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73833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9A29B8A6-BF12-4770-9631-6FD41B65C5F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9270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7F400EE-A8A5-48AF-B4D6-291B52C6F0B0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965430" y="260648"/>
            <a:ext cx="6586491" cy="1368152"/>
          </a:xfrm>
        </p:spPr>
        <p:txBody>
          <a:bodyPr anchor="b">
            <a:normAutofit/>
          </a:bodyPr>
          <a:lstStyle/>
          <a:p>
            <a:r>
              <a:rPr lang="cs-CZ" sz="4100" dirty="0"/>
              <a:t>Výzkum mimo polární oblasti – druhý (hlavní) směr Polsko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965431" y="2348880"/>
            <a:ext cx="6586489" cy="4104456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000" dirty="0"/>
              <a:t>hl. oblasti – 2. pol. 20. století – Dolnoslezské a Opolské vojvodství – </a:t>
            </a:r>
            <a:r>
              <a:rPr lang="pl-PL" sz="2000" dirty="0"/>
              <a:t>dolina Baryczy, Góry Stołowe, Karkonosze:</a:t>
            </a:r>
            <a:endParaRPr lang="cs-CZ" sz="2000" dirty="0"/>
          </a:p>
          <a:p>
            <a:pPr lvl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000" u="sng" dirty="0"/>
              <a:t>meteorologie a klimatologie</a:t>
            </a:r>
            <a:r>
              <a:rPr lang="cs-CZ" sz="2000" dirty="0"/>
              <a:t> – konec 50. let → systematická měření a pozorování v Krkonoších (stanice Szrenica) → ucelené monografie (</a:t>
            </a:r>
            <a:r>
              <a:rPr lang="pl-PL" sz="2000" dirty="0"/>
              <a:t>1. klimatologická práce – </a:t>
            </a:r>
            <a:r>
              <a:rPr lang="pl-PL" sz="2000" b="1" dirty="0"/>
              <a:t>Aleksandr Kosiba: Klimat ziem śląskich</a:t>
            </a:r>
            <a:r>
              <a:rPr lang="cs-CZ" sz="2000" dirty="0"/>
              <a:t>) → výzkum vlivu sazí na životní prostředí (katastrofální úroveň klimatu v Sudetech → masivní odumírání lesů)</a:t>
            </a:r>
          </a:p>
          <a:p>
            <a:pPr lvl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000" u="sng" dirty="0"/>
              <a:t>geomorfologie</a:t>
            </a:r>
            <a:r>
              <a:rPr lang="cs-CZ" sz="2000" dirty="0"/>
              <a:t> – </a:t>
            </a:r>
            <a:r>
              <a:rPr lang="cs-CZ" sz="2000" b="1" dirty="0"/>
              <a:t>svahové procesy v Krkonoších (A. Jahn)</a:t>
            </a:r>
            <a:r>
              <a:rPr lang="cs-CZ" sz="2000" dirty="0"/>
              <a:t> → jedinečná datová řada (P. </a:t>
            </a:r>
            <a:r>
              <a:rPr lang="cs-CZ" sz="2000" dirty="0" err="1"/>
              <a:t>Migoń</a:t>
            </a:r>
            <a:r>
              <a:rPr lang="cs-CZ" sz="2000" dirty="0"/>
              <a:t> nepublikováno)</a:t>
            </a:r>
            <a:endParaRPr lang="cs-CZ" sz="2000" u="sng" dirty="0"/>
          </a:p>
          <a:p>
            <a:pPr lvl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000" u="sng" dirty="0"/>
              <a:t>kvartérní geologie</a:t>
            </a:r>
            <a:r>
              <a:rPr lang="cs-CZ" sz="2000" dirty="0"/>
              <a:t> (velká tradice) – paleogeografie kvartéru → glaciální sedimentologie </a:t>
            </a:r>
            <a:r>
              <a:rPr lang="cs-CZ" sz="2000" b="1" dirty="0"/>
              <a:t>(Krzysztof </a:t>
            </a:r>
            <a:r>
              <a:rPr lang="cs-CZ" sz="2000" b="1" dirty="0" err="1"/>
              <a:t>Brodzikowski</a:t>
            </a:r>
            <a:r>
              <a:rPr lang="cs-CZ" sz="2000" b="1" dirty="0"/>
              <a:t>)</a:t>
            </a:r>
            <a:endParaRPr lang="cs-CZ" sz="2000" b="1" u="sng" dirty="0"/>
          </a:p>
          <a:p>
            <a:pPr lvl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000" u="sng" dirty="0"/>
              <a:t>kartografie</a:t>
            </a:r>
            <a:r>
              <a:rPr lang="cs-CZ" sz="2000" dirty="0"/>
              <a:t> – </a:t>
            </a:r>
            <a:r>
              <a:rPr lang="cs-CZ" sz="2000" b="1" dirty="0"/>
              <a:t>Atlas Dolnoslezského a Opolského Slezska</a:t>
            </a:r>
            <a:endParaRPr lang="cs-CZ" sz="2000" b="1" u="sng" dirty="0"/>
          </a:p>
          <a:p>
            <a:pPr marL="0" indent="0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cs-CZ" sz="20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10167042" y="6356350"/>
            <a:ext cx="1186758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1419B916-442E-4A20-9DC8-B769F0D42551}" type="slidenum">
              <a:rPr lang="cs-CZ" smtClean="0"/>
              <a:pPr>
                <a:spcAft>
                  <a:spcPts val="600"/>
                </a:spcAft>
              </a:pPr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092734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45127" y="2348880"/>
            <a:ext cx="10515600" cy="2232248"/>
          </a:xfrm>
        </p:spPr>
        <p:txBody>
          <a:bodyPr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cs-CZ" sz="3600" dirty="0"/>
              <a:t>Výzkum v oblasti fyzické geografie ve </a:t>
            </a:r>
            <a:r>
              <a:rPr lang="cs-CZ" sz="3600" dirty="0" err="1"/>
              <a:t>Wrocławi</a:t>
            </a:r>
            <a:r>
              <a:rPr lang="cs-CZ" sz="3600" dirty="0"/>
              <a:t/>
            </a:r>
            <a:br>
              <a:rPr lang="cs-CZ" sz="3600" dirty="0"/>
            </a:br>
            <a:r>
              <a:rPr lang="cs-CZ" sz="3600" dirty="0"/>
              <a:t>(přehled výzkumu od 90. let)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9B916-442E-4A20-9DC8-B769F0D42551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566641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1325562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/>
              <a:t>O čem to bude?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2171348"/>
            <a:ext cx="10515600" cy="4351337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cs-CZ" sz="2000" dirty="0">
                <a:cs typeface="Arial" panose="020B0604020202020204" pitchFamily="34" charset="0"/>
              </a:rPr>
              <a:t>nenáročná přednáška, která si klade za cíl </a:t>
            </a:r>
            <a:r>
              <a:rPr lang="cs-CZ" sz="2000" b="1" dirty="0">
                <a:cs typeface="Arial" panose="020B0604020202020204" pitchFamily="34" charset="0"/>
              </a:rPr>
              <a:t>představit (fyzickou) geografii v Polsku</a:t>
            </a:r>
            <a:r>
              <a:rPr lang="cs-CZ" sz="2000" dirty="0">
                <a:cs typeface="Arial" panose="020B0604020202020204" pitchFamily="34" charset="0"/>
              </a:rPr>
              <a:t> – z části obdoba Diplomového semináře 1 a 2 (Dr. Herber) – geografické instituce v Česku a na co se zaměřují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cs-CZ" sz="2000" dirty="0"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cs-CZ" sz="2000" dirty="0">
                <a:cs typeface="Arial" panose="020B0604020202020204" pitchFamily="34" charset="0"/>
              </a:rPr>
              <a:t>rozdělena na tři části – viz další slide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cs-CZ" sz="2000" dirty="0"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cs-CZ" sz="2000" dirty="0">
                <a:cs typeface="Arial" panose="020B0604020202020204" pitchFamily="34" charset="0"/>
              </a:rPr>
              <a:t>jedná se spíše informativní příspěvek, nikoliv výzkumný (30 – 40 min)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9B916-442E-4A20-9DC8-B769F0D42551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384791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7BC1963-407D-4AFC-8E13-FC1286A6EB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19" y="0"/>
            <a:ext cx="12192000" cy="6858000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cs-CZ" sz="2000" b="1" dirty="0"/>
              <a:t>Klimatologie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cs-CZ" sz="2000" i="1" dirty="0"/>
              <a:t>Snaha o prokázání klimatické unikátnosti Krkonoš v porovnání s pohořími ve střední, jižní a západní Evropě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cs-CZ" sz="2000" dirty="0"/>
              <a:t>	(K. </a:t>
            </a:r>
            <a:r>
              <a:rPr lang="cs-CZ" sz="2000" dirty="0" err="1"/>
              <a:t>Migała</a:t>
            </a:r>
            <a:r>
              <a:rPr lang="cs-CZ" sz="2000" dirty="0"/>
              <a:t>, M. </a:t>
            </a:r>
            <a:r>
              <a:rPr lang="cs-CZ" sz="2000" dirty="0" err="1"/>
              <a:t>Sobik</a:t>
            </a:r>
            <a:r>
              <a:rPr lang="cs-CZ" sz="2000" dirty="0"/>
              <a:t>, M. </a:t>
            </a:r>
            <a:r>
              <a:rPr lang="cs-CZ" sz="2000" dirty="0" err="1"/>
              <a:t>Błaś</a:t>
            </a:r>
            <a:r>
              <a:rPr lang="cs-CZ" sz="2000" dirty="0"/>
              <a:t>)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cs-CZ" sz="2000" i="1" dirty="0"/>
              <a:t>Vývoj metod prostorových analýz v klimatologii a modelování rozptylu atmosférického znečištění s odkazem na Polsko, Velkou Británii a obecně střední a západní Evropu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cs-CZ" sz="2000" dirty="0"/>
              <a:t>	(M. </a:t>
            </a:r>
            <a:r>
              <a:rPr lang="cs-CZ" sz="2000" dirty="0" err="1"/>
              <a:t>Szymanowski</a:t>
            </a:r>
            <a:r>
              <a:rPr lang="cs-CZ" sz="2000" dirty="0"/>
              <a:t>, M. </a:t>
            </a:r>
            <a:r>
              <a:rPr lang="cs-CZ" sz="2000" dirty="0" err="1"/>
              <a:t>Kryza</a:t>
            </a:r>
            <a:r>
              <a:rPr lang="cs-CZ" sz="2000" dirty="0"/>
              <a:t>, M. Werner)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cs-CZ" sz="2000" i="1" dirty="0"/>
              <a:t>Komplexní výzkum klimatu města na příkladu </a:t>
            </a:r>
            <a:r>
              <a:rPr lang="cs-CZ" sz="2000" i="1" dirty="0" err="1"/>
              <a:t>Wrocławi</a:t>
            </a:r>
            <a:r>
              <a:rPr lang="cs-CZ" sz="2000" i="1" dirty="0"/>
              <a:t> na základě moderních nástrojů GIS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cs-CZ" sz="2000" dirty="0"/>
              <a:t>	(M. Dubicka, M. </a:t>
            </a:r>
            <a:r>
              <a:rPr lang="cs-CZ" sz="2000" dirty="0" err="1"/>
              <a:t>Szymanowski</a:t>
            </a:r>
            <a:r>
              <a:rPr lang="cs-CZ" sz="2000" dirty="0"/>
              <a:t>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cs-CZ" sz="2000" b="1" dirty="0"/>
              <a:t>Dendrochronologie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cs-CZ" sz="2000" i="1" dirty="0"/>
              <a:t>Průkopnické aplikace dendrochronologických výzkumných metod pro reprodukci změn klimatu a prostředí v polárních oblastech založených na arktických keřích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cs-CZ" sz="2000" dirty="0"/>
              <a:t>	(P. </a:t>
            </a:r>
            <a:r>
              <a:rPr lang="cs-CZ" sz="2000" dirty="0" err="1"/>
              <a:t>Owczarek</a:t>
            </a:r>
            <a:r>
              <a:rPr lang="cs-CZ" sz="2000" dirty="0"/>
              <a:t>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cs-CZ" sz="2000" b="1" dirty="0"/>
              <a:t>Paleogeografie, rekonstrukce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cs-CZ" sz="2000" i="1" dirty="0"/>
              <a:t>Rozpoznávání rytmických změn přírodního prostředí zaznamenaných ve sprašových sekvencích v </a:t>
            </a:r>
            <a:r>
              <a:rPr lang="cs-CZ" sz="2000" i="1" dirty="0" err="1"/>
              <a:t>transektu</a:t>
            </a:r>
            <a:r>
              <a:rPr lang="cs-CZ" sz="2000" i="1" dirty="0"/>
              <a:t> střední Evropa – Ukrajina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cs-CZ" sz="2000" dirty="0"/>
              <a:t>	(Z. Jary)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cs-CZ" sz="2000" b="1" dirty="0"/>
              <a:t>Geomorfologie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cs-CZ" sz="2000" i="1" dirty="0"/>
              <a:t>Syntéza geomorfologických poznatků o žulových oblastech světa, připravená ve formě kompaktní monografie (založena na vlastním observačním materiálu shromážděného během výzkumu v Evropě, Severní Americe a Africe)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cs-CZ" sz="2000" dirty="0"/>
              <a:t>	(P. </a:t>
            </a:r>
            <a:r>
              <a:rPr lang="cs-CZ" sz="2000" dirty="0" err="1"/>
              <a:t>Migoń</a:t>
            </a:r>
            <a:r>
              <a:rPr lang="cs-CZ" sz="2000" dirty="0"/>
              <a:t>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cs-CZ" sz="2000" b="1" dirty="0"/>
              <a:t>Hydrologie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cs-CZ" sz="2000" i="1" dirty="0"/>
              <a:t>Vývoj metod pro prognózu hydrologických a oceánských jevů v reálném čase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cs-CZ" sz="2000" dirty="0"/>
              <a:t>	(T. </a:t>
            </a:r>
            <a:r>
              <a:rPr lang="cs-CZ" sz="2000" dirty="0" err="1"/>
              <a:t>Niedzielski</a:t>
            </a:r>
            <a:r>
              <a:rPr lang="cs-CZ" sz="2000" dirty="0"/>
              <a:t>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cs-CZ" sz="2000" b="1" dirty="0" err="1"/>
              <a:t>Geoturismus</a:t>
            </a:r>
            <a:endParaRPr lang="cs-CZ" sz="2000" b="1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cs-CZ" sz="2000" i="1" dirty="0"/>
              <a:t>Redaktoři série "Světové geomorfologické krajiny" pro vydavatelství </a:t>
            </a:r>
            <a:r>
              <a:rPr lang="cs-CZ" sz="2000" i="1" dirty="0" err="1"/>
              <a:t>Springer</a:t>
            </a:r>
            <a:r>
              <a:rPr lang="cs-CZ" sz="2000" i="1" dirty="0"/>
              <a:t>, vytvořené rozsáhlými ilustrovanými geomorfologickými monografiemi jednotlivých zemí a regionů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cs-CZ" sz="2000" dirty="0"/>
              <a:t>	(P. </a:t>
            </a:r>
            <a:r>
              <a:rPr lang="cs-CZ" sz="2000" dirty="0" err="1"/>
              <a:t>Migoń</a:t>
            </a:r>
            <a:r>
              <a:rPr lang="cs-CZ" sz="2000" dirty="0"/>
              <a:t>) + K. </a:t>
            </a:r>
            <a:r>
              <a:rPr lang="cs-CZ" sz="2000" dirty="0" err="1"/>
              <a:t>Widawski</a:t>
            </a:r>
            <a:r>
              <a:rPr lang="cs-CZ" sz="2000" dirty="0"/>
              <a:t>, Anna </a:t>
            </a:r>
            <a:r>
              <a:rPr lang="cs-CZ" sz="2000" dirty="0" err="1"/>
              <a:t>Zareba</a:t>
            </a:r>
            <a:endParaRPr lang="cs-CZ" sz="20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cs-CZ" sz="2000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cs-CZ" sz="2000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cs-CZ" sz="20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9B916-442E-4A20-9DC8-B769F0D42551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365603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9336" y="116632"/>
            <a:ext cx="12072664" cy="1152128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cs-CZ" sz="3600" dirty="0"/>
              <a:t>Geomorfologický výzkum (</a:t>
            </a:r>
            <a:r>
              <a:rPr lang="cs-CZ" sz="3600" dirty="0" err="1"/>
              <a:t>Zakład</a:t>
            </a:r>
            <a:r>
              <a:rPr lang="cs-CZ" sz="3600" dirty="0"/>
              <a:t> geomorfologii – vedoucí směr)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9336" y="1268760"/>
            <a:ext cx="11665296" cy="5472608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cs-CZ" sz="2000" b="1" dirty="0"/>
              <a:t>Piotr </a:t>
            </a:r>
            <a:r>
              <a:rPr lang="cs-CZ" sz="2000" b="1" dirty="0" err="1"/>
              <a:t>Migoń</a:t>
            </a:r>
            <a:r>
              <a:rPr lang="cs-CZ" sz="2000" b="1" dirty="0"/>
              <a:t> </a:t>
            </a:r>
            <a:r>
              <a:rPr lang="cs-CZ" sz="2000" dirty="0"/>
              <a:t>(vedoucí katedry):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cs-CZ" sz="2000" dirty="0"/>
              <a:t>strukturní geomorfologie, dlouhodobý vývoj reliéfu (žulové masivy)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cs-CZ" sz="2000" dirty="0"/>
              <a:t>zvětrávání a svahové pohyby v horských oblastech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cs-CZ" sz="2000" dirty="0"/>
              <a:t>antropogenní vliv na průběh geomorfologických procesů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cs-CZ" sz="2000" dirty="0"/>
              <a:t>Sudety, Dolní Slezsko, Český masiv, VB, Portugalsko…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cs-CZ" sz="2000" u="sng" dirty="0"/>
              <a:t>projekty: 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2000" i="1" dirty="0"/>
              <a:t>Tectonic versus erosional geomorphology of the Sudetes - demystifying </a:t>
            </a:r>
            <a:r>
              <a:rPr lang="en-US" sz="2000" i="1" dirty="0" err="1"/>
              <a:t>poligenetic</a:t>
            </a:r>
            <a:r>
              <a:rPr lang="en-US" sz="2000" i="1" dirty="0"/>
              <a:t> relief using </a:t>
            </a:r>
            <a:r>
              <a:rPr lang="en-US" sz="2000" i="1" dirty="0" err="1"/>
              <a:t>geomorphometry</a:t>
            </a:r>
            <a:r>
              <a:rPr lang="cs-CZ" sz="2000" i="1" dirty="0"/>
              <a:t> (2016–19) NCN </a:t>
            </a:r>
            <a:r>
              <a:rPr lang="cs-CZ" sz="2000" dirty="0"/>
              <a:t>→ </a:t>
            </a:r>
            <a:r>
              <a:rPr lang="cs-CZ" sz="2000" b="1" dirty="0"/>
              <a:t>snaha o pochopení polygeneze reliéfu v Sudetech</a:t>
            </a:r>
            <a:endParaRPr lang="cs-CZ" sz="2000" b="1" i="1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cs-CZ" sz="2000" u="sng" dirty="0"/>
              <a:t>publikace: 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cs-CZ" sz="2000" dirty="0"/>
              <a:t>Granite </a:t>
            </a:r>
            <a:r>
              <a:rPr lang="cs-CZ" sz="2000" dirty="0" err="1"/>
              <a:t>Landscapes</a:t>
            </a:r>
            <a:r>
              <a:rPr lang="cs-CZ" sz="2000" dirty="0"/>
              <a:t> of the </a:t>
            </a:r>
            <a:r>
              <a:rPr lang="cs-CZ" sz="2000" dirty="0" err="1"/>
              <a:t>World</a:t>
            </a:r>
            <a:r>
              <a:rPr lang="cs-CZ" sz="2000" dirty="0"/>
              <a:t> (2006)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2000" dirty="0"/>
              <a:t>Weathering mantles and their significance for geomorphological evolution of central and northern Europe since the Mesozoic</a:t>
            </a:r>
            <a:r>
              <a:rPr lang="cs-CZ" sz="2000" dirty="0"/>
              <a:t> – </a:t>
            </a:r>
            <a:r>
              <a:rPr lang="cs-CZ" sz="2000" b="1" dirty="0"/>
              <a:t>zvětralinové pláště během mezozoika a jejich distribuce napříč Evropou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cs-CZ" sz="2000" dirty="0"/>
          </a:p>
        </p:txBody>
      </p:sp>
      <p:pic>
        <p:nvPicPr>
          <p:cNvPr id="4" name="Picture 2" descr="Výsledek obrázku pro piotr mig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0216" y="1141148"/>
            <a:ext cx="2038295" cy="2176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9B916-442E-4A20-9DC8-B769F0D42551}" type="slidenum">
              <a:rPr lang="cs-CZ" smtClean="0"/>
              <a:t>21</a:t>
            </a:fld>
            <a:endParaRPr lang="cs-CZ"/>
          </a:p>
        </p:txBody>
      </p:sp>
      <p:pic>
        <p:nvPicPr>
          <p:cNvPr id="1026" name="Picture 2" descr="Výsledek obrázk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2464" y="1141148"/>
            <a:ext cx="1657663" cy="2176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14267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479271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3600" dirty="0"/>
              <a:t>Weathering mantles and their significance for geomorphological evolution of central and northern Europe since the Mesozoic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88032" y="1992524"/>
            <a:ext cx="5807968" cy="4351337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cs-CZ" sz="2000" dirty="0"/>
              <a:t>studium zvětralinových plášťů (grus, saprolith, regolith)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cs-CZ" sz="2000" dirty="0"/>
              <a:t>geografické rozložení → snaha o pochopení geneze reliéfu napříč Evropou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cs-CZ" sz="2000" dirty="0"/>
              <a:t>zahrnutí i typických tvarů – torů, inselbergů,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cs-CZ" sz="2000" dirty="0"/>
              <a:t>ze své podstaty je článek výborným shrnujícím příspěvkem do dynamické geomorfologie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cs-CZ" sz="20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9B916-442E-4A20-9DC8-B769F0D42551}" type="slidenum">
              <a:rPr lang="cs-CZ" smtClean="0"/>
              <a:t>22</a:t>
            </a:fld>
            <a:endParaRPr lang="cs-CZ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419AD188-7487-4B5A-B521-C9AA565A74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4072" y="1346490"/>
            <a:ext cx="4904687" cy="5315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0434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3392" y="332656"/>
            <a:ext cx="10515600" cy="1047016"/>
          </a:xfrm>
        </p:spPr>
        <p:txBody>
          <a:bodyPr/>
          <a:lstStyle/>
          <a:p>
            <a:r>
              <a:rPr lang="cs-CZ" dirty="0"/>
              <a:t>Geomorfologický výzkum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3392" y="1495290"/>
            <a:ext cx="10515600" cy="4351337"/>
          </a:xfrm>
        </p:spPr>
        <p:txBody>
          <a:bodyPr>
            <a:normAutofit lnSpcReduction="1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cs-CZ" sz="2000" b="1" dirty="0"/>
              <a:t>Mateusz </a:t>
            </a:r>
            <a:r>
              <a:rPr lang="cs-CZ" sz="2000" b="1" dirty="0" err="1"/>
              <a:t>Strzelecki</a:t>
            </a:r>
            <a:endParaRPr lang="cs-CZ" sz="2000" b="1" dirty="0"/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cs-CZ" sz="2000" dirty="0"/>
              <a:t>vedoucí polárního výzkumu </a:t>
            </a:r>
            <a:r>
              <a:rPr lang="cs-CZ" sz="2000" dirty="0" err="1"/>
              <a:t>Wrocławské</a:t>
            </a:r>
            <a:r>
              <a:rPr lang="cs-CZ" sz="2000" dirty="0"/>
              <a:t> univerzity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cs-CZ" sz="2000" dirty="0"/>
              <a:t>geomorfologické procesy příbřežních oblastí v Arktidě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cs-CZ" sz="2000" dirty="0"/>
              <a:t>Špicberky, Grónsko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cs-CZ" sz="2000" u="sng" dirty="0"/>
              <a:t>projekty: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2000" i="1" dirty="0"/>
              <a:t>Mechanisms controlling the evolution and geomorphology of rock coasts in polar climates</a:t>
            </a:r>
            <a:r>
              <a:rPr lang="cs-CZ" sz="2000" i="1" dirty="0"/>
              <a:t> (2014–17) NCN </a:t>
            </a:r>
            <a:r>
              <a:rPr lang="cs-CZ" sz="2000" dirty="0"/>
              <a:t>→  </a:t>
            </a:r>
            <a:r>
              <a:rPr lang="cs-CZ" sz="2000" b="1" dirty="0"/>
              <a:t>Jakým způsobem se mění příbřežní oblasti v polárních oblastech během kvartéru (holocénu)?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cs-CZ" sz="2000" u="sng" dirty="0"/>
              <a:t>publikace: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2000" dirty="0"/>
              <a:t>Dating High Arctic Holocene relative sea level changes using juvenile articulated marine shells in raised beaches</a:t>
            </a:r>
            <a:endParaRPr lang="cs-CZ" sz="2000" dirty="0"/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cs-CZ" sz="2000" dirty="0" err="1"/>
              <a:t>Hørbyebreen</a:t>
            </a:r>
            <a:r>
              <a:rPr lang="cs-CZ" sz="2000" dirty="0"/>
              <a:t> </a:t>
            </a:r>
            <a:r>
              <a:rPr lang="cs-CZ" sz="2000" dirty="0" err="1"/>
              <a:t>polythermal</a:t>
            </a:r>
            <a:r>
              <a:rPr lang="cs-CZ" sz="2000" dirty="0"/>
              <a:t> glacial </a:t>
            </a:r>
            <a:r>
              <a:rPr lang="cs-CZ" sz="2000" dirty="0" err="1"/>
              <a:t>landsystem</a:t>
            </a:r>
            <a:r>
              <a:rPr lang="cs-CZ" sz="2000" dirty="0"/>
              <a:t>, Svalbard</a:t>
            </a:r>
          </a:p>
        </p:txBody>
      </p:sp>
      <p:pic>
        <p:nvPicPr>
          <p:cNvPr id="1028" name="Picture 4" descr="Matt Strzelecki at University of Wrocla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4232" y="476672"/>
            <a:ext cx="2591039" cy="2591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9B916-442E-4A20-9DC8-B769F0D42551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92734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691322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3600"/>
              <a:t>Dating High Arctic Holocene relative sea level changes using juvenile articulated marine shells in raised beaches</a:t>
            </a:r>
            <a:endParaRPr lang="en-US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07369" y="1828800"/>
            <a:ext cx="5472608" cy="4351337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cs-CZ" sz="2000" dirty="0"/>
              <a:t>paleoekologie (fauna, mušle…) příbřežních prostředí </a:t>
            </a:r>
            <a:r>
              <a:rPr lang="cs-CZ" sz="2000" dirty="0" err="1"/>
              <a:t>Svalbardu</a:t>
            </a:r>
            <a:r>
              <a:rPr lang="cs-CZ" sz="2000" dirty="0"/>
              <a:t> od konce pleistocénu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cs-CZ" sz="2000" dirty="0"/>
              <a:t>poznatky využity při studiu relativních změn hladiny moře → mořské terasy (dále rozsah mořského ledu aj.)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cs-CZ" sz="2000" baseline="30000" dirty="0"/>
              <a:t>14</a:t>
            </a:r>
            <a:r>
              <a:rPr lang="cs-CZ" sz="2000" dirty="0"/>
              <a:t>C datování „</a:t>
            </a:r>
            <a:r>
              <a:rPr lang="cs-CZ" sz="2000" dirty="0" err="1"/>
              <a:t>driftwoodu</a:t>
            </a:r>
            <a:r>
              <a:rPr lang="cs-CZ" sz="2000" dirty="0"/>
              <a:t>“ a velrybích kostí velmi problematické → představení </a:t>
            </a:r>
            <a:r>
              <a:rPr lang="cs-CZ" sz="2000" b="1" dirty="0"/>
              <a:t>nového přístupu </a:t>
            </a:r>
            <a:r>
              <a:rPr lang="cs-CZ" sz="2000" dirty="0"/>
              <a:t>založeném na datování </a:t>
            </a:r>
            <a:r>
              <a:rPr lang="cs-CZ" sz="2000" i="1" dirty="0" err="1"/>
              <a:t>Astarte</a:t>
            </a:r>
            <a:r>
              <a:rPr lang="cs-CZ" sz="2000" i="1" dirty="0"/>
              <a:t> </a:t>
            </a:r>
            <a:r>
              <a:rPr lang="cs-CZ" sz="2000" i="1" dirty="0" err="1"/>
              <a:t>borealis</a:t>
            </a:r>
            <a:r>
              <a:rPr lang="cs-CZ" sz="2000" dirty="0"/>
              <a:t> (na pláž jsou vyvrhnuty při bouřích) → </a:t>
            </a:r>
            <a:r>
              <a:rPr lang="cs-CZ" sz="2000" b="1" dirty="0"/>
              <a:t>nová „sea-level“ křivka (metodika)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8617527" y="6356350"/>
            <a:ext cx="2743200" cy="365125"/>
          </a:xfrm>
        </p:spPr>
        <p:txBody>
          <a:bodyPr/>
          <a:lstStyle/>
          <a:p>
            <a:fld id="{1419B916-442E-4A20-9DC8-B769F0D42551}" type="slidenum">
              <a:rPr lang="cs-CZ" smtClean="0"/>
              <a:t>24</a:t>
            </a:fld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D0E1B159-BD52-4AB5-BFE6-7598E70030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0016" y="1691322"/>
            <a:ext cx="5382660" cy="4205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7561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63352" y="303253"/>
            <a:ext cx="10515600" cy="975008"/>
          </a:xfrm>
        </p:spPr>
        <p:txBody>
          <a:bodyPr>
            <a:normAutofit/>
          </a:bodyPr>
          <a:lstStyle/>
          <a:p>
            <a:r>
              <a:rPr lang="cs-CZ" sz="3600" dirty="0"/>
              <a:t>Dendrochronologický výzkum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0387" y="1196752"/>
            <a:ext cx="10540149" cy="5256584"/>
          </a:xfrm>
        </p:spPr>
        <p:txBody>
          <a:bodyPr>
            <a:normAutofit lnSpcReduction="1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cs-CZ" sz="2000" b="1" dirty="0"/>
              <a:t>Piotr </a:t>
            </a:r>
            <a:r>
              <a:rPr lang="cs-CZ" sz="2000" b="1" dirty="0" err="1"/>
              <a:t>Owczarek</a:t>
            </a:r>
            <a:endParaRPr lang="cs-CZ" sz="2000" b="1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cs-CZ" sz="2000" dirty="0"/>
              <a:t>paleogeografie, geomorfologie – Tádžikistán, Kazachstán, Čína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cs-CZ" sz="2000" dirty="0" err="1"/>
              <a:t>dendrogeomorfologie</a:t>
            </a:r>
            <a:r>
              <a:rPr lang="cs-CZ" sz="2000" dirty="0"/>
              <a:t> v Arktidě – kvantifikace svahových procesů v Arktidě na základě studia keříčkovité vegetace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cs-CZ" sz="2000" dirty="0"/>
              <a:t>spolupráce s OSU (Pánek, Hradecký)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cs-CZ" sz="2000" u="sng" dirty="0" err="1"/>
              <a:t>project</a:t>
            </a:r>
            <a:r>
              <a:rPr lang="cs-CZ" sz="2000" u="sng" dirty="0"/>
              <a:t>: </a:t>
            </a:r>
            <a:r>
              <a:rPr lang="en-US" sz="2000" i="1" dirty="0"/>
              <a:t>Comparison of thermal variability during the last millennium in the mountains of Central Asia and Central Europe</a:t>
            </a:r>
            <a:r>
              <a:rPr lang="cs-CZ" sz="2000" i="1" dirty="0"/>
              <a:t> </a:t>
            </a:r>
            <a:r>
              <a:rPr lang="cs-CZ" sz="2000" dirty="0"/>
              <a:t>→ </a:t>
            </a:r>
            <a:r>
              <a:rPr lang="cs-CZ" sz="2000" b="1" dirty="0"/>
              <a:t>Jaká je klimatická variabilita ve střední Asii během posledního milénia?</a:t>
            </a:r>
            <a:endParaRPr lang="cs-CZ" sz="2000" b="1" i="1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cs-CZ" sz="2000" u="sng" dirty="0"/>
              <a:t>publikace: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2000" dirty="0"/>
              <a:t>100 Years of earthquakes in the Pamir region as recorded in juniper wood: A case study of Tajikistan (2017)</a:t>
            </a:r>
            <a:endParaRPr lang="cs-CZ" sz="2000" dirty="0"/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2000" dirty="0"/>
              <a:t>Mass movements of differing magnitude and frequency in a developing high-mountain area of the </a:t>
            </a:r>
            <a:r>
              <a:rPr lang="en-US" sz="2000" dirty="0" err="1"/>
              <a:t>Moxi</a:t>
            </a:r>
            <a:r>
              <a:rPr lang="en-US" sz="2000" dirty="0"/>
              <a:t> basin, </a:t>
            </a:r>
            <a:r>
              <a:rPr lang="en-US" sz="2000" dirty="0" err="1"/>
              <a:t>Hengduan</a:t>
            </a:r>
            <a:r>
              <a:rPr lang="en-US" sz="2000" dirty="0"/>
              <a:t> </a:t>
            </a:r>
            <a:r>
              <a:rPr lang="en-US" sz="2000" dirty="0" err="1"/>
              <a:t>Mts</a:t>
            </a:r>
            <a:r>
              <a:rPr lang="en-US" sz="2000" dirty="0"/>
              <a:t>, China: a hazard assessment</a:t>
            </a:r>
            <a:r>
              <a:rPr lang="cs-CZ" sz="2000" dirty="0"/>
              <a:t> (2017)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2000" dirty="0"/>
              <a:t>Towards improving the Central Asian dendrochronological network: new data from Tajikistan, Pamir-Alay</a:t>
            </a:r>
            <a:r>
              <a:rPr lang="cs-CZ" sz="2000" dirty="0"/>
              <a:t> (2017)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endParaRPr lang="cs-CZ" sz="2000" i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9B916-442E-4A20-9DC8-B769F0D42551}" type="slidenum">
              <a:rPr lang="cs-CZ" smtClean="0"/>
              <a:t>25</a:t>
            </a:fld>
            <a:endParaRPr lang="cs-CZ"/>
          </a:p>
        </p:txBody>
      </p:sp>
      <p:pic>
        <p:nvPicPr>
          <p:cNvPr id="2052" name="Picture 4" descr="http://www.zgf.uni.wroc.pl/pracownicy/owczarek/owczarek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2108" y="188640"/>
            <a:ext cx="1924279" cy="2604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38557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9336" y="57901"/>
            <a:ext cx="11953328" cy="1502682"/>
          </a:xfrm>
        </p:spPr>
        <p:txBody>
          <a:bodyPr>
            <a:normAutofit fontScale="90000"/>
          </a:bodyPr>
          <a:lstStyle/>
          <a:p>
            <a:pPr>
              <a:lnSpc>
                <a:spcPct val="120000"/>
              </a:lnSpc>
            </a:pPr>
            <a:r>
              <a:rPr lang="en-US" sz="4000" dirty="0"/>
              <a:t>100 Years of earthquakes in the Pamir region as recorded in juniper wood: A case study of Tajikistan (2017)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38064" y="1560583"/>
            <a:ext cx="11881320" cy="4351337"/>
          </a:xfrm>
        </p:spPr>
        <p:txBody>
          <a:bodyPr>
            <a:normAutofit/>
          </a:bodyPr>
          <a:lstStyle/>
          <a:p>
            <a:r>
              <a:rPr lang="cs-CZ" sz="2000" dirty="0"/>
              <a:t>rekonstrukce četnosti zemětřesení v oblasti Pamíru na základě analýzy letokruhů stromů</a:t>
            </a:r>
          </a:p>
          <a:p>
            <a:r>
              <a:rPr lang="cs-CZ" sz="2000" dirty="0"/>
              <a:t>délka 500 let – pomocí </a:t>
            </a:r>
            <a:r>
              <a:rPr lang="cs-CZ" sz="2000" dirty="0" err="1"/>
              <a:t>cross</a:t>
            </a:r>
            <a:r>
              <a:rPr lang="cs-CZ" sz="2000" dirty="0"/>
              <a:t>-dating pouze 100 let do minulosti; stromy na strmých svazích (2 vzorky podél sklonu svahu) </a:t>
            </a:r>
          </a:p>
          <a:p>
            <a:r>
              <a:rPr lang="cs-CZ" sz="2000" dirty="0"/>
              <a:t>vzorky – stromy jalovce (</a:t>
            </a:r>
            <a:r>
              <a:rPr lang="cs-CZ" sz="2000" dirty="0" err="1"/>
              <a:t>ubikvisté</a:t>
            </a:r>
            <a:r>
              <a:rPr lang="cs-CZ" sz="2000" dirty="0"/>
              <a:t> – „nenáchylné“ na změny přísunu živin, chudé půdy) – nutná korekce na klimatickou variabilitu</a:t>
            </a:r>
          </a:p>
          <a:p>
            <a:r>
              <a:rPr lang="cs-CZ" sz="2000" b="1" dirty="0"/>
              <a:t>myšlenka: </a:t>
            </a:r>
            <a:r>
              <a:rPr lang="cs-CZ" sz="2000" dirty="0"/>
              <a:t>zemětřesení → porušení struktury kořenového systému → nutná „oprava“→ potlačení tvorby přírůstku ve stromě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9B916-442E-4A20-9DC8-B769F0D42551}" type="slidenum">
              <a:rPr lang="cs-CZ" smtClean="0"/>
              <a:t>26</a:t>
            </a:fld>
            <a:endParaRPr lang="cs-CZ"/>
          </a:p>
        </p:txBody>
      </p:sp>
      <p:pic>
        <p:nvPicPr>
          <p:cNvPr id="5122" name="Picture 2" descr="https://ars.els-cdn.com/content/image/1-s2.0-S1367912017300585-fx1_lr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5680" y="3759536"/>
            <a:ext cx="6074313" cy="2961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18756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63352" y="244475"/>
            <a:ext cx="10515600" cy="758984"/>
          </a:xfrm>
        </p:spPr>
        <p:txBody>
          <a:bodyPr>
            <a:normAutofit/>
          </a:bodyPr>
          <a:lstStyle/>
          <a:p>
            <a:r>
              <a:rPr lang="cs-CZ" sz="3600" dirty="0"/>
              <a:t>Kvartérní geologie, stratigrafie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1342" y="1029981"/>
            <a:ext cx="11593289" cy="3119099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cs-CZ" sz="2000" b="1" dirty="0"/>
              <a:t>Dariusz (</a:t>
            </a:r>
            <a:r>
              <a:rPr lang="cs-CZ" sz="2000" b="1" dirty="0" err="1"/>
              <a:t>Darek</a:t>
            </a:r>
            <a:r>
              <a:rPr lang="cs-CZ" sz="2000" b="1" dirty="0"/>
              <a:t>) </a:t>
            </a:r>
            <a:r>
              <a:rPr lang="cs-CZ" sz="2000" b="1" dirty="0" err="1"/>
              <a:t>Krzyszkowski</a:t>
            </a:r>
            <a:endParaRPr lang="cs-CZ" sz="2000" b="1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cs-CZ" sz="2000" dirty="0"/>
              <a:t>významné příspěvky ke stratigrafii kvartérních sedimentů na území Polska v 90. letech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cs-CZ" sz="2000" dirty="0"/>
              <a:t>během 1991–1995 významné publikace o čtvrtohorách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cs-CZ" sz="2000" dirty="0"/>
              <a:t>publikace: </a:t>
            </a:r>
            <a:r>
              <a:rPr lang="cs-CZ" sz="2000" b="1" dirty="0" err="1"/>
              <a:t>Pleistocene</a:t>
            </a:r>
            <a:r>
              <a:rPr lang="cs-CZ" sz="2000" b="1" dirty="0"/>
              <a:t> </a:t>
            </a:r>
            <a:r>
              <a:rPr lang="cs-CZ" sz="2000" b="1" dirty="0" err="1"/>
              <a:t>stratigraphy</a:t>
            </a:r>
            <a:r>
              <a:rPr lang="cs-CZ" sz="2000" b="1" dirty="0"/>
              <a:t> and </a:t>
            </a:r>
            <a:r>
              <a:rPr lang="cs-CZ" sz="2000" b="1" dirty="0" err="1"/>
              <a:t>till</a:t>
            </a:r>
            <a:r>
              <a:rPr lang="cs-CZ" sz="2000" b="1" dirty="0"/>
              <a:t> </a:t>
            </a:r>
            <a:r>
              <a:rPr lang="cs-CZ" sz="2000" b="1" dirty="0" err="1"/>
              <a:t>petrography</a:t>
            </a:r>
            <a:r>
              <a:rPr lang="cs-CZ" sz="2000" b="1" dirty="0"/>
              <a:t> of the </a:t>
            </a:r>
            <a:r>
              <a:rPr lang="cs-CZ" sz="2000" b="1" dirty="0" err="1"/>
              <a:t>Central</a:t>
            </a:r>
            <a:r>
              <a:rPr lang="cs-CZ" sz="2000" b="1" dirty="0"/>
              <a:t> Great </a:t>
            </a:r>
            <a:r>
              <a:rPr lang="cs-CZ" sz="2000" b="1" dirty="0" err="1"/>
              <a:t>Poland</a:t>
            </a:r>
            <a:r>
              <a:rPr lang="cs-CZ" sz="2000" b="1" dirty="0"/>
              <a:t> </a:t>
            </a:r>
            <a:r>
              <a:rPr lang="cs-CZ" sz="2000" b="1" dirty="0" err="1"/>
              <a:t>lowland</a:t>
            </a:r>
            <a:r>
              <a:rPr lang="cs-CZ" sz="2000" b="1" dirty="0"/>
              <a:t>, Western </a:t>
            </a:r>
            <a:r>
              <a:rPr lang="cs-CZ" sz="2000" b="1" dirty="0" err="1"/>
              <a:t>Poland</a:t>
            </a:r>
            <a:r>
              <a:rPr lang="cs-CZ" sz="2000" b="1" dirty="0"/>
              <a:t> </a:t>
            </a:r>
            <a:r>
              <a:rPr lang="cs-CZ" sz="2000" dirty="0"/>
              <a:t>(66 stránkový článek)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cs-CZ" sz="2000" dirty="0"/>
              <a:t>na základě abiotických proxy (zrnitostní frakce, tvar a stupeň zaoblení klastů, podíl CaCO</a:t>
            </a:r>
            <a:r>
              <a:rPr lang="cs-CZ" sz="2000" baseline="-25000" dirty="0"/>
              <a:t>3</a:t>
            </a:r>
            <a:r>
              <a:rPr lang="cs-CZ" sz="2000" dirty="0"/>
              <a:t>, podíl těžkých prvků) studuje 10 </a:t>
            </a:r>
            <a:r>
              <a:rPr lang="cs-CZ" sz="2000" dirty="0" err="1"/>
              <a:t>tillových</a:t>
            </a:r>
            <a:r>
              <a:rPr lang="cs-CZ" sz="2000" dirty="0"/>
              <a:t> uloženin v okolí Poznaně a Lešna → řadí jednotlivé sekvence k patřičným glaciálním fázím → posléze koreluje s okolními oblastmi (otevření vědy pro zahraničí)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cs-CZ" sz="20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9B916-442E-4A20-9DC8-B769F0D42551}" type="slidenum">
              <a:rPr lang="cs-CZ" smtClean="0"/>
              <a:t>27</a:t>
            </a:fld>
            <a:endParaRPr lang="cs-CZ"/>
          </a:p>
        </p:txBody>
      </p:sp>
      <p:pic>
        <p:nvPicPr>
          <p:cNvPr id="3074" name="Picture 2" descr="Výsledek obrázku pro Dariusz Krzyszkowsk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7136" y="6160"/>
            <a:ext cx="2204864" cy="2204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9496" y="4175602"/>
            <a:ext cx="3486969" cy="2463191"/>
          </a:xfrm>
          <a:prstGeom prst="rect">
            <a:avLst/>
          </a:prstGeom>
        </p:spPr>
      </p:pic>
      <p:pic>
        <p:nvPicPr>
          <p:cNvPr id="3076" name="Picture 4" descr="Výsledek obrázku pro krzyszkowski pleistocene pozna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2024" y="4130471"/>
            <a:ext cx="3269439" cy="2504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47522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B558F58E-93BA-44A3-BCDA-585AFF2E4F3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https://scontent-frx5-1.xx.fbcdn.net/v/t31.0-1/c39.0.960.960/p960x960/1264799_552433671495713_498737344_o.jpg?oh=f92ce00e98f8424d847640974ae91529&amp;oe=5B029F2C">
            <a:extLst>
              <a:ext uri="{FF2B5EF4-FFF2-40B4-BE49-F238E27FC236}">
                <a16:creationId xmlns:a16="http://schemas.microsoft.com/office/drawing/2014/main" id="{CE79B1B3-D489-4385-8663-9670ED5114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44"/>
          <a:stretch/>
        </p:blipFill>
        <p:spPr bwMode="auto">
          <a:xfrm>
            <a:off x="5913123" y="10"/>
            <a:ext cx="6278877" cy="6857990"/>
          </a:xfrm>
          <a:custGeom>
            <a:avLst/>
            <a:gdLst>
              <a:gd name="connsiteX0" fmla="*/ 45571 w 6278877"/>
              <a:gd name="connsiteY0" fmla="*/ 0 h 6858000"/>
              <a:gd name="connsiteX1" fmla="*/ 6278877 w 6278877"/>
              <a:gd name="connsiteY1" fmla="*/ 0 h 6858000"/>
              <a:gd name="connsiteX2" fmla="*/ 6278877 w 6278877"/>
              <a:gd name="connsiteY2" fmla="*/ 6858000 h 6858000"/>
              <a:gd name="connsiteX3" fmla="*/ 3292307 w 6278877"/>
              <a:gd name="connsiteY3" fmla="*/ 6858000 h 6858000"/>
              <a:gd name="connsiteX4" fmla="*/ 3181525 w 6278877"/>
              <a:gd name="connsiteY4" fmla="*/ 6786980 h 6858000"/>
              <a:gd name="connsiteX5" fmla="*/ 0 w 6278877"/>
              <a:gd name="connsiteY5" fmla="*/ 803252 h 6858000"/>
              <a:gd name="connsiteX6" fmla="*/ 37255 w 6278877"/>
              <a:gd name="connsiteY6" fmla="*/ 6544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78877" h="6858000">
                <a:moveTo>
                  <a:pt x="45571" y="0"/>
                </a:moveTo>
                <a:lnTo>
                  <a:pt x="6278877" y="0"/>
                </a:lnTo>
                <a:lnTo>
                  <a:pt x="6278877" y="6858000"/>
                </a:lnTo>
                <a:lnTo>
                  <a:pt x="3292307" y="6858000"/>
                </a:lnTo>
                <a:lnTo>
                  <a:pt x="3181525" y="6786980"/>
                </a:lnTo>
                <a:cubicBezTo>
                  <a:pt x="1262020" y="5490189"/>
                  <a:pt x="0" y="3294101"/>
                  <a:pt x="0" y="803252"/>
                </a:cubicBezTo>
                <a:cubicBezTo>
                  <a:pt x="0" y="554167"/>
                  <a:pt x="12619" y="308030"/>
                  <a:pt x="37255" y="6544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BCD0BBC1-A7D4-445D-98AC-95A6A45D8EBB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20" y="2316480"/>
            <a:ext cx="493776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Nadpis 1">
            <a:extLst>
              <a:ext uri="{FF2B5EF4-FFF2-40B4-BE49-F238E27FC236}">
                <a16:creationId xmlns:a16="http://schemas.microsoft.com/office/drawing/2014/main" id="{6FB07F7D-1F59-4263-B2E6-46ED3EFB5D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2631125"/>
            <a:ext cx="4983480" cy="2397443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en-US" sz="3600" dirty="0">
                <a:cs typeface="Arial" panose="020B0604020202020204" pitchFamily="34" charset="0"/>
              </a:rPr>
              <a:t>3. Erasmus </a:t>
            </a:r>
            <a:r>
              <a:rPr lang="en-US" sz="3600" dirty="0" err="1">
                <a:cs typeface="Arial" panose="020B0604020202020204" pitchFamily="34" charset="0"/>
              </a:rPr>
              <a:t>pobyt</a:t>
            </a:r>
            <a:r>
              <a:rPr lang="en-US" sz="3600" dirty="0">
                <a:cs typeface="Arial" panose="020B0604020202020204" pitchFamily="34" charset="0"/>
              </a:rPr>
              <a:t> </a:t>
            </a:r>
            <a:r>
              <a:rPr lang="en-US" sz="3600" dirty="0" err="1">
                <a:cs typeface="Arial" panose="020B0604020202020204" pitchFamily="34" charset="0"/>
              </a:rPr>
              <a:t>ve</a:t>
            </a:r>
            <a:r>
              <a:rPr lang="en-US" sz="3600" dirty="0">
                <a:cs typeface="Arial" panose="020B0604020202020204" pitchFamily="34" charset="0"/>
              </a:rPr>
              <a:t> </a:t>
            </a:r>
            <a:r>
              <a:rPr lang="en-US" sz="3600" dirty="0" err="1">
                <a:cs typeface="Arial" panose="020B0604020202020204" pitchFamily="34" charset="0"/>
              </a:rPr>
              <a:t>Wrocławi</a:t>
            </a:r>
            <a:endParaRPr lang="en-US" sz="3600" dirty="0">
              <a:cs typeface="Arial" panose="020B0604020202020204" pitchFamily="34" charset="0"/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9B916-442E-4A20-9DC8-B769F0D42551}" type="slidenum">
              <a:rPr lang="cs-CZ" smtClean="0"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3198959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74857FB-82CE-4269-A5E6-7FB4CE96A6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82568"/>
          </a:xfrm>
        </p:spPr>
        <p:txBody>
          <a:bodyPr>
            <a:normAutofit/>
          </a:bodyPr>
          <a:lstStyle/>
          <a:p>
            <a:pPr algn="ctr"/>
            <a:r>
              <a:rPr lang="cs-CZ" sz="3600" dirty="0">
                <a:cs typeface="Arial" panose="020B0604020202020204" pitchFamily="34" charset="0"/>
              </a:rPr>
              <a:t>Erasmus pobyt ve </a:t>
            </a:r>
            <a:r>
              <a:rPr lang="cs-CZ" sz="3600" dirty="0" err="1">
                <a:cs typeface="Arial" panose="020B0604020202020204" pitchFamily="34" charset="0"/>
              </a:rPr>
              <a:t>Wrocławi</a:t>
            </a:r>
            <a:endParaRPr lang="cs-CZ" sz="3600" dirty="0">
              <a:cs typeface="Arial" panose="020B0604020202020204" pitchFamily="34" charset="0"/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9736B43-8DCD-4D3D-8E77-4CFBE73508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385" y="764704"/>
            <a:ext cx="10873208" cy="6093296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cs-CZ" sz="2000" dirty="0"/>
              <a:t>jarní semestr 2017 (únor – červen)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cs-CZ" sz="2000" dirty="0"/>
              <a:t>proč zrovna v Polsku? 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cs-CZ" sz="2000" dirty="0"/>
              <a:t>původně stáž </a:t>
            </a:r>
            <a:r>
              <a:rPr lang="cs-CZ" sz="2000" dirty="0" err="1"/>
              <a:t>Oban</a:t>
            </a:r>
            <a:r>
              <a:rPr lang="cs-CZ" sz="2000" dirty="0"/>
              <a:t> (SAMS, Skotsko) → Oslo, Norsko → Wrocław, Polsko (studijní průměr jako kritérium)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cs-CZ" sz="2000" dirty="0"/>
              <a:t>jaká byla motivace? → tradiční pozice Polska ve fyzické geografii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cs-CZ" sz="2000" dirty="0"/>
              <a:t>po příjezdu – ubytování – Dom </a:t>
            </a:r>
            <a:r>
              <a:rPr lang="cs-CZ" sz="2000" dirty="0" err="1"/>
              <a:t>Akademicki</a:t>
            </a:r>
            <a:r>
              <a:rPr lang="cs-CZ" sz="2000" dirty="0"/>
              <a:t> „</a:t>
            </a:r>
            <a:r>
              <a:rPr lang="cs-CZ" sz="2000" dirty="0" err="1"/>
              <a:t>Kredka</a:t>
            </a:r>
            <a:r>
              <a:rPr lang="cs-CZ" sz="2000" dirty="0"/>
              <a:t>“	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cs-CZ" sz="2000" dirty="0"/>
              <a:t>na začátku „</a:t>
            </a:r>
            <a:r>
              <a:rPr lang="cs-CZ" sz="2000" dirty="0" err="1"/>
              <a:t>Orientation</a:t>
            </a:r>
            <a:r>
              <a:rPr lang="cs-CZ" sz="2000" dirty="0"/>
              <a:t> </a:t>
            </a:r>
            <a:r>
              <a:rPr lang="cs-CZ" sz="2000" dirty="0" err="1"/>
              <a:t>week</a:t>
            </a:r>
            <a:r>
              <a:rPr lang="cs-CZ" sz="2000" dirty="0"/>
              <a:t>“ – jak to chodí na hostující univerzitě?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cs-CZ" sz="2000" dirty="0"/>
              <a:t>po příjezdu špatná situace → </a:t>
            </a:r>
            <a:r>
              <a:rPr lang="cs-CZ" sz="2000" b="1" dirty="0"/>
              <a:t>některé předměty zrušeny, nebo pouze pro Bc. studenty </a:t>
            </a:r>
            <a:r>
              <a:rPr lang="cs-CZ" sz="2000" dirty="0"/>
              <a:t>→ náhradní předměty + redukce těch odborných (+ kolize v rozvrhu) </a:t>
            </a:r>
            <a:r>
              <a:rPr lang="cs-CZ" sz="2000" dirty="0">
                <a:sym typeface="Wingdings" panose="05000000000000000000" pitchFamily="2" charset="2"/>
              </a:rPr>
              <a:t> </a:t>
            </a:r>
            <a:endParaRPr lang="cs-CZ" sz="2000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cs-CZ" sz="2000" b="1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cs-CZ" sz="2000" b="1" dirty="0"/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cs-CZ" sz="3200" b="1" dirty="0"/>
              <a:t>V čem je Erasmus dobrý?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9B916-442E-4A20-9DC8-B769F0D42551}" type="slidenum">
              <a:rPr lang="cs-CZ" smtClean="0"/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58575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CF32F22-6D53-4DC4-8366-256DB137D1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32656"/>
            <a:ext cx="12192000" cy="903000"/>
          </a:xfrm>
        </p:spPr>
        <p:txBody>
          <a:bodyPr>
            <a:normAutofit/>
          </a:bodyPr>
          <a:lstStyle/>
          <a:p>
            <a:pPr algn="ctr"/>
            <a:r>
              <a:rPr lang="cs-CZ" sz="3600" dirty="0">
                <a:cs typeface="Arial" panose="020B0604020202020204" pitchFamily="34" charset="0"/>
              </a:rPr>
              <a:t>Osnova a struktura (</a:t>
            </a:r>
            <a:r>
              <a:rPr lang="cs-CZ" sz="3600" dirty="0" err="1">
                <a:cs typeface="Arial" panose="020B0604020202020204" pitchFamily="34" charset="0"/>
              </a:rPr>
              <a:t>circa</a:t>
            </a:r>
            <a:r>
              <a:rPr lang="cs-CZ" sz="3600" dirty="0">
                <a:cs typeface="Arial" panose="020B0604020202020204" pitchFamily="34" charset="0"/>
              </a:rPr>
              <a:t> </a:t>
            </a:r>
            <a:r>
              <a:rPr lang="cs-CZ" sz="3600" dirty="0">
                <a:solidFill>
                  <a:srgbClr val="C00000"/>
                </a:solidFill>
                <a:cs typeface="Arial" panose="020B0604020202020204" pitchFamily="34" charset="0"/>
              </a:rPr>
              <a:t>40 + 10 minut</a:t>
            </a:r>
            <a:r>
              <a:rPr lang="cs-CZ" sz="3600" dirty="0">
                <a:cs typeface="Arial" panose="020B0604020202020204" pitchFamily="34" charset="0"/>
              </a:rPr>
              <a:t>)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984D5B7-BAA8-4AD4-9AF5-879B7DB560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5127" y="1556792"/>
            <a:ext cx="10515600" cy="4351337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cs-CZ" sz="2000" dirty="0">
                <a:cs typeface="Arial" panose="020B0604020202020204" pitchFamily="34" charset="0"/>
              </a:rPr>
              <a:t>geografie v polských městech – stručně Varšava, Krakov, Poznaň </a:t>
            </a:r>
            <a:r>
              <a:rPr lang="cs-CZ" sz="2000" dirty="0">
                <a:solidFill>
                  <a:srgbClr val="C00000"/>
                </a:solidFill>
                <a:cs typeface="Arial" panose="020B0604020202020204" pitchFamily="34" charset="0"/>
              </a:rPr>
              <a:t>(10 min)</a:t>
            </a: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endParaRPr lang="cs-CZ" sz="2000" dirty="0">
              <a:solidFill>
                <a:srgbClr val="C00000"/>
              </a:solidFill>
              <a:cs typeface="Arial" panose="020B0604020202020204" pitchFamily="34" charset="0"/>
            </a:endParaRP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cs-CZ" sz="2000" dirty="0">
                <a:cs typeface="Arial" panose="020B0604020202020204" pitchFamily="34" charset="0"/>
              </a:rPr>
              <a:t>geografie ve </a:t>
            </a:r>
            <a:r>
              <a:rPr lang="cs-CZ" sz="2000" dirty="0" err="1">
                <a:cs typeface="Arial" panose="020B0604020202020204" pitchFamily="34" charset="0"/>
              </a:rPr>
              <a:t>Wrocławi</a:t>
            </a:r>
            <a:r>
              <a:rPr lang="cs-CZ" sz="2000" dirty="0">
                <a:cs typeface="Arial" panose="020B0604020202020204" pitchFamily="34" charset="0"/>
              </a:rPr>
              <a:t> (Vratislavi) – historie, pracovníci, hl. směry bádání, projekty, publikace, předměty </a:t>
            </a:r>
            <a:r>
              <a:rPr lang="cs-CZ" sz="2000" dirty="0">
                <a:solidFill>
                  <a:srgbClr val="C00000"/>
                </a:solidFill>
                <a:cs typeface="Arial" panose="020B0604020202020204" pitchFamily="34" charset="0"/>
              </a:rPr>
              <a:t>(20 min)</a:t>
            </a: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endParaRPr lang="cs-CZ" sz="2000" dirty="0">
              <a:solidFill>
                <a:srgbClr val="C00000"/>
              </a:solidFill>
              <a:cs typeface="Arial" panose="020B0604020202020204" pitchFamily="34" charset="0"/>
            </a:endParaRP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cs-CZ" sz="2000" dirty="0">
                <a:cs typeface="Arial" panose="020B0604020202020204" pitchFamily="34" charset="0"/>
              </a:rPr>
              <a:t>zkušenosti a doporučení s Erasmus pobytem </a:t>
            </a:r>
            <a:r>
              <a:rPr lang="cs-CZ" sz="2000" dirty="0">
                <a:solidFill>
                  <a:srgbClr val="C00000"/>
                </a:solidFill>
                <a:cs typeface="Arial" panose="020B0604020202020204" pitchFamily="34" charset="0"/>
              </a:rPr>
              <a:t>(5-10 min) </a:t>
            </a:r>
            <a:r>
              <a:rPr lang="cs-CZ" sz="2000" dirty="0"/>
              <a:t>→</a:t>
            </a:r>
            <a:r>
              <a:rPr lang="cs-CZ" sz="2000" dirty="0">
                <a:cs typeface="Arial" panose="020B0604020202020204" pitchFamily="34" charset="0"/>
              </a:rPr>
              <a:t> pro Mgr. studenty, zpětná vazba učitelům</a:t>
            </a: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endParaRPr lang="cs-CZ" sz="2000" dirty="0">
              <a:solidFill>
                <a:srgbClr val="C00000"/>
              </a:solidFill>
              <a:cs typeface="Arial" panose="020B0604020202020204" pitchFamily="34" charset="0"/>
            </a:endParaRP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cs-CZ" sz="2000" dirty="0">
                <a:cs typeface="Arial" panose="020B0604020202020204" pitchFamily="34" charset="0"/>
              </a:rPr>
              <a:t>diskuze, dotazy </a:t>
            </a:r>
            <a:r>
              <a:rPr lang="cs-CZ" sz="2000" dirty="0">
                <a:solidFill>
                  <a:srgbClr val="C00000"/>
                </a:solidFill>
                <a:cs typeface="Arial" panose="020B0604020202020204" pitchFamily="34" charset="0"/>
              </a:rPr>
              <a:t>(5-10 min)</a:t>
            </a: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endParaRPr lang="cs-CZ" sz="2000" dirty="0">
              <a:solidFill>
                <a:srgbClr val="C00000"/>
              </a:solidFill>
              <a:cs typeface="Arial" panose="020B0604020202020204" pitchFamily="34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9B916-442E-4A20-9DC8-B769F0D42551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3150293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6B01B15-CE44-4229-9BC3-E16E11816C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7843" y="91886"/>
            <a:ext cx="12199843" cy="836712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/>
              <a:t>Erasmus – hodnocení obecně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2103695-E57D-4902-86E4-946E959CE8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360" y="908720"/>
            <a:ext cx="11665296" cy="4464496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cs-CZ" sz="2000" b="1" dirty="0">
                <a:solidFill>
                  <a:srgbClr val="FF0000"/>
                </a:solidFill>
              </a:rPr>
              <a:t>Negativa: 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cs-CZ" sz="2000" dirty="0"/>
              <a:t>spousta nesmyslné byrokracie (registrace do několika systémů)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cs-CZ" sz="2000" dirty="0"/>
              <a:t>někteří učitelé nejsou zvyklí komunikovat v ENG, či obecně se zahraničními studenty (zapomínání, náhrada výuky aj.)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cs-CZ" sz="2000" dirty="0"/>
              <a:t>nejednotný informační systém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cs-CZ" sz="2000" dirty="0"/>
              <a:t>pro geografy nabídka předmětů pouze v polštině (dá se řešit – učitel zopakuje, dá k dispozici prezentace – ovšem v polštině + spousta anglické literatury)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cs-CZ" sz="2000" dirty="0"/>
              <a:t>problematika uznávání předmětů z Erasmu jako povinně-volitelných (min. 39 kr.)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endParaRPr lang="cs-CZ" sz="2000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cs-CZ" sz="2000" b="1" dirty="0">
                <a:solidFill>
                  <a:srgbClr val="00B050"/>
                </a:solidFill>
              </a:rPr>
              <a:t>Pozitiva: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cs-CZ" sz="2000" dirty="0"/>
              <a:t>nespočet – rozvoj v životě osobním, neocenitelná zkušenost, částečné financování ze strany MU, zkušenost pouze jednou za život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cs-CZ" sz="2000" dirty="0"/>
              <a:t>možnost se zadarmo naučit polsky (nepříliš těžký jazyk)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cs-CZ" sz="2000" dirty="0"/>
              <a:t>velmi dobrá výuka angličtiny</a:t>
            </a:r>
          </a:p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8A60CE4-CDDB-4479-B953-D08617674D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9B916-442E-4A20-9DC8-B769F0D42551}" type="slidenum">
              <a:rPr lang="cs-CZ" smtClean="0"/>
              <a:t>30</a:t>
            </a:fld>
            <a:endParaRPr lang="cs-CZ"/>
          </a:p>
        </p:txBody>
      </p:sp>
      <p:cxnSp>
        <p:nvCxnSpPr>
          <p:cNvPr id="6" name="Přímá spojnice 5">
            <a:extLst>
              <a:ext uri="{FF2B5EF4-FFF2-40B4-BE49-F238E27FC236}">
                <a16:creationId xmlns:a16="http://schemas.microsoft.com/office/drawing/2014/main" id="{10B38A48-21EC-413B-9DA0-3D318CE6443C}"/>
              </a:ext>
            </a:extLst>
          </p:cNvPr>
          <p:cNvCxnSpPr/>
          <p:nvPr/>
        </p:nvCxnSpPr>
        <p:spPr>
          <a:xfrm>
            <a:off x="407368" y="5445224"/>
            <a:ext cx="11233248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TextovéPole 6">
            <a:extLst>
              <a:ext uri="{FF2B5EF4-FFF2-40B4-BE49-F238E27FC236}">
                <a16:creationId xmlns:a16="http://schemas.microsoft.com/office/drawing/2014/main" id="{3248FC47-9A3B-4AC4-9DEC-F067D4DDD84F}"/>
              </a:ext>
            </a:extLst>
          </p:cNvPr>
          <p:cNvSpPr txBox="1"/>
          <p:nvPr/>
        </p:nvSpPr>
        <p:spPr>
          <a:xfrm>
            <a:off x="410822" y="5820718"/>
            <a:ext cx="115143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2000" dirty="0"/>
              <a:t> Pokud se chce člověk zlepšit v tom co dělá, je lepší jet na odbornou stáž – Erasmus je spíše životní zkušenost.</a:t>
            </a:r>
          </a:p>
        </p:txBody>
      </p:sp>
    </p:spTree>
    <p:extLst>
      <p:ext uri="{BB962C8B-B14F-4D97-AF65-F5344CB8AC3E}">
        <p14:creationId xmlns:p14="http://schemas.microsoft.com/office/powerpoint/2010/main" val="341669561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7B1415F-8368-4ED1-A852-F71BEAE590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08720"/>
          </a:xfrm>
        </p:spPr>
        <p:txBody>
          <a:bodyPr>
            <a:normAutofit/>
          </a:bodyPr>
          <a:lstStyle/>
          <a:p>
            <a:pPr algn="ctr"/>
            <a:r>
              <a:rPr lang="cs-CZ" sz="3600" dirty="0"/>
              <a:t>příklad vyučovaného předmětu: </a:t>
            </a:r>
            <a:r>
              <a:rPr lang="cs-CZ" sz="3600" b="1" dirty="0" err="1"/>
              <a:t>Dendrochronologia</a:t>
            </a:r>
            <a:r>
              <a:rPr lang="cs-CZ" sz="3600" b="1" dirty="0"/>
              <a:t> w </a:t>
            </a:r>
            <a:r>
              <a:rPr lang="cs-CZ" sz="3600" b="1" dirty="0" err="1"/>
              <a:t>praktyce</a:t>
            </a:r>
            <a:endParaRPr lang="cs-CZ" sz="3600" b="1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EB6A229-A29D-4AB0-8792-C373815A1E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360" y="1052736"/>
            <a:ext cx="10515600" cy="5400600"/>
          </a:xfrm>
        </p:spPr>
        <p:txBody>
          <a:bodyPr>
            <a:normAutofit/>
          </a:bodyPr>
          <a:lstStyle/>
          <a:p>
            <a:r>
              <a:rPr lang="cs-CZ" sz="2000" dirty="0"/>
              <a:t>přednášky (anatomie dřevní struktur na vícero úrovních, standartní metodika odběru vzorků)</a:t>
            </a:r>
          </a:p>
          <a:p>
            <a:r>
              <a:rPr lang="cs-CZ" sz="2000" dirty="0"/>
              <a:t>cvičení (určování druhů stromů na základě snímků pod mikroskopem – výhody a nevýhody pro dané aplikace – svahové procesy, znečištění aj.)</a:t>
            </a:r>
          </a:p>
          <a:p>
            <a:r>
              <a:rPr lang="cs-CZ" sz="2000" dirty="0"/>
              <a:t>laboratorní cvičení → analýza v programu COFECHA (</a:t>
            </a:r>
            <a:r>
              <a:rPr lang="cs-CZ" sz="2000" dirty="0" err="1"/>
              <a:t>scan</a:t>
            </a:r>
            <a:r>
              <a:rPr lang="cs-CZ" sz="2000" dirty="0"/>
              <a:t> → tloušťka přírůstků a </a:t>
            </a:r>
            <a:r>
              <a:rPr lang="cs-CZ" sz="2000" dirty="0" err="1"/>
              <a:t>cross</a:t>
            </a:r>
            <a:r>
              <a:rPr lang="cs-CZ" sz="2000" dirty="0"/>
              <a:t>-dating → grafy)</a:t>
            </a:r>
          </a:p>
          <a:p>
            <a:r>
              <a:rPr lang="cs-CZ" sz="2000" dirty="0"/>
              <a:t>terénní exkurze (terénní den) 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9B916-442E-4A20-9DC8-B769F0D42551}" type="slidenum">
              <a:rPr lang="cs-CZ" smtClean="0"/>
              <a:t>31</a:t>
            </a:fld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213DA44F-BBA1-4952-86A2-5716BD92CF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714" y="3498124"/>
            <a:ext cx="5040519" cy="3223351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E708C587-9907-414B-9E58-16AF70AF10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346502"/>
            <a:ext cx="5431911" cy="327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4308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Reference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>
                <a:hlinkClick r:id="rId2"/>
              </a:rPr>
              <a:t>http://www.wiw.pl/szkoly/studia.asp?id1=5&amp;id2=6&amp;m=72&amp;i=w</a:t>
            </a:r>
            <a:endParaRPr lang="cs-CZ" dirty="0"/>
          </a:p>
          <a:p>
            <a:r>
              <a:rPr lang="cs-CZ" dirty="0">
                <a:hlinkClick r:id="rId3"/>
              </a:rPr>
              <a:t>http://www.researchgate.net</a:t>
            </a:r>
            <a:endParaRPr lang="cs-CZ" dirty="0"/>
          </a:p>
          <a:p>
            <a:r>
              <a:rPr lang="cs-CZ" dirty="0">
                <a:hlinkClick r:id="rId4"/>
              </a:rPr>
              <a:t>http://www.academia.edu</a:t>
            </a:r>
            <a:endParaRPr lang="cs-CZ" dirty="0"/>
          </a:p>
          <a:p>
            <a:r>
              <a:rPr lang="cs-CZ" dirty="0">
                <a:hlinkClick r:id="rId5"/>
              </a:rPr>
              <a:t>http://www.geogr.uni.wroc.pl/</a:t>
            </a:r>
            <a:endParaRPr lang="cs-CZ" dirty="0"/>
          </a:p>
          <a:p>
            <a:r>
              <a:rPr lang="cs-CZ" dirty="0">
                <a:hlinkClick r:id="rId6"/>
              </a:rPr>
              <a:t>http://www.geomorph.org/piotr-migon/</a:t>
            </a:r>
            <a:endParaRPr lang="cs-CZ" dirty="0"/>
          </a:p>
          <a:p>
            <a:r>
              <a:rPr lang="cs-CZ" dirty="0">
                <a:hlinkClick r:id="rId7"/>
              </a:rPr>
              <a:t>http://py.wgsr.uw.edu.pl/en/science</a:t>
            </a:r>
            <a:endParaRPr lang="cs-CZ" dirty="0"/>
          </a:p>
          <a:p>
            <a:r>
              <a:rPr lang="cs-CZ" dirty="0">
                <a:hlinkClick r:id="rId8"/>
              </a:rPr>
              <a:t>https://www.researchgate.net/institution/University_of_Warsaw/department/Faculty_of_Geography_and_Regional_Studies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9B916-442E-4A20-9DC8-B769F0D42551}" type="slidenum">
              <a:rPr lang="cs-CZ" smtClean="0"/>
              <a:t>32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6346658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45127" y="2636912"/>
            <a:ext cx="10515600" cy="2016224"/>
          </a:xfrm>
        </p:spPr>
        <p:txBody>
          <a:bodyPr>
            <a:normAutofit fontScale="90000"/>
          </a:bodyPr>
          <a:lstStyle/>
          <a:p>
            <a:pPr algn="ctr"/>
            <a:r>
              <a:rPr lang="cs-CZ" sz="4900" b="1" dirty="0"/>
              <a:t>Děkuji za pozornost</a:t>
            </a:r>
            <a:r>
              <a:rPr lang="cs-CZ" sz="3600" b="1" dirty="0"/>
              <a:t/>
            </a:r>
            <a:br>
              <a:rPr lang="cs-CZ" sz="3600" b="1" dirty="0"/>
            </a:br>
            <a:r>
              <a:rPr lang="cs-CZ" sz="3600" b="1" dirty="0"/>
              <a:t/>
            </a:r>
            <a:br>
              <a:rPr lang="cs-CZ" sz="3600" b="1" dirty="0"/>
            </a:br>
            <a:r>
              <a:rPr lang="cs-CZ" sz="3600" b="1" dirty="0"/>
              <a:t/>
            </a:r>
            <a:br>
              <a:rPr lang="cs-CZ" sz="3600" b="1" dirty="0"/>
            </a:br>
            <a:r>
              <a:rPr lang="cs-CZ" sz="3600" b="1" dirty="0"/>
              <a:t>Tomáš Čejka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9B916-442E-4A20-9DC8-B769F0D42551}" type="slidenum">
              <a:rPr lang="cs-CZ" smtClean="0"/>
              <a:t>33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476107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B558F58E-93BA-44A3-BCDA-585AFF2E4F3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https://scontent-frx5-1.xx.fbcdn.net/v/t31.0-1/c39.0.960.960/p960x960/1264799_552433671495713_498737344_o.jpg?oh=f92ce00e98f8424d847640974ae91529&amp;oe=5B029F2C">
            <a:extLst>
              <a:ext uri="{FF2B5EF4-FFF2-40B4-BE49-F238E27FC236}">
                <a16:creationId xmlns:a16="http://schemas.microsoft.com/office/drawing/2014/main" id="{26546FB5-CB32-4122-AC8C-0A5B094B15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44"/>
          <a:stretch/>
        </p:blipFill>
        <p:spPr bwMode="auto">
          <a:xfrm>
            <a:off x="5913123" y="10"/>
            <a:ext cx="6278877" cy="6857990"/>
          </a:xfrm>
          <a:custGeom>
            <a:avLst/>
            <a:gdLst>
              <a:gd name="connsiteX0" fmla="*/ 45571 w 6278877"/>
              <a:gd name="connsiteY0" fmla="*/ 0 h 6858000"/>
              <a:gd name="connsiteX1" fmla="*/ 6278877 w 6278877"/>
              <a:gd name="connsiteY1" fmla="*/ 0 h 6858000"/>
              <a:gd name="connsiteX2" fmla="*/ 6278877 w 6278877"/>
              <a:gd name="connsiteY2" fmla="*/ 6858000 h 6858000"/>
              <a:gd name="connsiteX3" fmla="*/ 3292307 w 6278877"/>
              <a:gd name="connsiteY3" fmla="*/ 6858000 h 6858000"/>
              <a:gd name="connsiteX4" fmla="*/ 3181525 w 6278877"/>
              <a:gd name="connsiteY4" fmla="*/ 6786980 h 6858000"/>
              <a:gd name="connsiteX5" fmla="*/ 0 w 6278877"/>
              <a:gd name="connsiteY5" fmla="*/ 803252 h 6858000"/>
              <a:gd name="connsiteX6" fmla="*/ 37255 w 6278877"/>
              <a:gd name="connsiteY6" fmla="*/ 6544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78877" h="6858000">
                <a:moveTo>
                  <a:pt x="45571" y="0"/>
                </a:moveTo>
                <a:lnTo>
                  <a:pt x="6278877" y="0"/>
                </a:lnTo>
                <a:lnTo>
                  <a:pt x="6278877" y="6858000"/>
                </a:lnTo>
                <a:lnTo>
                  <a:pt x="3292307" y="6858000"/>
                </a:lnTo>
                <a:lnTo>
                  <a:pt x="3181525" y="6786980"/>
                </a:lnTo>
                <a:cubicBezTo>
                  <a:pt x="1262020" y="5490189"/>
                  <a:pt x="0" y="3294101"/>
                  <a:pt x="0" y="803252"/>
                </a:cubicBezTo>
                <a:cubicBezTo>
                  <a:pt x="0" y="554167"/>
                  <a:pt x="12619" y="308030"/>
                  <a:pt x="37255" y="6544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BCD0BBC1-A7D4-445D-98AC-95A6A45D8EBB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20" y="2316480"/>
            <a:ext cx="493776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Nadpis 1">
            <a:extLst>
              <a:ext uri="{FF2B5EF4-FFF2-40B4-BE49-F238E27FC236}">
                <a16:creationId xmlns:a16="http://schemas.microsoft.com/office/drawing/2014/main" id="{BB6B3F65-ADEC-435A-AA7F-2F0E2B9D37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2631125"/>
            <a:ext cx="4983480" cy="3750203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3600" b="1" dirty="0">
                <a:cs typeface="Arial" panose="020B0604020202020204" pitchFamily="34" charset="0"/>
              </a:rPr>
              <a:t>1. </a:t>
            </a:r>
            <a:r>
              <a:rPr lang="en-US" sz="3600" b="1" dirty="0" err="1">
                <a:cs typeface="Arial" panose="020B0604020202020204" pitchFamily="34" charset="0"/>
              </a:rPr>
              <a:t>Geografie</a:t>
            </a:r>
            <a:r>
              <a:rPr lang="en-US" sz="3600" b="1" dirty="0">
                <a:cs typeface="Arial" panose="020B0604020202020204" pitchFamily="34" charset="0"/>
              </a:rPr>
              <a:t> v </a:t>
            </a:r>
            <a:r>
              <a:rPr lang="en-US" sz="3600" b="1" dirty="0" err="1">
                <a:cs typeface="Arial" panose="020B0604020202020204" pitchFamily="34" charset="0"/>
              </a:rPr>
              <a:t>polských</a:t>
            </a:r>
            <a:r>
              <a:rPr lang="en-US" sz="3600" b="1" dirty="0">
                <a:cs typeface="Arial" panose="020B0604020202020204" pitchFamily="34" charset="0"/>
              </a:rPr>
              <a:t> </a:t>
            </a:r>
            <a:r>
              <a:rPr lang="en-US" sz="3600" b="1" dirty="0" err="1">
                <a:cs typeface="Arial" panose="020B0604020202020204" pitchFamily="34" charset="0"/>
              </a:rPr>
              <a:t>městech</a:t>
            </a:r>
            <a:r>
              <a:rPr lang="en-US" sz="3600" b="1" dirty="0">
                <a:cs typeface="Arial" panose="020B0604020202020204" pitchFamily="34" charset="0"/>
              </a:rPr>
              <a:t/>
            </a:r>
            <a:br>
              <a:rPr lang="en-US" sz="3600" b="1" dirty="0">
                <a:cs typeface="Arial" panose="020B0604020202020204" pitchFamily="34" charset="0"/>
              </a:rPr>
            </a:br>
            <a:r>
              <a:rPr lang="en-US" sz="3600" b="1" dirty="0">
                <a:cs typeface="Arial" panose="020B0604020202020204" pitchFamily="34" charset="0"/>
              </a:rPr>
              <a:t>(VŠ</a:t>
            </a:r>
            <a:r>
              <a:rPr lang="cs-CZ" sz="3600" b="1" dirty="0">
                <a:cs typeface="Arial" panose="020B0604020202020204" pitchFamily="34" charset="0"/>
              </a:rPr>
              <a:t> </a:t>
            </a:r>
            <a:r>
              <a:rPr lang="en-US" sz="3600" b="1" dirty="0" err="1">
                <a:cs typeface="Arial" panose="020B0604020202020204" pitchFamily="34" charset="0"/>
              </a:rPr>
              <a:t>pracoviště</a:t>
            </a:r>
            <a:r>
              <a:rPr lang="en-US" sz="3600" b="1" dirty="0">
                <a:cs typeface="Arial" panose="020B0604020202020204" pitchFamily="34" charset="0"/>
              </a:rPr>
              <a:t>)</a:t>
            </a:r>
            <a:r>
              <a:rPr lang="cs-CZ" sz="3600" dirty="0">
                <a:cs typeface="Arial" panose="020B0604020202020204" pitchFamily="34" charset="0"/>
              </a:rPr>
              <a:t/>
            </a:r>
            <a:br>
              <a:rPr lang="cs-CZ" sz="3600" dirty="0">
                <a:cs typeface="Arial" panose="020B0604020202020204" pitchFamily="34" charset="0"/>
              </a:rPr>
            </a:br>
            <a:r>
              <a:rPr lang="cs-CZ" sz="3600" dirty="0">
                <a:cs typeface="Arial" panose="020B0604020202020204" pitchFamily="34" charset="0"/>
              </a:rPr>
              <a:t/>
            </a:r>
            <a:br>
              <a:rPr lang="cs-CZ" sz="3600" dirty="0">
                <a:cs typeface="Arial" panose="020B0604020202020204" pitchFamily="34" charset="0"/>
              </a:rPr>
            </a:br>
            <a:r>
              <a:rPr lang="cs-CZ" sz="3600" dirty="0">
                <a:cs typeface="Arial" panose="020B0604020202020204" pitchFamily="34" charset="0"/>
              </a:rPr>
              <a:t/>
            </a:r>
            <a:br>
              <a:rPr lang="cs-CZ" sz="3600" dirty="0">
                <a:cs typeface="Arial" panose="020B0604020202020204" pitchFamily="34" charset="0"/>
              </a:rPr>
            </a:br>
            <a:r>
              <a:rPr lang="cs-CZ" sz="2800" dirty="0">
                <a:cs typeface="Arial" panose="020B0604020202020204" pitchFamily="34" charset="0"/>
              </a:rPr>
              <a:t>(tři vědecké instituce)</a:t>
            </a:r>
            <a:endParaRPr lang="en-US" sz="3600" dirty="0">
              <a:cs typeface="Arial" panose="020B0604020202020204" pitchFamily="34" charset="0"/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9B916-442E-4A20-9DC8-B769F0D42551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051598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2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/>
              <a:t>Kolik univerzit nabízí studium fyzické geografie?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9376" y="1205061"/>
            <a:ext cx="8208912" cy="5271790"/>
          </a:xfrm>
        </p:spPr>
        <p:txBody>
          <a:bodyPr>
            <a:noAutofit/>
          </a:bodyPr>
          <a:lstStyle/>
          <a:p>
            <a:pPr marL="514350" indent="-51435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cs-CZ" sz="2000" b="1" dirty="0">
                <a:solidFill>
                  <a:srgbClr val="00B050"/>
                </a:solidFill>
              </a:rPr>
              <a:t>Varšava</a:t>
            </a:r>
            <a:r>
              <a:rPr lang="cs-CZ" sz="2000" b="1" dirty="0"/>
              <a:t> – </a:t>
            </a:r>
            <a:r>
              <a:rPr lang="cs-CZ" sz="2000" b="1" dirty="0" err="1"/>
              <a:t>Universytet</a:t>
            </a:r>
            <a:r>
              <a:rPr lang="cs-CZ" sz="2000" b="1" dirty="0"/>
              <a:t> </a:t>
            </a:r>
            <a:r>
              <a:rPr lang="cs-CZ" sz="2000" b="1" dirty="0" err="1"/>
              <a:t>Warszawski</a:t>
            </a:r>
            <a:endParaRPr lang="cs-CZ" sz="2000" b="1" dirty="0"/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cs-CZ" sz="2000" b="1" dirty="0">
                <a:solidFill>
                  <a:srgbClr val="0070C0"/>
                </a:solidFill>
              </a:rPr>
              <a:t>Krakov</a:t>
            </a:r>
            <a:r>
              <a:rPr lang="cs-CZ" sz="2000" b="1" dirty="0"/>
              <a:t> – </a:t>
            </a:r>
            <a:r>
              <a:rPr lang="cs-CZ" sz="2000" b="1" dirty="0" err="1"/>
              <a:t>Uniwersytet</a:t>
            </a:r>
            <a:r>
              <a:rPr lang="cs-CZ" sz="2000" b="1" dirty="0"/>
              <a:t> </a:t>
            </a:r>
            <a:r>
              <a:rPr lang="cs-CZ" sz="2000" b="1" dirty="0" err="1"/>
              <a:t>Jagielloński</a:t>
            </a:r>
            <a:r>
              <a:rPr lang="cs-CZ" sz="2000" b="1" dirty="0"/>
              <a:t> w </a:t>
            </a:r>
            <a:r>
              <a:rPr lang="cs-CZ" sz="2000" b="1" dirty="0" err="1"/>
              <a:t>Krakowie</a:t>
            </a:r>
            <a:r>
              <a:rPr lang="cs-CZ" sz="2000" b="1" dirty="0"/>
              <a:t>, </a:t>
            </a:r>
            <a:r>
              <a:rPr lang="cs-CZ" sz="2000" b="1" dirty="0" err="1"/>
              <a:t>Akademia</a:t>
            </a:r>
            <a:r>
              <a:rPr lang="cs-CZ" sz="2000" b="1" dirty="0"/>
              <a:t> </a:t>
            </a:r>
            <a:r>
              <a:rPr lang="cs-CZ" sz="2000" b="1" dirty="0" err="1"/>
              <a:t>Pedagogiczna</a:t>
            </a:r>
            <a:r>
              <a:rPr lang="cs-CZ" sz="2000" b="1" dirty="0"/>
              <a:t> w </a:t>
            </a:r>
            <a:r>
              <a:rPr lang="cs-CZ" sz="2000" b="1" dirty="0" err="1"/>
              <a:t>Krakowie</a:t>
            </a:r>
            <a:endParaRPr lang="cs-CZ" sz="2000" b="1" dirty="0"/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cs-CZ" sz="2000" b="1" dirty="0">
                <a:solidFill>
                  <a:srgbClr val="00B050"/>
                </a:solidFill>
              </a:rPr>
              <a:t>Poznaň</a:t>
            </a:r>
            <a:r>
              <a:rPr lang="cs-CZ" sz="2000" b="1" dirty="0"/>
              <a:t> – </a:t>
            </a:r>
            <a:r>
              <a:rPr lang="pl-PL" sz="2000" b="1" dirty="0"/>
              <a:t>Uniwersytet im. Adama Mickiewicza w Poznaniu</a:t>
            </a: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cs-CZ" sz="2000" dirty="0">
                <a:solidFill>
                  <a:srgbClr val="0070C0"/>
                </a:solidFill>
              </a:rPr>
              <a:t>Lodž</a:t>
            </a:r>
            <a:r>
              <a:rPr lang="cs-CZ" sz="2000" dirty="0"/>
              <a:t> – </a:t>
            </a:r>
            <a:r>
              <a:rPr lang="cs-CZ" sz="2000" dirty="0" err="1"/>
              <a:t>Uniwersytet</a:t>
            </a:r>
            <a:r>
              <a:rPr lang="cs-CZ" sz="2000" dirty="0"/>
              <a:t> </a:t>
            </a:r>
            <a:r>
              <a:rPr lang="cs-CZ" sz="2000" dirty="0" err="1"/>
              <a:t>Łódzki</a:t>
            </a:r>
            <a:endParaRPr lang="cs-CZ" sz="2000" dirty="0"/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cs-CZ" sz="2000" dirty="0">
                <a:solidFill>
                  <a:srgbClr val="00B050"/>
                </a:solidFill>
              </a:rPr>
              <a:t>Gdaňsk</a:t>
            </a:r>
            <a:r>
              <a:rPr lang="cs-CZ" sz="2000" dirty="0"/>
              <a:t> – </a:t>
            </a:r>
            <a:r>
              <a:rPr lang="cs-CZ" sz="2000" dirty="0" err="1"/>
              <a:t>Uniwersytet</a:t>
            </a:r>
            <a:r>
              <a:rPr lang="cs-CZ" sz="2000" dirty="0"/>
              <a:t> </a:t>
            </a:r>
            <a:r>
              <a:rPr lang="cs-CZ" sz="2000" dirty="0" err="1"/>
              <a:t>Gdański</a:t>
            </a:r>
            <a:r>
              <a:rPr lang="cs-CZ" sz="2000" dirty="0"/>
              <a:t> (</a:t>
            </a:r>
            <a:r>
              <a:rPr lang="cs-CZ" sz="2000" i="1" dirty="0"/>
              <a:t>i oceánografie</a:t>
            </a:r>
            <a:r>
              <a:rPr lang="cs-CZ" sz="2000" dirty="0"/>
              <a:t>)</a:t>
            </a: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cs-CZ" sz="2000" dirty="0">
                <a:solidFill>
                  <a:srgbClr val="0070C0"/>
                </a:solidFill>
              </a:rPr>
              <a:t>Lublin</a:t>
            </a:r>
            <a:r>
              <a:rPr lang="cs-CZ" sz="2000" dirty="0"/>
              <a:t> – </a:t>
            </a:r>
            <a:r>
              <a:rPr lang="pl-PL" sz="2000" dirty="0"/>
              <a:t>Uniwersytet Marii Curie-Skłodowskiej w Lublinie</a:t>
            </a: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cs-CZ" sz="2000" dirty="0">
                <a:solidFill>
                  <a:srgbClr val="00B050"/>
                </a:solidFill>
              </a:rPr>
              <a:t>Vratislav</a:t>
            </a:r>
            <a:r>
              <a:rPr lang="cs-CZ" sz="2000" dirty="0"/>
              <a:t> – </a:t>
            </a:r>
            <a:r>
              <a:rPr lang="cs-CZ" sz="2000" dirty="0" err="1"/>
              <a:t>Universytet</a:t>
            </a:r>
            <a:r>
              <a:rPr lang="cs-CZ" sz="2000" dirty="0"/>
              <a:t> </a:t>
            </a:r>
            <a:r>
              <a:rPr lang="cs-CZ" sz="2000" dirty="0" err="1"/>
              <a:t>Wrocławski</a:t>
            </a:r>
            <a:endParaRPr lang="cs-CZ" sz="2000" dirty="0"/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cs-CZ" sz="2000" dirty="0">
                <a:solidFill>
                  <a:srgbClr val="0070C0"/>
                </a:solidFill>
              </a:rPr>
              <a:t>Toruň</a:t>
            </a:r>
            <a:r>
              <a:rPr lang="cs-CZ" sz="2000" dirty="0"/>
              <a:t> – </a:t>
            </a:r>
            <a:r>
              <a:rPr lang="cs-CZ" sz="2000" dirty="0" err="1"/>
              <a:t>Universytet</a:t>
            </a:r>
            <a:r>
              <a:rPr lang="cs-CZ" sz="2000" dirty="0"/>
              <a:t> </a:t>
            </a:r>
            <a:r>
              <a:rPr lang="cs-CZ" sz="2000" dirty="0" err="1"/>
              <a:t>Mikołaja</a:t>
            </a:r>
            <a:r>
              <a:rPr lang="cs-CZ" sz="2000" dirty="0"/>
              <a:t> </a:t>
            </a:r>
            <a:r>
              <a:rPr lang="cs-CZ" sz="2000" dirty="0" err="1"/>
              <a:t>Kopernika</a:t>
            </a:r>
            <a:r>
              <a:rPr lang="cs-CZ" sz="2000" dirty="0"/>
              <a:t> w </a:t>
            </a:r>
            <a:r>
              <a:rPr lang="cs-CZ" sz="2000" dirty="0" err="1"/>
              <a:t>Toruniu</a:t>
            </a:r>
            <a:endParaRPr lang="cs-CZ" sz="2000" dirty="0"/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cs-CZ" sz="2000" dirty="0">
                <a:solidFill>
                  <a:srgbClr val="00B050"/>
                </a:solidFill>
              </a:rPr>
              <a:t>Štětín</a:t>
            </a:r>
            <a:r>
              <a:rPr lang="cs-CZ" sz="2000" dirty="0"/>
              <a:t> – </a:t>
            </a:r>
            <a:r>
              <a:rPr lang="cs-CZ" sz="2000" dirty="0" err="1"/>
              <a:t>Universytet</a:t>
            </a:r>
            <a:r>
              <a:rPr lang="cs-CZ" sz="2000" dirty="0"/>
              <a:t> </a:t>
            </a:r>
            <a:r>
              <a:rPr lang="cs-CZ" sz="2000" dirty="0" err="1"/>
              <a:t>Szczeciński</a:t>
            </a:r>
            <a:endParaRPr lang="cs-CZ" sz="2000" dirty="0"/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cs-CZ" sz="2000" dirty="0" err="1">
                <a:solidFill>
                  <a:srgbClr val="0070C0"/>
                </a:solidFill>
              </a:rPr>
              <a:t>Sosnowiec</a:t>
            </a:r>
            <a:r>
              <a:rPr lang="cs-CZ" sz="2000" dirty="0"/>
              <a:t> – </a:t>
            </a:r>
            <a:r>
              <a:rPr lang="cs-CZ" sz="2000" dirty="0" err="1"/>
              <a:t>Universytet</a:t>
            </a:r>
            <a:r>
              <a:rPr lang="cs-CZ" sz="2000" dirty="0"/>
              <a:t> </a:t>
            </a:r>
            <a:r>
              <a:rPr lang="cs-CZ" sz="2000" dirty="0" err="1"/>
              <a:t>Śląski</a:t>
            </a:r>
            <a:r>
              <a:rPr lang="cs-CZ" sz="2000" dirty="0"/>
              <a:t> w </a:t>
            </a:r>
            <a:r>
              <a:rPr lang="cs-CZ" sz="2000" dirty="0" err="1"/>
              <a:t>Katowicach</a:t>
            </a:r>
            <a:endParaRPr lang="cs-CZ" sz="2000" dirty="0"/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cs-CZ" sz="2000" dirty="0" err="1">
                <a:solidFill>
                  <a:srgbClr val="00B050"/>
                </a:solidFill>
              </a:rPr>
              <a:t>Słupsk</a:t>
            </a:r>
            <a:r>
              <a:rPr lang="cs-CZ" sz="2000" dirty="0"/>
              <a:t> – </a:t>
            </a:r>
            <a:r>
              <a:rPr lang="pl-PL" sz="2000" dirty="0"/>
              <a:t>Wyższa Szkoła Pedagogiczna w Słupsku</a:t>
            </a: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pl-PL" sz="2000" dirty="0">
                <a:solidFill>
                  <a:srgbClr val="0070C0"/>
                </a:solidFill>
              </a:rPr>
              <a:t>Kielce</a:t>
            </a:r>
            <a:r>
              <a:rPr lang="pl-PL" sz="2000" dirty="0"/>
              <a:t> – Wyższa Szkoła Pedagogiczna w Kielcach</a:t>
            </a: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pl-PL" sz="2000" dirty="0" err="1">
                <a:solidFill>
                  <a:srgbClr val="00B050"/>
                </a:solidFill>
              </a:rPr>
              <a:t>Bydhošť</a:t>
            </a:r>
            <a:r>
              <a:rPr lang="pl-PL" sz="2000" dirty="0">
                <a:solidFill>
                  <a:srgbClr val="00B050"/>
                </a:solidFill>
              </a:rPr>
              <a:t> </a:t>
            </a:r>
            <a:r>
              <a:rPr lang="pl-PL" sz="2000" dirty="0"/>
              <a:t>– Wyższa Szkoła Pedagogiczna w Bydgoszczy</a:t>
            </a:r>
            <a:endParaRPr lang="cs-CZ" sz="2000" dirty="0"/>
          </a:p>
        </p:txBody>
      </p:sp>
      <p:sp>
        <p:nvSpPr>
          <p:cNvPr id="16" name="TextovéPole 15"/>
          <p:cNvSpPr txBox="1"/>
          <p:nvPr/>
        </p:nvSpPr>
        <p:spPr>
          <a:xfrm>
            <a:off x="8184232" y="3488551"/>
            <a:ext cx="3093219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i="1" dirty="0"/>
              <a:t>MU Brno</a:t>
            </a:r>
          </a:p>
          <a:p>
            <a:r>
              <a:rPr lang="cs-CZ" sz="2000" i="1" dirty="0"/>
              <a:t>UK Praha</a:t>
            </a:r>
          </a:p>
          <a:p>
            <a:r>
              <a:rPr lang="cs-CZ" sz="2000" i="1" dirty="0"/>
              <a:t>UPOL Olomouc</a:t>
            </a:r>
          </a:p>
          <a:p>
            <a:r>
              <a:rPr lang="cs-CZ" sz="2000" i="1" dirty="0"/>
              <a:t>OSU Ostrava</a:t>
            </a:r>
          </a:p>
          <a:p>
            <a:endParaRPr lang="cs-CZ" sz="2000" i="1" dirty="0"/>
          </a:p>
          <a:p>
            <a:r>
              <a:rPr lang="cs-CZ" sz="2000" i="1" dirty="0"/>
              <a:t>UNOB Brno</a:t>
            </a:r>
          </a:p>
          <a:p>
            <a:r>
              <a:rPr lang="cs-CZ" sz="2000" i="1" dirty="0"/>
              <a:t>JČU České Budějovice</a:t>
            </a:r>
          </a:p>
          <a:p>
            <a:r>
              <a:rPr lang="cs-CZ" sz="2000" i="1" dirty="0"/>
              <a:t>Technická univerzita Liberec</a:t>
            </a:r>
          </a:p>
          <a:p>
            <a:r>
              <a:rPr lang="cs-CZ" sz="2000" i="1" dirty="0"/>
              <a:t> </a:t>
            </a:r>
          </a:p>
        </p:txBody>
      </p:sp>
      <p:sp>
        <p:nvSpPr>
          <p:cNvPr id="17" name="TextovéPole 16"/>
          <p:cNvSpPr txBox="1"/>
          <p:nvPr/>
        </p:nvSpPr>
        <p:spPr>
          <a:xfrm>
            <a:off x="8184231" y="3033465"/>
            <a:ext cx="26891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i="1" dirty="0"/>
              <a:t>vs. situace v Česku…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9B916-442E-4A20-9DC8-B769F0D42551}" type="slidenum">
              <a:rPr lang="cs-CZ" smtClean="0"/>
              <a:t>5</a:t>
            </a:fld>
            <a:endParaRPr lang="cs-CZ"/>
          </a:p>
        </p:txBody>
      </p:sp>
      <p:cxnSp>
        <p:nvCxnSpPr>
          <p:cNvPr id="6" name="Přímá spojnice 5">
            <a:extLst>
              <a:ext uri="{FF2B5EF4-FFF2-40B4-BE49-F238E27FC236}">
                <a16:creationId xmlns:a16="http://schemas.microsoft.com/office/drawing/2014/main" id="{1F9EF5F1-68D5-4755-B17F-DA911B9D2EC7}"/>
              </a:ext>
            </a:extLst>
          </p:cNvPr>
          <p:cNvCxnSpPr>
            <a:stCxn id="16" idx="1"/>
            <a:endCxn id="16" idx="3"/>
          </p:cNvCxnSpPr>
          <p:nvPr/>
        </p:nvCxnSpPr>
        <p:spPr>
          <a:xfrm>
            <a:off x="8184232" y="4919712"/>
            <a:ext cx="3093219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3384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EFBCF42-FCC4-4F18-82E3-3DAE3F6266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116" y="0"/>
            <a:ext cx="10705628" cy="975008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>
                <a:cs typeface="Arial" panose="020B0604020202020204" pitchFamily="34" charset="0"/>
              </a:rPr>
              <a:t>Geografie ve Varšavě (</a:t>
            </a:r>
            <a:r>
              <a:rPr lang="cs-CZ" sz="3600" b="1" i="1" dirty="0" err="1">
                <a:cs typeface="Arial" panose="020B0604020202020204" pitchFamily="34" charset="0"/>
              </a:rPr>
              <a:t>Uniwersytet</a:t>
            </a:r>
            <a:r>
              <a:rPr lang="cs-CZ" sz="3600" b="1" i="1" dirty="0">
                <a:cs typeface="Arial" panose="020B0604020202020204" pitchFamily="34" charset="0"/>
              </a:rPr>
              <a:t> </a:t>
            </a:r>
            <a:r>
              <a:rPr lang="cs-CZ" sz="3600" b="1" i="1" dirty="0" err="1">
                <a:cs typeface="Arial" panose="020B0604020202020204" pitchFamily="34" charset="0"/>
              </a:rPr>
              <a:t>Warszawski</a:t>
            </a:r>
            <a:r>
              <a:rPr lang="cs-CZ" sz="3600" b="1" i="1" dirty="0">
                <a:cs typeface="Arial" panose="020B0604020202020204" pitchFamily="34" charset="0"/>
              </a:rPr>
              <a:t>)</a:t>
            </a:r>
            <a:endParaRPr lang="cs-CZ" sz="3600" b="1" dirty="0">
              <a:cs typeface="Arial" panose="020B0604020202020204" pitchFamily="34" charset="0"/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C55651B-352C-4F6D-AA70-60990794A5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822" y="764704"/>
            <a:ext cx="11905833" cy="5760640"/>
          </a:xfrm>
        </p:spPr>
        <p:txBody>
          <a:bodyPr>
            <a:noAutofit/>
          </a:bodyPr>
          <a:lstStyle/>
          <a:p>
            <a:pPr>
              <a:lnSpc>
                <a:spcPct val="130000"/>
              </a:lnSpc>
              <a:spcBef>
                <a:spcPts val="0"/>
              </a:spcBef>
            </a:pPr>
            <a:r>
              <a:rPr lang="cs-CZ" sz="2000" dirty="0"/>
              <a:t>Varšavská univerzita → největší polská univerzita; založena r. 1816; 57 tis. studentů</a:t>
            </a:r>
          </a:p>
          <a:p>
            <a:pPr>
              <a:lnSpc>
                <a:spcPct val="130000"/>
              </a:lnSpc>
              <a:spcBef>
                <a:spcPts val="0"/>
              </a:spcBef>
            </a:pPr>
            <a:r>
              <a:rPr lang="pl-PL" sz="2000" dirty="0"/>
              <a:t>(</a:t>
            </a:r>
            <a:r>
              <a:rPr lang="pl-PL" sz="2000" dirty="0" err="1"/>
              <a:t>Fakulta</a:t>
            </a:r>
            <a:r>
              <a:rPr lang="pl-PL" sz="2000" dirty="0"/>
              <a:t>) Wydział Geografii i Studiów Regionalnych (</a:t>
            </a:r>
            <a:r>
              <a:rPr lang="pl-PL" sz="2000" dirty="0" err="1"/>
              <a:t>založeno</a:t>
            </a:r>
            <a:r>
              <a:rPr lang="pl-PL" sz="2000" dirty="0"/>
              <a:t> r. 1918)</a:t>
            </a:r>
          </a:p>
          <a:p>
            <a:pPr>
              <a:lnSpc>
                <a:spcPct val="130000"/>
              </a:lnSpc>
              <a:spcBef>
                <a:spcPts val="0"/>
              </a:spcBef>
            </a:pPr>
            <a:r>
              <a:rPr lang="cs-CZ" sz="2000" dirty="0"/>
              <a:t>z hlediska </a:t>
            </a:r>
            <a:r>
              <a:rPr lang="cs-CZ" sz="2000" b="1" dirty="0">
                <a:solidFill>
                  <a:srgbClr val="00B050"/>
                </a:solidFill>
              </a:rPr>
              <a:t>FG výzkumu</a:t>
            </a:r>
            <a:r>
              <a:rPr lang="cs-CZ" sz="2000" dirty="0"/>
              <a:t>: </a:t>
            </a:r>
          </a:p>
          <a:p>
            <a:pPr lvl="1">
              <a:lnSpc>
                <a:spcPct val="130000"/>
              </a:lnSpc>
              <a:spcBef>
                <a:spcPts val="0"/>
              </a:spcBef>
            </a:pPr>
            <a:r>
              <a:rPr lang="cs-CZ" sz="2000" dirty="0"/>
              <a:t>antropogenní vliv na morfogenetické a hydrologické procesy</a:t>
            </a:r>
          </a:p>
          <a:p>
            <a:pPr lvl="1">
              <a:lnSpc>
                <a:spcPct val="130000"/>
              </a:lnSpc>
              <a:spcBef>
                <a:spcPts val="0"/>
              </a:spcBef>
            </a:pPr>
            <a:r>
              <a:rPr lang="cs-CZ" sz="2000" dirty="0"/>
              <a:t>ochrana vodních zdrojů a vodní management; vliv člověka na ekosystémy během zimní sezóny </a:t>
            </a:r>
          </a:p>
          <a:p>
            <a:pPr>
              <a:lnSpc>
                <a:spcPct val="130000"/>
              </a:lnSpc>
              <a:spcBef>
                <a:spcPts val="0"/>
              </a:spcBef>
            </a:pPr>
            <a:r>
              <a:rPr lang="cs-CZ" sz="2000" dirty="0"/>
              <a:t>z hlediska </a:t>
            </a:r>
            <a:r>
              <a:rPr lang="cs-CZ" sz="2000" b="1" dirty="0">
                <a:solidFill>
                  <a:srgbClr val="0070C0"/>
                </a:solidFill>
              </a:rPr>
              <a:t>geoinformatického</a:t>
            </a:r>
            <a:r>
              <a:rPr lang="cs-CZ" sz="2000" dirty="0">
                <a:solidFill>
                  <a:srgbClr val="0070C0"/>
                </a:solidFill>
              </a:rPr>
              <a:t> </a:t>
            </a:r>
            <a:r>
              <a:rPr lang="cs-CZ" sz="2000" b="1" dirty="0">
                <a:solidFill>
                  <a:srgbClr val="0070C0"/>
                </a:solidFill>
              </a:rPr>
              <a:t>výzkumu</a:t>
            </a:r>
            <a:r>
              <a:rPr lang="cs-CZ" sz="2000" dirty="0"/>
              <a:t>:</a:t>
            </a:r>
          </a:p>
          <a:p>
            <a:pPr lvl="1">
              <a:lnSpc>
                <a:spcPct val="130000"/>
              </a:lnSpc>
              <a:spcBef>
                <a:spcPts val="0"/>
              </a:spcBef>
            </a:pPr>
            <a:r>
              <a:rPr lang="pl-PL" sz="2000" dirty="0" err="1"/>
              <a:t>velký</a:t>
            </a:r>
            <a:r>
              <a:rPr lang="pl-PL" sz="2000" dirty="0"/>
              <a:t> </a:t>
            </a:r>
            <a:r>
              <a:rPr lang="pl-PL" sz="2000" dirty="0" err="1"/>
              <a:t>odborný</a:t>
            </a:r>
            <a:r>
              <a:rPr lang="pl-PL" sz="2000" dirty="0"/>
              <a:t> </a:t>
            </a:r>
            <a:r>
              <a:rPr lang="pl-PL" sz="2000" dirty="0" err="1"/>
              <a:t>zájem</a:t>
            </a:r>
            <a:r>
              <a:rPr lang="pl-PL" sz="2000" dirty="0"/>
              <a:t> o UAV metody, </a:t>
            </a:r>
            <a:r>
              <a:rPr lang="pl-PL" sz="2000" dirty="0" err="1"/>
              <a:t>letecké</a:t>
            </a:r>
            <a:r>
              <a:rPr lang="pl-PL" sz="2000" dirty="0"/>
              <a:t> </a:t>
            </a:r>
            <a:r>
              <a:rPr lang="pl-PL" sz="2000" dirty="0" err="1"/>
              <a:t>snímkování</a:t>
            </a:r>
            <a:r>
              <a:rPr lang="pl-PL" sz="2000" dirty="0"/>
              <a:t> </a:t>
            </a:r>
            <a:r>
              <a:rPr lang="cs-CZ" sz="2000" dirty="0"/>
              <a:t>→ problematika </a:t>
            </a:r>
            <a:r>
              <a:rPr lang="cs-CZ" sz="2000" dirty="0" err="1"/>
              <a:t>geohazardů</a:t>
            </a:r>
            <a:r>
              <a:rPr lang="cs-CZ" sz="2000" dirty="0"/>
              <a:t> (sesuvů aj.), studium </a:t>
            </a:r>
            <a:r>
              <a:rPr lang="cs-CZ" sz="2000" dirty="0" err="1"/>
              <a:t>periglaciálních</a:t>
            </a:r>
            <a:r>
              <a:rPr lang="cs-CZ" sz="2000" dirty="0"/>
              <a:t> tvarů po deglaciaci</a:t>
            </a:r>
          </a:p>
          <a:p>
            <a:pPr>
              <a:lnSpc>
                <a:spcPct val="130000"/>
              </a:lnSpc>
              <a:spcBef>
                <a:spcPts val="0"/>
              </a:spcBef>
            </a:pPr>
            <a:r>
              <a:rPr lang="cs-CZ" sz="2000" dirty="0"/>
              <a:t>hlavní tahouni ve </a:t>
            </a:r>
            <a:r>
              <a:rPr lang="cs-CZ" sz="2000" b="1" dirty="0">
                <a:solidFill>
                  <a:srgbClr val="C00000"/>
                </a:solidFill>
              </a:rPr>
              <a:t>vědě</a:t>
            </a:r>
            <a:r>
              <a:rPr lang="cs-CZ" sz="2000" dirty="0"/>
              <a:t>:</a:t>
            </a:r>
          </a:p>
          <a:p>
            <a:pPr lvl="1">
              <a:lnSpc>
                <a:spcPct val="130000"/>
              </a:lnSpc>
              <a:spcBef>
                <a:spcPts val="0"/>
              </a:spcBef>
            </a:pPr>
            <a:r>
              <a:rPr lang="cs-CZ" sz="2000" b="1" dirty="0"/>
              <a:t>Maciej </a:t>
            </a:r>
            <a:r>
              <a:rPr lang="cs-CZ" sz="2000" b="1" dirty="0" err="1"/>
              <a:t>Dąbski</a:t>
            </a:r>
            <a:r>
              <a:rPr lang="cs-CZ" sz="2000" b="1" dirty="0"/>
              <a:t> </a:t>
            </a:r>
            <a:r>
              <a:rPr lang="cs-CZ" sz="2000" dirty="0"/>
              <a:t>– dvě oblasti výzkumu: </a:t>
            </a:r>
          </a:p>
          <a:p>
            <a:pPr lvl="2">
              <a:lnSpc>
                <a:spcPct val="130000"/>
              </a:lnSpc>
              <a:spcBef>
                <a:spcPts val="0"/>
              </a:spcBef>
            </a:pPr>
            <a:r>
              <a:rPr lang="cs-CZ" dirty="0"/>
              <a:t>a) identifikace periglaciálních forem reliéfu na základě UAV snímků (Jižní Shetlandy)</a:t>
            </a:r>
          </a:p>
          <a:p>
            <a:pPr lvl="2">
              <a:lnSpc>
                <a:spcPct val="130000"/>
              </a:lnSpc>
              <a:spcBef>
                <a:spcPts val="0"/>
              </a:spcBef>
            </a:pPr>
            <a:r>
              <a:rPr lang="cs-CZ" dirty="0"/>
              <a:t>b) studium intenzity zvětrání recentně odledněných balvanů na základě drsnoměru </a:t>
            </a:r>
            <a:r>
              <a:rPr lang="cs-CZ" dirty="0" err="1"/>
              <a:t>Handysurf</a:t>
            </a:r>
            <a:r>
              <a:rPr lang="cs-CZ" dirty="0"/>
              <a:t> E-35A</a:t>
            </a:r>
          </a:p>
          <a:p>
            <a:pPr lvl="1">
              <a:lnSpc>
                <a:spcPct val="130000"/>
              </a:lnSpc>
              <a:spcBef>
                <a:spcPts val="0"/>
              </a:spcBef>
            </a:pPr>
            <a:r>
              <a:rPr lang="cs-CZ" sz="2000" b="1" dirty="0"/>
              <a:t>Anna </a:t>
            </a:r>
            <a:r>
              <a:rPr lang="cs-CZ" sz="2000" b="1" dirty="0" err="1"/>
              <a:t>Jarocinska</a:t>
            </a:r>
            <a:endParaRPr lang="cs-CZ" sz="2000" b="1" dirty="0"/>
          </a:p>
          <a:p>
            <a:pPr lvl="2">
              <a:lnSpc>
                <a:spcPct val="130000"/>
              </a:lnSpc>
              <a:spcBef>
                <a:spcPts val="0"/>
              </a:spcBef>
            </a:pPr>
            <a:r>
              <a:rPr lang="cs-CZ" dirty="0"/>
              <a:t>studium vlivu klimatické změny během zimní sezóny na různé typy biomů v Polsku</a:t>
            </a:r>
          </a:p>
        </p:txBody>
      </p:sp>
      <p:sp>
        <p:nvSpPr>
          <p:cNvPr id="5" name="Obdélník 4"/>
          <p:cNvSpPr/>
          <p:nvPr/>
        </p:nvSpPr>
        <p:spPr>
          <a:xfrm>
            <a:off x="5352623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cs-CZ" dirty="0"/>
          </a:p>
        </p:txBody>
      </p:sp>
      <p:pic>
        <p:nvPicPr>
          <p:cNvPr id="2054" name="Picture 6" descr="Výsledek obrázku pro uniwersytet warszawski"/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5633" y="151023"/>
            <a:ext cx="1629634" cy="1647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9B916-442E-4A20-9DC8-B769F0D42551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77685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DCB313A-7FD4-4DDB-917E-7EB210686E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80728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/>
              <a:t>Příklad výzkumu – inovativní metoda studia odlednění</a:t>
            </a:r>
          </a:p>
        </p:txBody>
      </p:sp>
      <p:pic>
        <p:nvPicPr>
          <p:cNvPr id="4" name="Picture 4" descr="Výsledek obrázku pro maciej dabski">
            <a:extLst>
              <a:ext uri="{FF2B5EF4-FFF2-40B4-BE49-F238E27FC236}">
                <a16:creationId xmlns:a16="http://schemas.microsoft.com/office/drawing/2014/main" id="{11B82080-DDD2-4BC0-BC46-2EF63E9E1F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68" y="4035920"/>
            <a:ext cx="2304256" cy="2304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ástupný symbol pro obsah 2">
            <a:extLst>
              <a:ext uri="{FF2B5EF4-FFF2-40B4-BE49-F238E27FC236}">
                <a16:creationId xmlns:a16="http://schemas.microsoft.com/office/drawing/2014/main" id="{563AF1AD-4F7A-43C2-AF15-9079B070D44A}"/>
              </a:ext>
            </a:extLst>
          </p:cNvPr>
          <p:cNvSpPr txBox="1">
            <a:spLocks/>
          </p:cNvSpPr>
          <p:nvPr/>
        </p:nvSpPr>
        <p:spPr>
          <a:xfrm>
            <a:off x="0" y="836712"/>
            <a:ext cx="121920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 2" pitchFamily="18" charset="2"/>
              <a:buChar char="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cs-CZ" sz="2000" b="1" dirty="0"/>
              <a:t>Publication: </a:t>
            </a:r>
            <a:r>
              <a:rPr lang="en-US" sz="2000" i="1" dirty="0"/>
              <a:t>Application of the </a:t>
            </a:r>
            <a:r>
              <a:rPr lang="en-US" sz="2000" i="1" dirty="0" err="1"/>
              <a:t>Handysurf</a:t>
            </a:r>
            <a:r>
              <a:rPr lang="en-US" sz="2000" i="1" dirty="0"/>
              <a:t> E-35B electronic profilometer for the study of weathering micro-relief in glacier forelands in SE Iceland</a:t>
            </a:r>
            <a:r>
              <a:rPr lang="cs-CZ" sz="2000" i="1" dirty="0"/>
              <a:t>. Acta </a:t>
            </a:r>
            <a:r>
              <a:rPr lang="cs-CZ" sz="2000" i="1" dirty="0" err="1"/>
              <a:t>Geologica</a:t>
            </a:r>
            <a:r>
              <a:rPr lang="cs-CZ" sz="2000" i="1" dirty="0"/>
              <a:t> </a:t>
            </a:r>
            <a:r>
              <a:rPr lang="cs-CZ" sz="2000" i="1" dirty="0" err="1"/>
              <a:t>Polonica</a:t>
            </a:r>
            <a:endParaRPr lang="cs-CZ" sz="2000" i="1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cs-CZ" sz="2000" dirty="0"/>
              <a:t>pomocí elektrického profilometru/drsnoměru </a:t>
            </a:r>
            <a:r>
              <a:rPr lang="cs-CZ" sz="2000" dirty="0" err="1"/>
              <a:t>Handysurf</a:t>
            </a:r>
            <a:r>
              <a:rPr lang="cs-CZ" sz="2000" dirty="0"/>
              <a:t> E-35B lze studovat „mikroformy“ na povrchu horniny (abradované bazaltové povrchy v předpolí místních ledovců ledovcových čapek na Islandu) – statistický nárůst drsnosti povrchu ve směru </a:t>
            </a:r>
            <a:r>
              <a:rPr lang="cs-CZ" sz="2000" i="1" dirty="0"/>
              <a:t>glacial </a:t>
            </a:r>
            <a:r>
              <a:rPr lang="cs-CZ" sz="2000" i="1" dirty="0" err="1"/>
              <a:t>termini</a:t>
            </a:r>
            <a:r>
              <a:rPr lang="cs-CZ" sz="2000" dirty="0"/>
              <a:t> – LIA moréna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cs-CZ" sz="2000" b="1" u="sng" dirty="0">
                <a:solidFill>
                  <a:srgbClr val="C00000"/>
                </a:solidFill>
              </a:rPr>
              <a:t>nevýhody: 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cs-CZ" sz="2000" dirty="0"/>
              <a:t>zpětnou chronologii lze studovat pouze v řádek desítek let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cs-CZ" sz="2000" dirty="0"/>
              <a:t>pouze jemnozrnné horninové bloky</a:t>
            </a:r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21EEC3F8-2E6E-49A4-A407-9C41AEA273D9}"/>
              </a:ext>
            </a:extLst>
          </p:cNvPr>
          <p:cNvSpPr/>
          <p:nvPr/>
        </p:nvSpPr>
        <p:spPr>
          <a:xfrm>
            <a:off x="543095" y="6369006"/>
            <a:ext cx="15204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/>
              <a:t>Maciej </a:t>
            </a:r>
            <a:r>
              <a:rPr lang="cs-CZ" b="1" dirty="0" err="1"/>
              <a:t>Dąbski</a:t>
            </a:r>
            <a:endParaRPr lang="cs-CZ" b="1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029B8725-8721-45B2-9D3D-0E5BC33EC0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7942" y="2696423"/>
            <a:ext cx="4379603" cy="3320022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8AD2C3FB-BEAD-4318-A39B-40A234A0E7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63253" y="3898090"/>
            <a:ext cx="4743450" cy="2705100"/>
          </a:xfrm>
          <a:prstGeom prst="rect">
            <a:avLst/>
          </a:prstGeom>
        </p:spPr>
      </p:pic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9B916-442E-4A20-9DC8-B769F0D42551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825678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713D078-B378-42C8-914D-F6911C43A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480376" cy="975008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>
                <a:cs typeface="Arial" panose="020B0604020202020204" pitchFamily="34" charset="0"/>
              </a:rPr>
              <a:t>Geografie v Krakově (</a:t>
            </a:r>
            <a:r>
              <a:rPr lang="cs-CZ" sz="3600" b="1" i="1" dirty="0" err="1">
                <a:cs typeface="Arial" panose="020B0604020202020204" pitchFamily="34" charset="0"/>
              </a:rPr>
              <a:t>Uniwersytet</a:t>
            </a:r>
            <a:r>
              <a:rPr lang="cs-CZ" sz="3600" b="1" i="1" dirty="0">
                <a:cs typeface="Arial" panose="020B0604020202020204" pitchFamily="34" charset="0"/>
              </a:rPr>
              <a:t> </a:t>
            </a:r>
            <a:r>
              <a:rPr lang="cs-CZ" sz="3600" b="1" i="1" dirty="0" err="1">
                <a:cs typeface="Arial" panose="020B0604020202020204" pitchFamily="34" charset="0"/>
              </a:rPr>
              <a:t>Jagielloński</a:t>
            </a:r>
            <a:r>
              <a:rPr lang="cs-CZ" sz="3600" b="1" dirty="0">
                <a:cs typeface="Arial" panose="020B0604020202020204" pitchFamily="34" charset="0"/>
              </a:rPr>
              <a:t>)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B4430BF-E7C9-4879-981D-00B9350789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836712"/>
            <a:ext cx="10344472" cy="6021288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cs-CZ" sz="2000" dirty="0"/>
              <a:t>Jagellonská univerzita → druhá nejstarší univerzita ve střední Evropě; založena 1364; 52 tis. studentů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cs-CZ" sz="2000" dirty="0"/>
              <a:t>Wydział Geografii i Geologii → </a:t>
            </a:r>
            <a:r>
              <a:rPr lang="pl-PL" sz="2000" dirty="0"/>
              <a:t>Instytut Geografii i Gospodarki Przestrzennej (založeno r. 1849)</a:t>
            </a:r>
            <a:endParaRPr lang="cs-CZ" sz="2000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cs-CZ" sz="2000" b="1" dirty="0">
                <a:solidFill>
                  <a:srgbClr val="00B050"/>
                </a:solidFill>
              </a:rPr>
              <a:t>výzkum</a:t>
            </a:r>
            <a:r>
              <a:rPr lang="cs-CZ" sz="2000" dirty="0"/>
              <a:t> se zaměřuje na: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cs-CZ" sz="2000" dirty="0"/>
              <a:t>studium hlavních faktorů ovlivňujících land-use, a to na základě vyhodnocování snímku z dálkového průzkumu Země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cs-CZ" sz="2000" dirty="0"/>
              <a:t>geochemický výzkum splavenin z vysokohorských toků Vysokých Tater 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cs-CZ" sz="2000" dirty="0"/>
              <a:t>výzkum permafrostu na </a:t>
            </a:r>
            <a:r>
              <a:rPr lang="cs-CZ" sz="2000" dirty="0" err="1"/>
              <a:t>Svalbardu</a:t>
            </a:r>
            <a:r>
              <a:rPr lang="cs-CZ" sz="2000" dirty="0"/>
              <a:t> (</a:t>
            </a:r>
            <a:r>
              <a:rPr lang="cs-CZ" sz="2000" dirty="0" err="1"/>
              <a:t>Hornsund</a:t>
            </a:r>
            <a:r>
              <a:rPr lang="cs-CZ" sz="2000" dirty="0"/>
              <a:t> PAS) a pedologický výzkum Karpatských předhlubní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cs-CZ" sz="2000" dirty="0"/>
              <a:t>hlavní tahouni ve </a:t>
            </a:r>
            <a:r>
              <a:rPr lang="cs-CZ" sz="2000" b="1" dirty="0">
                <a:solidFill>
                  <a:srgbClr val="C00000"/>
                </a:solidFill>
              </a:rPr>
              <a:t>vědě</a:t>
            </a:r>
            <a:r>
              <a:rPr lang="cs-CZ" sz="2000" dirty="0"/>
              <a:t> – projekty: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cs-CZ" sz="2000" b="1" dirty="0"/>
              <a:t>Jacek </a:t>
            </a:r>
            <a:r>
              <a:rPr lang="cs-CZ" sz="2000" b="1" dirty="0" err="1"/>
              <a:t>Kozak</a:t>
            </a:r>
            <a:r>
              <a:rPr lang="cs-CZ" sz="2000" b="1" dirty="0"/>
              <a:t> </a:t>
            </a:r>
            <a:r>
              <a:rPr lang="cs-CZ" sz="2000" dirty="0"/>
              <a:t>– modelování změn </a:t>
            </a:r>
            <a:r>
              <a:rPr lang="cs-CZ" sz="2000" dirty="0" err="1"/>
              <a:t>land</a:t>
            </a:r>
            <a:r>
              <a:rPr lang="cs-CZ" sz="2000" dirty="0"/>
              <a:t>-use v budoucnu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cs-CZ" sz="2000" b="1" dirty="0"/>
              <a:t>Wojciech Szymański </a:t>
            </a:r>
            <a:r>
              <a:rPr lang="cs-CZ" sz="2000" dirty="0"/>
              <a:t>– fyzikálně-chemické vlastnosti půd, zejména </a:t>
            </a:r>
            <a:r>
              <a:rPr lang="cs-CZ" sz="2000" dirty="0" err="1"/>
              <a:t>Albeluvisolů</a:t>
            </a:r>
            <a:r>
              <a:rPr lang="cs-CZ" sz="2000" dirty="0"/>
              <a:t> (půdy vyvinuté na zaniklém permafrostu – střední Asie, Ukrajina…)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cs-CZ" sz="2000" b="1" dirty="0" err="1"/>
              <a:t>Mirosław</a:t>
            </a:r>
            <a:r>
              <a:rPr lang="cs-CZ" sz="2000" b="1" dirty="0"/>
              <a:t> Żelazny </a:t>
            </a:r>
            <a:r>
              <a:rPr lang="cs-CZ" sz="2000" dirty="0"/>
              <a:t>– geochemické složení vody a sedimentů z hlediska vlivu člověka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cs-CZ" sz="2000" dirty="0"/>
          </a:p>
        </p:txBody>
      </p:sp>
      <p:pic>
        <p:nvPicPr>
          <p:cNvPr id="4098" name="Picture 2" descr="https://upload.wikimedia.org/wikipedia/commons/thumb/5/54/Herb_Uniwersytetu_Jagiello%C5%84skiego.svg/252px-Herb_Uniwersytetu_Jagiello%C5%84skiego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4472" y="116632"/>
            <a:ext cx="1515777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9B916-442E-4A20-9DC8-B769F0D42551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634443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4281A20-4979-4848-9DC0-8F78A0A3B0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4604"/>
            <a:ext cx="12192000" cy="96612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cs-CZ" sz="3600" b="1" dirty="0">
                <a:cs typeface="Arial" panose="020B0604020202020204" pitchFamily="34" charset="0"/>
              </a:rPr>
              <a:t>Geografie v Poznani (</a:t>
            </a:r>
            <a:r>
              <a:rPr lang="pl-PL" sz="3600" b="1" i="1" dirty="0">
                <a:cs typeface="Arial" panose="020B0604020202020204" pitchFamily="34" charset="0"/>
              </a:rPr>
              <a:t>Uniwersytet im. Adama Mickiewicza</a:t>
            </a:r>
            <a:r>
              <a:rPr lang="cs-CZ" sz="3600" b="1" dirty="0">
                <a:cs typeface="Arial" panose="020B0604020202020204" pitchFamily="34" charset="0"/>
              </a:rPr>
              <a:t>)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E2E5F78-B435-4CFD-91B3-07A48F73D6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21" y="836712"/>
            <a:ext cx="10515600" cy="4351337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cs-CZ" sz="2000" dirty="0"/>
              <a:t>Univerzita Adama </a:t>
            </a:r>
            <a:r>
              <a:rPr lang="cs-CZ" sz="2000" dirty="0" err="1"/>
              <a:t>Mickiewicze</a:t>
            </a:r>
            <a:r>
              <a:rPr lang="cs-CZ" sz="2000" dirty="0"/>
              <a:t> v Poznani → celkem 15 fakult; založena 1919; 41 tis. studentů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cs-CZ" sz="2000" dirty="0"/>
              <a:t>Wydział nauk </a:t>
            </a:r>
            <a:r>
              <a:rPr lang="cs-CZ" sz="2000" dirty="0" err="1"/>
              <a:t>Geograficznych</a:t>
            </a:r>
            <a:r>
              <a:rPr lang="cs-CZ" sz="2000" dirty="0"/>
              <a:t> i </a:t>
            </a:r>
            <a:r>
              <a:rPr lang="cs-CZ" sz="2000" dirty="0" err="1"/>
              <a:t>Geologicznych</a:t>
            </a:r>
            <a:r>
              <a:rPr lang="cs-CZ" sz="2000" dirty="0"/>
              <a:t> → jednotlivé katedry (geoekologie, FG…)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cs-CZ" sz="2000" dirty="0"/>
              <a:t>výzkum se soustředí zejména na geomorfologii a geologii (tradiční Polsko)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cs-CZ" sz="2000" dirty="0"/>
              <a:t>jedna z univerzit, která má stanici na </a:t>
            </a:r>
            <a:r>
              <a:rPr lang="cs-CZ" sz="2000" dirty="0" err="1"/>
              <a:t>Svalbardu</a:t>
            </a:r>
            <a:r>
              <a:rPr lang="cs-CZ" sz="2000" dirty="0"/>
              <a:t> (zátoka Petunia)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cs-CZ" sz="2000" dirty="0"/>
              <a:t>hlavní tahouni ve </a:t>
            </a:r>
            <a:r>
              <a:rPr lang="cs-CZ" sz="2000" b="1" dirty="0">
                <a:solidFill>
                  <a:srgbClr val="C00000"/>
                </a:solidFill>
              </a:rPr>
              <a:t>vědě</a:t>
            </a:r>
            <a:r>
              <a:rPr lang="cs-CZ" sz="2000" dirty="0"/>
              <a:t>: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cs-CZ" sz="2000" b="1" dirty="0"/>
              <a:t>Grzegorz </a:t>
            </a:r>
            <a:r>
              <a:rPr lang="cs-CZ" sz="2000" b="1" dirty="0" err="1"/>
              <a:t>Rachlewicz</a:t>
            </a:r>
            <a:r>
              <a:rPr lang="cs-CZ" sz="2000" b="1" dirty="0"/>
              <a:t> </a:t>
            </a:r>
            <a:r>
              <a:rPr lang="cs-CZ" sz="2000" dirty="0"/>
              <a:t>– geomorfologie v Arktidě → transport sedimentů v tocích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cs-CZ" sz="2000" b="1" dirty="0"/>
              <a:t>Mariusz </a:t>
            </a:r>
            <a:r>
              <a:rPr lang="cs-CZ" sz="2000" b="1" dirty="0" err="1"/>
              <a:t>Gałka</a:t>
            </a:r>
            <a:r>
              <a:rPr lang="cs-CZ" sz="2000" b="1" dirty="0"/>
              <a:t> </a:t>
            </a:r>
            <a:r>
              <a:rPr lang="cs-CZ" sz="2000" dirty="0"/>
              <a:t>– paleobiologie, ekologie, botanika → </a:t>
            </a:r>
            <a:r>
              <a:rPr lang="cs-CZ" sz="2000" dirty="0" err="1"/>
              <a:t>project</a:t>
            </a:r>
            <a:r>
              <a:rPr lang="cs-CZ" sz="2000" dirty="0"/>
              <a:t>: </a:t>
            </a:r>
            <a:r>
              <a:rPr lang="cs-CZ" sz="2000" i="1" dirty="0"/>
              <a:t>„</a:t>
            </a:r>
            <a:r>
              <a:rPr lang="cs-CZ" sz="2000" i="1" dirty="0" err="1"/>
              <a:t>Mapping</a:t>
            </a:r>
            <a:r>
              <a:rPr lang="cs-CZ" sz="2000" i="1" dirty="0"/>
              <a:t> the Medieval Climate </a:t>
            </a:r>
            <a:r>
              <a:rPr lang="cs-CZ" sz="2000" i="1" dirty="0" err="1"/>
              <a:t>Anomaly</a:t>
            </a:r>
            <a:r>
              <a:rPr lang="cs-CZ" sz="2000" i="1" dirty="0"/>
              <a:t>“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cs-CZ" sz="2000" b="1" dirty="0"/>
              <a:t>Jakub </a:t>
            </a:r>
            <a:r>
              <a:rPr lang="cs-CZ" sz="2000" b="1" dirty="0" err="1"/>
              <a:t>Małecki</a:t>
            </a:r>
            <a:r>
              <a:rPr lang="cs-CZ" sz="2000" dirty="0"/>
              <a:t> – glaciologie na </a:t>
            </a:r>
            <a:r>
              <a:rPr lang="cs-CZ" sz="2000" dirty="0" err="1"/>
              <a:t>Svalbardu</a:t>
            </a:r>
            <a:r>
              <a:rPr lang="cs-CZ" sz="2000" dirty="0"/>
              <a:t> a ve vysokohorských oblastech → </a:t>
            </a:r>
            <a:r>
              <a:rPr lang="cs-CZ" sz="2000" dirty="0" err="1"/>
              <a:t>projects</a:t>
            </a:r>
            <a:r>
              <a:rPr lang="cs-CZ" sz="2000" dirty="0"/>
              <a:t>: </a:t>
            </a:r>
            <a:r>
              <a:rPr lang="cs-CZ" sz="2000" i="1" dirty="0"/>
              <a:t>„</a:t>
            </a:r>
            <a:r>
              <a:rPr lang="cs-CZ" sz="2000" i="1" dirty="0" err="1"/>
              <a:t>Dickson</a:t>
            </a:r>
            <a:r>
              <a:rPr lang="cs-CZ" sz="2000" i="1" dirty="0"/>
              <a:t> Land Ice </a:t>
            </a:r>
            <a:r>
              <a:rPr lang="cs-CZ" sz="2000" i="1" dirty="0" err="1"/>
              <a:t>Masses</a:t>
            </a:r>
            <a:r>
              <a:rPr lang="cs-CZ" sz="2000" i="1" dirty="0"/>
              <a:t> Evolution“</a:t>
            </a:r>
            <a:r>
              <a:rPr lang="cs-CZ" sz="2000" dirty="0"/>
              <a:t> a </a:t>
            </a:r>
            <a:r>
              <a:rPr lang="cs-CZ" sz="2000" i="1" dirty="0"/>
              <a:t>„</a:t>
            </a:r>
            <a:r>
              <a:rPr lang="cs-CZ" sz="2000" i="1" dirty="0" err="1"/>
              <a:t>Geomorphological</a:t>
            </a:r>
            <a:r>
              <a:rPr lang="cs-CZ" sz="2000" i="1" dirty="0"/>
              <a:t> records of past glacier dynamics in high-</a:t>
            </a:r>
            <a:r>
              <a:rPr lang="cs-CZ" sz="2000" i="1" dirty="0" err="1"/>
              <a:t>mountain</a:t>
            </a:r>
            <a:r>
              <a:rPr lang="cs-CZ" sz="2000" i="1" dirty="0"/>
              <a:t> </a:t>
            </a:r>
            <a:r>
              <a:rPr lang="cs-CZ" sz="2000" i="1" dirty="0" err="1"/>
              <a:t>environments</a:t>
            </a:r>
            <a:r>
              <a:rPr lang="cs-CZ" sz="2000" i="1" dirty="0"/>
              <a:t>“ </a:t>
            </a:r>
          </a:p>
        </p:txBody>
      </p:sp>
      <p:pic>
        <p:nvPicPr>
          <p:cNvPr id="1026" name="Picture 2" descr="Výsledek obrázku pro adam mickiewicz university">
            <a:extLst>
              <a:ext uri="{FF2B5EF4-FFF2-40B4-BE49-F238E27FC236}">
                <a16:creationId xmlns:a16="http://schemas.microsoft.com/office/drawing/2014/main" id="{A4BE9C97-2BCE-495A-A1EE-A3794BD6D4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0456" y="692696"/>
            <a:ext cx="1656817" cy="1935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Wydział Nauk Geograficznychi Geologicznych"/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4272" y="4595295"/>
            <a:ext cx="3312368" cy="2206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otka uživatele Wydział Nauk Geograficznych i Geologicznych UAM w Poznaniu.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662" y="4941168"/>
            <a:ext cx="3791361" cy="1860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Fotka uživatele AMUPS - Adam Mickiewicz University Polar Station, Petuniabukta (Svalbard)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3872" y="4595295"/>
            <a:ext cx="2942028" cy="2206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9B916-442E-4A20-9DC8-B769F0D42551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31317018"/>
      </p:ext>
    </p:extLst>
  </p:cSld>
  <p:clrMapOvr>
    <a:masterClrMapping/>
  </p:clrMapOvr>
</p:sld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TM02892315[[fn=Stébla]]</Template>
  <TotalTime>6750</TotalTime>
  <Words>2564</Words>
  <Application>Microsoft Office PowerPoint</Application>
  <PresentationFormat>Širokoúhlá obrazovka</PresentationFormat>
  <Paragraphs>287</Paragraphs>
  <Slides>33</Slides>
  <Notes>3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33</vt:i4>
      </vt:variant>
    </vt:vector>
  </HeadingPairs>
  <TitlesOfParts>
    <vt:vector size="40" baseType="lpstr">
      <vt:lpstr>Arial</vt:lpstr>
      <vt:lpstr>Calibri</vt:lpstr>
      <vt:lpstr>Calibri Light</vt:lpstr>
      <vt:lpstr>Wingdings</vt:lpstr>
      <vt:lpstr>Wingdings 2</vt:lpstr>
      <vt:lpstr>HDOfficeLightV0</vt:lpstr>
      <vt:lpstr>1_HDOfficeLightV0</vt:lpstr>
      <vt:lpstr>Studium fyzické geografie ve Wrocławi</vt:lpstr>
      <vt:lpstr>O čem to bude?</vt:lpstr>
      <vt:lpstr>Osnova a struktura (circa 40 + 10 minut)</vt:lpstr>
      <vt:lpstr>1. Geografie v polských městech (VŠ pracoviště)   (tři vědecké instituce)</vt:lpstr>
      <vt:lpstr>Kolik univerzit nabízí studium fyzické geografie?</vt:lpstr>
      <vt:lpstr>Geografie ve Varšavě (Uniwersytet Warszawski)</vt:lpstr>
      <vt:lpstr>Příklad výzkumu – inovativní metoda studia odlednění</vt:lpstr>
      <vt:lpstr>Geografie v Krakově (Uniwersytet Jagielloński)</vt:lpstr>
      <vt:lpstr>Geografie v Poznani (Uniwersytet im. Adama Mickiewicza)</vt:lpstr>
      <vt:lpstr>2. Geografie ve Wrocławi (aneb v čem se MU liší)</vt:lpstr>
      <vt:lpstr>Vratislavská univerzita (Universytet Wrocławski)</vt:lpstr>
      <vt:lpstr>Wydział nauk o Ziemi i Kształtowania Środowiska (Fakulta věd o Zemi a environmentálních studií)</vt:lpstr>
      <vt:lpstr>Instytut Geografii i Rozwoju Regionalnego (představení výzkumné činnosti)</vt:lpstr>
      <vt:lpstr>Historie a směřování katedry – počátky (bez SEG)</vt:lpstr>
      <vt:lpstr>Problémy Wrocławské geografie po válce…</vt:lpstr>
      <vt:lpstr>Prezentace aplikace PowerPoint</vt:lpstr>
      <vt:lpstr>Významné publikace z polárního výzkumu</vt:lpstr>
      <vt:lpstr>Výzkum mimo polární oblasti – druhý (hlavní) směr Polsko</vt:lpstr>
      <vt:lpstr>Výzkum v oblasti fyzické geografie ve Wrocławi (přehled výzkumu od 90. let)</vt:lpstr>
      <vt:lpstr>Prezentace aplikace PowerPoint</vt:lpstr>
      <vt:lpstr>Geomorfologický výzkum (Zakład geomorfologii – vedoucí směr)</vt:lpstr>
      <vt:lpstr>Weathering mantles and their significance for geomorphological evolution of central and northern Europe since the Mesozoic</vt:lpstr>
      <vt:lpstr>Geomorfologický výzkum</vt:lpstr>
      <vt:lpstr>Dating High Arctic Holocene relative sea level changes using juvenile articulated marine shells in raised beaches</vt:lpstr>
      <vt:lpstr>Dendrochronologický výzkum</vt:lpstr>
      <vt:lpstr>100 Years of earthquakes in the Pamir region as recorded in juniper wood: A case study of Tajikistan (2017)</vt:lpstr>
      <vt:lpstr>Kvartérní geologie, stratigrafie</vt:lpstr>
      <vt:lpstr>3. Erasmus pobyt ve Wrocławi</vt:lpstr>
      <vt:lpstr>Erasmus pobyt ve Wrocławi</vt:lpstr>
      <vt:lpstr>Erasmus – hodnocení obecně</vt:lpstr>
      <vt:lpstr>příklad vyučovaného předmětu: Dendrochronologia w praktyce</vt:lpstr>
      <vt:lpstr>Reference</vt:lpstr>
      <vt:lpstr>Děkuji za pozornost   Tomáš Čejka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Geografie v Polsku</dc:title>
  <dc:creator>Tomáš Čejka</dc:creator>
  <cp:lastModifiedBy>Tomáš Čejka</cp:lastModifiedBy>
  <cp:revision>1053</cp:revision>
  <dcterms:created xsi:type="dcterms:W3CDTF">2018-01-26T20:48:08Z</dcterms:created>
  <dcterms:modified xsi:type="dcterms:W3CDTF">2018-02-22T15:25:20Z</dcterms:modified>
  <cp:contentStatus>Konečný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