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70" r:id="rId3"/>
    <p:sldId id="376" r:id="rId4"/>
    <p:sldId id="377" r:id="rId5"/>
    <p:sldId id="378" r:id="rId6"/>
    <p:sldId id="379" r:id="rId7"/>
    <p:sldId id="375" r:id="rId8"/>
    <p:sldId id="319" r:id="rId9"/>
    <p:sldId id="381" r:id="rId10"/>
    <p:sldId id="383" r:id="rId11"/>
    <p:sldId id="384" r:id="rId12"/>
    <p:sldId id="385" r:id="rId13"/>
    <p:sldId id="386" r:id="rId14"/>
    <p:sldId id="387" r:id="rId15"/>
    <p:sldId id="388" r:id="rId16"/>
    <p:sldId id="391" r:id="rId17"/>
    <p:sldId id="392" r:id="rId18"/>
    <p:sldId id="390" r:id="rId19"/>
    <p:sldId id="394" r:id="rId20"/>
    <p:sldId id="395" r:id="rId21"/>
    <p:sldId id="389" r:id="rId22"/>
    <p:sldId id="393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007CC3"/>
    <a:srgbClr val="FFFCF4"/>
    <a:srgbClr val="FFF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7475" autoAdjust="0"/>
  </p:normalViewPr>
  <p:slideViewPr>
    <p:cSldViewPr>
      <p:cViewPr>
        <p:scale>
          <a:sx n="100" d="100"/>
          <a:sy n="100" d="100"/>
        </p:scale>
        <p:origin x="-2070" y="-73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46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50D0B9-991D-484C-9167-3EE9E813735A}" type="datetimeFigureOut">
              <a:rPr lang="cs-CZ"/>
              <a:pPr>
                <a:defRPr/>
              </a:pPr>
              <a:t>22.3.2018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3557EE-B33E-4DDA-8510-A4C9F236D7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C59E5-760E-40D8-8E3B-F83CCDE082F2}" type="slidenum">
              <a:rPr lang="cs-CZ" smtClean="0"/>
              <a:pPr/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F2E8-C8BF-480C-80AB-E4A07D2B8E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7C49-27E3-4AAA-9E71-B98419E708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BB25-7555-409D-970C-2602E96953A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B0AC-4903-4E50-A478-C78DA08B06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DA3C-7004-48B2-BB26-4AFB32BDF1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B181-6A0B-4E2F-8A2F-49BDD8B06C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5422-E2FC-4A76-8916-488E8B70B5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3FB3-027D-4689-8FE0-129F1F2928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FD98-BACA-42C0-8502-1C8633D6CF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4D64-CC8B-4E5D-9E94-65B1F9EBD0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F6E6-2799-4C99-8C65-7C8457FECC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3EB0EE-7638-47A3-A1F9-97331146EB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1026" name="CorelDRAW" r:id="rId4" imgW="1857600" imgH="127800" progId="">
              <p:embed/>
            </p:oleObj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395288" y="4292600"/>
            <a:ext cx="836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RNDr. Jiří Kocián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AGERIS s. r. o.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Jeřábkova 5, 602 00 Brno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 E-mail: jiri.kocian@ageris.cz</a:t>
            </a:r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1027" name="CorelDRAW" r:id="rId5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1028" name="CorelDRAW" r:id="rId6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1029" name="CorelDRAW" r:id="rId7" imgW="1938240" imgH="461160" progId="">
              <p:embed/>
            </p:oleObj>
          </a:graphicData>
        </a:graphic>
      </p:graphicFrame>
      <p:sp>
        <p:nvSpPr>
          <p:cNvPr id="1032" name="Obdélník 11"/>
          <p:cNvSpPr>
            <a:spLocks noChangeArrowheads="1"/>
          </p:cNvSpPr>
          <p:nvPr/>
        </p:nvSpPr>
        <p:spPr bwMode="auto">
          <a:xfrm>
            <a:off x="357188" y="1928813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98306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98307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98308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98309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Komplexní pozemkové úpravy v k. </a:t>
            </a:r>
            <a:r>
              <a:rPr lang="cs-CZ" sz="2000" b="1" dirty="0" err="1" smtClean="0">
                <a:latin typeface="Arial" charset="0"/>
                <a:cs typeface="Arial" charset="0"/>
              </a:rPr>
              <a:t>ú</a:t>
            </a:r>
            <a:r>
              <a:rPr lang="cs-CZ" sz="2000" b="1" dirty="0" smtClean="0">
                <a:latin typeface="Arial" charset="0"/>
                <a:cs typeface="Arial" charset="0"/>
              </a:rPr>
              <a:t>. Dolní Němčí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Tři základní etapy: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přípravné práce – vyhodnocení podkladů a rozbor současného stavu (též průzkumy nebo analýza –týmová 	práce); dohledání, ověření a doplnění stávajícího bodového pole (geodeti); zaměření polohopisu 	(geodeti); určení vnějšího a vnitřního obvodu (geodeti); neřešené pozemky a jejich vytýčení 	(geodeti); dokumentace nároků vlastníků (projektant)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návrhové práce – vypracování PSZ (týmová práce); zmaření výškopisu (geodeti); podélné a příčné profily 	společných zařízení (projektanti); inženýrsko-geologický průzkum (externisté); návrh nového 	uspořádání pozemků (projektant); kompletní dokumentace návrhu KoPÚ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vytýčení hranic pozemků dle návrhu KoPÚ a mapové dílo (geodeti)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99330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99331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99332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99333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Komplexní pozemkové úpravy v k. </a:t>
            </a:r>
            <a:r>
              <a:rPr lang="cs-CZ" sz="2000" b="1" dirty="0" err="1" smtClean="0">
                <a:latin typeface="Arial" charset="0"/>
                <a:cs typeface="Arial" charset="0"/>
              </a:rPr>
              <a:t>ú</a:t>
            </a:r>
            <a:r>
              <a:rPr lang="cs-CZ" sz="2000" b="1" dirty="0" smtClean="0">
                <a:latin typeface="Arial" charset="0"/>
                <a:cs typeface="Arial" charset="0"/>
              </a:rPr>
              <a:t>. Dolní Němčí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Příklady mapových výstupů:</a:t>
            </a:r>
            <a:endParaRPr lang="cs-CZ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přehledná mapa průzkum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-13188"/>
            <a:ext cx="8509246" cy="6871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mapa průzkum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239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PSZ hlav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7013895" cy="6843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návrh KoP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28191"/>
            <a:ext cx="4878435" cy="6829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101378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101379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101380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101381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Plán ÚSES pro k. </a:t>
            </a:r>
            <a:r>
              <a:rPr lang="cs-CZ" sz="2000" b="1" dirty="0" err="1" smtClean="0">
                <a:latin typeface="Arial" charset="0"/>
                <a:cs typeface="Arial" charset="0"/>
              </a:rPr>
              <a:t>ú</a:t>
            </a:r>
            <a:r>
              <a:rPr lang="cs-CZ" sz="2000" b="1" dirty="0" smtClean="0">
                <a:latin typeface="Arial" charset="0"/>
                <a:cs typeface="Arial" charset="0"/>
              </a:rPr>
              <a:t>. </a:t>
            </a:r>
            <a:r>
              <a:rPr lang="cs-CZ" sz="2000" b="1" dirty="0" err="1" smtClean="0">
                <a:latin typeface="Arial" charset="0"/>
                <a:cs typeface="Arial" charset="0"/>
              </a:rPr>
              <a:t>Kníničky</a:t>
            </a:r>
            <a:r>
              <a:rPr lang="cs-CZ" sz="2000" b="1" dirty="0" smtClean="0">
                <a:latin typeface="Arial" charset="0"/>
                <a:cs typeface="Arial" charset="0"/>
              </a:rPr>
              <a:t>, Bystrc, Komín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Základní etapy: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biogeografická a geobiocenologická diferenciace území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analýza aktuálního stavu přírody a krajiny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limity využití území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analýza podkladů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návrh řešení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problémy řešení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Náležitosti plánu: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textová část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tabulková část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mapová část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102402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102403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102404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102405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Plán ÚSES pro k. </a:t>
            </a:r>
            <a:r>
              <a:rPr lang="cs-CZ" sz="2000" b="1" dirty="0" err="1" smtClean="0">
                <a:latin typeface="Arial" charset="0"/>
                <a:cs typeface="Arial" charset="0"/>
              </a:rPr>
              <a:t>ú</a:t>
            </a:r>
            <a:r>
              <a:rPr lang="cs-CZ" sz="2000" b="1" dirty="0" smtClean="0">
                <a:latin typeface="Arial" charset="0"/>
                <a:cs typeface="Arial" charset="0"/>
              </a:rPr>
              <a:t>. </a:t>
            </a:r>
            <a:r>
              <a:rPr lang="cs-CZ" sz="2000" b="1" dirty="0" err="1" smtClean="0">
                <a:latin typeface="Arial" charset="0"/>
                <a:cs typeface="Arial" charset="0"/>
              </a:rPr>
              <a:t>Kníničky</a:t>
            </a:r>
            <a:r>
              <a:rPr lang="cs-CZ" sz="2000" b="1" dirty="0" smtClean="0">
                <a:latin typeface="Arial" charset="0"/>
                <a:cs typeface="Arial" charset="0"/>
              </a:rPr>
              <a:t>, Bystrc, Komín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Mapové výstupy:</a:t>
            </a:r>
            <a:endParaRPr lang="cs-CZ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Plán ÚSES - přeh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"/>
            <a:ext cx="76208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Plán ÚSES - návr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"/>
            <a:ext cx="4421858" cy="6863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8499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8499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8499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8499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Profil společnosti AGERIS s. r. o.</a:t>
            </a:r>
            <a:endParaRPr lang="cs-CZ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Plán ÚSES - problé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421858" cy="6863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10035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10035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10035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10035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Plán ÚSES pro k. </a:t>
            </a:r>
            <a:r>
              <a:rPr lang="cs-CZ" sz="2000" b="1" dirty="0" err="1" smtClean="0">
                <a:latin typeface="Arial" charset="0"/>
                <a:cs typeface="Arial" charset="0"/>
              </a:rPr>
              <a:t>ú</a:t>
            </a:r>
            <a:r>
              <a:rPr lang="cs-CZ" sz="2000" b="1" dirty="0" smtClean="0">
                <a:latin typeface="Arial" charset="0"/>
                <a:cs typeface="Arial" charset="0"/>
              </a:rPr>
              <a:t>. </a:t>
            </a:r>
            <a:r>
              <a:rPr lang="cs-CZ" sz="2000" b="1" dirty="0" err="1" smtClean="0">
                <a:latin typeface="Arial" charset="0"/>
                <a:cs typeface="Arial" charset="0"/>
              </a:rPr>
              <a:t>Kníničky</a:t>
            </a:r>
            <a:r>
              <a:rPr lang="cs-CZ" sz="2000" b="1" dirty="0" smtClean="0">
                <a:latin typeface="Arial" charset="0"/>
                <a:cs typeface="Arial" charset="0"/>
              </a:rPr>
              <a:t>, Bystrc, Komín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Příklad tabulkového popisu:</a:t>
            </a:r>
            <a:endParaRPr lang="cs-CZ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Plán ÚSES - tabul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48522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89090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89091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89092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89093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Moje pozice ve společnosti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vedoucí oddělení ekologie krajiny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autorizovaný projektant ÚSES</a:t>
            </a:r>
          </a:p>
          <a:p>
            <a:endParaRPr lang="cs-CZ" sz="1600" b="1" dirty="0" smtClean="0">
              <a:latin typeface="Arial" charset="0"/>
              <a:cs typeface="Arial" charset="0"/>
            </a:endParaRPr>
          </a:p>
          <a:p>
            <a:r>
              <a:rPr lang="cs-CZ" sz="1600" b="1" dirty="0" smtClean="0">
                <a:latin typeface="Arial" charset="0"/>
                <a:cs typeface="Arial" charset="0"/>
              </a:rPr>
              <a:t>Typy projektů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samostatné projekty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spolupráce na firemních projektech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spolupráce na „přeshraničních“ projektech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9011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9011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9011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9011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Samostatné projekty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plány ÚSES – komplexní dokumentace navrženého vymezení ÚSES pro určité území (SO ORP, VZCHÚ, 	skupiny k. </a:t>
            </a:r>
            <a:r>
              <a:rPr lang="cs-CZ" sz="1200" dirty="0" err="1" smtClean="0">
                <a:latin typeface="Arial" charset="0"/>
                <a:cs typeface="Arial" charset="0"/>
              </a:rPr>
              <a:t>ú</a:t>
            </a:r>
            <a:r>
              <a:rPr lang="cs-CZ" sz="1200" dirty="0" smtClean="0">
                <a:latin typeface="Arial" charset="0"/>
                <a:cs typeface="Arial" charset="0"/>
              </a:rPr>
              <a:t>. apod.)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hodnocení vlivů územích plánů na životní prostředí (SEA) – posouzení vlivů řešení územních plánů na jednotlivé 	složky životního prostředí (ovzduší, voda, půda a horninové prostředí, biota, krajina, hmotné statky 	a kulturní dědictví, obyvatelstvo a lidské zdraví)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návrhy dílčích úpravy vymezení ÚSES – zpravidla v souvislosti s konkrétními záměry, které jsou v nějakém 	ohledu problematické ve vztahu ke stávajícími vymezení ÚSES - 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posouzení stávajících vymezení ÚSES – z různých aspektů (kvality vymezení, odůvodnění vymezení, funkčnosti 	atd.)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91138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91139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91140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91141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Spolupráce na firemních projektech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komplexní pozemkové úpravy (KoPÚ) – analytická část (</a:t>
            </a:r>
            <a:r>
              <a:rPr lang="cs-CZ" sz="1200" dirty="0" err="1" smtClean="0">
                <a:latin typeface="Arial" charset="0"/>
                <a:cs typeface="Arial" charset="0"/>
              </a:rPr>
              <a:t>fyzickogeografické</a:t>
            </a:r>
            <a:r>
              <a:rPr lang="cs-CZ" sz="1200" dirty="0" smtClean="0">
                <a:latin typeface="Arial" charset="0"/>
                <a:cs typeface="Arial" charset="0"/>
              </a:rPr>
              <a:t> charakteristiky – klimatické, 	hydrologické, geologické, geomorfologické, půdní, biogeografické; zhodnocení aktuálního stavu 	přírody a krajiny; struktura půdního fondu; ochrana přírody a krajiny; geobiocenologické 	charakteristiky; analýza vymezení ÚSES; analýza platné ÚPD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studie odtokových poměrů – přírodní podmínky území, současný stav krajiny, analýza platné ÚPD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93186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93187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93188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93189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Spolupráce na „přeshraničních“ projektech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dílčí práce na územně plánovací dokumentaci (ZÚR, ÚP) a územně plánovacích podkladech (ÚAP a ÚS) – 	především problematika ÚSES, případně též komplexněji koncepce uspořádání krajiny, ochrana 	přírody a krajiny a další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metodická činnost – spolupráce na různých metodických dokumentech – v poslední době zásadní „Metodika 	vymezování ÚSES“ (2015, dokončení 2016, vydána 2017)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87042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87043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87044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87045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Metodika vymezování ÚSES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Zadání, zpracovatelský tým</a:t>
            </a:r>
            <a:endParaRPr lang="cs-CZ" sz="20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Pořizovatel: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cs-CZ" sz="1200" dirty="0">
                <a:latin typeface="Arial" charset="0"/>
                <a:cs typeface="Arial" charset="0"/>
              </a:rPr>
              <a:t> </a:t>
            </a:r>
            <a:r>
              <a:rPr lang="cs-CZ" sz="1200" dirty="0" smtClean="0">
                <a:latin typeface="Arial" charset="0"/>
                <a:cs typeface="Arial" charset="0"/>
              </a:rPr>
              <a:t>Ministerstvo životního prostředí ČR – 2015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Tým zpracovatelů: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Ing. Ludmila Bínová, CSc. (Společnost pro životní prostředí, spol. s r.o.)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RNDr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Martin Culek, Ph.D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(Masarykova univerzita Brno)</a:t>
            </a:r>
          </a:p>
          <a:p>
            <a:pPr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RNDr. Josef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Glos (AGERIS, s.r.o.)</a:t>
            </a:r>
          </a:p>
          <a:p>
            <a:pPr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RNDr. Jiří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Kocián (AGERIS, s.r.o.)</a:t>
            </a:r>
          </a:p>
          <a:p>
            <a:pPr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Ing. Darek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Lacina (Projekty pro krajinu - fyzická osoba)</a:t>
            </a:r>
          </a:p>
          <a:p>
            <a:pPr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Mgr. Martin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Novotný (Urbanistické středisko Brno, </a:t>
            </a:r>
            <a:r>
              <a:rPr lang="cs-CZ" sz="1200" dirty="0" smtClean="0">
                <a:latin typeface="Arial" charset="0"/>
                <a:cs typeface="Arial" charset="0"/>
              </a:rPr>
              <a:t>spol. s r.o.)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Ing. Eliška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Zimová (Löw a spol., s.r.o.)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Konzultant: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Doc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Ing. Antonín Buček, CSc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(Mendelova univerzita Brno)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Oponent: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RNDr. Ing. Miroslav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Hájek (Geo Vision, </a:t>
            </a:r>
            <a:r>
              <a:rPr lang="cs-CZ" sz="1200" dirty="0" smtClean="0">
                <a:latin typeface="Arial" charset="0"/>
                <a:cs typeface="Arial" charset="0"/>
              </a:rPr>
              <a:t>spol. s r.o.)</a:t>
            </a:r>
            <a:endParaRPr lang="cs-CZ" sz="1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34818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34819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34820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34821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Metodika vymezování ÚSES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Struktura metodiky</a:t>
            </a:r>
            <a:endParaRPr lang="cs-CZ" sz="20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Tři základní části:</a:t>
            </a:r>
            <a:endParaRPr lang="cs-CZ" sz="16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část týkající se různých souvislostí - kapitoly Základní přírodovědná východiska vytváření ÚSES, Účel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vymezování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územního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systému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ekologické stability, Biogeografické členění krajiny a Základní pojmy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a typologie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ÚSES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část obsahující vlastní metodiku vymezování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ÚSES -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kapitoly Principy vymezování ÚSES, Limitující hodnoty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velikostních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parametrů funkčních skladebných části ÚSES, Specifické přístupy k vymezování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nadregionálního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regionálního a místního ÚSES, Specifika vymezování ÚSES v základních typech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krajinného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prostředí, Funkční a prostorová spojitost ÚSES, Plán ÚSES, Uplatnění plánu ÚSES v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různých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typech navazujících dokumentací a Oponentury řešení ÚSES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část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přílohová -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devět příloh věnujících se v prvé řadě soustavě biogeografických jednotek, možnostem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odvození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skupin typů geobiocénů (STG) z bonitovaných půdně-ekologických jednotek (BPEJ) a ze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souborů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lesních typů (SLT) a vztahům STG k podfyziotypům a biotopům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9523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9523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9523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9523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Uplatnění geografa v projekční činnosti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1" dirty="0" smtClean="0">
                <a:latin typeface="Arial" charset="0"/>
                <a:cs typeface="Arial" charset="0"/>
              </a:rPr>
              <a:t>Uplatnění geografa v projekční činnosti, Geografický ústav </a:t>
            </a:r>
            <a:r>
              <a:rPr lang="cs-CZ" sz="1000" b="1" dirty="0" err="1" smtClean="0">
                <a:latin typeface="Arial" charset="0"/>
                <a:cs typeface="Arial" charset="0"/>
              </a:rPr>
              <a:t>PřF</a:t>
            </a:r>
            <a:r>
              <a:rPr lang="cs-CZ" sz="1000" b="1" dirty="0" smtClean="0">
                <a:latin typeface="Arial" charset="0"/>
                <a:cs typeface="Arial" charset="0"/>
              </a:rPr>
              <a:t> MU Brno, 22. 3. 2018</a:t>
            </a:r>
            <a:endParaRPr lang="cs-CZ" sz="1000" b="1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2"/>
            <a:ext cx="78483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  <a:cs typeface="Arial" charset="0"/>
              </a:rPr>
              <a:t>Prezentace projektů</a:t>
            </a:r>
            <a:endParaRPr lang="cs-CZ" sz="2000" b="1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Komplexní pozemkové úpravy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>
                <a:latin typeface="Arial" charset="0"/>
                <a:cs typeface="Arial" charset="0"/>
              </a:rPr>
              <a:t>Plán ÚSES</a:t>
            </a:r>
            <a:endParaRPr lang="cs-CZ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719</Words>
  <Application>Microsoft Office PowerPoint</Application>
  <PresentationFormat>Předvádění na obrazovce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Default Design</vt:lpstr>
      <vt:lpstr>CorelDRAW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pivo</dc:creator>
  <cp:lastModifiedBy>Jiří Kocián</cp:lastModifiedBy>
  <cp:revision>204</cp:revision>
  <dcterms:created xsi:type="dcterms:W3CDTF">2003-03-03T14:34:29Z</dcterms:created>
  <dcterms:modified xsi:type="dcterms:W3CDTF">2018-03-22T16:14:50Z</dcterms:modified>
</cp:coreProperties>
</file>