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414" r:id="rId3"/>
    <p:sldId id="419" r:id="rId4"/>
    <p:sldId id="423" r:id="rId5"/>
    <p:sldId id="424" r:id="rId6"/>
    <p:sldId id="427" r:id="rId7"/>
    <p:sldId id="478" r:id="rId8"/>
    <p:sldId id="483" r:id="rId9"/>
    <p:sldId id="523" r:id="rId10"/>
    <p:sldId id="486" r:id="rId11"/>
    <p:sldId id="490" r:id="rId12"/>
    <p:sldId id="524" r:id="rId13"/>
    <p:sldId id="525" r:id="rId14"/>
    <p:sldId id="498" r:id="rId15"/>
    <p:sldId id="500" r:id="rId16"/>
    <p:sldId id="501" r:id="rId17"/>
    <p:sldId id="505" r:id="rId18"/>
    <p:sldId id="506" r:id="rId19"/>
    <p:sldId id="508" r:id="rId20"/>
    <p:sldId id="509" r:id="rId21"/>
    <p:sldId id="514" r:id="rId22"/>
    <p:sldId id="516" r:id="rId23"/>
    <p:sldId id="526" r:id="rId24"/>
    <p:sldId id="462" r:id="rId25"/>
    <p:sldId id="465" r:id="rId26"/>
    <p:sldId id="448" r:id="rId27"/>
    <p:sldId id="456" r:id="rId28"/>
    <p:sldId id="528" r:id="rId29"/>
    <p:sldId id="527" r:id="rId30"/>
    <p:sldId id="529" r:id="rId31"/>
    <p:sldId id="531" r:id="rId32"/>
    <p:sldId id="533" r:id="rId33"/>
    <p:sldId id="532" r:id="rId34"/>
  </p:sldIdLst>
  <p:sldSz cx="9144000" cy="6858000" type="screen4x3"/>
  <p:notesSz cx="6761163" cy="99425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109" y="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65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3" tIns="44052" rIns="88103" bIns="4405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3" tIns="44052" rIns="88103" bIns="4405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95C518-8B84-444F-BC39-6F3FD778B487}" type="datetimeFigureOut">
              <a:rPr lang="cs-CZ"/>
              <a:pPr>
                <a:defRPr/>
              </a:pPr>
              <a:t>14.03.2019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3" tIns="44052" rIns="88103" bIns="4405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3" tIns="44052" rIns="88103" bIns="440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A80D53BD-9D12-4AEB-BDBF-7B5EF6BFF96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t" anchorCtr="0" compatLnSpc="1">
            <a:prstTxWarp prst="textNoShape">
              <a:avLst/>
            </a:prstTxWarp>
          </a:bodyPr>
          <a:lstStyle>
            <a:lvl1pPr defTabSz="954456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t" anchorCtr="0" compatLnSpc="1">
            <a:prstTxWarp prst="textNoShape">
              <a:avLst/>
            </a:prstTxWarp>
          </a:bodyPr>
          <a:lstStyle>
            <a:lvl1pPr algn="r" defTabSz="954456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B0704F-0C4A-4E04-A854-D1B88D4912CF}" type="datetimeFigureOut">
              <a:rPr lang="cs-CZ"/>
              <a:pPr>
                <a:defRPr/>
              </a:pPr>
              <a:t>14.03.2019</a:t>
            </a:fld>
            <a:endParaRPr 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b" anchorCtr="0" compatLnSpc="1">
            <a:prstTxWarp prst="textNoShape">
              <a:avLst/>
            </a:prstTxWarp>
          </a:bodyPr>
          <a:lstStyle>
            <a:lvl1pPr defTabSz="954456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b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300" b="0" smtClean="0"/>
            </a:lvl1pPr>
          </a:lstStyle>
          <a:p>
            <a:pPr>
              <a:defRPr/>
            </a:pPr>
            <a:fld id="{A1AD6E5A-ED82-4A1D-AD3B-1D8E89B630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97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7910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E6EECB-1F8F-47F6-8053-9335B49D219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442746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301FFE-89D1-4B29-8D7E-1E3E86994E3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231524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8364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72261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82273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23589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16873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6945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07306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52213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14861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C7B08-71E8-4B07-B651-4690FF21A41C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11513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7236AB-8173-475D-A9FE-71654D0E7EF9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150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E438BE-2FBB-4B30-885F-EF5C83F00F09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D88FE0-C695-4793-8D46-BA4FB96EA0D3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BF7095-AE59-4B94-B217-820FFBBB7373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84205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13477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7330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3197F5-2051-46C2-9312-24DE3DEFBA8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228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9800-36C1-4CA7-A97F-8BA582AA1A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58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5749D-6286-4886-811C-D95F9D29B5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7836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F3BA9-BFD7-492B-9AB1-0DA1E5E4D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2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D9BC8-AAAD-4066-8A0B-61C1A097CC3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248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CAE153-E451-4592-89DF-ED740426121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532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167A0-D81B-4BC0-BA49-52BD3F5FDF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190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B34E-856E-4AFA-8AA8-9DE106E516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410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F991A-357F-44ED-B8E3-DDE801CD37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634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6CBF3-7931-4D7C-B539-5AA6785B16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828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CD552-0710-488D-ACA5-71679C5AFA5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076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26647-DA9B-4218-82FD-667EAECC84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918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fld id="{3848A8B6-1E78-4126-83A9-40DB4B3E3F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70" r:id="rId2"/>
    <p:sldLayoutId id="214748388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dpis 2"/>
          <p:cNvSpPr>
            <a:spLocks/>
          </p:cNvSpPr>
          <p:nvPr/>
        </p:nvSpPr>
        <p:spPr bwMode="auto">
          <a:xfrm>
            <a:off x="1331913" y="4735513"/>
            <a:ext cx="6400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en-US" sz="2000">
                <a:solidFill>
                  <a:srgbClr val="000066"/>
                </a:solidFill>
                <a:latin typeface="Tahoma" panose="020B0604030504040204" pitchFamily="34" charset="0"/>
              </a:rPr>
              <a:t/>
            </a:r>
            <a:br>
              <a:rPr lang="cs-CZ" altLang="en-US" sz="2000">
                <a:solidFill>
                  <a:srgbClr val="000066"/>
                </a:solidFill>
                <a:latin typeface="Tahoma" panose="020B0604030504040204" pitchFamily="34" charset="0"/>
              </a:rPr>
            </a:br>
            <a:r>
              <a:rPr lang="cs-CZ" altLang="en-US" sz="2000" b="0">
                <a:solidFill>
                  <a:srgbClr val="000066"/>
                </a:solidFill>
                <a:latin typeface="Tahoma" panose="020B0604030504040204" pitchFamily="34" charset="0"/>
              </a:rPr>
              <a:t>Luděk Bláha, PřF MU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68313" y="2046288"/>
            <a:ext cx="838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dirty="0" err="1" smtClean="0">
                <a:solidFill>
                  <a:srgbClr val="FF3300"/>
                </a:solidFill>
              </a:rPr>
              <a:t>Ecotoxic</a:t>
            </a:r>
            <a:r>
              <a:rPr lang="cs-CZ" altLang="en-US" sz="4000" dirty="0" smtClean="0">
                <a:solidFill>
                  <a:srgbClr val="FF3300"/>
                </a:solidFill>
              </a:rPr>
              <a:t> </a:t>
            </a:r>
            <a:r>
              <a:rPr lang="cs-CZ" altLang="en-US" sz="4000" dirty="0" err="1" smtClean="0">
                <a:solidFill>
                  <a:srgbClr val="FF3300"/>
                </a:solidFill>
              </a:rPr>
              <a:t>effects</a:t>
            </a:r>
            <a:r>
              <a:rPr lang="cs-CZ" altLang="en-US" sz="4000" dirty="0" smtClean="0">
                <a:solidFill>
                  <a:srgbClr val="FF3300"/>
                </a:solidFill>
              </a:rPr>
              <a:t> </a:t>
            </a:r>
            <a:endParaRPr lang="en-US" altLang="en-US" sz="4000" dirty="0" smtClean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b="0" dirty="0" smtClean="0">
                <a:solidFill>
                  <a:srgbClr val="FF3300"/>
                </a:solidFill>
              </a:rPr>
              <a:t>- </a:t>
            </a:r>
            <a:r>
              <a:rPr lang="cs-CZ" altLang="en-US" sz="4000" b="0" dirty="0" err="1" smtClean="0">
                <a:solidFill>
                  <a:srgbClr val="FF3300"/>
                </a:solidFill>
              </a:rPr>
              <a:t>Cellular</a:t>
            </a:r>
            <a:r>
              <a:rPr lang="cs-CZ" altLang="en-US" sz="4000" b="0" dirty="0" smtClean="0">
                <a:solidFill>
                  <a:srgbClr val="FF3300"/>
                </a:solidFill>
              </a:rPr>
              <a:t> and </a:t>
            </a:r>
            <a:r>
              <a:rPr lang="cs-CZ" altLang="en-US" sz="4000" b="0" dirty="0" err="1" smtClean="0">
                <a:solidFill>
                  <a:srgbClr val="FF3300"/>
                </a:solidFill>
              </a:rPr>
              <a:t>organisms</a:t>
            </a:r>
            <a:r>
              <a:rPr lang="cs-CZ" altLang="en-US" sz="4000" b="0" dirty="0" smtClean="0">
                <a:solidFill>
                  <a:srgbClr val="FF3300"/>
                </a:solidFill>
              </a:rPr>
              <a:t> </a:t>
            </a:r>
            <a:r>
              <a:rPr lang="cs-CZ" altLang="en-US" sz="4000" b="0" dirty="0" err="1" smtClean="0">
                <a:solidFill>
                  <a:srgbClr val="FF3300"/>
                </a:solidFill>
              </a:rPr>
              <a:t>levels</a:t>
            </a:r>
            <a:r>
              <a:rPr lang="cs-CZ" altLang="en-US" sz="4000" b="0" dirty="0" smtClean="0">
                <a:solidFill>
                  <a:srgbClr val="FF3300"/>
                </a:solidFill>
              </a:rPr>
              <a:t> - </a:t>
            </a:r>
            <a:endParaRPr lang="cs-CZ" altLang="en-US" sz="4000" b="0" dirty="0">
              <a:solidFill>
                <a:schemeClr val="tx1"/>
              </a:solidFill>
            </a:endParaRPr>
          </a:p>
        </p:txBody>
      </p:sp>
      <p:pic>
        <p:nvPicPr>
          <p:cNvPr id="6148" name="Picture 7" descr="OPVK_MU_stred_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5516563"/>
            <a:ext cx="4537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04800" y="836613"/>
            <a:ext cx="86106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0" u="sng" dirty="0" smtClean="0">
                <a:solidFill>
                  <a:schemeClr val="tx1"/>
                </a:solidFill>
              </a:rPr>
              <a:t>Complex process with f</a:t>
            </a:r>
            <a:r>
              <a:rPr lang="cs-CZ" altLang="en-US" sz="2200" b="0" u="sng" dirty="0" err="1" smtClean="0">
                <a:solidFill>
                  <a:schemeClr val="tx1"/>
                </a:solidFill>
              </a:rPr>
              <a:t>our</a:t>
            </a:r>
            <a:r>
              <a:rPr lang="cs-CZ" altLang="en-US" sz="2200" b="0" u="sng" dirty="0" smtClean="0">
                <a:solidFill>
                  <a:schemeClr val="tx1"/>
                </a:solidFill>
              </a:rPr>
              <a:t> </a:t>
            </a:r>
            <a:r>
              <a:rPr lang="cs-CZ" altLang="en-US" sz="2200" b="0" u="sng" dirty="0" err="1" smtClean="0">
                <a:solidFill>
                  <a:schemeClr val="tx1"/>
                </a:solidFill>
              </a:rPr>
              <a:t>main</a:t>
            </a:r>
            <a:r>
              <a:rPr lang="cs-CZ" altLang="en-US" sz="2200" b="0" u="sng" dirty="0" smtClean="0">
                <a:solidFill>
                  <a:schemeClr val="tx1"/>
                </a:solidFill>
              </a:rPr>
              <a:t> </a:t>
            </a:r>
            <a:r>
              <a:rPr lang="cs-CZ" altLang="en-US" sz="2200" b="0" u="sng" dirty="0" err="1" smtClean="0">
                <a:solidFill>
                  <a:schemeClr val="tx1"/>
                </a:solidFill>
              </a:rPr>
              <a:t>phases</a:t>
            </a:r>
            <a:r>
              <a:rPr lang="en-US" altLang="en-US" sz="2200" b="0" u="sng" dirty="0" smtClean="0">
                <a:solidFill>
                  <a:schemeClr val="tx1"/>
                </a:solidFill>
              </a:rPr>
              <a:t>/steps</a:t>
            </a:r>
            <a:r>
              <a:rPr lang="cs-CZ" altLang="en-US" sz="2200" b="0" u="sng" dirty="0" smtClean="0">
                <a:solidFill>
                  <a:schemeClr val="tx1"/>
                </a:solidFill>
              </a:rPr>
              <a:t>: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2"/>
                </a:solidFill>
              </a:rPr>
              <a:t> </a:t>
            </a:r>
            <a:r>
              <a:rPr lang="en-US" altLang="en-US" sz="2200" b="0" dirty="0" smtClean="0">
                <a:solidFill>
                  <a:schemeClr val="tx2"/>
                </a:solidFill>
              </a:rPr>
              <a:t>initiation </a:t>
            </a:r>
            <a:r>
              <a:rPr lang="cs-CZ" altLang="en-US" sz="2200" b="0" dirty="0" smtClean="0">
                <a:solidFill>
                  <a:schemeClr val="tx1"/>
                </a:solidFill>
              </a:rPr>
              <a:t>(</a:t>
            </a:r>
            <a:r>
              <a:rPr lang="cs-CZ" altLang="en-US" sz="2200" b="0" i="1" dirty="0" smtClean="0">
                <a:solidFill>
                  <a:schemeClr val="tx1"/>
                </a:solidFill>
              </a:rPr>
              <a:t>DNA</a:t>
            </a:r>
            <a:r>
              <a:rPr lang="en-US" altLang="en-US" sz="2200" b="0" i="1" dirty="0" smtClean="0">
                <a:solidFill>
                  <a:schemeClr val="tx1"/>
                </a:solidFill>
              </a:rPr>
              <a:t> changes</a:t>
            </a:r>
            <a:r>
              <a:rPr lang="cs-CZ" altLang="en-US" sz="2200" b="0" dirty="0" smtClean="0">
                <a:solidFill>
                  <a:schemeClr val="tx1"/>
                </a:solidFill>
              </a:rPr>
              <a:t>) </a:t>
            </a:r>
            <a:r>
              <a:rPr lang="cs-CZ" altLang="en-US" sz="2200" b="0" dirty="0">
                <a:solidFill>
                  <a:schemeClr val="tx1"/>
                </a:solidFill>
              </a:rPr>
              <a:t>= </a:t>
            </a:r>
            <a:r>
              <a:rPr lang="en-US" altLang="en-US" sz="2200" b="0" dirty="0" smtClean="0">
                <a:solidFill>
                  <a:schemeClr val="tx1"/>
                </a:solidFill>
              </a:rPr>
              <a:t>mutagenesis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2"/>
                </a:solidFill>
              </a:rPr>
              <a:t> </a:t>
            </a:r>
            <a:r>
              <a:rPr lang="en-US" altLang="en-US" sz="2200" b="0" dirty="0" smtClean="0">
                <a:solidFill>
                  <a:schemeClr val="tx2"/>
                </a:solidFill>
              </a:rPr>
              <a:t>promotion </a:t>
            </a:r>
            <a:r>
              <a:rPr lang="cs-CZ" altLang="en-US" sz="2200" b="0" dirty="0" smtClean="0">
                <a:solidFill>
                  <a:schemeClr val="tx1"/>
                </a:solidFill>
              </a:rPr>
              <a:t>(</a:t>
            </a:r>
            <a:r>
              <a:rPr lang="en-US" altLang="en-US" sz="2200" b="0" i="1" dirty="0" smtClean="0">
                <a:solidFill>
                  <a:schemeClr val="tx1"/>
                </a:solidFill>
              </a:rPr>
              <a:t>changes fixed in genome, cell proliferation </a:t>
            </a:r>
            <a:r>
              <a:rPr lang="en-US" altLang="en-US" sz="2200" b="0" i="1" dirty="0" err="1" smtClean="0">
                <a:solidFill>
                  <a:schemeClr val="tx1"/>
                </a:solidFill>
              </a:rPr>
              <a:t>etc</a:t>
            </a:r>
            <a:r>
              <a:rPr lang="cs-CZ" altLang="en-US" sz="2200" b="0" i="1" dirty="0" smtClean="0">
                <a:solidFill>
                  <a:schemeClr val="tx1"/>
                </a:solidFill>
              </a:rPr>
              <a:t>)</a:t>
            </a:r>
            <a:endParaRPr lang="cs-CZ" altLang="en-US" sz="2200" b="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2"/>
                </a:solidFill>
              </a:rPr>
              <a:t>- </a:t>
            </a:r>
            <a:r>
              <a:rPr lang="cs-CZ" altLang="en-US" sz="2200" b="0" dirty="0" err="1" smtClean="0">
                <a:solidFill>
                  <a:schemeClr val="tx2"/>
                </a:solidFill>
              </a:rPr>
              <a:t>transformation</a:t>
            </a:r>
            <a:r>
              <a:rPr lang="cs-CZ" altLang="en-US" sz="2200" b="0" dirty="0" smtClean="0">
                <a:solidFill>
                  <a:schemeClr val="tx2"/>
                </a:solidFill>
              </a:rPr>
              <a:t> </a:t>
            </a:r>
            <a:r>
              <a:rPr lang="cs-CZ" altLang="en-US" sz="2200" b="0" dirty="0" smtClean="0">
                <a:solidFill>
                  <a:schemeClr val="tx1"/>
                </a:solidFill>
              </a:rPr>
              <a:t>(</a:t>
            </a:r>
            <a:r>
              <a:rPr lang="cs-CZ" altLang="en-US" sz="2200" b="0" i="1" dirty="0" err="1" smtClean="0">
                <a:solidFill>
                  <a:schemeClr val="tx1"/>
                </a:solidFill>
              </a:rPr>
              <a:t>formation</a:t>
            </a:r>
            <a:r>
              <a:rPr lang="cs-CZ" altLang="en-US" sz="2200" b="0" i="1" dirty="0" smtClean="0">
                <a:solidFill>
                  <a:schemeClr val="tx1"/>
                </a:solidFill>
              </a:rPr>
              <a:t> of </a:t>
            </a:r>
            <a:r>
              <a:rPr lang="cs-CZ" altLang="en-US" sz="2200" b="0" i="1" dirty="0" err="1" smtClean="0">
                <a:solidFill>
                  <a:schemeClr val="tx1"/>
                </a:solidFill>
              </a:rPr>
              <a:t>malignant</a:t>
            </a:r>
            <a:r>
              <a:rPr lang="cs-CZ" altLang="en-US" sz="2200" b="0" i="1" dirty="0" smtClean="0">
                <a:solidFill>
                  <a:schemeClr val="tx1"/>
                </a:solidFill>
              </a:rPr>
              <a:t> </a:t>
            </a:r>
            <a:r>
              <a:rPr lang="cs-CZ" altLang="en-US" sz="2200" b="0" i="1" dirty="0" err="1" smtClean="0">
                <a:solidFill>
                  <a:schemeClr val="tx1"/>
                </a:solidFill>
              </a:rPr>
              <a:t>cells</a:t>
            </a:r>
            <a:r>
              <a:rPr lang="cs-CZ" altLang="en-US" sz="2200" b="0" i="1" dirty="0" smtClean="0">
                <a:solidFill>
                  <a:schemeClr val="tx1"/>
                </a:solidFill>
              </a:rPr>
              <a:t>)</a:t>
            </a:r>
            <a:endParaRPr lang="cs-CZ" altLang="en-US" sz="2200" b="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 smtClean="0">
                <a:solidFill>
                  <a:schemeClr val="tx2"/>
                </a:solidFill>
              </a:rPr>
              <a:t>- </a:t>
            </a:r>
            <a:r>
              <a:rPr lang="cs-CZ" altLang="en-US" sz="2200" b="0" dirty="0" err="1" smtClean="0">
                <a:solidFill>
                  <a:schemeClr val="tx2"/>
                </a:solidFill>
              </a:rPr>
              <a:t>progression</a:t>
            </a:r>
            <a:r>
              <a:rPr lang="cs-CZ" altLang="en-US" sz="2200" b="0" dirty="0" smtClean="0">
                <a:solidFill>
                  <a:schemeClr val="tx2"/>
                </a:solidFill>
              </a:rPr>
              <a:t> </a:t>
            </a:r>
            <a:r>
              <a:rPr lang="cs-CZ" altLang="en-US" sz="2200" b="0" dirty="0" smtClean="0">
                <a:solidFill>
                  <a:schemeClr val="tx1"/>
                </a:solidFill>
              </a:rPr>
              <a:t>(</a:t>
            </a:r>
            <a:r>
              <a:rPr lang="cs-CZ" altLang="en-US" sz="2200" b="0" i="1" dirty="0" err="1" smtClean="0">
                <a:solidFill>
                  <a:schemeClr val="tx1"/>
                </a:solidFill>
              </a:rPr>
              <a:t>neoplasia</a:t>
            </a:r>
            <a:r>
              <a:rPr lang="cs-CZ" altLang="en-US" sz="2200" b="0" i="1" dirty="0" smtClean="0">
                <a:solidFill>
                  <a:schemeClr val="tx1"/>
                </a:solidFill>
              </a:rPr>
              <a:t>, </a:t>
            </a:r>
            <a:r>
              <a:rPr lang="cs-CZ" altLang="en-US" sz="2200" b="0" i="1" dirty="0" err="1" smtClean="0">
                <a:solidFill>
                  <a:schemeClr val="tx1"/>
                </a:solidFill>
              </a:rPr>
              <a:t>metastasing</a:t>
            </a:r>
            <a:r>
              <a:rPr lang="cs-CZ" altLang="en-US" sz="2200" b="0" i="1" dirty="0" smtClean="0">
                <a:solidFill>
                  <a:schemeClr val="tx1"/>
                </a:solidFill>
              </a:rPr>
              <a:t>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i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i="1" dirty="0" smtClean="0">
                <a:solidFill>
                  <a:schemeClr val="tx1"/>
                </a:solidFill>
              </a:rPr>
              <a:t>RELEVANT </a:t>
            </a:r>
            <a:r>
              <a:rPr lang="cs-CZ" altLang="en-US" sz="2200" b="0" i="1" dirty="0" err="1" smtClean="0">
                <a:solidFill>
                  <a:schemeClr val="tx1"/>
                </a:solidFill>
              </a:rPr>
              <a:t>mostly</a:t>
            </a:r>
            <a:r>
              <a:rPr lang="cs-CZ" altLang="en-US" sz="2200" b="0" i="1" dirty="0" smtClean="0">
                <a:solidFill>
                  <a:schemeClr val="tx1"/>
                </a:solidFill>
              </a:rPr>
              <a:t/>
            </a:r>
            <a:br>
              <a:rPr lang="cs-CZ" altLang="en-US" sz="2200" b="0" i="1" dirty="0" smtClean="0">
                <a:solidFill>
                  <a:schemeClr val="tx1"/>
                </a:solidFill>
              </a:rPr>
            </a:br>
            <a:r>
              <a:rPr lang="cs-CZ" altLang="en-US" sz="2200" b="0" i="1" dirty="0" err="1" smtClean="0">
                <a:solidFill>
                  <a:schemeClr val="tx1"/>
                </a:solidFill>
              </a:rPr>
              <a:t>for</a:t>
            </a:r>
            <a:r>
              <a:rPr lang="cs-CZ" altLang="en-US" sz="2200" b="0" i="1" dirty="0" smtClean="0">
                <a:solidFill>
                  <a:schemeClr val="tx1"/>
                </a:solidFill>
              </a:rPr>
              <a:t> HUMAN </a:t>
            </a:r>
            <a:br>
              <a:rPr lang="cs-CZ" altLang="en-US" sz="2200" b="0" i="1" dirty="0" smtClean="0">
                <a:solidFill>
                  <a:schemeClr val="tx1"/>
                </a:solidFill>
              </a:rPr>
            </a:br>
            <a:r>
              <a:rPr lang="cs-CZ" altLang="en-US" sz="2200" b="0" i="1" dirty="0" smtClean="0">
                <a:solidFill>
                  <a:schemeClr val="tx1"/>
                </a:solidFill>
              </a:rPr>
              <a:t>toxikology but </a:t>
            </a:r>
            <a:br>
              <a:rPr lang="cs-CZ" altLang="en-US" sz="2200" b="0" i="1" dirty="0" smtClean="0">
                <a:solidFill>
                  <a:schemeClr val="tx1"/>
                </a:solidFill>
              </a:rPr>
            </a:br>
            <a:r>
              <a:rPr lang="cs-CZ" altLang="en-US" sz="2200" b="0" i="1" dirty="0" err="1" smtClean="0">
                <a:solidFill>
                  <a:schemeClr val="tx1"/>
                </a:solidFill>
              </a:rPr>
              <a:t>tumors</a:t>
            </a:r>
            <a:r>
              <a:rPr lang="cs-CZ" altLang="en-US" sz="2200" b="0" i="1" dirty="0" smtClean="0">
                <a:solidFill>
                  <a:schemeClr val="tx1"/>
                </a:solidFill>
              </a:rPr>
              <a:t> </a:t>
            </a:r>
            <a:r>
              <a:rPr lang="cs-CZ" altLang="en-US" sz="2200" b="0" i="1" dirty="0" err="1" smtClean="0">
                <a:solidFill>
                  <a:schemeClr val="tx1"/>
                </a:solidFill>
              </a:rPr>
              <a:t>observed</a:t>
            </a:r>
            <a:r>
              <a:rPr lang="cs-CZ" altLang="en-US" sz="2200" b="0" i="1" dirty="0" smtClean="0">
                <a:solidFill>
                  <a:schemeClr val="tx1"/>
                </a:solidFill>
              </a:rPr>
              <a:t> </a:t>
            </a:r>
            <a:br>
              <a:rPr lang="cs-CZ" altLang="en-US" sz="2200" b="0" i="1" dirty="0" smtClean="0">
                <a:solidFill>
                  <a:schemeClr val="tx1"/>
                </a:solidFill>
              </a:rPr>
            </a:br>
            <a:r>
              <a:rPr lang="cs-CZ" altLang="en-US" sz="2200" b="0" i="1" dirty="0" err="1" smtClean="0">
                <a:solidFill>
                  <a:schemeClr val="tx1"/>
                </a:solidFill>
              </a:rPr>
              <a:t>also</a:t>
            </a:r>
            <a:r>
              <a:rPr lang="cs-CZ" altLang="en-US" sz="2200" b="0" i="1" dirty="0" smtClean="0">
                <a:solidFill>
                  <a:schemeClr val="tx1"/>
                </a:solidFill>
              </a:rPr>
              <a:t> in </a:t>
            </a:r>
            <a:r>
              <a:rPr lang="cs-CZ" altLang="en-US" sz="2200" b="0" i="1" dirty="0" err="1" smtClean="0">
                <a:solidFill>
                  <a:schemeClr val="tx1"/>
                </a:solidFill>
              </a:rPr>
              <a:t>wild</a:t>
            </a:r>
            <a:r>
              <a:rPr lang="cs-CZ" altLang="en-US" sz="2200" b="0" i="1" dirty="0" smtClean="0">
                <a:solidFill>
                  <a:schemeClr val="tx1"/>
                </a:solidFill>
              </a:rPr>
              <a:t> </a:t>
            </a:r>
            <a:br>
              <a:rPr lang="cs-CZ" altLang="en-US" sz="2200" b="0" i="1" dirty="0" smtClean="0">
                <a:solidFill>
                  <a:schemeClr val="tx1"/>
                </a:solidFill>
              </a:rPr>
            </a:br>
            <a:r>
              <a:rPr lang="cs-CZ" altLang="en-US" sz="2200" b="0" i="1" dirty="0" smtClean="0">
                <a:solidFill>
                  <a:schemeClr val="tx1"/>
                </a:solidFill>
              </a:rPr>
              <a:t>biota</a:t>
            </a:r>
            <a:endParaRPr lang="cs-CZ" altLang="en-US" sz="2200" b="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b="0" dirty="0">
              <a:solidFill>
                <a:schemeClr val="tx1"/>
              </a:solidFill>
            </a:endParaRPr>
          </a:p>
        </p:txBody>
      </p:sp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 err="1" smtClean="0">
                <a:solidFill>
                  <a:srgbClr val="FF3300"/>
                </a:solidFill>
              </a:rPr>
              <a:t>Carcinogenicity</a:t>
            </a:r>
            <a:endParaRPr lang="cs-CZ" altLang="en-US" sz="2400" b="0" dirty="0">
              <a:solidFill>
                <a:srgbClr val="FF3300"/>
              </a:solidFill>
            </a:endParaRPr>
          </a:p>
        </p:txBody>
      </p:sp>
      <p:pic>
        <p:nvPicPr>
          <p:cNvPr id="860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87" b="4755"/>
          <a:stretch>
            <a:fillRect/>
          </a:stretch>
        </p:blipFill>
        <p:spPr bwMode="auto">
          <a:xfrm>
            <a:off x="3167063" y="2997200"/>
            <a:ext cx="5976937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2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538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3" descr="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1844675"/>
            <a:ext cx="4932362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2" name="Group 4"/>
          <p:cNvGrpSpPr>
            <a:grpSpLocks/>
          </p:cNvGrpSpPr>
          <p:nvPr/>
        </p:nvGrpSpPr>
        <p:grpSpPr bwMode="auto">
          <a:xfrm>
            <a:off x="0" y="3860800"/>
            <a:ext cx="4716463" cy="2997200"/>
            <a:chOff x="1056" y="1056"/>
            <a:chExt cx="3737" cy="2458"/>
          </a:xfrm>
        </p:grpSpPr>
        <p:pic>
          <p:nvPicPr>
            <p:cNvPr id="94213" name="Picture 5" descr="figure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056"/>
              <a:ext cx="3737" cy="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14" name="Oval 6"/>
            <p:cNvSpPr>
              <a:spLocks noChangeArrowheads="1"/>
            </p:cNvSpPr>
            <p:nvPr/>
          </p:nvSpPr>
          <p:spPr bwMode="auto">
            <a:xfrm>
              <a:off x="1968" y="2592"/>
              <a:ext cx="1008" cy="43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4215" name="Oval 7"/>
            <p:cNvSpPr>
              <a:spLocks noChangeArrowheads="1"/>
            </p:cNvSpPr>
            <p:nvPr/>
          </p:nvSpPr>
          <p:spPr bwMode="auto">
            <a:xfrm>
              <a:off x="2976" y="2160"/>
              <a:ext cx="288" cy="43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85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0"/>
            <a:ext cx="8231188" cy="1143000"/>
          </a:xfrm>
        </p:spPr>
        <p:txBody>
          <a:bodyPr/>
          <a:lstStyle/>
          <a:p>
            <a:pPr marL="342900" indent="-342900" algn="l" defTabSz="-13873163" eaLnBrk="1" hangingPunct="1"/>
            <a:r>
              <a:rPr lang="cs-CZ" sz="3200" b="1" dirty="0" err="1" smtClean="0">
                <a:solidFill>
                  <a:schemeClr val="tx1"/>
                </a:solidFill>
              </a:rPr>
              <a:t>Endocrine</a:t>
            </a:r>
            <a:r>
              <a:rPr lang="cs-CZ" sz="3200" b="1" dirty="0" smtClean="0">
                <a:solidFill>
                  <a:schemeClr val="tx1"/>
                </a:solidFill>
              </a:rPr>
              <a:t> </a:t>
            </a:r>
            <a:r>
              <a:rPr lang="cs-CZ" sz="3200" b="1" dirty="0" err="1" smtClean="0">
                <a:solidFill>
                  <a:schemeClr val="tx1"/>
                </a:solidFill>
              </a:rPr>
              <a:t>disruption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800" y="1258888"/>
            <a:ext cx="6770464" cy="4759325"/>
          </a:xfrm>
        </p:spPr>
        <p:txBody>
          <a:bodyPr/>
          <a:lstStyle/>
          <a:p>
            <a:pPr defTabSz="-13873163" eaLnBrk="1" hangingPunct="1"/>
            <a:r>
              <a:rPr lang="en-US" sz="2500" b="1" dirty="0" err="1" smtClean="0">
                <a:solidFill>
                  <a:srgbClr val="FF3300"/>
                </a:solidFill>
              </a:rPr>
              <a:t>Interferen</a:t>
            </a:r>
            <a:r>
              <a:rPr lang="cs-CZ" sz="2500" b="1" dirty="0" err="1" smtClean="0">
                <a:solidFill>
                  <a:srgbClr val="FF3300"/>
                </a:solidFill>
              </a:rPr>
              <a:t>ce</a:t>
            </a:r>
            <a:r>
              <a:rPr lang="en-US" sz="2500" b="1" dirty="0" smtClean="0">
                <a:solidFill>
                  <a:srgbClr val="FF3300"/>
                </a:solidFill>
              </a:rPr>
              <a:t> of </a:t>
            </a:r>
            <a:r>
              <a:rPr lang="en-US" sz="2500" b="1" dirty="0" err="1" smtClean="0">
                <a:solidFill>
                  <a:srgbClr val="FF3300"/>
                </a:solidFill>
              </a:rPr>
              <a:t>xenobiotics</a:t>
            </a:r>
            <a:r>
              <a:rPr lang="en-US" sz="2500" b="1" dirty="0" smtClean="0">
                <a:solidFill>
                  <a:srgbClr val="FF3300"/>
                </a:solidFill>
              </a:rPr>
              <a:t> with normal functioning of hormonal system </a:t>
            </a:r>
            <a:endParaRPr lang="cs-CZ" sz="2500" b="1" dirty="0" smtClean="0">
              <a:solidFill>
                <a:srgbClr val="FF3300"/>
              </a:solidFill>
            </a:endParaRPr>
          </a:p>
          <a:p>
            <a:pPr defTabSz="-13873163" eaLnBrk="1" hangingPunct="1">
              <a:buFontTx/>
              <a:buNone/>
            </a:pPr>
            <a:endParaRPr lang="en-US" sz="2500" dirty="0" smtClean="0"/>
          </a:p>
          <a:p>
            <a:pPr defTabSz="-13873163" eaLnBrk="1" hangingPunct="1">
              <a:buFontTx/>
              <a:buNone/>
            </a:pPr>
            <a:r>
              <a:rPr lang="en-US" sz="2500" b="1" dirty="0" smtClean="0"/>
              <a:t>Known </a:t>
            </a:r>
            <a:r>
              <a:rPr lang="cs-CZ" sz="2500" b="1" dirty="0" err="1" smtClean="0"/>
              <a:t>consequences</a:t>
            </a:r>
            <a:endParaRPr lang="cs-CZ" sz="2500" b="1" dirty="0" smtClean="0"/>
          </a:p>
          <a:p>
            <a:pPr defTabSz="-13873163" eaLnBrk="1" hangingPunct="1">
              <a:buFontTx/>
              <a:buNone/>
            </a:pPr>
            <a:r>
              <a:rPr lang="en-GB" sz="2500" dirty="0" smtClean="0">
                <a:sym typeface="Wingdings" pitchFamily="2" charset="2"/>
              </a:rPr>
              <a:t> </a:t>
            </a:r>
            <a:r>
              <a:rPr lang="cs-CZ" sz="2500" dirty="0" smtClean="0"/>
              <a:t>D</a:t>
            </a:r>
            <a:r>
              <a:rPr lang="en-US" sz="2500" dirty="0" err="1" smtClean="0"/>
              <a:t>isrupti</a:t>
            </a:r>
            <a:r>
              <a:rPr lang="cs-CZ" sz="2500" dirty="0" smtClean="0"/>
              <a:t>on</a:t>
            </a:r>
            <a:r>
              <a:rPr lang="en-US" sz="2500" dirty="0" smtClean="0"/>
              <a:t> of</a:t>
            </a:r>
            <a:r>
              <a:rPr lang="cs-CZ" sz="2500" dirty="0" smtClean="0"/>
              <a:t> </a:t>
            </a:r>
            <a:r>
              <a:rPr lang="en-US" sz="2500" dirty="0" smtClean="0"/>
              <a:t>homeostasis, reproduction, development, and/or behavior</a:t>
            </a:r>
            <a:r>
              <a:rPr lang="cs-CZ" sz="2500" dirty="0" smtClean="0"/>
              <a:t> (</a:t>
            </a:r>
            <a:r>
              <a:rPr lang="cs-CZ" sz="2500" dirty="0" err="1" smtClean="0"/>
              <a:t>and</a:t>
            </a:r>
            <a:r>
              <a:rPr lang="cs-CZ" sz="2500" dirty="0" smtClean="0"/>
              <a:t> </a:t>
            </a:r>
            <a:r>
              <a:rPr lang="cs-CZ" sz="2500" dirty="0" err="1" smtClean="0"/>
              <a:t>other</a:t>
            </a:r>
            <a:r>
              <a:rPr lang="cs-CZ" sz="2500" dirty="0" smtClean="0"/>
              <a:t> hormone-</a:t>
            </a:r>
            <a:r>
              <a:rPr lang="cs-CZ" sz="2500" dirty="0" err="1" smtClean="0"/>
              <a:t>controlled</a:t>
            </a:r>
            <a:r>
              <a:rPr lang="cs-CZ" sz="2500" dirty="0" smtClean="0"/>
              <a:t> </a:t>
            </a:r>
            <a:r>
              <a:rPr lang="cs-CZ" sz="2500" dirty="0" err="1" smtClean="0"/>
              <a:t>processes</a:t>
            </a:r>
            <a:r>
              <a:rPr lang="cs-CZ" sz="2500" dirty="0" smtClean="0"/>
              <a:t>)</a:t>
            </a:r>
            <a:r>
              <a:rPr lang="en-US" sz="2500" dirty="0" smtClean="0"/>
              <a:t>, such as</a:t>
            </a:r>
            <a:endParaRPr lang="en-US" sz="2100" dirty="0" smtClean="0"/>
          </a:p>
          <a:p>
            <a:pPr lvl="1" defTabSz="-13873163" eaLnBrk="1" hangingPunct="1"/>
            <a:r>
              <a:rPr lang="en-US" sz="1800" dirty="0" smtClean="0"/>
              <a:t>Shift in sex ratio, defective sexual development</a:t>
            </a:r>
          </a:p>
          <a:p>
            <a:pPr lvl="1" defTabSz="-13873163" eaLnBrk="1" hangingPunct="1"/>
            <a:r>
              <a:rPr lang="en-US" sz="1800" dirty="0" smtClean="0"/>
              <a:t>Low fecundity/fertility</a:t>
            </a:r>
          </a:p>
          <a:p>
            <a:pPr lvl="1" defTabSz="-13873163" eaLnBrk="1" hangingPunct="1"/>
            <a:r>
              <a:rPr lang="en-US" sz="1800" dirty="0" smtClean="0"/>
              <a:t>Hypo-immunity, carcinogenesis</a:t>
            </a:r>
          </a:p>
          <a:p>
            <a:pPr lvl="1" defTabSz="-13873163" eaLnBrk="1" hangingPunct="1"/>
            <a:r>
              <a:rPr lang="cs-CZ" sz="1800" dirty="0" err="1" smtClean="0"/>
              <a:t>Developmental</a:t>
            </a:r>
            <a:r>
              <a:rPr lang="cs-CZ" sz="1800" dirty="0" smtClean="0"/>
              <a:t> </a:t>
            </a:r>
            <a:r>
              <a:rPr lang="cs-CZ" sz="1800" dirty="0" err="1" smtClean="0"/>
              <a:t>processes</a:t>
            </a:r>
            <a:r>
              <a:rPr lang="cs-CZ" sz="1800" dirty="0" smtClean="0"/>
              <a:t> - m</a:t>
            </a:r>
            <a:r>
              <a:rPr lang="en-US" sz="1800" dirty="0" err="1" smtClean="0"/>
              <a:t>alformations</a:t>
            </a:r>
            <a:endParaRPr lang="en-US" sz="1800" dirty="0" smtClean="0"/>
          </a:p>
          <a:p>
            <a:pPr lvl="1" defTabSz="-13873163" eaLnBrk="1" hangingPunct="1"/>
            <a:r>
              <a:rPr lang="en-US" sz="1800" dirty="0" smtClean="0"/>
              <a:t>etc.</a:t>
            </a: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77063" y="0"/>
            <a:ext cx="2166937" cy="1277938"/>
          </a:xfrm>
          <a:noFill/>
        </p:spPr>
      </p:pic>
      <p:pic>
        <p:nvPicPr>
          <p:cNvPr id="1331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5088" y="1398588"/>
            <a:ext cx="1458912" cy="1611312"/>
          </a:xfrm>
          <a:noFill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6263" y="3149600"/>
            <a:ext cx="2217737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6300192" y="4005064"/>
            <a:ext cx="949921" cy="1587699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69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305800" cy="763588"/>
          </a:xfrm>
          <a:noFill/>
        </p:spPr>
        <p:txBody>
          <a:bodyPr anchor="b"/>
          <a:lstStyle/>
          <a:p>
            <a:pPr defTabSz="933450" eaLnBrk="1" hangingPunct="1"/>
            <a:r>
              <a:rPr lang="cs-CZ" sz="3900" dirty="0" err="1" smtClean="0">
                <a:solidFill>
                  <a:schemeClr val="tx1"/>
                </a:solidFill>
              </a:rPr>
              <a:t>Endocrine</a:t>
            </a:r>
            <a:r>
              <a:rPr lang="cs-CZ" sz="3900" dirty="0" smtClean="0">
                <a:solidFill>
                  <a:schemeClr val="tx1"/>
                </a:solidFill>
              </a:rPr>
              <a:t> </a:t>
            </a:r>
            <a:r>
              <a:rPr lang="cs-CZ" sz="3900" dirty="0" err="1" smtClean="0">
                <a:solidFill>
                  <a:schemeClr val="tx1"/>
                </a:solidFill>
              </a:rPr>
              <a:t>disrupters</a:t>
            </a:r>
            <a:r>
              <a:rPr lang="cs-CZ" sz="3900" dirty="0" smtClean="0">
                <a:solidFill>
                  <a:schemeClr val="tx1"/>
                </a:solidFill>
              </a:rPr>
              <a:t> in </a:t>
            </a:r>
            <a:r>
              <a:rPr lang="cs-CZ" sz="3900" dirty="0" err="1" smtClean="0">
                <a:solidFill>
                  <a:schemeClr val="tx1"/>
                </a:solidFill>
              </a:rPr>
              <a:t>the</a:t>
            </a:r>
            <a:r>
              <a:rPr lang="cs-CZ" sz="3900" dirty="0" smtClean="0">
                <a:solidFill>
                  <a:schemeClr val="tx1"/>
                </a:solidFill>
              </a:rPr>
              <a:t> </a:t>
            </a:r>
            <a:r>
              <a:rPr lang="cs-CZ" sz="3900" dirty="0" err="1" smtClean="0">
                <a:solidFill>
                  <a:schemeClr val="tx1"/>
                </a:solidFill>
              </a:rPr>
              <a:t>environment</a:t>
            </a:r>
            <a:r>
              <a:rPr lang="cs-CZ" sz="39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4114800"/>
          </a:xfrm>
          <a:noFill/>
        </p:spPr>
        <p:txBody>
          <a:bodyPr/>
          <a:lstStyle/>
          <a:p>
            <a:pPr marL="350838" indent="-350838" defTabSz="933450" eaLnBrk="1" hangingPunct="1"/>
            <a:endParaRPr lang="cs-CZ" smtClean="0"/>
          </a:p>
          <a:p>
            <a:pPr marL="350838" indent="-350838" defTabSz="933450" eaLnBrk="1" hangingPunct="1"/>
            <a:endParaRPr lang="cs-CZ" smtClean="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81000" y="1371600"/>
            <a:ext cx="86121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cs-CZ" sz="28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EDCs...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Persistent Organic Compounds </a:t>
            </a:r>
            <a:b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(POPs and their metabolites)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steroid hormones and their </a:t>
            </a:r>
            <a:b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derivatives from contraception pills</a:t>
            </a:r>
            <a:endParaRPr lang="en-US" sz="2600" b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alkylphenols</a:t>
            </a:r>
            <a:endParaRPr lang="en-US" sz="2600" b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organometallics (butyltins)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pharmaceuticals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Pesticides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+ number of unknowns …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endParaRPr lang="cs-CZ" sz="2600" b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524000"/>
            <a:ext cx="19812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4" cstate="print"/>
          <a:srcRect b="30202"/>
          <a:stretch>
            <a:fillRect/>
          </a:stretch>
        </p:blipFill>
        <p:spPr bwMode="auto">
          <a:xfrm>
            <a:off x="6840538" y="5822950"/>
            <a:ext cx="20669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924944"/>
            <a:ext cx="19812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4679950"/>
            <a:ext cx="40767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5220072" y="6021288"/>
            <a:ext cx="125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Tributyl-tin</a:t>
            </a:r>
            <a:endParaRPr lang="en-US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220072" y="431061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alkylphenols</a:t>
            </a:r>
            <a:endParaRPr lang="en-US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241956" y="118693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2,3,7,8-TCDD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241955" y="263691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estradiol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3"/>
          <p:cNvSpPr txBox="1">
            <a:spLocks noChangeArrowheads="1"/>
          </p:cNvSpPr>
          <p:nvPr/>
        </p:nvSpPr>
        <p:spPr bwMode="auto">
          <a:xfrm>
            <a:off x="250825" y="277813"/>
            <a:ext cx="5115503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3000" dirty="0" err="1" smtClean="0">
                <a:solidFill>
                  <a:schemeClr val="tx1"/>
                </a:solidFill>
              </a:rPr>
              <a:t>Effects</a:t>
            </a:r>
            <a:r>
              <a:rPr lang="cs-CZ" altLang="en-US" sz="3000" dirty="0" smtClean="0">
                <a:solidFill>
                  <a:schemeClr val="tx1"/>
                </a:solidFill>
              </a:rPr>
              <a:t> of </a:t>
            </a:r>
            <a:r>
              <a:rPr lang="cs-CZ" altLang="en-US" sz="3000" dirty="0" err="1" smtClean="0">
                <a:solidFill>
                  <a:schemeClr val="tx1"/>
                </a:solidFill>
              </a:rPr>
              <a:t>EDs</a:t>
            </a:r>
            <a:r>
              <a:rPr lang="cs-CZ" altLang="en-US" sz="3000" dirty="0" smtClean="0">
                <a:solidFill>
                  <a:schemeClr val="tx1"/>
                </a:solidFill>
              </a:rPr>
              <a:t> in </a:t>
            </a:r>
            <a:br>
              <a:rPr lang="cs-CZ" altLang="en-US" sz="3000" dirty="0" smtClean="0">
                <a:solidFill>
                  <a:schemeClr val="tx1"/>
                </a:solidFill>
              </a:rPr>
            </a:br>
            <a:r>
              <a:rPr lang="cs-CZ" altLang="en-US" sz="3000" dirty="0" err="1" smtClean="0">
                <a:solidFill>
                  <a:schemeClr val="tx1"/>
                </a:solidFill>
              </a:rPr>
              <a:t>invertebrates</a:t>
            </a:r>
            <a:endParaRPr lang="cs-CZ" altLang="en-US" sz="30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3000" b="0" dirty="0" smtClean="0">
                <a:solidFill>
                  <a:schemeClr val="tx1"/>
                </a:solidFill>
              </a:rPr>
              <a:t>(</a:t>
            </a:r>
            <a:r>
              <a:rPr lang="cs-CZ" altLang="en-US" sz="3000" b="0" dirty="0" err="1" smtClean="0">
                <a:solidFill>
                  <a:schemeClr val="tx1"/>
                </a:solidFill>
              </a:rPr>
              <a:t>molluscs</a:t>
            </a:r>
            <a:r>
              <a:rPr lang="cs-CZ" altLang="en-US" sz="3000" b="0" dirty="0" smtClean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 err="1" smtClean="0">
                <a:solidFill>
                  <a:schemeClr val="tx2"/>
                </a:solidFill>
              </a:rPr>
              <a:t>One</a:t>
            </a:r>
            <a:r>
              <a:rPr lang="cs-CZ" altLang="en-US" sz="1800" dirty="0" smtClean="0">
                <a:solidFill>
                  <a:schemeClr val="tx2"/>
                </a:solidFill>
              </a:rPr>
              <a:t> of </a:t>
            </a:r>
            <a:r>
              <a:rPr lang="cs-CZ" altLang="en-US" sz="1800" dirty="0" err="1" smtClean="0">
                <a:solidFill>
                  <a:schemeClr val="tx2"/>
                </a:solidFill>
              </a:rPr>
              <a:t>the</a:t>
            </a:r>
            <a:r>
              <a:rPr lang="cs-CZ" altLang="en-US" sz="1800" dirty="0" smtClean="0">
                <a:solidFill>
                  <a:schemeClr val="tx2"/>
                </a:solidFill>
              </a:rPr>
              <a:t> </a:t>
            </a:r>
            <a:r>
              <a:rPr lang="cs-CZ" altLang="en-US" sz="1800" dirty="0" err="1" smtClean="0">
                <a:solidFill>
                  <a:schemeClr val="tx2"/>
                </a:solidFill>
              </a:rPr>
              <a:t>first</a:t>
            </a:r>
            <a:r>
              <a:rPr lang="cs-CZ" altLang="en-US" sz="1800" dirty="0" smtClean="0">
                <a:solidFill>
                  <a:schemeClr val="tx2"/>
                </a:solidFill>
              </a:rPr>
              <a:t> EDC </a:t>
            </a:r>
            <a:r>
              <a:rPr lang="cs-CZ" altLang="en-US" sz="1800" dirty="0" err="1" smtClean="0">
                <a:solidFill>
                  <a:schemeClr val="tx2"/>
                </a:solidFill>
              </a:rPr>
              <a:t>effects</a:t>
            </a:r>
            <a:r>
              <a:rPr lang="cs-CZ" altLang="en-US" sz="1800" dirty="0" smtClean="0">
                <a:solidFill>
                  <a:schemeClr val="tx2"/>
                </a:solidFill>
              </a:rPr>
              <a:t>:</a:t>
            </a:r>
            <a:r>
              <a:rPr lang="cs-CZ" altLang="en-US" sz="1800" dirty="0">
                <a:solidFill>
                  <a:schemeClr val="tx2"/>
                </a:solidFill>
              </a:rPr>
              <a:t> </a:t>
            </a:r>
            <a:r>
              <a:rPr lang="cs-CZ" altLang="en-US" sz="1800" dirty="0" smtClean="0">
                <a:solidFill>
                  <a:schemeClr val="tx2"/>
                </a:solidFill>
              </a:rPr>
              <a:t>= </a:t>
            </a:r>
            <a:r>
              <a:rPr lang="cs-CZ" altLang="en-US" sz="2400" dirty="0" err="1" smtClean="0">
                <a:solidFill>
                  <a:srgbClr val="FF3300"/>
                </a:solidFill>
              </a:rPr>
              <a:t>imposex</a:t>
            </a:r>
            <a:endParaRPr lang="cs-CZ" altLang="en-US" sz="18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ClrTx/>
            </a:pPr>
            <a:r>
              <a:rPr lang="cs-CZ" altLang="en-US" sz="1800" b="0" dirty="0" err="1" smtClean="0">
                <a:solidFill>
                  <a:schemeClr val="tx1"/>
                </a:solidFill>
              </a:rPr>
              <a:t>Development</a:t>
            </a:r>
            <a:r>
              <a:rPr lang="cs-CZ" altLang="en-US" sz="1800" b="0" dirty="0" smtClean="0">
                <a:solidFill>
                  <a:schemeClr val="tx1"/>
                </a:solidFill>
              </a:rPr>
              <a:t> of male </a:t>
            </a:r>
            <a:r>
              <a:rPr lang="cs-CZ" altLang="en-US" sz="1800" b="0" dirty="0" err="1" smtClean="0">
                <a:solidFill>
                  <a:schemeClr val="tx1"/>
                </a:solidFill>
              </a:rPr>
              <a:t>sexual</a:t>
            </a:r>
            <a:r>
              <a:rPr lang="cs-CZ" altLang="en-US" sz="1800" b="0" dirty="0" smtClean="0">
                <a:solidFill>
                  <a:schemeClr val="tx1"/>
                </a:solidFill>
              </a:rPr>
              <a:t> </a:t>
            </a:r>
            <a:r>
              <a:rPr lang="cs-CZ" altLang="en-US" sz="1800" b="0" dirty="0" err="1" smtClean="0">
                <a:solidFill>
                  <a:schemeClr val="tx1"/>
                </a:solidFill>
              </a:rPr>
              <a:t>characteristic</a:t>
            </a:r>
            <a:r>
              <a:rPr lang="cs-CZ" altLang="en-US" sz="1800" b="0" dirty="0" smtClean="0">
                <a:solidFill>
                  <a:schemeClr val="tx1"/>
                </a:solidFill>
              </a:rPr>
              <a:t> in </a:t>
            </a:r>
            <a:br>
              <a:rPr lang="cs-CZ" altLang="en-US" sz="1800" b="0" dirty="0" smtClean="0">
                <a:solidFill>
                  <a:schemeClr val="tx1"/>
                </a:solidFill>
              </a:rPr>
            </a:br>
            <a:r>
              <a:rPr lang="cs-CZ" altLang="en-US" sz="1800" b="0" dirty="0" smtClean="0">
                <a:solidFill>
                  <a:schemeClr val="tx1"/>
                </a:solidFill>
              </a:rPr>
              <a:t>  </a:t>
            </a:r>
            <a:r>
              <a:rPr lang="cs-CZ" altLang="en-US" sz="1800" b="0" dirty="0" err="1" smtClean="0">
                <a:solidFill>
                  <a:schemeClr val="tx1"/>
                </a:solidFill>
              </a:rPr>
              <a:t>females</a:t>
            </a:r>
            <a:endParaRPr lang="cs-CZ" altLang="en-US" sz="1800" b="0" dirty="0" smtClean="0">
              <a:solidFill>
                <a:schemeClr val="tx1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ClrTx/>
            </a:pPr>
            <a:r>
              <a:rPr lang="cs-CZ" altLang="en-US" sz="1800" b="0" dirty="0" err="1" smtClean="0">
                <a:solidFill>
                  <a:schemeClr val="tx1"/>
                </a:solidFill>
              </a:rPr>
              <a:t>Effects</a:t>
            </a:r>
            <a:r>
              <a:rPr lang="cs-CZ" altLang="en-US" sz="1800" b="0" dirty="0" smtClean="0">
                <a:solidFill>
                  <a:schemeClr val="tx1"/>
                </a:solidFill>
              </a:rPr>
              <a:t> of </a:t>
            </a:r>
            <a:r>
              <a:rPr lang="cs-CZ" altLang="en-US" sz="1800" b="0" dirty="0" err="1" smtClean="0">
                <a:solidFill>
                  <a:schemeClr val="tx1"/>
                </a:solidFill>
              </a:rPr>
              <a:t>alkyltins</a:t>
            </a:r>
            <a:r>
              <a:rPr lang="cs-CZ" altLang="en-US" sz="1800" b="0" dirty="0" smtClean="0">
                <a:solidFill>
                  <a:schemeClr val="tx1"/>
                </a:solidFill>
              </a:rPr>
              <a:t> (</a:t>
            </a:r>
            <a:r>
              <a:rPr lang="cs-CZ" altLang="en-US" sz="1800" b="0" dirty="0" err="1" smtClean="0">
                <a:solidFill>
                  <a:schemeClr val="tx1"/>
                </a:solidFill>
              </a:rPr>
              <a:t>e.g</a:t>
            </a:r>
            <a:r>
              <a:rPr lang="cs-CZ" altLang="en-US" sz="1800" b="0" dirty="0" smtClean="0">
                <a:solidFill>
                  <a:schemeClr val="tx1"/>
                </a:solidFill>
              </a:rPr>
              <a:t>. </a:t>
            </a:r>
            <a:r>
              <a:rPr lang="cs-CZ" altLang="en-US" sz="1800" b="0" dirty="0" err="1" smtClean="0">
                <a:solidFill>
                  <a:schemeClr val="tx1"/>
                </a:solidFill>
              </a:rPr>
              <a:t>Tributyl</a:t>
            </a:r>
            <a:r>
              <a:rPr lang="cs-CZ" altLang="en-US" sz="1800" b="0" dirty="0" smtClean="0">
                <a:solidFill>
                  <a:schemeClr val="tx1"/>
                </a:solidFill>
              </a:rPr>
              <a:t> </a:t>
            </a:r>
            <a:r>
              <a:rPr lang="cs-CZ" altLang="en-US" sz="1800" b="0" dirty="0" err="1" smtClean="0">
                <a:solidFill>
                  <a:schemeClr val="tx1"/>
                </a:solidFill>
              </a:rPr>
              <a:t>tin</a:t>
            </a:r>
            <a:r>
              <a:rPr lang="cs-CZ" altLang="en-US" sz="1800" b="0" dirty="0" smtClean="0">
                <a:solidFill>
                  <a:schemeClr val="tx1"/>
                </a:solidFill>
              </a:rPr>
              <a:t>) </a:t>
            </a:r>
            <a:br>
              <a:rPr lang="cs-CZ" altLang="en-US" sz="1800" b="0" dirty="0" smtClean="0">
                <a:solidFill>
                  <a:schemeClr val="tx1"/>
                </a:solidFill>
              </a:rPr>
            </a:br>
            <a:r>
              <a:rPr lang="cs-CZ" altLang="en-US" sz="1800" b="0" dirty="0" smtClean="0">
                <a:solidFill>
                  <a:schemeClr val="tx1"/>
                </a:solidFill>
              </a:rPr>
              <a:t>– </a:t>
            </a:r>
            <a:r>
              <a:rPr lang="cs-CZ" altLang="en-US" sz="1800" b="0" dirty="0" err="1" smtClean="0">
                <a:solidFill>
                  <a:schemeClr val="tx1"/>
                </a:solidFill>
              </a:rPr>
              <a:t>antifouling</a:t>
            </a:r>
            <a:r>
              <a:rPr lang="cs-CZ" altLang="en-US" sz="1800" b="0" dirty="0" smtClean="0">
                <a:solidFill>
                  <a:schemeClr val="tx1"/>
                </a:solidFill>
              </a:rPr>
              <a:t> </a:t>
            </a:r>
            <a:r>
              <a:rPr lang="cs-CZ" altLang="en-US" sz="1800" b="0" dirty="0" err="1" smtClean="0">
                <a:solidFill>
                  <a:schemeClr val="tx1"/>
                </a:solidFill>
              </a:rPr>
              <a:t>agents</a:t>
            </a:r>
            <a:endParaRPr lang="cs-CZ" altLang="en-US" sz="1800" b="0" dirty="0">
              <a:solidFill>
                <a:schemeClr val="tx1"/>
              </a:solidFill>
            </a:endParaRPr>
          </a:p>
        </p:txBody>
      </p:sp>
      <p:pic>
        <p:nvPicPr>
          <p:cNvPr id="1105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06" t="26042" r="12500" b="32292"/>
          <a:stretch>
            <a:fillRect/>
          </a:stretch>
        </p:blipFill>
        <p:spPr bwMode="auto">
          <a:xfrm>
            <a:off x="1619671" y="3787994"/>
            <a:ext cx="6290841" cy="276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5" descr="dogwhel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55" t="8481" r="14355" b="8481"/>
          <a:stretch>
            <a:fillRect/>
          </a:stretch>
        </p:blipFill>
        <p:spPr bwMode="auto">
          <a:xfrm>
            <a:off x="5364163" y="2843213"/>
            <a:ext cx="347662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350838"/>
            <a:ext cx="337185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40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/>
          </p:cNvSpPr>
          <p:nvPr>
            <p:ph type="title"/>
          </p:nvPr>
        </p:nvSpPr>
        <p:spPr bwMode="auto">
          <a:xfrm>
            <a:off x="304800" y="188913"/>
            <a:ext cx="8686800" cy="809625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err="1" smtClean="0">
                <a:solidFill>
                  <a:schemeClr val="tx1"/>
                </a:solidFill>
              </a:rPr>
              <a:t>Female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estrogens</a:t>
            </a:r>
            <a:r>
              <a:rPr lang="cs-CZ" altLang="en-US" dirty="0" smtClean="0">
                <a:solidFill>
                  <a:schemeClr val="tx1"/>
                </a:solidFill>
              </a:rPr>
              <a:t> and </a:t>
            </a:r>
            <a:r>
              <a:rPr lang="cs-CZ" altLang="en-US" dirty="0" err="1" smtClean="0">
                <a:solidFill>
                  <a:schemeClr val="tx1"/>
                </a:solidFill>
              </a:rPr>
              <a:t>contraception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pills</a:t>
            </a:r>
            <a:endParaRPr lang="nl-NL" altLang="en-US" dirty="0" smtClean="0">
              <a:solidFill>
                <a:schemeClr val="tx1"/>
              </a:solidFill>
            </a:endParaRP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42672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259080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31242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6" descr="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19050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6" name="AutoShape 8"/>
          <p:cNvSpPr>
            <a:spLocks noChangeArrowheads="1"/>
          </p:cNvSpPr>
          <p:nvPr/>
        </p:nvSpPr>
        <p:spPr bwMode="auto">
          <a:xfrm>
            <a:off x="2514600" y="21336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4697" name="AutoShape 9"/>
          <p:cNvSpPr>
            <a:spLocks noChangeArrowheads="1"/>
          </p:cNvSpPr>
          <p:nvPr/>
        </p:nvSpPr>
        <p:spPr bwMode="auto">
          <a:xfrm rot="5400000">
            <a:off x="2971800" y="30480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4698" name="AutoShape 10"/>
          <p:cNvSpPr>
            <a:spLocks noChangeArrowheads="1"/>
          </p:cNvSpPr>
          <p:nvPr/>
        </p:nvSpPr>
        <p:spPr bwMode="auto">
          <a:xfrm>
            <a:off x="4724400" y="41910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4699" name="Oval 11"/>
          <p:cNvSpPr>
            <a:spLocks noChangeArrowheads="1"/>
          </p:cNvSpPr>
          <p:nvPr/>
        </p:nvSpPr>
        <p:spPr bwMode="auto">
          <a:xfrm>
            <a:off x="4648200" y="2971800"/>
            <a:ext cx="5257800" cy="4114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380312" y="3429000"/>
            <a:ext cx="17281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Feminization</a:t>
            </a:r>
            <a:endParaRPr lang="cs-CZ" dirty="0" smtClean="0"/>
          </a:p>
          <a:p>
            <a:r>
              <a:rPr lang="cs-CZ" dirty="0" err="1" smtClean="0"/>
              <a:t>Intersex</a:t>
            </a:r>
            <a:endParaRPr lang="cs-CZ" dirty="0" smtClean="0"/>
          </a:p>
          <a:p>
            <a:r>
              <a:rPr lang="cs-CZ" sz="1400" b="0" dirty="0" err="1" smtClean="0"/>
              <a:t>Female</a:t>
            </a:r>
            <a:r>
              <a:rPr lang="cs-CZ" sz="1400" b="0" dirty="0" smtClean="0"/>
              <a:t> </a:t>
            </a:r>
            <a:r>
              <a:rPr lang="cs-CZ" sz="1400" b="0" dirty="0" err="1" smtClean="0"/>
              <a:t>eggs</a:t>
            </a:r>
            <a:r>
              <a:rPr lang="cs-CZ" sz="1400" b="0" dirty="0" smtClean="0"/>
              <a:t> (</a:t>
            </a:r>
            <a:r>
              <a:rPr lang="cs-CZ" sz="1400" b="0" dirty="0" err="1" smtClean="0"/>
              <a:t>oocytes</a:t>
            </a:r>
            <a:r>
              <a:rPr lang="cs-CZ" sz="1400" b="0" dirty="0" smtClean="0"/>
              <a:t> </a:t>
            </a:r>
            <a:r>
              <a:rPr lang="cs-CZ" sz="1400" b="0" dirty="0" err="1" smtClean="0"/>
              <a:t>formed</a:t>
            </a:r>
            <a:r>
              <a:rPr lang="cs-CZ" sz="1400" b="0" dirty="0" smtClean="0"/>
              <a:t> in male </a:t>
            </a:r>
            <a:r>
              <a:rPr lang="cs-CZ" sz="1400" b="0" dirty="0" err="1" smtClean="0"/>
              <a:t>testes</a:t>
            </a:r>
            <a:endParaRPr lang="cs-CZ" sz="1400" b="0" dirty="0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5521629" y="5444331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660232" y="5181600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Reproduction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disruption</a:t>
            </a:r>
            <a:endParaRPr lang="cs-CZ" dirty="0" smtClean="0"/>
          </a:p>
          <a:p>
            <a:r>
              <a:rPr lang="cs-CZ" sz="1400" b="0" dirty="0" err="1" smtClean="0"/>
              <a:t>Decline</a:t>
            </a:r>
            <a:r>
              <a:rPr lang="cs-CZ" sz="1400" b="0" dirty="0" smtClean="0"/>
              <a:t> in </a:t>
            </a:r>
            <a:r>
              <a:rPr lang="cs-CZ" sz="1400" b="0" dirty="0" err="1" smtClean="0"/>
              <a:t>fish</a:t>
            </a:r>
            <a:r>
              <a:rPr lang="cs-CZ" sz="1400" b="0" dirty="0" smtClean="0"/>
              <a:t> </a:t>
            </a:r>
            <a:r>
              <a:rPr lang="cs-CZ" sz="1400" b="0" dirty="0" err="1" smtClean="0"/>
              <a:t>populations</a:t>
            </a:r>
            <a:endParaRPr lang="cs-CZ" sz="1400" b="0" dirty="0"/>
          </a:p>
        </p:txBody>
      </p:sp>
    </p:spTree>
    <p:extLst>
      <p:ext uri="{BB962C8B-B14F-4D97-AF65-F5344CB8AC3E}">
        <p14:creationId xmlns:p14="http://schemas.microsoft.com/office/powerpoint/2010/main" val="339348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200768" y="548680"/>
            <a:ext cx="89077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dirty="0" err="1">
                <a:solidFill>
                  <a:schemeClr val="tx1"/>
                </a:solidFill>
                <a:latin typeface="Verdana" pitchFamily="34" charset="0"/>
              </a:rPr>
              <a:t>Kidd</a:t>
            </a:r>
            <a:r>
              <a:rPr lang="cs-CZ" altLang="en-US" sz="1600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cs-CZ" altLang="en-US" sz="1600" dirty="0" err="1">
                <a:solidFill>
                  <a:schemeClr val="tx1"/>
                </a:solidFill>
                <a:latin typeface="Verdana" pitchFamily="34" charset="0"/>
              </a:rPr>
              <a:t>K.A</a:t>
            </a:r>
            <a:r>
              <a:rPr lang="cs-CZ" altLang="en-US" sz="1600" dirty="0">
                <a:solidFill>
                  <a:schemeClr val="tx1"/>
                </a:solidFill>
                <a:latin typeface="Verdana" pitchFamily="34" charset="0"/>
              </a:rPr>
              <a:t>. et al. 2007. </a:t>
            </a:r>
            <a:r>
              <a:rPr lang="cs-CZ" altLang="en-US" sz="1600" b="1" dirty="0" err="1" smtClean="0">
                <a:solidFill>
                  <a:schemeClr val="tx2"/>
                </a:solidFill>
                <a:latin typeface="Verdana" pitchFamily="34" charset="0"/>
              </a:rPr>
              <a:t>Collapse</a:t>
            </a:r>
            <a:r>
              <a:rPr lang="cs-CZ" altLang="en-US" sz="1600" b="1" dirty="0" smtClean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cs-CZ" altLang="en-US" sz="1600" b="1" dirty="0">
                <a:solidFill>
                  <a:schemeClr val="tx2"/>
                </a:solidFill>
                <a:latin typeface="Verdana" pitchFamily="34" charset="0"/>
              </a:rPr>
              <a:t>of a </a:t>
            </a:r>
            <a:r>
              <a:rPr lang="cs-CZ" altLang="en-US" sz="1600" b="1" dirty="0" err="1">
                <a:solidFill>
                  <a:schemeClr val="tx2"/>
                </a:solidFill>
                <a:latin typeface="Verdana" pitchFamily="34" charset="0"/>
              </a:rPr>
              <a:t>fish</a:t>
            </a:r>
            <a:r>
              <a:rPr lang="cs-CZ" altLang="en-US" sz="1600" b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cs-CZ" altLang="en-US" sz="1600" b="1" dirty="0" err="1">
                <a:solidFill>
                  <a:schemeClr val="tx2"/>
                </a:solidFill>
                <a:latin typeface="Verdana" pitchFamily="34" charset="0"/>
              </a:rPr>
              <a:t>population</a:t>
            </a:r>
            <a:r>
              <a:rPr lang="cs-CZ" altLang="en-US" sz="1600" b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cs-CZ" altLang="en-US" sz="1600" b="1" dirty="0" err="1">
                <a:solidFill>
                  <a:schemeClr val="tx2"/>
                </a:solidFill>
                <a:latin typeface="Verdana" pitchFamily="34" charset="0"/>
              </a:rPr>
              <a:t>following</a:t>
            </a:r>
            <a:r>
              <a:rPr lang="cs-CZ" altLang="en-US" sz="1600" b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cs-CZ" altLang="en-US" sz="1600" b="1" dirty="0" err="1">
                <a:solidFill>
                  <a:schemeClr val="tx2"/>
                </a:solidFill>
                <a:latin typeface="Verdana" pitchFamily="34" charset="0"/>
              </a:rPr>
              <a:t>exposure</a:t>
            </a:r>
            <a:r>
              <a:rPr lang="cs-CZ" altLang="en-US" sz="1600" b="1" dirty="0">
                <a:solidFill>
                  <a:schemeClr val="tx2"/>
                </a:solidFill>
                <a:latin typeface="Verdana" pitchFamily="34" charset="0"/>
              </a:rPr>
              <a:t> to a </a:t>
            </a:r>
            <a:r>
              <a:rPr lang="cs-CZ" altLang="en-US" sz="1600" b="1" dirty="0" err="1">
                <a:solidFill>
                  <a:schemeClr val="tx2"/>
                </a:solidFill>
                <a:latin typeface="Verdana" pitchFamily="34" charset="0"/>
              </a:rPr>
              <a:t>synthetic</a:t>
            </a:r>
            <a:r>
              <a:rPr lang="cs-CZ" altLang="en-US" sz="1600" b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cs-CZ" altLang="en-US" sz="1600" b="1" dirty="0" smtClean="0">
                <a:solidFill>
                  <a:schemeClr val="tx2"/>
                </a:solidFill>
                <a:latin typeface="Verdana" pitchFamily="34" charset="0"/>
              </a:rPr>
              <a:t>estrogen. </a:t>
            </a:r>
            <a:r>
              <a:rPr lang="cs-CZ" altLang="en-US" sz="1600" dirty="0" err="1" smtClean="0">
                <a:solidFill>
                  <a:schemeClr val="tx1"/>
                </a:solidFill>
                <a:latin typeface="Verdana" pitchFamily="34" charset="0"/>
              </a:rPr>
              <a:t>PNAS</a:t>
            </a:r>
            <a:r>
              <a:rPr lang="cs-CZ" altLang="en-US" sz="1600" i="1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cs-CZ" altLang="en-US" sz="1600" dirty="0">
                <a:solidFill>
                  <a:schemeClr val="tx1"/>
                </a:solidFill>
                <a:latin typeface="Verdana" pitchFamily="34" charset="0"/>
              </a:rPr>
              <a:t>104(21):8897-8901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74" y="3651697"/>
            <a:ext cx="5183026" cy="301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1675"/>
            <a:ext cx="2152319" cy="125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295" y="1349479"/>
            <a:ext cx="2517436" cy="188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283968" y="3284984"/>
            <a:ext cx="44486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 err="1" smtClean="0">
                <a:solidFill>
                  <a:schemeClr val="tx1"/>
                </a:solidFill>
                <a:latin typeface="Verdana" pitchFamily="34" charset="0"/>
              </a:rPr>
              <a:t>Control</a:t>
            </a:r>
            <a:r>
              <a:rPr lang="cs-CZ" altLang="en-US" sz="1800" b="1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cs-CZ" altLang="en-US" sz="1800" b="1" dirty="0" err="1" smtClean="0">
                <a:solidFill>
                  <a:schemeClr val="tx1"/>
                </a:solidFill>
                <a:latin typeface="Verdana" pitchFamily="34" charset="0"/>
              </a:rPr>
              <a:t>lake</a:t>
            </a:r>
            <a:r>
              <a:rPr lang="cs-CZ" altLang="en-US" sz="1800" b="1" dirty="0" smtClean="0">
                <a:solidFill>
                  <a:schemeClr val="tx1"/>
                </a:solidFill>
                <a:latin typeface="Verdana" pitchFamily="34" charset="0"/>
              </a:rPr>
              <a:t>            </a:t>
            </a:r>
            <a:r>
              <a:rPr lang="cs-CZ" altLang="en-US" sz="1800" b="1" dirty="0" err="1" smtClean="0">
                <a:solidFill>
                  <a:schemeClr val="tx1"/>
                </a:solidFill>
                <a:latin typeface="Verdana" pitchFamily="34" charset="0"/>
              </a:rPr>
              <a:t>lake</a:t>
            </a:r>
            <a:r>
              <a:rPr lang="cs-CZ" altLang="en-US" sz="1800" b="1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cs-CZ" altLang="en-US" sz="1800" b="1" dirty="0" err="1" smtClean="0">
                <a:solidFill>
                  <a:schemeClr val="tx1"/>
                </a:solidFill>
                <a:latin typeface="Verdana" pitchFamily="34" charset="0"/>
              </a:rPr>
              <a:t>with</a:t>
            </a:r>
            <a:r>
              <a:rPr lang="cs-CZ" altLang="en-US" sz="1800" b="1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altLang="en-US" sz="1800" b="1" dirty="0" smtClean="0">
                <a:solidFill>
                  <a:schemeClr val="tx1"/>
                </a:solidFill>
                <a:latin typeface="Verdana" pitchFamily="34" charset="0"/>
              </a:rPr>
              <a:t>EE2</a:t>
            </a:r>
            <a:endParaRPr lang="cs-CZ" altLang="en-US" sz="18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616916" y="3789040"/>
            <a:ext cx="22268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 smtClean="0">
                <a:solidFill>
                  <a:schemeClr val="tx1"/>
                </a:solidFill>
                <a:latin typeface="Verdana" pitchFamily="34" charset="0"/>
              </a:rPr>
              <a:t>EE</a:t>
            </a:r>
            <a:r>
              <a:rPr lang="cs-CZ" altLang="en-US" sz="1800" b="1" dirty="0" smtClean="0">
                <a:solidFill>
                  <a:schemeClr val="tx1"/>
                </a:solidFill>
                <a:latin typeface="Verdana" pitchFamily="34" charset="0"/>
              </a:rPr>
              <a:t>2 - 5 </a:t>
            </a:r>
            <a:r>
              <a:rPr lang="cs-CZ" altLang="en-US" sz="1800" b="1" dirty="0" err="1">
                <a:solidFill>
                  <a:schemeClr val="tx1"/>
                </a:solidFill>
                <a:latin typeface="Verdana" pitchFamily="34" charset="0"/>
              </a:rPr>
              <a:t>ng</a:t>
            </a:r>
            <a:r>
              <a:rPr lang="en-US" altLang="en-US" sz="1800" b="1" dirty="0">
                <a:solidFill>
                  <a:schemeClr val="tx1"/>
                </a:solidFill>
                <a:latin typeface="Verdana" pitchFamily="34" charset="0"/>
              </a:rPr>
              <a:t>/L </a:t>
            </a:r>
            <a:r>
              <a:rPr lang="cs-CZ" altLang="en-US" sz="1800" b="1" dirty="0" smtClean="0">
                <a:solidFill>
                  <a:schemeClr val="tx1"/>
                </a:solidFill>
                <a:latin typeface="Verdana" pitchFamily="34" charset="0"/>
              </a:rPr>
              <a:t>(!)</a:t>
            </a:r>
            <a:endParaRPr lang="cs-CZ" altLang="en-US" sz="18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grpSp>
        <p:nvGrpSpPr>
          <p:cNvPr id="34" name="Group 9"/>
          <p:cNvGrpSpPr>
            <a:grpSpLocks/>
          </p:cNvGrpSpPr>
          <p:nvPr/>
        </p:nvGrpSpPr>
        <p:grpSpPr bwMode="auto">
          <a:xfrm>
            <a:off x="683568" y="4361532"/>
            <a:ext cx="1981200" cy="1155700"/>
            <a:chOff x="3936" y="1392"/>
            <a:chExt cx="1248" cy="728"/>
          </a:xfrm>
        </p:grpSpPr>
        <p:pic>
          <p:nvPicPr>
            <p:cNvPr id="35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392"/>
              <a:ext cx="1152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Line 11"/>
            <p:cNvSpPr>
              <a:spLocks noChangeShapeType="1"/>
            </p:cNvSpPr>
            <p:nvPr/>
          </p:nvSpPr>
          <p:spPr bwMode="auto">
            <a:xfrm>
              <a:off x="4896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12"/>
            <p:cNvSpPr>
              <a:spLocks noChangeShapeType="1"/>
            </p:cNvSpPr>
            <p:nvPr/>
          </p:nvSpPr>
          <p:spPr bwMode="auto">
            <a:xfrm>
              <a:off x="5040" y="15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13"/>
            <p:cNvSpPr>
              <a:spLocks noChangeShapeType="1"/>
            </p:cNvSpPr>
            <p:nvPr/>
          </p:nvSpPr>
          <p:spPr bwMode="auto">
            <a:xfrm>
              <a:off x="5040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14"/>
            <p:cNvSpPr>
              <a:spLocks noChangeShapeType="1"/>
            </p:cNvSpPr>
            <p:nvPr/>
          </p:nvSpPr>
          <p:spPr bwMode="auto">
            <a:xfrm>
              <a:off x="5040" y="16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0" name="Obrázek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8" y="2088080"/>
            <a:ext cx="2202318" cy="153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6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/>
          </p:cNvSpPr>
          <p:nvPr>
            <p:ph type="title"/>
          </p:nvPr>
        </p:nvSpPr>
        <p:spPr bwMode="auto">
          <a:xfrm>
            <a:off x="439738" y="2327275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200" b="1" dirty="0" err="1" smtClean="0"/>
              <a:t>Reproduction</a:t>
            </a:r>
            <a:r>
              <a:rPr lang="cs-CZ" altLang="en-US" sz="3200" b="1" dirty="0" smtClean="0"/>
              <a:t> toxicity, </a:t>
            </a:r>
            <a:r>
              <a:rPr lang="cs-CZ" altLang="en-US" sz="3200" b="1" dirty="0" err="1" smtClean="0"/>
              <a:t>developmental</a:t>
            </a:r>
            <a:r>
              <a:rPr lang="cs-CZ" altLang="en-US" sz="3200" b="1" dirty="0" smtClean="0"/>
              <a:t> toxicity, </a:t>
            </a:r>
            <a:r>
              <a:rPr lang="cs-CZ" altLang="en-US" sz="3200" b="1" dirty="0" err="1" smtClean="0"/>
              <a:t>embryotoxicity</a:t>
            </a:r>
            <a:r>
              <a:rPr lang="cs-CZ" altLang="en-US" sz="3200" b="1" dirty="0" smtClean="0"/>
              <a:t> and </a:t>
            </a:r>
            <a:r>
              <a:rPr lang="cs-CZ" altLang="en-US" sz="3200" b="1" dirty="0" err="1" smtClean="0"/>
              <a:t>teratogenicity</a:t>
            </a:r>
            <a:endParaRPr lang="en-US" alt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3809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 err="1" smtClean="0">
                <a:solidFill>
                  <a:srgbClr val="FF3300"/>
                </a:solidFill>
              </a:rPr>
              <a:t>Reproduction</a:t>
            </a:r>
            <a:r>
              <a:rPr lang="cs-CZ" altLang="en-US" sz="2400" dirty="0" smtClean="0">
                <a:solidFill>
                  <a:srgbClr val="FF3300"/>
                </a:solidFill>
              </a:rPr>
              <a:t> and </a:t>
            </a:r>
            <a:r>
              <a:rPr lang="cs-CZ" altLang="en-US" sz="2400" dirty="0" err="1" smtClean="0">
                <a:solidFill>
                  <a:srgbClr val="FF3300"/>
                </a:solidFill>
              </a:rPr>
              <a:t>development</a:t>
            </a:r>
            <a:r>
              <a:rPr lang="cs-CZ" altLang="en-US" sz="2400" dirty="0" smtClean="0">
                <a:solidFill>
                  <a:srgbClr val="FF3300"/>
                </a:solidFill>
              </a:rPr>
              <a:t> are </a:t>
            </a:r>
            <a:r>
              <a:rPr lang="cs-CZ" altLang="en-US" sz="2400" dirty="0" err="1" smtClean="0">
                <a:solidFill>
                  <a:srgbClr val="FF3300"/>
                </a:solidFill>
              </a:rPr>
              <a:t>closely</a:t>
            </a:r>
            <a:r>
              <a:rPr lang="cs-CZ" altLang="en-US" sz="2400" dirty="0" smtClean="0">
                <a:solidFill>
                  <a:srgbClr val="FF3300"/>
                </a:solidFill>
              </a:rPr>
              <a:t> </a:t>
            </a:r>
            <a:r>
              <a:rPr lang="cs-CZ" altLang="en-US" sz="2400" dirty="0" err="1" smtClean="0">
                <a:solidFill>
                  <a:srgbClr val="FF3300"/>
                </a:solidFill>
              </a:rPr>
              <a:t>related</a:t>
            </a:r>
            <a:endParaRPr lang="cs-CZ" altLang="en-US" sz="2400" dirty="0">
              <a:solidFill>
                <a:srgbClr val="FF3300"/>
              </a:solidFill>
            </a:endParaRPr>
          </a:p>
        </p:txBody>
      </p:sp>
      <p:pic>
        <p:nvPicPr>
          <p:cNvPr id="126980" name="Picture 5" descr="https://sites.google.com/site/adesignframeworkforevolution/design-patterns-in-evolution/developpmetm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2675" y="2924175"/>
            <a:ext cx="54864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628800"/>
            <a:ext cx="33575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924300" y="2852738"/>
            <a:ext cx="2879725" cy="1655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26983" name="TextovéPole 8"/>
          <p:cNvSpPr txBox="1">
            <a:spLocks noChangeArrowheads="1"/>
          </p:cNvSpPr>
          <p:nvPr/>
        </p:nvSpPr>
        <p:spPr bwMode="auto">
          <a:xfrm>
            <a:off x="4067175" y="3068638"/>
            <a:ext cx="941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rgbClr val="FF0000"/>
                </a:solidFill>
              </a:rPr>
              <a:t>Reprod</a:t>
            </a:r>
            <a:endParaRPr lang="en-GB" altLang="en-US" sz="1800" b="0">
              <a:solidFill>
                <a:srgbClr val="FF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79388" y="2347937"/>
            <a:ext cx="1871662" cy="2016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26985" name="TextovéPole 10"/>
          <p:cNvSpPr txBox="1">
            <a:spLocks noChangeArrowheads="1"/>
          </p:cNvSpPr>
          <p:nvPr/>
        </p:nvSpPr>
        <p:spPr bwMode="auto">
          <a:xfrm>
            <a:off x="395288" y="2995637"/>
            <a:ext cx="1044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rgbClr val="FF0000"/>
                </a:solidFill>
              </a:rPr>
              <a:t>Reprod</a:t>
            </a:r>
            <a:endParaRPr lang="en-GB" altLang="en-US" sz="1800" b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6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304800" y="896938"/>
            <a:ext cx="86106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Embryotoxicity</a:t>
            </a:r>
            <a:r>
              <a:rPr lang="cs-CZ" altLang="en-US" sz="22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endParaRPr lang="cs-CZ" altLang="en-US" sz="22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= </a:t>
            </a:r>
            <a:r>
              <a:rPr lang="cs-CZ" altLang="en-US" sz="22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general</a:t>
            </a:r>
            <a:r>
              <a:rPr lang="cs-CZ" altLang="en-US" sz="22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term – toxicity to </a:t>
            </a:r>
            <a:r>
              <a:rPr lang="cs-CZ" altLang="en-US" sz="22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embryo</a:t>
            </a:r>
            <a:endParaRPr lang="cs-CZ" altLang="en-US" sz="2200" b="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700" b="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Teratogenicity</a:t>
            </a:r>
            <a:endParaRPr lang="en-GB" altLang="en-US" sz="22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= </a:t>
            </a:r>
            <a:r>
              <a:rPr lang="cs-CZ" altLang="en-US" sz="22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morphological</a:t>
            </a:r>
            <a:r>
              <a:rPr lang="cs-CZ" altLang="en-US" sz="22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2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developmental</a:t>
            </a:r>
            <a:r>
              <a:rPr lang="cs-CZ" altLang="en-US" sz="22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2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effects</a:t>
            </a:r>
            <a:endParaRPr lang="cs-CZ" altLang="en-US" sz="2200" b="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700" b="0" dirty="0" err="1" smtClean="0">
                <a:solidFill>
                  <a:schemeClr val="tx1"/>
                </a:solidFill>
              </a:rPr>
              <a:t>Malformations</a:t>
            </a:r>
            <a:r>
              <a:rPr lang="cs-CZ" altLang="en-US" sz="1700" b="0" dirty="0" smtClean="0">
                <a:solidFill>
                  <a:schemeClr val="tx1"/>
                </a:solidFill>
              </a:rPr>
              <a:t>, </a:t>
            </a:r>
            <a:r>
              <a:rPr lang="cs-CZ" altLang="en-US" sz="1700" b="0" dirty="0" err="1" smtClean="0">
                <a:solidFill>
                  <a:schemeClr val="tx1"/>
                </a:solidFill>
              </a:rPr>
              <a:t>missing</a:t>
            </a:r>
            <a:r>
              <a:rPr lang="cs-CZ" altLang="en-US" sz="1700" b="0" dirty="0" smtClean="0">
                <a:solidFill>
                  <a:schemeClr val="tx1"/>
                </a:solidFill>
              </a:rPr>
              <a:t> </a:t>
            </a:r>
            <a:r>
              <a:rPr lang="cs-CZ" altLang="en-US" sz="1700" b="0" dirty="0" err="1" smtClean="0">
                <a:solidFill>
                  <a:schemeClr val="tx1"/>
                </a:solidFill>
              </a:rPr>
              <a:t>organs</a:t>
            </a:r>
            <a:r>
              <a:rPr lang="cs-CZ" altLang="en-US" sz="1700" b="0" dirty="0" smtClean="0">
                <a:solidFill>
                  <a:schemeClr val="tx1"/>
                </a:solidFill>
              </a:rPr>
              <a:t> </a:t>
            </a:r>
            <a:r>
              <a:rPr lang="cs-CZ" altLang="en-US" sz="1700" b="0" dirty="0" err="1" smtClean="0">
                <a:solidFill>
                  <a:schemeClr val="tx1"/>
                </a:solidFill>
              </a:rPr>
              <a:t>etc</a:t>
            </a:r>
            <a:r>
              <a:rPr lang="cs-CZ" altLang="en-US" sz="1700" b="0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 smtClean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 smtClean="0">
                <a:solidFill>
                  <a:schemeClr val="tx1"/>
                </a:solidFill>
              </a:rPr>
              <a:t>well</a:t>
            </a:r>
            <a:r>
              <a:rPr lang="cs-CZ" altLang="en-US" sz="2200" b="0" dirty="0" smtClean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 smtClean="0">
                <a:solidFill>
                  <a:schemeClr val="tx1"/>
                </a:solidFill>
              </a:rPr>
              <a:t>characterized</a:t>
            </a:r>
            <a:r>
              <a:rPr lang="cs-CZ" altLang="en-US" sz="2200" b="0" dirty="0" smtClean="0">
                <a:solidFill>
                  <a:schemeClr val="tx1"/>
                </a:solidFill>
              </a:rPr>
              <a:t> in </a:t>
            </a:r>
            <a:r>
              <a:rPr lang="cs-CZ" altLang="en-US" sz="2200" b="0" dirty="0" err="1" smtClean="0">
                <a:solidFill>
                  <a:schemeClr val="tx1"/>
                </a:solidFill>
              </a:rPr>
              <a:t>aquatic</a:t>
            </a:r>
            <a:r>
              <a:rPr lang="cs-CZ" altLang="en-US" sz="2200" b="0" dirty="0" smtClean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 smtClean="0">
                <a:solidFill>
                  <a:schemeClr val="tx1"/>
                </a:solidFill>
              </a:rPr>
              <a:t>vertebrates</a:t>
            </a:r>
            <a:endParaRPr lang="cs-CZ" altLang="en-US" sz="2200" b="0" dirty="0" smtClean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 b="0" dirty="0" err="1" smtClean="0">
                <a:solidFill>
                  <a:schemeClr val="tx1"/>
                </a:solidFill>
              </a:rPr>
              <a:t>ecotoxicity</a:t>
            </a:r>
            <a:r>
              <a:rPr lang="cs-CZ" altLang="en-US" sz="1800" b="0" dirty="0" smtClean="0">
                <a:solidFill>
                  <a:schemeClr val="tx1"/>
                </a:solidFill>
              </a:rPr>
              <a:t> </a:t>
            </a:r>
            <a:r>
              <a:rPr lang="cs-CZ" altLang="en-US" sz="1800" b="0" dirty="0" err="1" smtClean="0">
                <a:solidFill>
                  <a:schemeClr val="tx1"/>
                </a:solidFill>
              </a:rPr>
              <a:t>tests</a:t>
            </a:r>
            <a:r>
              <a:rPr lang="cs-CZ" altLang="en-US" sz="1800" b="0" dirty="0" smtClean="0">
                <a:solidFill>
                  <a:schemeClr val="tx1"/>
                </a:solidFill>
              </a:rPr>
              <a:t> - </a:t>
            </a:r>
            <a:r>
              <a:rPr lang="en-GB" altLang="en-US" sz="1800" b="0" dirty="0">
                <a:solidFill>
                  <a:schemeClr val="tx1"/>
                </a:solidFill>
              </a:rPr>
              <a:t>Danio </a:t>
            </a:r>
            <a:r>
              <a:rPr lang="en-GB" altLang="en-US" sz="1800" b="0" dirty="0" err="1">
                <a:solidFill>
                  <a:schemeClr val="tx1"/>
                </a:solidFill>
              </a:rPr>
              <a:t>rerio</a:t>
            </a:r>
            <a:r>
              <a:rPr lang="cs-CZ" altLang="en-US" sz="1800" b="0" dirty="0">
                <a:solidFill>
                  <a:schemeClr val="tx1"/>
                </a:solidFill>
              </a:rPr>
              <a:t>, </a:t>
            </a:r>
            <a:r>
              <a:rPr lang="cs-CZ" altLang="en-US" sz="1800" b="0" dirty="0" err="1">
                <a:solidFill>
                  <a:schemeClr val="tx1"/>
                </a:solidFill>
              </a:rPr>
              <a:t>Xenopus</a:t>
            </a:r>
            <a:r>
              <a:rPr lang="cs-CZ" altLang="en-US" sz="1800" b="0" dirty="0">
                <a:solidFill>
                  <a:schemeClr val="tx1"/>
                </a:solidFill>
              </a:rPr>
              <a:t> </a:t>
            </a:r>
            <a:r>
              <a:rPr lang="cs-CZ" altLang="en-US" sz="1800" b="0" dirty="0" err="1" smtClean="0">
                <a:solidFill>
                  <a:schemeClr val="tx1"/>
                </a:solidFill>
              </a:rPr>
              <a:t>laevis</a:t>
            </a:r>
            <a:endParaRPr lang="cs-CZ" altLang="en-US" sz="1800" b="0" dirty="0">
              <a:solidFill>
                <a:schemeClr val="tx1"/>
              </a:solidFill>
            </a:endParaRP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DEVELOPMENTAL TOXICITY</a:t>
            </a:r>
          </a:p>
        </p:txBody>
      </p:sp>
      <p:pic>
        <p:nvPicPr>
          <p:cNvPr id="1310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2349500"/>
            <a:ext cx="20383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7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 bwMode="auto">
          <a:xfrm>
            <a:off x="468313" y="1557338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500" b="1" dirty="0" smtClean="0"/>
              <a:t>Toxicity </a:t>
            </a:r>
            <a:r>
              <a:rPr lang="cs-CZ" altLang="en-US" sz="3500" b="1" dirty="0" err="1" smtClean="0"/>
              <a:t>at</a:t>
            </a:r>
            <a:r>
              <a:rPr lang="cs-CZ" altLang="en-US" sz="3500" b="1" dirty="0" smtClean="0"/>
              <a:t> </a:t>
            </a:r>
            <a:r>
              <a:rPr lang="cs-CZ" altLang="en-US" sz="3500" b="1" dirty="0" err="1" smtClean="0"/>
              <a:t>cellular</a:t>
            </a:r>
            <a:r>
              <a:rPr lang="cs-CZ" altLang="en-US" sz="3500" b="1" dirty="0" smtClean="0"/>
              <a:t> </a:t>
            </a:r>
            <a:r>
              <a:rPr lang="cs-CZ" altLang="en-US" sz="3500" b="1" dirty="0" err="1" smtClean="0"/>
              <a:t>level</a:t>
            </a:r>
            <a:endParaRPr lang="en-US" altLang="en-US" sz="3500" b="1" dirty="0" smtClean="0"/>
          </a:p>
        </p:txBody>
      </p:sp>
      <p:pic>
        <p:nvPicPr>
          <p:cNvPr id="12291" name="Picture 2" descr="http://www.sszdra-karvina.cz/bunka/bi/03eu/obr/eu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3" r="45682" b="15631"/>
          <a:stretch>
            <a:fillRect/>
          </a:stretch>
        </p:blipFill>
        <p:spPr bwMode="auto">
          <a:xfrm>
            <a:off x="4989513" y="3644900"/>
            <a:ext cx="39751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11560" y="371703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Molecular</a:t>
            </a:r>
            <a:r>
              <a:rPr lang="cs-CZ" dirty="0" smtClean="0"/>
              <a:t> </a:t>
            </a:r>
            <a:r>
              <a:rPr lang="cs-CZ" dirty="0" err="1" smtClean="0"/>
              <a:t>mechanisms</a:t>
            </a:r>
            <a:r>
              <a:rPr lang="cs-CZ" dirty="0" smtClean="0"/>
              <a:t> </a:t>
            </a:r>
          </a:p>
          <a:p>
            <a:r>
              <a:rPr lang="cs-CZ" b="0" dirty="0" smtClean="0"/>
              <a:t>(</a:t>
            </a:r>
            <a:r>
              <a:rPr lang="cs-CZ" b="0" dirty="0" err="1" smtClean="0"/>
              <a:t>effects</a:t>
            </a:r>
            <a:r>
              <a:rPr lang="cs-CZ" b="0" dirty="0" smtClean="0"/>
              <a:t> on </a:t>
            </a:r>
            <a:r>
              <a:rPr lang="cs-CZ" b="0" dirty="0" err="1" smtClean="0"/>
              <a:t>proteins</a:t>
            </a:r>
            <a:r>
              <a:rPr lang="cs-CZ" b="0" dirty="0" smtClean="0"/>
              <a:t>, </a:t>
            </a:r>
            <a:r>
              <a:rPr lang="cs-CZ" b="0" dirty="0" err="1" smtClean="0"/>
              <a:t>membranes</a:t>
            </a:r>
            <a:r>
              <a:rPr lang="cs-CZ" b="0" dirty="0" smtClean="0"/>
              <a:t>, DNA) </a:t>
            </a:r>
            <a:r>
              <a:rPr lang="cs-CZ" dirty="0" smtClean="0"/>
              <a:t>manifest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cellular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Fig2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56" t="22578" b="25713"/>
          <a:stretch>
            <a:fillRect/>
          </a:stretch>
        </p:blipFill>
        <p:spPr bwMode="auto">
          <a:xfrm>
            <a:off x="250825" y="4392613"/>
            <a:ext cx="2808288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3" name="Picture 3" descr="Fig2B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707" t="15224" r="15385" b="34401"/>
          <a:stretch>
            <a:fillRect/>
          </a:stretch>
        </p:blipFill>
        <p:spPr bwMode="auto">
          <a:xfrm>
            <a:off x="2700338" y="4292600"/>
            <a:ext cx="216058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304800" y="307975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dirty="0" err="1" smtClean="0">
                <a:solidFill>
                  <a:srgbClr val="FF3300"/>
                </a:solidFill>
              </a:rPr>
              <a:t>Teratogenicity</a:t>
            </a:r>
            <a:r>
              <a:rPr lang="cs-CZ" altLang="en-US" sz="2400" dirty="0" smtClean="0">
                <a:solidFill>
                  <a:srgbClr val="FF3300"/>
                </a:solidFill>
              </a:rPr>
              <a:t> </a:t>
            </a:r>
            <a:r>
              <a:rPr lang="cs-CZ" altLang="en-US" sz="2400" dirty="0" err="1" smtClean="0">
                <a:solidFill>
                  <a:srgbClr val="FF3300"/>
                </a:solidFill>
              </a:rPr>
              <a:t>effects</a:t>
            </a:r>
            <a:endParaRPr lang="cs-CZ" altLang="en-US" sz="2400" dirty="0">
              <a:solidFill>
                <a:srgbClr val="FF3300"/>
              </a:solidFill>
            </a:endParaRPr>
          </a:p>
        </p:txBody>
      </p:sp>
      <p:pic>
        <p:nvPicPr>
          <p:cNvPr id="133125" name="Picture 5" descr="Kunisuke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3346450"/>
            <a:ext cx="35052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250825" y="981075"/>
            <a:ext cx="637866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 err="1" smtClean="0">
                <a:solidFill>
                  <a:schemeClr val="tx1"/>
                </a:solidFill>
              </a:rPr>
              <a:t>Examples</a:t>
            </a:r>
            <a:r>
              <a:rPr lang="cs-CZ" altLang="en-US" sz="1800" b="0" i="1" dirty="0" smtClean="0">
                <a:solidFill>
                  <a:schemeClr val="tx1"/>
                </a:solidFill>
              </a:rPr>
              <a:t> of </a:t>
            </a:r>
            <a:r>
              <a:rPr lang="cs-CZ" altLang="en-US" sz="1800" b="0" i="1" dirty="0" err="1" smtClean="0">
                <a:solidFill>
                  <a:schemeClr val="tx1"/>
                </a:solidFill>
              </a:rPr>
              <a:t>teratogens</a:t>
            </a:r>
            <a:endParaRPr lang="en-GB" altLang="en-US" sz="1800" b="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0" i="1" dirty="0">
                <a:solidFill>
                  <a:schemeClr val="tx1"/>
                </a:solidFill>
              </a:rPr>
              <a:t>	</a:t>
            </a:r>
            <a:r>
              <a:rPr lang="cs-CZ" altLang="en-US" sz="1800" b="0" i="1" dirty="0">
                <a:solidFill>
                  <a:schemeClr val="tx1"/>
                </a:solidFill>
              </a:rPr>
              <a:t>- </a:t>
            </a:r>
            <a:r>
              <a:rPr lang="cs-CZ" altLang="en-US" sz="1800" b="0" i="1" dirty="0" err="1" smtClean="0">
                <a:solidFill>
                  <a:schemeClr val="tx1"/>
                </a:solidFill>
              </a:rPr>
              <a:t>organochlorine</a:t>
            </a:r>
            <a:r>
              <a:rPr lang="cs-CZ" altLang="en-US" sz="1800" b="0" i="1" dirty="0" smtClean="0">
                <a:solidFill>
                  <a:schemeClr val="tx1"/>
                </a:solidFill>
              </a:rPr>
              <a:t> </a:t>
            </a:r>
            <a:r>
              <a:rPr lang="cs-CZ" altLang="en-US" sz="1800" b="0" i="1" dirty="0" err="1" smtClean="0">
                <a:solidFill>
                  <a:schemeClr val="tx1"/>
                </a:solidFill>
              </a:rPr>
              <a:t>compounds</a:t>
            </a:r>
            <a:r>
              <a:rPr lang="cs-CZ" altLang="en-US" sz="1800" b="0" i="1" dirty="0" smtClean="0">
                <a:solidFill>
                  <a:schemeClr val="tx1"/>
                </a:solidFill>
              </a:rPr>
              <a:t> (</a:t>
            </a:r>
            <a:r>
              <a:rPr lang="cs-CZ" altLang="en-US" sz="1800" i="1" dirty="0">
                <a:solidFill>
                  <a:schemeClr val="tx2"/>
                </a:solidFill>
              </a:rPr>
              <a:t>DDT, DDE)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>
                <a:solidFill>
                  <a:schemeClr val="tx1"/>
                </a:solidFill>
              </a:rPr>
              <a:t>	- </a:t>
            </a:r>
            <a:r>
              <a:rPr lang="cs-CZ" altLang="en-US" sz="1800" b="0" i="1" dirty="0" err="1" smtClean="0">
                <a:solidFill>
                  <a:schemeClr val="tx1"/>
                </a:solidFill>
              </a:rPr>
              <a:t>new</a:t>
            </a:r>
            <a:r>
              <a:rPr lang="cs-CZ" altLang="en-US" sz="1800" b="0" i="1" dirty="0" smtClean="0">
                <a:solidFill>
                  <a:schemeClr val="tx1"/>
                </a:solidFill>
              </a:rPr>
              <a:t> </a:t>
            </a:r>
            <a:r>
              <a:rPr lang="cs-CZ" altLang="en-US" sz="1800" b="0" i="1" dirty="0" err="1" smtClean="0">
                <a:solidFill>
                  <a:schemeClr val="tx1"/>
                </a:solidFill>
              </a:rPr>
              <a:t>types</a:t>
            </a:r>
            <a:r>
              <a:rPr lang="cs-CZ" altLang="en-US" sz="1800" b="0" i="1" dirty="0" smtClean="0">
                <a:solidFill>
                  <a:schemeClr val="tx1"/>
                </a:solidFill>
              </a:rPr>
              <a:t> of </a:t>
            </a:r>
            <a:r>
              <a:rPr lang="cs-CZ" altLang="en-US" sz="1800" b="0" i="1" dirty="0" err="1" smtClean="0">
                <a:solidFill>
                  <a:schemeClr val="tx1"/>
                </a:solidFill>
              </a:rPr>
              <a:t>pesticides</a:t>
            </a:r>
            <a:r>
              <a:rPr lang="cs-CZ" altLang="en-US" sz="1800" b="0" i="1" dirty="0" smtClean="0">
                <a:solidFill>
                  <a:schemeClr val="tx1"/>
                </a:solidFill>
              </a:rPr>
              <a:t> </a:t>
            </a:r>
            <a:r>
              <a:rPr lang="cs-CZ" altLang="en-US" sz="1800" i="1" dirty="0" smtClean="0">
                <a:solidFill>
                  <a:schemeClr val="tx2"/>
                </a:solidFill>
              </a:rPr>
              <a:t>ATRAZIN</a:t>
            </a:r>
            <a:endParaRPr lang="cs-CZ" altLang="en-US" sz="1800" i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>
                <a:solidFill>
                  <a:schemeClr val="tx1"/>
                </a:solidFill>
              </a:rPr>
              <a:t>	- </a:t>
            </a:r>
            <a:r>
              <a:rPr lang="cs-CZ" altLang="en-US" sz="1800" i="1" dirty="0" err="1">
                <a:solidFill>
                  <a:schemeClr val="tx2"/>
                </a:solidFill>
              </a:rPr>
              <a:t>PCBs</a:t>
            </a:r>
            <a:r>
              <a:rPr lang="cs-CZ" altLang="en-US" sz="1800" i="1" dirty="0">
                <a:solidFill>
                  <a:schemeClr val="tx2"/>
                </a:solidFill>
              </a:rPr>
              <a:t> </a:t>
            </a:r>
            <a:r>
              <a:rPr lang="cs-CZ" altLang="en-US" sz="1800" b="0" i="1" dirty="0" smtClean="0">
                <a:solidFill>
                  <a:schemeClr val="tx1"/>
                </a:solidFill>
              </a:rPr>
              <a:t>and </a:t>
            </a:r>
            <a:r>
              <a:rPr lang="cs-CZ" altLang="en-US" sz="1800" b="0" i="1" dirty="0" err="1" smtClean="0">
                <a:solidFill>
                  <a:schemeClr val="tx1"/>
                </a:solidFill>
              </a:rPr>
              <a:t>compounds</a:t>
            </a:r>
            <a:r>
              <a:rPr lang="cs-CZ" altLang="en-US" sz="1800" b="0" i="1" dirty="0" smtClean="0">
                <a:solidFill>
                  <a:schemeClr val="tx1"/>
                </a:solidFill>
              </a:rPr>
              <a:t> </a:t>
            </a:r>
            <a:r>
              <a:rPr lang="cs-CZ" altLang="en-US" sz="1800" b="0" i="1" dirty="0" err="1" smtClean="0">
                <a:solidFill>
                  <a:schemeClr val="tx1"/>
                </a:solidFill>
              </a:rPr>
              <a:t>with</a:t>
            </a:r>
            <a:r>
              <a:rPr lang="cs-CZ" altLang="en-US" sz="1800" b="0" i="1" dirty="0" smtClean="0">
                <a:solidFill>
                  <a:schemeClr val="tx1"/>
                </a:solidFill>
              </a:rPr>
              <a:t> dioxin-</a:t>
            </a:r>
            <a:r>
              <a:rPr lang="cs-CZ" altLang="en-US" sz="1800" b="0" i="1" dirty="0" err="1" smtClean="0">
                <a:solidFill>
                  <a:schemeClr val="tx1"/>
                </a:solidFill>
              </a:rPr>
              <a:t>like</a:t>
            </a:r>
            <a:r>
              <a:rPr lang="cs-CZ" altLang="en-US" sz="1800" b="0" i="1" dirty="0" smtClean="0">
                <a:solidFill>
                  <a:schemeClr val="tx1"/>
                </a:solidFill>
              </a:rPr>
              <a:t> </a:t>
            </a:r>
            <a:r>
              <a:rPr lang="cs-CZ" altLang="en-US" sz="1800" b="0" i="1" dirty="0" err="1" smtClean="0">
                <a:solidFill>
                  <a:schemeClr val="tx1"/>
                </a:solidFill>
              </a:rPr>
              <a:t>mechanims</a:t>
            </a:r>
            <a:endParaRPr lang="cs-CZ" altLang="en-US" sz="1800" b="0" i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>
                <a:solidFill>
                  <a:schemeClr val="tx1"/>
                </a:solidFill>
              </a:rPr>
              <a:t>	</a:t>
            </a:r>
            <a:r>
              <a:rPr lang="cs-CZ" altLang="en-US" sz="1800" b="0" i="1" dirty="0" smtClean="0">
                <a:solidFill>
                  <a:schemeClr val="tx1"/>
                </a:solidFill>
              </a:rPr>
              <a:t>- </a:t>
            </a:r>
            <a:r>
              <a:rPr lang="cs-CZ" altLang="en-US" sz="1800" i="1" dirty="0" err="1" smtClean="0">
                <a:solidFill>
                  <a:schemeClr val="tx2"/>
                </a:solidFill>
              </a:rPr>
              <a:t>toxic</a:t>
            </a:r>
            <a:r>
              <a:rPr lang="cs-CZ" altLang="en-US" sz="1800" i="1" dirty="0" smtClean="0">
                <a:solidFill>
                  <a:schemeClr val="tx2"/>
                </a:solidFill>
              </a:rPr>
              <a:t> metals </a:t>
            </a:r>
            <a:endParaRPr lang="cs-CZ" altLang="en-US" sz="1800" b="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>
                <a:solidFill>
                  <a:schemeClr val="tx1"/>
                </a:solidFill>
              </a:rPr>
              <a:t>	- </a:t>
            </a:r>
            <a:r>
              <a:rPr lang="cs-CZ" altLang="en-US" sz="1800" b="0" i="1" dirty="0" smtClean="0">
                <a:solidFill>
                  <a:schemeClr val="tx1"/>
                </a:solidFill>
              </a:rPr>
              <a:t>natural </a:t>
            </a:r>
            <a:r>
              <a:rPr lang="cs-CZ" altLang="en-US" sz="1800" b="0" i="1" dirty="0" err="1" smtClean="0">
                <a:solidFill>
                  <a:schemeClr val="tx1"/>
                </a:solidFill>
              </a:rPr>
              <a:t>toxins</a:t>
            </a:r>
            <a:r>
              <a:rPr lang="cs-CZ" altLang="en-US" sz="1800" b="0" i="1" dirty="0" smtClean="0">
                <a:solidFill>
                  <a:schemeClr val="tx1"/>
                </a:solidFill>
              </a:rPr>
              <a:t> (</a:t>
            </a:r>
            <a:r>
              <a:rPr lang="cs-CZ" altLang="en-US" sz="1800" b="0" i="1" dirty="0" err="1" smtClean="0">
                <a:solidFill>
                  <a:schemeClr val="tx1"/>
                </a:solidFill>
              </a:rPr>
              <a:t>e.g</a:t>
            </a:r>
            <a:r>
              <a:rPr lang="cs-CZ" altLang="en-US" sz="1800" b="0" i="1" dirty="0" smtClean="0">
                <a:solidFill>
                  <a:schemeClr val="tx1"/>
                </a:solidFill>
              </a:rPr>
              <a:t>. </a:t>
            </a:r>
            <a:r>
              <a:rPr lang="cs-CZ" altLang="en-US" sz="1800" b="0" i="1" dirty="0" err="1" smtClean="0">
                <a:solidFill>
                  <a:schemeClr val="tx1"/>
                </a:solidFill>
              </a:rPr>
              <a:t>From</a:t>
            </a:r>
            <a:r>
              <a:rPr lang="cs-CZ" altLang="en-US" sz="1800" b="0" i="1" dirty="0" smtClean="0">
                <a:solidFill>
                  <a:schemeClr val="tx1"/>
                </a:solidFill>
              </a:rPr>
              <a:t> </a:t>
            </a:r>
            <a:r>
              <a:rPr lang="cs-CZ" altLang="en-US" sz="1800" b="0" i="1" dirty="0" err="1" smtClean="0">
                <a:solidFill>
                  <a:schemeClr val="tx1"/>
                </a:solidFill>
              </a:rPr>
              <a:t>cyanobacteria</a:t>
            </a:r>
            <a:r>
              <a:rPr lang="cs-CZ" altLang="en-US" sz="1800" b="0" i="1" dirty="0" smtClean="0">
                <a:solidFill>
                  <a:schemeClr val="tx1"/>
                </a:solidFill>
              </a:rPr>
              <a:t>)</a:t>
            </a:r>
            <a:endParaRPr lang="cs-CZ" altLang="en-US" sz="1800" b="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>
                <a:solidFill>
                  <a:schemeClr val="tx1"/>
                </a:solidFill>
              </a:rPr>
              <a:t>	</a:t>
            </a:r>
            <a:endParaRPr lang="cs-CZ" altLang="en-US" sz="1800" b="0" dirty="0">
              <a:solidFill>
                <a:schemeClr val="tx1"/>
              </a:solidFill>
            </a:endParaRP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592138" y="3573463"/>
            <a:ext cx="45833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 err="1" smtClean="0">
                <a:solidFill>
                  <a:schemeClr val="tx1"/>
                </a:solidFill>
              </a:rPr>
              <a:t>Embryos</a:t>
            </a:r>
            <a:r>
              <a:rPr lang="cs-CZ" altLang="en-US" sz="1800" dirty="0" smtClean="0">
                <a:solidFill>
                  <a:schemeClr val="tx1"/>
                </a:solidFill>
              </a:rPr>
              <a:t> of </a:t>
            </a:r>
            <a:r>
              <a:rPr lang="cs-CZ" altLang="en-US" sz="1800" dirty="0" err="1" smtClean="0">
                <a:solidFill>
                  <a:schemeClr val="tx1"/>
                </a:solidFill>
              </a:rPr>
              <a:t>frogs</a:t>
            </a:r>
            <a:r>
              <a:rPr lang="cs-CZ" altLang="en-US" sz="1800" dirty="0" smtClean="0">
                <a:solidFill>
                  <a:schemeClr val="tx1"/>
                </a:solidFill>
              </a:rPr>
              <a:t> </a:t>
            </a:r>
            <a:r>
              <a:rPr lang="cs-CZ" altLang="en-US" sz="1800" i="1" dirty="0" smtClean="0">
                <a:solidFill>
                  <a:schemeClr val="tx1"/>
                </a:solidFill>
              </a:rPr>
              <a:t>X</a:t>
            </a:r>
            <a:r>
              <a:rPr lang="cs-CZ" altLang="en-US" sz="1800" i="1" dirty="0">
                <a:solidFill>
                  <a:schemeClr val="tx1"/>
                </a:solidFill>
              </a:rPr>
              <a:t>. </a:t>
            </a:r>
            <a:r>
              <a:rPr lang="cs-CZ" altLang="en-US" sz="1800" i="1" dirty="0" err="1">
                <a:solidFill>
                  <a:schemeClr val="tx1"/>
                </a:solidFill>
              </a:rPr>
              <a:t>laevis</a:t>
            </a:r>
            <a:endParaRPr lang="cs-CZ" altLang="en-US" sz="180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smtClean="0">
                <a:solidFill>
                  <a:schemeClr val="tx1"/>
                </a:solidFill>
              </a:rPr>
              <a:t>Controls		</a:t>
            </a:r>
            <a:r>
              <a:rPr lang="cs-CZ" altLang="en-US" sz="1800" b="0" dirty="0" err="1" smtClean="0">
                <a:solidFill>
                  <a:schemeClr val="tx1"/>
                </a:solidFill>
              </a:rPr>
              <a:t>exposure</a:t>
            </a:r>
            <a:r>
              <a:rPr lang="cs-CZ" altLang="en-US" sz="1800" b="0" dirty="0" smtClean="0">
                <a:solidFill>
                  <a:schemeClr val="tx1"/>
                </a:solidFill>
              </a:rPr>
              <a:t> to </a:t>
            </a:r>
            <a:r>
              <a:rPr lang="cs-CZ" altLang="en-US" sz="1800" b="0" dirty="0" err="1" smtClean="0">
                <a:solidFill>
                  <a:schemeClr val="tx1"/>
                </a:solidFill>
              </a:rPr>
              <a:t>cyanotoxins</a:t>
            </a:r>
            <a:r>
              <a:rPr lang="cs-CZ" altLang="en-US" sz="1800" b="0" dirty="0" smtClean="0">
                <a:solidFill>
                  <a:schemeClr val="tx1"/>
                </a:solidFill>
              </a:rPr>
              <a:t> </a:t>
            </a:r>
            <a:endParaRPr lang="cs-CZ" altLang="en-US" sz="1800" dirty="0">
              <a:solidFill>
                <a:schemeClr val="tx2"/>
              </a:solidFill>
            </a:endParaRP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6184900" y="2492375"/>
            <a:ext cx="25571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 err="1" smtClean="0">
                <a:solidFill>
                  <a:schemeClr val="tx1"/>
                </a:solidFill>
              </a:rPr>
              <a:t>Japanese</a:t>
            </a:r>
            <a:r>
              <a:rPr lang="cs-CZ" altLang="en-US" sz="1800" dirty="0" smtClean="0">
                <a:solidFill>
                  <a:schemeClr val="tx1"/>
                </a:solidFill>
              </a:rPr>
              <a:t> </a:t>
            </a:r>
            <a:r>
              <a:rPr lang="cs-CZ" altLang="en-US" sz="1800" dirty="0" err="1" smtClean="0">
                <a:solidFill>
                  <a:schemeClr val="tx1"/>
                </a:solidFill>
              </a:rPr>
              <a:t>medaka</a:t>
            </a:r>
            <a:r>
              <a:rPr lang="en-GB" altLang="en-US" sz="1800" dirty="0" smtClean="0">
                <a:solidFill>
                  <a:schemeClr val="tx1"/>
                </a:solidFill>
              </a:rPr>
              <a:t> </a:t>
            </a:r>
            <a:r>
              <a:rPr lang="en-GB" altLang="en-US" sz="1800" dirty="0">
                <a:solidFill>
                  <a:schemeClr val="tx1"/>
                </a:solidFill>
              </a:rPr>
              <a:t/>
            </a:r>
            <a:br>
              <a:rPr lang="en-GB" altLang="en-US" sz="1800" dirty="0">
                <a:solidFill>
                  <a:schemeClr val="tx1"/>
                </a:solidFill>
              </a:rPr>
            </a:br>
            <a:r>
              <a:rPr lang="en-GB" altLang="en-US" sz="1800" b="0" dirty="0" err="1" smtClean="0">
                <a:solidFill>
                  <a:schemeClr val="tx1"/>
                </a:solidFill>
              </a:rPr>
              <a:t>teratogeni</a:t>
            </a:r>
            <a:r>
              <a:rPr lang="cs-CZ" altLang="en-US" sz="1800" b="0" dirty="0" smtClean="0">
                <a:solidFill>
                  <a:schemeClr val="tx1"/>
                </a:solidFill>
              </a:rPr>
              <a:t>city of </a:t>
            </a:r>
            <a:r>
              <a:rPr lang="en-GB" altLang="en-US" sz="1800" dirty="0" smtClean="0">
                <a:solidFill>
                  <a:schemeClr val="tx2"/>
                </a:solidFill>
              </a:rPr>
              <a:t>PCBs</a:t>
            </a:r>
            <a:endParaRPr lang="cs-CZ" alt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3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104" r="37006" b="29208"/>
          <a:stretch>
            <a:fillRect/>
          </a:stretch>
        </p:blipFill>
        <p:spPr bwMode="auto">
          <a:xfrm>
            <a:off x="-11113" y="548680"/>
            <a:ext cx="9191626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Rectangle 6"/>
          <p:cNvSpPr>
            <a:spLocks noChangeArrowheads="1"/>
          </p:cNvSpPr>
          <p:nvPr/>
        </p:nvSpPr>
        <p:spPr bwMode="auto">
          <a:xfrm>
            <a:off x="304800" y="3933825"/>
            <a:ext cx="8610600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u="sng" dirty="0" err="1" smtClean="0">
                <a:solidFill>
                  <a:schemeClr val="tx1"/>
                </a:solidFill>
              </a:rPr>
              <a:t>Examples</a:t>
            </a:r>
            <a:endParaRPr lang="cs-CZ" altLang="en-US" sz="2200" b="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- </a:t>
            </a:r>
            <a:r>
              <a:rPr lang="cs-CZ" altLang="en-US" sz="1600" dirty="0" err="1" smtClean="0">
                <a:solidFill>
                  <a:schemeClr val="tx2"/>
                </a:solidFill>
              </a:rPr>
              <a:t>Mortalities</a:t>
            </a:r>
            <a:r>
              <a:rPr lang="cs-CZ" altLang="en-US" sz="1600" dirty="0" smtClean="0">
                <a:solidFill>
                  <a:schemeClr val="tx2"/>
                </a:solidFill>
              </a:rPr>
              <a:t> of </a:t>
            </a:r>
            <a:r>
              <a:rPr lang="cs-CZ" altLang="en-US" sz="1600" dirty="0" err="1" smtClean="0">
                <a:solidFill>
                  <a:schemeClr val="tx2"/>
                </a:solidFill>
              </a:rPr>
              <a:t>seals</a:t>
            </a:r>
            <a:r>
              <a:rPr lang="cs-CZ" altLang="en-US" sz="1600" dirty="0" smtClean="0">
                <a:solidFill>
                  <a:schemeClr val="tx2"/>
                </a:solidFill>
              </a:rPr>
              <a:t>, </a:t>
            </a:r>
            <a:r>
              <a:rPr lang="cs-CZ" altLang="en-US" sz="1600" dirty="0" err="1" smtClean="0">
                <a:solidFill>
                  <a:schemeClr val="tx2"/>
                </a:solidFill>
              </a:rPr>
              <a:t>dolfins</a:t>
            </a:r>
            <a:r>
              <a:rPr lang="cs-CZ" altLang="en-US" sz="1600" dirty="0" smtClean="0">
                <a:solidFill>
                  <a:schemeClr val="tx2"/>
                </a:solidFill>
              </a:rPr>
              <a:t> – </a:t>
            </a:r>
            <a:r>
              <a:rPr lang="cs-CZ" altLang="en-US" sz="1600" dirty="0" err="1" smtClean="0">
                <a:solidFill>
                  <a:schemeClr val="tx2"/>
                </a:solidFill>
              </a:rPr>
              <a:t>morbillivirus</a:t>
            </a:r>
            <a:r>
              <a:rPr lang="cs-CZ" altLang="en-US" sz="1600" dirty="0" smtClean="0">
                <a:solidFill>
                  <a:schemeClr val="tx2"/>
                </a:solidFill>
              </a:rPr>
              <a:t> </a:t>
            </a:r>
            <a:r>
              <a:rPr lang="cs-CZ" altLang="en-US" sz="1600" dirty="0" err="1" smtClean="0">
                <a:solidFill>
                  <a:schemeClr val="tx2"/>
                </a:solidFill>
              </a:rPr>
              <a:t>infections</a:t>
            </a:r>
            <a:r>
              <a:rPr lang="cs-CZ" altLang="en-US" sz="1600" dirty="0" smtClean="0">
                <a:solidFill>
                  <a:schemeClr val="tx2"/>
                </a:solidFill>
              </a:rPr>
              <a:t> </a:t>
            </a:r>
            <a:r>
              <a:rPr lang="en-US" altLang="en-US" sz="1600" dirty="0" smtClean="0">
                <a:solidFill>
                  <a:schemeClr val="tx2"/>
                </a:solidFill>
              </a:rPr>
              <a:t>/ </a:t>
            </a:r>
            <a:r>
              <a:rPr lang="cs-CZ" altLang="en-US" sz="1600" b="0" dirty="0" err="1" smtClean="0">
                <a:solidFill>
                  <a:schemeClr val="tx1"/>
                </a:solidFill>
              </a:rPr>
              <a:t>PCBs</a:t>
            </a:r>
            <a:r>
              <a:rPr lang="cs-CZ" altLang="en-US" sz="1600" b="0" dirty="0">
                <a:solidFill>
                  <a:schemeClr val="tx1"/>
                </a:solidFill>
              </a:rPr>
              <a:t>, </a:t>
            </a:r>
            <a:r>
              <a:rPr lang="cs-CZ" altLang="en-US" sz="1600" b="0" dirty="0" err="1">
                <a:solidFill>
                  <a:schemeClr val="tx1"/>
                </a:solidFill>
              </a:rPr>
              <a:t>PCDDs</a:t>
            </a:r>
            <a:endParaRPr lang="cs-CZ" altLang="en-US" sz="16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0" dirty="0" smtClean="0">
                <a:solidFill>
                  <a:schemeClr val="tx1"/>
                </a:solidFill>
              </a:rPr>
              <a:t>- </a:t>
            </a:r>
            <a:r>
              <a:rPr lang="en-US" altLang="en-US" sz="1600" b="0" dirty="0" smtClean="0">
                <a:solidFill>
                  <a:schemeClr val="tx1"/>
                </a:solidFill>
              </a:rPr>
              <a:t>Elevated </a:t>
            </a:r>
            <a:r>
              <a:rPr lang="en-US" altLang="en-US" sz="1600" dirty="0" smtClean="0">
                <a:solidFill>
                  <a:schemeClr val="tx2"/>
                </a:solidFill>
              </a:rPr>
              <a:t>skin lesions </a:t>
            </a:r>
            <a:r>
              <a:rPr lang="cs-CZ" altLang="en-US" sz="1600" dirty="0" smtClean="0">
                <a:solidFill>
                  <a:schemeClr val="tx2"/>
                </a:solidFill>
              </a:rPr>
              <a:t>(</a:t>
            </a:r>
            <a:r>
              <a:rPr lang="cs-CZ" altLang="en-US" sz="1600" dirty="0" err="1" smtClean="0">
                <a:solidFill>
                  <a:schemeClr val="tx2"/>
                </a:solidFill>
              </a:rPr>
              <a:t>fungi</a:t>
            </a:r>
            <a:r>
              <a:rPr lang="cs-CZ" altLang="en-US" sz="1600" dirty="0" smtClean="0">
                <a:solidFill>
                  <a:schemeClr val="tx2"/>
                </a:solidFill>
              </a:rPr>
              <a:t>, </a:t>
            </a:r>
            <a:r>
              <a:rPr lang="cs-CZ" altLang="en-US" sz="1600" dirty="0" err="1" smtClean="0">
                <a:solidFill>
                  <a:schemeClr val="tx2"/>
                </a:solidFill>
              </a:rPr>
              <a:t>bacteria</a:t>
            </a:r>
            <a:r>
              <a:rPr lang="cs-CZ" altLang="en-US" sz="1600" dirty="0" smtClean="0">
                <a:solidFill>
                  <a:schemeClr val="tx2"/>
                </a:solidFill>
              </a:rPr>
              <a:t>) in </a:t>
            </a:r>
            <a:r>
              <a:rPr lang="cs-CZ" altLang="en-US" sz="1600" dirty="0" err="1" smtClean="0">
                <a:solidFill>
                  <a:schemeClr val="tx2"/>
                </a:solidFill>
              </a:rPr>
              <a:t>fish</a:t>
            </a:r>
            <a:r>
              <a:rPr lang="cs-CZ" altLang="en-US" sz="1600" dirty="0" smtClean="0">
                <a:solidFill>
                  <a:schemeClr val="tx2"/>
                </a:solidFill>
              </a:rPr>
              <a:t> </a:t>
            </a:r>
            <a:r>
              <a:rPr lang="cs-CZ" altLang="en-US" sz="1600" dirty="0" err="1" smtClean="0">
                <a:solidFill>
                  <a:schemeClr val="tx2"/>
                </a:solidFill>
              </a:rPr>
              <a:t>from</a:t>
            </a:r>
            <a:r>
              <a:rPr lang="cs-CZ" altLang="en-US" sz="1600" dirty="0" smtClean="0">
                <a:solidFill>
                  <a:schemeClr val="tx2"/>
                </a:solidFill>
              </a:rPr>
              <a:t> </a:t>
            </a:r>
            <a:r>
              <a:rPr lang="cs-CZ" altLang="en-US" sz="1600" dirty="0" err="1" smtClean="0">
                <a:solidFill>
                  <a:schemeClr val="tx2"/>
                </a:solidFill>
              </a:rPr>
              <a:t>contaminated</a:t>
            </a:r>
            <a:r>
              <a:rPr lang="cs-CZ" altLang="en-US" sz="1600" dirty="0" smtClean="0">
                <a:solidFill>
                  <a:schemeClr val="tx2"/>
                </a:solidFill>
              </a:rPr>
              <a:t> </a:t>
            </a:r>
            <a:r>
              <a:rPr lang="cs-CZ" altLang="en-US" sz="1600" dirty="0" err="1" smtClean="0">
                <a:solidFill>
                  <a:schemeClr val="tx2"/>
                </a:solidFill>
              </a:rPr>
              <a:t>sites</a:t>
            </a:r>
            <a:endParaRPr lang="cs-CZ" altLang="en-US" sz="1600" dirty="0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dirty="0" smtClean="0">
                <a:solidFill>
                  <a:schemeClr val="tx2"/>
                </a:solidFill>
              </a:rPr>
              <a:t>- </a:t>
            </a:r>
            <a:r>
              <a:rPr lang="en-US" altLang="en-US" sz="1600" dirty="0" smtClean="0">
                <a:solidFill>
                  <a:schemeClr val="tx2"/>
                </a:solidFill>
              </a:rPr>
              <a:t>Arsenic </a:t>
            </a:r>
            <a:r>
              <a:rPr lang="cs-CZ" altLang="en-US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 direct toxicity to natural killer cells in immune s</a:t>
            </a:r>
            <a:r>
              <a:rPr lang="cs-CZ" altLang="en-US" sz="16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ystem</a:t>
            </a:r>
            <a:r>
              <a:rPr lang="cs-CZ" altLang="en-US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 (</a:t>
            </a:r>
            <a:r>
              <a:rPr lang="cs-CZ" altLang="en-US" sz="16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responsible</a:t>
            </a:r>
            <a:r>
              <a:rPr lang="cs-CZ" altLang="en-US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6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for</a:t>
            </a:r>
            <a:r>
              <a:rPr lang="cs-CZ" altLang="en-US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6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removal</a:t>
            </a:r>
            <a:r>
              <a:rPr lang="cs-CZ" altLang="en-US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 of </a:t>
            </a:r>
            <a:r>
              <a:rPr lang="cs-CZ" altLang="en-US" sz="16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tumors</a:t>
            </a:r>
            <a:r>
              <a:rPr lang="cs-CZ" altLang="en-US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 </a:t>
            </a:r>
            <a:r>
              <a:rPr lang="en-US" altLang="en-US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 increased carcinogenicity</a:t>
            </a:r>
            <a:r>
              <a:rPr lang="cs-CZ" altLang="en-US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)</a:t>
            </a:r>
            <a:endParaRPr lang="cs-CZ" altLang="en-US" sz="16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0" dirty="0">
                <a:solidFill>
                  <a:schemeClr val="tx1"/>
                </a:solidFill>
              </a:rPr>
              <a:t>- </a:t>
            </a:r>
            <a:r>
              <a:rPr lang="cs-CZ" altLang="en-US" sz="1600" b="0" dirty="0" err="1" smtClean="0">
                <a:solidFill>
                  <a:schemeClr val="tx1"/>
                </a:solidFill>
              </a:rPr>
              <a:t>Prenatal</a:t>
            </a:r>
            <a:r>
              <a:rPr lang="cs-CZ" altLang="en-US" sz="1600" b="0" dirty="0" smtClean="0">
                <a:solidFill>
                  <a:schemeClr val="tx1"/>
                </a:solidFill>
              </a:rPr>
              <a:t> </a:t>
            </a:r>
            <a:r>
              <a:rPr lang="cs-CZ" altLang="en-US" sz="1600" b="0" dirty="0" err="1" smtClean="0">
                <a:solidFill>
                  <a:schemeClr val="tx1"/>
                </a:solidFill>
              </a:rPr>
              <a:t>exposures</a:t>
            </a:r>
            <a:r>
              <a:rPr lang="cs-CZ" altLang="en-US" sz="1600" b="0" dirty="0" smtClean="0">
                <a:solidFill>
                  <a:schemeClr val="tx1"/>
                </a:solidFill>
              </a:rPr>
              <a:t> to DIOXINS </a:t>
            </a:r>
            <a:r>
              <a:rPr lang="cs-CZ" alt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complete </a:t>
            </a:r>
            <a:r>
              <a:rPr lang="cs-CZ" alt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„</a:t>
            </a:r>
            <a:r>
              <a:rPr lang="cs-CZ" alt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apoptosis</a:t>
            </a:r>
            <a:r>
              <a:rPr lang="cs-CZ" alt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“ (</a:t>
            </a:r>
            <a:r>
              <a:rPr lang="cs-CZ" alt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convolusion</a:t>
            </a:r>
            <a:r>
              <a:rPr lang="cs-CZ" alt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) of </a:t>
            </a:r>
            <a:r>
              <a:rPr lang="cs-CZ" alt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thymus</a:t>
            </a:r>
            <a:r>
              <a:rPr lang="cs-CZ" alt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</a:t>
            </a:r>
            <a:r>
              <a:rPr lang="en-US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not immune s</a:t>
            </a:r>
            <a:r>
              <a:rPr lang="cs-CZ" alt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ystem</a:t>
            </a:r>
            <a:r>
              <a:rPr lang="cs-CZ" alt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in </a:t>
            </a:r>
            <a:r>
              <a:rPr lang="cs-CZ" alt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offsprings</a:t>
            </a:r>
            <a:r>
              <a:rPr lang="cs-CZ" alt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(no T-</a:t>
            </a:r>
            <a:r>
              <a:rPr lang="cs-CZ" alt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cells</a:t>
            </a:r>
            <a:r>
              <a:rPr lang="cs-CZ" alt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cs-CZ" altLang="en-US" sz="1600" b="0" dirty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4800" y="116632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dirty="0" smtClean="0">
                <a:solidFill>
                  <a:srgbClr val="FF3300"/>
                </a:solidFill>
              </a:rPr>
              <a:t>IMMUNOTOXIC EFFECTS OF ECOTOXICANTS</a:t>
            </a:r>
            <a:endParaRPr lang="cs-CZ" altLang="en-US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282575" y="1476375"/>
            <a:ext cx="861060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500" dirty="0">
                <a:solidFill>
                  <a:schemeClr val="tx1"/>
                </a:solidFill>
                <a:sym typeface="Wingdings" panose="05000000000000000000" pitchFamily="2" charset="2"/>
              </a:rPr>
              <a:t>1]</a:t>
            </a:r>
            <a:r>
              <a:rPr lang="cs-CZ" altLang="en-US" sz="2500" dirty="0">
                <a:solidFill>
                  <a:schemeClr val="tx1"/>
                </a:solidFill>
              </a:rPr>
              <a:t> </a:t>
            </a:r>
            <a:r>
              <a:rPr lang="cs-CZ" altLang="en-US" sz="2500" dirty="0" err="1" smtClean="0">
                <a:solidFill>
                  <a:schemeClr val="tx1"/>
                </a:solidFill>
              </a:rPr>
              <a:t>Acute</a:t>
            </a:r>
            <a:r>
              <a:rPr lang="cs-CZ" altLang="en-US" sz="2500" dirty="0" smtClean="0">
                <a:solidFill>
                  <a:schemeClr val="tx1"/>
                </a:solidFill>
              </a:rPr>
              <a:t> toxicity </a:t>
            </a:r>
            <a:r>
              <a:rPr lang="cs-CZ" altLang="en-US" sz="1800" b="0" dirty="0">
                <a:solidFill>
                  <a:schemeClr val="tx1"/>
                </a:solidFill>
              </a:rPr>
              <a:t>	</a:t>
            </a:r>
            <a:br>
              <a:rPr lang="cs-CZ" altLang="en-US" sz="1800" b="0" dirty="0">
                <a:solidFill>
                  <a:schemeClr val="tx1"/>
                </a:solidFill>
              </a:rPr>
            </a:br>
            <a:r>
              <a:rPr lang="cs-CZ" altLang="en-US" sz="1800" b="0" dirty="0">
                <a:solidFill>
                  <a:schemeClr val="tx1"/>
                </a:solidFill>
              </a:rPr>
              <a:t>- </a:t>
            </a:r>
            <a:r>
              <a:rPr lang="cs-CZ" altLang="en-US" sz="1800" b="0" dirty="0" err="1" smtClean="0">
                <a:solidFill>
                  <a:schemeClr val="tx1"/>
                </a:solidFill>
              </a:rPr>
              <a:t>spasms</a:t>
            </a:r>
            <a:r>
              <a:rPr lang="cs-CZ" altLang="en-US" sz="1800" b="0" dirty="0" smtClean="0">
                <a:solidFill>
                  <a:schemeClr val="tx1"/>
                </a:solidFill>
              </a:rPr>
              <a:t>, </a:t>
            </a:r>
            <a:r>
              <a:rPr lang="cs-CZ" altLang="en-US" sz="1800" b="0" dirty="0" err="1" smtClean="0">
                <a:solidFill>
                  <a:schemeClr val="tx1"/>
                </a:solidFill>
              </a:rPr>
              <a:t>effects</a:t>
            </a:r>
            <a:r>
              <a:rPr lang="cs-CZ" altLang="en-US" sz="1800" b="0" dirty="0" smtClean="0">
                <a:solidFill>
                  <a:schemeClr val="tx1"/>
                </a:solidFill>
              </a:rPr>
              <a:t> on CNS, </a:t>
            </a:r>
            <a:r>
              <a:rPr lang="cs-CZ" altLang="en-US" sz="1800" b="0" dirty="0" err="1" smtClean="0">
                <a:solidFill>
                  <a:schemeClr val="tx1"/>
                </a:solidFill>
              </a:rPr>
              <a:t>suffocation</a:t>
            </a:r>
            <a:r>
              <a:rPr lang="cs-CZ" altLang="en-US" sz="1800" b="0" dirty="0" smtClean="0">
                <a:solidFill>
                  <a:schemeClr val="tx1"/>
                </a:solidFill>
              </a:rPr>
              <a:t>, </a:t>
            </a:r>
            <a:r>
              <a:rPr lang="cs-CZ" altLang="en-US" sz="1800" b="0" dirty="0" err="1" smtClean="0">
                <a:solidFill>
                  <a:schemeClr val="tx1"/>
                </a:solidFill>
              </a:rPr>
              <a:t>death</a:t>
            </a:r>
            <a:endParaRPr lang="cs-CZ" altLang="en-US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500" b="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5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500" dirty="0">
                <a:solidFill>
                  <a:schemeClr val="tx1"/>
                </a:solidFill>
              </a:rPr>
              <a:t>2]</a:t>
            </a:r>
            <a:r>
              <a:rPr lang="cs-CZ" altLang="en-US" sz="2500" dirty="0">
                <a:solidFill>
                  <a:schemeClr val="tx1"/>
                </a:solidFill>
              </a:rPr>
              <a:t> </a:t>
            </a:r>
            <a:r>
              <a:rPr lang="cs-CZ" altLang="en-US" sz="2500" dirty="0" err="1" smtClean="0">
                <a:solidFill>
                  <a:schemeClr val="tx1"/>
                </a:solidFill>
              </a:rPr>
              <a:t>Chronic</a:t>
            </a:r>
            <a:r>
              <a:rPr lang="cs-CZ" altLang="en-US" sz="2500" dirty="0" smtClean="0">
                <a:solidFill>
                  <a:schemeClr val="tx1"/>
                </a:solidFill>
              </a:rPr>
              <a:t> </a:t>
            </a:r>
            <a:r>
              <a:rPr lang="cs-CZ" altLang="en-US" sz="2500" dirty="0" err="1" smtClean="0">
                <a:solidFill>
                  <a:schemeClr val="tx1"/>
                </a:solidFill>
              </a:rPr>
              <a:t>effects</a:t>
            </a:r>
            <a:r>
              <a:rPr lang="cs-CZ" altLang="en-US" sz="2500" b="0" dirty="0">
                <a:solidFill>
                  <a:schemeClr val="tx1"/>
                </a:solidFill>
              </a:rPr>
              <a:t/>
            </a:r>
            <a:br>
              <a:rPr lang="cs-CZ" altLang="en-US" sz="2500" b="0" dirty="0">
                <a:solidFill>
                  <a:schemeClr val="tx1"/>
                </a:solidFill>
              </a:rPr>
            </a:br>
            <a:r>
              <a:rPr lang="cs-CZ" altLang="en-US" sz="25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5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5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effects</a:t>
            </a:r>
            <a:r>
              <a:rPr lang="cs-CZ" altLang="en-US" sz="25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on </a:t>
            </a:r>
            <a:r>
              <a:rPr lang="cs-CZ" altLang="en-US" sz="25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behaviour</a:t>
            </a:r>
            <a:r>
              <a:rPr lang="cs-CZ" altLang="en-US" sz="25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cs-CZ" altLang="en-US" sz="25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learning</a:t>
            </a:r>
            <a:r>
              <a:rPr lang="cs-CZ" altLang="en-US" sz="25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5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etc</a:t>
            </a:r>
            <a:r>
              <a:rPr lang="cs-CZ" altLang="en-US" sz="25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..</a:t>
            </a:r>
            <a:endParaRPr lang="en-US" altLang="en-US" sz="25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en-US" sz="1800" b="0" dirty="0" err="1" smtClean="0">
                <a:solidFill>
                  <a:schemeClr val="tx1"/>
                </a:solidFill>
              </a:rPr>
              <a:t>Behavioral</a:t>
            </a:r>
            <a:r>
              <a:rPr lang="cs-CZ" altLang="en-US" sz="1800" b="0" dirty="0" smtClean="0">
                <a:solidFill>
                  <a:schemeClr val="tx1"/>
                </a:solidFill>
              </a:rPr>
              <a:t> </a:t>
            </a:r>
            <a:r>
              <a:rPr lang="cs-CZ" altLang="en-US" sz="1800" b="0" dirty="0" err="1" smtClean="0">
                <a:solidFill>
                  <a:schemeClr val="tx1"/>
                </a:solidFill>
              </a:rPr>
              <a:t>changes</a:t>
            </a:r>
            <a:r>
              <a:rPr lang="cs-CZ" altLang="en-US" sz="1800" b="0" dirty="0" smtClean="0">
                <a:solidFill>
                  <a:schemeClr val="tx1"/>
                </a:solidFill>
              </a:rPr>
              <a:t> – </a:t>
            </a:r>
            <a:r>
              <a:rPr lang="cs-CZ" altLang="en-US" sz="1800" b="0" dirty="0" err="1" smtClean="0">
                <a:solidFill>
                  <a:schemeClr val="tx1"/>
                </a:solidFill>
              </a:rPr>
              <a:t>critical</a:t>
            </a:r>
            <a:r>
              <a:rPr lang="cs-CZ" altLang="en-US" sz="1800" b="0" dirty="0" smtClean="0">
                <a:solidFill>
                  <a:schemeClr val="tx1"/>
                </a:solidFill>
              </a:rPr>
              <a:t> </a:t>
            </a:r>
            <a:r>
              <a:rPr lang="cs-CZ" altLang="en-US" sz="1800" b="0" dirty="0" err="1" smtClean="0">
                <a:solidFill>
                  <a:schemeClr val="tx1"/>
                </a:solidFill>
              </a:rPr>
              <a:t>for</a:t>
            </a:r>
            <a:r>
              <a:rPr lang="cs-CZ" altLang="en-US" sz="1800" b="0" dirty="0" smtClean="0">
                <a:solidFill>
                  <a:schemeClr val="tx1"/>
                </a:solidFill>
              </a:rPr>
              <a:t> </a:t>
            </a:r>
            <a:r>
              <a:rPr lang="cs-CZ" altLang="en-US" sz="1800" dirty="0" err="1" smtClean="0">
                <a:solidFill>
                  <a:schemeClr val="tx2"/>
                </a:solidFill>
              </a:rPr>
              <a:t>survival</a:t>
            </a:r>
            <a:r>
              <a:rPr lang="cs-CZ" altLang="en-US" sz="1800" dirty="0" smtClean="0">
                <a:solidFill>
                  <a:schemeClr val="tx2"/>
                </a:solidFill>
              </a:rPr>
              <a:t> </a:t>
            </a:r>
            <a:r>
              <a:rPr lang="en-US" altLang="en-US" sz="1800" dirty="0" smtClean="0">
                <a:solidFill>
                  <a:schemeClr val="tx2"/>
                </a:solidFill>
              </a:rPr>
              <a:t>of individuals and populations</a:t>
            </a:r>
            <a:r>
              <a:rPr lang="cs-CZ" altLang="en-US" sz="1800" b="0" dirty="0" smtClean="0">
                <a:solidFill>
                  <a:schemeClr val="tx1"/>
                </a:solidFill>
              </a:rPr>
              <a:t/>
            </a:r>
            <a:br>
              <a:rPr lang="cs-CZ" altLang="en-US" sz="1800" b="0" dirty="0" smtClean="0">
                <a:solidFill>
                  <a:schemeClr val="tx1"/>
                </a:solidFill>
              </a:rPr>
            </a:br>
            <a:r>
              <a:rPr lang="cs-CZ" altLang="en-US" sz="1800" b="0" dirty="0" smtClean="0">
                <a:solidFill>
                  <a:schemeClr val="tx1"/>
                </a:solidFill>
              </a:rPr>
              <a:t>	- male-</a:t>
            </a:r>
            <a:r>
              <a:rPr lang="cs-CZ" altLang="en-US" sz="1800" b="0" dirty="0" err="1" smtClean="0">
                <a:solidFill>
                  <a:schemeClr val="tx1"/>
                </a:solidFill>
              </a:rPr>
              <a:t>female</a:t>
            </a:r>
            <a:r>
              <a:rPr lang="cs-CZ" altLang="en-US" sz="1800" b="0" dirty="0" smtClean="0">
                <a:solidFill>
                  <a:schemeClr val="tx1"/>
                </a:solidFill>
              </a:rPr>
              <a:t> </a:t>
            </a:r>
            <a:r>
              <a:rPr lang="cs-CZ" altLang="en-US" sz="1800" b="0" dirty="0" err="1" smtClean="0">
                <a:solidFill>
                  <a:schemeClr val="tx1"/>
                </a:solidFill>
              </a:rPr>
              <a:t>attraction</a:t>
            </a:r>
            <a:r>
              <a:rPr lang="cs-CZ" altLang="en-US" sz="1800" b="0" dirty="0" smtClean="0">
                <a:solidFill>
                  <a:schemeClr val="tx1"/>
                </a:solidFill>
              </a:rPr>
              <a:t> </a:t>
            </a:r>
            <a:r>
              <a:rPr lang="en-US" altLang="en-US" sz="1800" b="0" dirty="0" smtClean="0">
                <a:solidFill>
                  <a:schemeClr val="tx1"/>
                </a:solidFill>
              </a:rPr>
              <a:t>/ </a:t>
            </a:r>
            <a:r>
              <a:rPr lang="cs-CZ" altLang="en-US" sz="1800" b="0" dirty="0" err="1" smtClean="0">
                <a:solidFill>
                  <a:schemeClr val="tx1"/>
                </a:solidFill>
              </a:rPr>
              <a:t>reproduction</a:t>
            </a:r>
            <a:r>
              <a:rPr lang="cs-CZ" altLang="en-US" sz="1800" b="0" dirty="0" smtClean="0">
                <a:solidFill>
                  <a:schemeClr val="tx1"/>
                </a:solidFill>
              </a:rPr>
              <a:t>, </a:t>
            </a:r>
            <a:r>
              <a:rPr lang="cs-CZ" altLang="en-US" sz="1800" b="0" dirty="0" err="1" smtClean="0">
                <a:solidFill>
                  <a:schemeClr val="tx1"/>
                </a:solidFill>
              </a:rPr>
              <a:t>foraging</a:t>
            </a:r>
            <a:r>
              <a:rPr lang="cs-CZ" altLang="en-US" sz="1800" b="0" dirty="0" smtClean="0">
                <a:solidFill>
                  <a:schemeClr val="tx1"/>
                </a:solidFill>
              </a:rPr>
              <a:t>, </a:t>
            </a:r>
            <a:r>
              <a:rPr lang="cs-CZ" altLang="en-US" sz="1800" b="0" dirty="0" err="1" smtClean="0">
                <a:solidFill>
                  <a:schemeClr val="tx1"/>
                </a:solidFill>
              </a:rPr>
              <a:t>hiding</a:t>
            </a:r>
            <a:r>
              <a:rPr lang="cs-CZ" altLang="en-US" sz="1800" b="0" dirty="0" smtClean="0">
                <a:solidFill>
                  <a:schemeClr val="tx1"/>
                </a:solidFill>
              </a:rPr>
              <a:t> </a:t>
            </a:r>
            <a:r>
              <a:rPr lang="cs-CZ" altLang="en-US" sz="1800" b="0" dirty="0" err="1" smtClean="0">
                <a:solidFill>
                  <a:schemeClr val="tx1"/>
                </a:solidFill>
              </a:rPr>
              <a:t>from</a:t>
            </a:r>
            <a:r>
              <a:rPr lang="cs-CZ" altLang="en-US" sz="1800" b="0" dirty="0" smtClean="0">
                <a:solidFill>
                  <a:schemeClr val="tx1"/>
                </a:solidFill>
              </a:rPr>
              <a:t> </a:t>
            </a:r>
            <a:r>
              <a:rPr lang="cs-CZ" altLang="en-US" sz="1800" b="0" dirty="0" err="1" smtClean="0">
                <a:solidFill>
                  <a:schemeClr val="tx1"/>
                </a:solidFill>
              </a:rPr>
              <a:t>predators</a:t>
            </a:r>
            <a:endParaRPr lang="cs-CZ" altLang="en-US" sz="1800" b="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 dirty="0" err="1" smtClean="0">
                <a:solidFill>
                  <a:schemeClr val="tx2"/>
                </a:solidFill>
              </a:rPr>
              <a:t>Loss</a:t>
            </a:r>
            <a:r>
              <a:rPr lang="cs-CZ" altLang="en-US" sz="2000" dirty="0" smtClean="0">
                <a:solidFill>
                  <a:schemeClr val="tx2"/>
                </a:solidFill>
              </a:rPr>
              <a:t> </a:t>
            </a:r>
            <a:r>
              <a:rPr lang="cs-CZ" altLang="en-US" sz="2000" dirty="0" smtClean="0">
                <a:solidFill>
                  <a:schemeClr val="tx2"/>
                </a:solidFill>
              </a:rPr>
              <a:t>of </a:t>
            </a:r>
            <a:r>
              <a:rPr lang="cs-CZ" altLang="en-US" sz="2000" dirty="0" err="1" smtClean="0">
                <a:solidFill>
                  <a:schemeClr val="tx2"/>
                </a:solidFill>
              </a:rPr>
              <a:t>synchronization</a:t>
            </a:r>
            <a:r>
              <a:rPr lang="cs-CZ" altLang="en-US" sz="2000" dirty="0" smtClean="0">
                <a:solidFill>
                  <a:schemeClr val="tx2"/>
                </a:solidFill>
              </a:rPr>
              <a:t> in </a:t>
            </a:r>
            <a:r>
              <a:rPr lang="cs-CZ" altLang="en-US" sz="2000" dirty="0" err="1" smtClean="0">
                <a:solidFill>
                  <a:schemeClr val="tx2"/>
                </a:solidFill>
              </a:rPr>
              <a:t>release</a:t>
            </a:r>
            <a:r>
              <a:rPr lang="cs-CZ" altLang="en-US" sz="2000" dirty="0" smtClean="0">
                <a:solidFill>
                  <a:schemeClr val="tx2"/>
                </a:solidFill>
              </a:rPr>
              <a:t> of </a:t>
            </a:r>
            <a:r>
              <a:rPr lang="cs-CZ" altLang="en-US" sz="2000" dirty="0" err="1" smtClean="0">
                <a:solidFill>
                  <a:schemeClr val="tx2"/>
                </a:solidFill>
              </a:rPr>
              <a:t>gametes</a:t>
            </a:r>
            <a:r>
              <a:rPr lang="cs-CZ" altLang="en-US" sz="2000" dirty="0" smtClean="0">
                <a:solidFill>
                  <a:schemeClr val="tx2"/>
                </a:solidFill>
              </a:rPr>
              <a:t>  </a:t>
            </a:r>
            <a:r>
              <a:rPr lang="cs-CZ" altLang="en-US" sz="2000" dirty="0" smtClean="0">
                <a:solidFill>
                  <a:schemeClr val="tx2"/>
                </a:solidFill>
              </a:rPr>
              <a:t/>
            </a:r>
            <a:br>
              <a:rPr lang="cs-CZ" altLang="en-US" sz="2000" dirty="0" smtClean="0">
                <a:solidFill>
                  <a:schemeClr val="tx2"/>
                </a:solidFill>
              </a:rPr>
            </a:br>
            <a:r>
              <a:rPr lang="cs-CZ" altLang="en-US" sz="2000" dirty="0" smtClean="0">
                <a:solidFill>
                  <a:schemeClr val="tx2"/>
                </a:solidFill>
              </a:rPr>
              <a:t>	</a:t>
            </a:r>
            <a:r>
              <a:rPr lang="cs-CZ" altLang="en-US" sz="2000" b="0" i="1" dirty="0" smtClean="0">
                <a:solidFill>
                  <a:schemeClr val="tx2"/>
                </a:solidFill>
              </a:rPr>
              <a:t>(</a:t>
            </a:r>
            <a:r>
              <a:rPr lang="cs-CZ" altLang="en-US" sz="2000" b="0" i="1" dirty="0" err="1" smtClean="0">
                <a:solidFill>
                  <a:schemeClr val="tx1"/>
                </a:solidFill>
              </a:rPr>
              <a:t>aquatic</a:t>
            </a:r>
            <a:r>
              <a:rPr lang="cs-CZ" altLang="en-US" sz="2000" b="0" i="1" dirty="0" smtClean="0">
                <a:solidFill>
                  <a:schemeClr val="tx1"/>
                </a:solidFill>
              </a:rPr>
              <a:t> </a:t>
            </a:r>
            <a:r>
              <a:rPr lang="cs-CZ" altLang="en-US" sz="2000" b="0" i="1" dirty="0" err="1" smtClean="0">
                <a:solidFill>
                  <a:schemeClr val="tx1"/>
                </a:solidFill>
              </a:rPr>
              <a:t>invertebrates</a:t>
            </a:r>
            <a:r>
              <a:rPr lang="cs-CZ" altLang="en-US" sz="2000" b="0" i="1" dirty="0" smtClean="0">
                <a:solidFill>
                  <a:schemeClr val="tx1"/>
                </a:solidFill>
              </a:rPr>
              <a:t> and </a:t>
            </a:r>
            <a:r>
              <a:rPr lang="cs-CZ" altLang="en-US" sz="2000" b="0" i="1" dirty="0" err="1" smtClean="0">
                <a:solidFill>
                  <a:schemeClr val="tx1"/>
                </a:solidFill>
              </a:rPr>
              <a:t>vertebrates</a:t>
            </a:r>
            <a:r>
              <a:rPr lang="cs-CZ" altLang="en-US" sz="2000" b="0" i="1" dirty="0" smtClean="0">
                <a:solidFill>
                  <a:schemeClr val="tx1"/>
                </a:solidFill>
              </a:rPr>
              <a:t>) </a:t>
            </a:r>
            <a:endParaRPr lang="en-US" altLang="en-US" sz="2000" b="0" i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 smtClean="0">
                <a:solidFill>
                  <a:schemeClr val="tx1"/>
                </a:solidFill>
              </a:rPr>
              <a:t>- </a:t>
            </a:r>
            <a:r>
              <a:rPr lang="cs-CZ" altLang="en-US" sz="2000" b="0" dirty="0" smtClean="0">
                <a:solidFill>
                  <a:schemeClr val="tx1"/>
                </a:solidFill>
              </a:rPr>
              <a:t>C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omplex</a:t>
            </a:r>
            <a:r>
              <a:rPr lang="en-US" altLang="en-US" sz="2000" dirty="0" smtClean="0">
                <a:solidFill>
                  <a:schemeClr val="tx2"/>
                </a:solidFill>
              </a:rPr>
              <a:t> </a:t>
            </a:r>
            <a:r>
              <a:rPr lang="en-US" altLang="en-US" sz="2000" dirty="0" smtClean="0">
                <a:solidFill>
                  <a:schemeClr val="tx2"/>
                </a:solidFill>
              </a:rPr>
              <a:t>reproduction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behaviour</a:t>
            </a:r>
            <a:r>
              <a:rPr lang="cs-CZ" altLang="en-US" sz="2000" dirty="0" smtClean="0">
                <a:solidFill>
                  <a:schemeClr val="tx2"/>
                </a:solidFill>
              </a:rPr>
              <a:t> </a:t>
            </a:r>
            <a:r>
              <a:rPr lang="cs-CZ" altLang="en-US" sz="2000" b="0" i="1" dirty="0" smtClean="0">
                <a:solidFill>
                  <a:schemeClr val="tx1"/>
                </a:solidFill>
              </a:rPr>
              <a:t>(b</a:t>
            </a:r>
            <a:r>
              <a:rPr lang="en-US" altLang="en-US" sz="2000" b="0" i="1" dirty="0" err="1" smtClean="0">
                <a:solidFill>
                  <a:schemeClr val="tx1"/>
                </a:solidFill>
              </a:rPr>
              <a:t>irds</a:t>
            </a:r>
            <a:r>
              <a:rPr lang="en-US" altLang="en-US" sz="2000" b="0" i="1" dirty="0" smtClean="0">
                <a:solidFill>
                  <a:schemeClr val="tx1"/>
                </a:solidFill>
              </a:rPr>
              <a:t> </a:t>
            </a:r>
            <a:r>
              <a:rPr lang="en-US" altLang="en-US" sz="2000" b="0" i="1" dirty="0">
                <a:solidFill>
                  <a:schemeClr val="tx1"/>
                </a:solidFill>
              </a:rPr>
              <a:t>and </a:t>
            </a:r>
            <a:r>
              <a:rPr lang="en-US" altLang="en-US" sz="2000" b="0" i="1" dirty="0" smtClean="0">
                <a:solidFill>
                  <a:schemeClr val="tx1"/>
                </a:solidFill>
              </a:rPr>
              <a:t>mammals</a:t>
            </a:r>
            <a:r>
              <a:rPr lang="cs-CZ" altLang="en-US" sz="2000" b="0" i="1" dirty="0" smtClean="0">
                <a:solidFill>
                  <a:schemeClr val="tx1"/>
                </a:solidFill>
              </a:rPr>
              <a:t>)</a:t>
            </a:r>
            <a:endParaRPr lang="cs-CZ" altLang="en-US" sz="2000" i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- </a:t>
            </a:r>
            <a:r>
              <a:rPr lang="en-US" altLang="en-US" sz="2000" b="0" dirty="0" smtClean="0">
                <a:solidFill>
                  <a:schemeClr val="tx1"/>
                </a:solidFill>
              </a:rPr>
              <a:t>Slower burr</a:t>
            </a:r>
            <a:r>
              <a:rPr lang="cs-CZ" altLang="en-US" sz="2000" b="0" dirty="0" err="1" smtClean="0">
                <a:solidFill>
                  <a:schemeClr val="tx1"/>
                </a:solidFill>
              </a:rPr>
              <a:t>ying</a:t>
            </a:r>
            <a:r>
              <a:rPr lang="cs-CZ" altLang="en-US" sz="2000" b="0" dirty="0" smtClean="0">
                <a:solidFill>
                  <a:schemeClr val="tx1"/>
                </a:solidFill>
              </a:rPr>
              <a:t> of </a:t>
            </a:r>
            <a:r>
              <a:rPr lang="cs-CZ" altLang="en-US" sz="2000" b="0" dirty="0" err="1" smtClean="0">
                <a:solidFill>
                  <a:schemeClr val="tx1"/>
                </a:solidFill>
              </a:rPr>
              <a:t>molluscs</a:t>
            </a:r>
            <a:r>
              <a:rPr lang="cs-CZ" altLang="en-US" sz="2000" b="0" dirty="0" smtClean="0">
                <a:solidFill>
                  <a:schemeClr val="tx1"/>
                </a:solidFill>
              </a:rPr>
              <a:t> </a:t>
            </a:r>
            <a:r>
              <a:rPr lang="cs-CZ" altLang="en-US" sz="2000" b="0" dirty="0" err="1" smtClean="0">
                <a:solidFill>
                  <a:schemeClr val="tx1"/>
                </a:solidFill>
              </a:rPr>
              <a:t>into</a:t>
            </a:r>
            <a:r>
              <a:rPr lang="cs-CZ" altLang="en-US" sz="2000" b="0" dirty="0" smtClean="0">
                <a:solidFill>
                  <a:schemeClr val="tx1"/>
                </a:solidFill>
              </a:rPr>
              <a:t> </a:t>
            </a:r>
            <a:r>
              <a:rPr lang="cs-CZ" altLang="en-US" sz="2000" b="0" dirty="0" err="1" smtClean="0">
                <a:solidFill>
                  <a:schemeClr val="tx1"/>
                </a:solidFill>
              </a:rPr>
              <a:t>sediments</a:t>
            </a:r>
            <a:r>
              <a:rPr lang="cs-CZ" altLang="en-US" sz="2000" b="0" dirty="0" smtClean="0">
                <a:solidFill>
                  <a:schemeClr val="tx1"/>
                </a:solidFill>
              </a:rPr>
              <a:t> </a:t>
            </a:r>
            <a:r>
              <a:rPr lang="en-US" altLang="en-US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</a:t>
            </a:r>
            <a:r>
              <a:rPr lang="cs-CZ" altLang="en-US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fast </a:t>
            </a:r>
            <a:r>
              <a:rPr lang="cs-CZ" altLang="en-US" sz="20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predation</a:t>
            </a:r>
            <a:r>
              <a:rPr lang="cs-CZ" altLang="en-US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/>
            </a:r>
            <a:br>
              <a:rPr lang="cs-CZ" altLang="en-US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cs-CZ" altLang="en-US" sz="24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b="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lower</a:t>
            </a:r>
            <a:r>
              <a:rPr lang="cs-CZ" altLang="en-US" sz="24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b="0" dirty="0" smtClean="0">
                <a:solidFill>
                  <a:srgbClr val="FF0000"/>
                </a:solidFill>
              </a:rPr>
              <a:t>fitness and </a:t>
            </a:r>
            <a:r>
              <a:rPr lang="cs-CZ" altLang="en-US" sz="2400" b="0" dirty="0" err="1" smtClean="0">
                <a:solidFill>
                  <a:srgbClr val="FF0000"/>
                </a:solidFill>
              </a:rPr>
              <a:t>lower</a:t>
            </a:r>
            <a:r>
              <a:rPr lang="cs-CZ" altLang="en-US" sz="2400" b="0" dirty="0" smtClean="0">
                <a:solidFill>
                  <a:srgbClr val="FF0000"/>
                </a:solidFill>
              </a:rPr>
              <a:t> </a:t>
            </a:r>
            <a:r>
              <a:rPr lang="cs-CZ" altLang="en-US" sz="2400" b="0" dirty="0" err="1" smtClean="0">
                <a:solidFill>
                  <a:srgbClr val="FF0000"/>
                </a:solidFill>
              </a:rPr>
              <a:t>reproduction</a:t>
            </a:r>
            <a:r>
              <a:rPr lang="cs-CZ" altLang="en-US" sz="2400" b="0" dirty="0" smtClean="0">
                <a:solidFill>
                  <a:srgbClr val="FF0000"/>
                </a:solidFill>
              </a:rPr>
              <a:t> </a:t>
            </a:r>
            <a:r>
              <a:rPr lang="cs-CZ" altLang="en-US" sz="2400" b="0" dirty="0" err="1" smtClean="0">
                <a:solidFill>
                  <a:srgbClr val="FF0000"/>
                </a:solidFill>
              </a:rPr>
              <a:t>success</a:t>
            </a:r>
            <a:endParaRPr lang="cs-CZ" altLang="en-US" sz="2400" b="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en-US" sz="1700" b="0" dirty="0">
              <a:solidFill>
                <a:schemeClr val="tx1"/>
              </a:solidFill>
            </a:endParaRPr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dirty="0" smtClean="0">
                <a:solidFill>
                  <a:srgbClr val="FF3300"/>
                </a:solidFill>
              </a:rPr>
              <a:t>NEUROTOXIC EFFECTS (</a:t>
            </a:r>
            <a:r>
              <a:rPr lang="cs-CZ" altLang="en-US" sz="2400" dirty="0" err="1" smtClean="0">
                <a:solidFill>
                  <a:srgbClr val="FF3300"/>
                </a:solidFill>
              </a:rPr>
              <a:t>e.g</a:t>
            </a:r>
            <a:r>
              <a:rPr lang="cs-CZ" altLang="en-US" sz="2400" dirty="0" smtClean="0">
                <a:solidFill>
                  <a:srgbClr val="FF3300"/>
                </a:solidFill>
              </a:rPr>
              <a:t>. </a:t>
            </a:r>
            <a:r>
              <a:rPr lang="cs-CZ" altLang="en-US" sz="2400" dirty="0" err="1" smtClean="0">
                <a:solidFill>
                  <a:srgbClr val="FF3300"/>
                </a:solidFill>
              </a:rPr>
              <a:t>Insecticides</a:t>
            </a:r>
            <a:r>
              <a:rPr lang="cs-CZ" altLang="en-US" sz="2400" dirty="0" smtClean="0">
                <a:solidFill>
                  <a:srgbClr val="FF3300"/>
                </a:solidFill>
              </a:rPr>
              <a:t>)</a:t>
            </a:r>
            <a:endParaRPr lang="cs-CZ" altLang="en-US" sz="2400" dirty="0">
              <a:solidFill>
                <a:srgbClr val="FF3300"/>
              </a:solidFill>
            </a:endParaRPr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804863"/>
            <a:ext cx="2625725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02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2800" dirty="0" smtClean="0">
                <a:solidFill>
                  <a:schemeClr val="tx1"/>
                </a:solidFill>
              </a:rPr>
              <a:t>NEFROTOXICITY IN VULTURES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052736"/>
            <a:ext cx="8640960" cy="5805264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b="1" dirty="0" smtClean="0"/>
              <a:t>- </a:t>
            </a:r>
            <a:r>
              <a:rPr lang="cs-CZ" sz="1800" b="1" dirty="0" err="1" smtClean="0"/>
              <a:t>Damaging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effects</a:t>
            </a:r>
            <a:r>
              <a:rPr lang="cs-CZ" sz="1800" b="1" dirty="0" smtClean="0"/>
              <a:t> of </a:t>
            </a:r>
            <a:r>
              <a:rPr lang="cs-CZ" sz="1800" b="1" dirty="0" err="1" smtClean="0"/>
              <a:t>veterinary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pharmaceuticals</a:t>
            </a:r>
            <a:r>
              <a:rPr lang="cs-CZ" sz="1800" b="1" dirty="0" smtClean="0"/>
              <a:t> on </a:t>
            </a:r>
            <a:r>
              <a:rPr lang="cs-CZ" sz="1800" b="1" dirty="0" err="1" smtClean="0"/>
              <a:t>vulture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populations</a:t>
            </a:r>
            <a:endParaRPr lang="en-US" sz="18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 smtClean="0"/>
              <a:t>	- </a:t>
            </a:r>
            <a:r>
              <a:rPr lang="cs-CZ" sz="1800" dirty="0" err="1" smtClean="0"/>
              <a:t>primary</a:t>
            </a:r>
            <a:r>
              <a:rPr lang="cs-CZ" sz="1800" dirty="0" smtClean="0"/>
              <a:t> </a:t>
            </a:r>
            <a:r>
              <a:rPr lang="cs-CZ" sz="1800" dirty="0" err="1" smtClean="0"/>
              <a:t>effect</a:t>
            </a:r>
            <a:r>
              <a:rPr lang="cs-CZ" sz="1800" dirty="0" smtClean="0"/>
              <a:t> </a:t>
            </a:r>
            <a:r>
              <a:rPr lang="cs-CZ" sz="1800" dirty="0" smtClean="0">
                <a:sym typeface="Wingdings" panose="05000000000000000000" pitchFamily="2" charset="2"/>
              </a:rPr>
              <a:t></a:t>
            </a:r>
            <a:r>
              <a:rPr lang="en-US" sz="1800" dirty="0" smtClean="0">
                <a:sym typeface="Wingdings" panose="05000000000000000000" pitchFamily="2" charset="2"/>
              </a:rPr>
              <a:t> kidney in vultures</a:t>
            </a:r>
            <a:r>
              <a:rPr lang="cs-CZ" sz="1800" dirty="0" smtClean="0">
                <a:sym typeface="Wingdings" panose="05000000000000000000" pitchFamily="2" charset="2"/>
              </a:rPr>
              <a:t> = </a:t>
            </a:r>
            <a:r>
              <a:rPr lang="cs-CZ" sz="1800" b="1" dirty="0" err="1" smtClean="0">
                <a:solidFill>
                  <a:srgbClr val="FF0000"/>
                </a:solidFill>
              </a:rPr>
              <a:t>nephrotoxicity</a:t>
            </a:r>
            <a:endParaRPr lang="cs-CZ" sz="1800" dirty="0" smtClean="0"/>
          </a:p>
        </p:txBody>
      </p:sp>
      <p:pic>
        <p:nvPicPr>
          <p:cNvPr id="2052" name="Picture 4" descr="http://img2.allvoices.com/thumbs/image/609/480/103574038-diclofenac-dr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937" y="2132856"/>
            <a:ext cx="5571619" cy="4391424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420888"/>
            <a:ext cx="1728192" cy="130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665" y="5313941"/>
            <a:ext cx="1800200" cy="8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http://www.painstopanswers.com/images/diclofenac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11" t="14654" r="7041" b="12078"/>
          <a:stretch>
            <a:fillRect/>
          </a:stretch>
        </p:blipFill>
        <p:spPr bwMode="auto">
          <a:xfrm>
            <a:off x="242649" y="3830894"/>
            <a:ext cx="1944216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264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304800" y="304800"/>
            <a:ext cx="8610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 smtClean="0">
                <a:solidFill>
                  <a:srgbClr val="FF3300"/>
                </a:solidFill>
              </a:rPr>
              <a:t>TOXIC EFFECTS TO PRODUCERS </a:t>
            </a:r>
            <a:r>
              <a:rPr lang="cs-CZ" altLang="en-US" sz="2400" dirty="0" smtClean="0">
                <a:solidFill>
                  <a:srgbClr val="FF3300"/>
                </a:solidFill>
              </a:rPr>
              <a:t>(</a:t>
            </a:r>
            <a:r>
              <a:rPr lang="cs-CZ" altLang="en-US" sz="2400" dirty="0" err="1" smtClean="0">
                <a:solidFill>
                  <a:srgbClr val="FF3300"/>
                </a:solidFill>
              </a:rPr>
              <a:t>plants</a:t>
            </a:r>
            <a:r>
              <a:rPr lang="cs-CZ" altLang="en-US" sz="2400" dirty="0" smtClean="0">
                <a:solidFill>
                  <a:srgbClr val="FF3300"/>
                </a:solidFill>
              </a:rPr>
              <a:t>, </a:t>
            </a:r>
            <a:r>
              <a:rPr lang="cs-CZ" altLang="en-US" sz="2400" dirty="0" err="1" smtClean="0">
                <a:solidFill>
                  <a:srgbClr val="FF3300"/>
                </a:solidFill>
              </a:rPr>
              <a:t>algae</a:t>
            </a:r>
            <a:r>
              <a:rPr lang="cs-CZ" altLang="en-US" sz="2400" dirty="0" smtClean="0">
                <a:solidFill>
                  <a:srgbClr val="FF3300"/>
                </a:solidFill>
              </a:rPr>
              <a:t>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0" dirty="0" err="1" smtClean="0">
                <a:solidFill>
                  <a:schemeClr val="tx2"/>
                </a:solidFill>
              </a:rPr>
              <a:t>Unique</a:t>
            </a:r>
            <a:r>
              <a:rPr lang="cs-CZ" altLang="en-US" sz="2400" b="0" dirty="0" smtClean="0">
                <a:solidFill>
                  <a:schemeClr val="tx2"/>
                </a:solidFill>
              </a:rPr>
              <a:t> </a:t>
            </a:r>
            <a:r>
              <a:rPr lang="cs-CZ" altLang="en-US" sz="2400" b="0" dirty="0" err="1" smtClean="0">
                <a:solidFill>
                  <a:schemeClr val="tx2"/>
                </a:solidFill>
              </a:rPr>
              <a:t>process</a:t>
            </a:r>
            <a:r>
              <a:rPr lang="cs-CZ" altLang="en-US" sz="2400" b="0" dirty="0" smtClean="0">
                <a:solidFill>
                  <a:schemeClr val="tx2"/>
                </a:solidFill>
              </a:rPr>
              <a:t> of PHOTOSYNTHESIS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000" b="0" dirty="0" smtClean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 smtClean="0">
                <a:solidFill>
                  <a:schemeClr val="tx2"/>
                </a:solidFill>
              </a:rPr>
              <a:t>Target </a:t>
            </a:r>
            <a:r>
              <a:rPr lang="cs-CZ" altLang="en-US" sz="2000" b="0" dirty="0" smtClean="0">
                <a:solidFill>
                  <a:schemeClr val="tx2"/>
                </a:solidFill>
              </a:rPr>
              <a:t>to many </a:t>
            </a:r>
            <a:r>
              <a:rPr lang="cs-CZ" altLang="en-US" sz="2000" b="0" dirty="0" err="1" smtClean="0">
                <a:solidFill>
                  <a:schemeClr val="tx2"/>
                </a:solidFill>
              </a:rPr>
              <a:t>herbicidies</a:t>
            </a:r>
            <a:r>
              <a:rPr lang="cs-CZ" altLang="en-US" sz="2000" b="0" dirty="0" smtClean="0">
                <a:solidFill>
                  <a:schemeClr val="tx2"/>
                </a:solidFill>
              </a:rPr>
              <a:t> </a:t>
            </a:r>
            <a:r>
              <a:rPr lang="cs-CZ" altLang="en-US" sz="2000" b="0" dirty="0" smtClean="0">
                <a:solidFill>
                  <a:schemeClr val="tx2"/>
                </a:solidFill>
              </a:rPr>
              <a:t>– </a:t>
            </a:r>
            <a:r>
              <a:rPr lang="cs-CZ" altLang="en-US" sz="2000" b="0" dirty="0" err="1" smtClean="0">
                <a:solidFill>
                  <a:schemeClr val="tx2"/>
                </a:solidFill>
              </a:rPr>
              <a:t>e.g</a:t>
            </a:r>
            <a:r>
              <a:rPr lang="cs-CZ" altLang="en-US" sz="2000" b="0" dirty="0" smtClean="0">
                <a:solidFill>
                  <a:schemeClr val="tx2"/>
                </a:solidFill>
              </a:rPr>
              <a:t>. </a:t>
            </a:r>
            <a:r>
              <a:rPr lang="en-GB" altLang="en-US" sz="2000" b="0" dirty="0" err="1" smtClean="0">
                <a:solidFill>
                  <a:schemeClr val="tx2"/>
                </a:solidFill>
              </a:rPr>
              <a:t>Diuron</a:t>
            </a:r>
            <a:r>
              <a:rPr lang="en-GB" altLang="en-US" sz="2000" b="0" dirty="0" smtClean="0">
                <a:solidFill>
                  <a:schemeClr val="tx2"/>
                </a:solidFill>
              </a:rPr>
              <a:t> </a:t>
            </a:r>
            <a:r>
              <a:rPr lang="en-GB" altLang="en-US" sz="2000" b="0" dirty="0">
                <a:solidFill>
                  <a:schemeClr val="tx2"/>
                </a:solidFill>
              </a:rPr>
              <a:t>(DCMU) </a:t>
            </a:r>
            <a:r>
              <a:rPr lang="cs-CZ" altLang="en-US" sz="2000" b="0" dirty="0" smtClean="0">
                <a:solidFill>
                  <a:schemeClr val="tx2"/>
                </a:solidFill>
              </a:rPr>
              <a:t>and </a:t>
            </a:r>
            <a:r>
              <a:rPr lang="cs-CZ" altLang="en-US" sz="2000" b="0" dirty="0" err="1" smtClean="0">
                <a:solidFill>
                  <a:schemeClr val="tx2"/>
                </a:solidFill>
              </a:rPr>
              <a:t>Paraquat</a:t>
            </a:r>
            <a:endParaRPr lang="cs-CZ" altLang="en-US" sz="2000" b="0" dirty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400" b="0" dirty="0">
              <a:solidFill>
                <a:srgbClr val="FF3300"/>
              </a:solidFill>
            </a:endParaRPr>
          </a:p>
        </p:txBody>
      </p:sp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736253"/>
            <a:ext cx="550862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4212034"/>
            <a:ext cx="5202238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figure4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16100"/>
            <a:ext cx="11350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 descr="figure4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2249488"/>
            <a:ext cx="12192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 descr="figur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1938" y="1905000"/>
            <a:ext cx="20574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 descr="figure4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381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69" t="32292" r="28906" b="25000"/>
          <a:stretch>
            <a:fillRect/>
          </a:stretch>
        </p:blipFill>
        <p:spPr bwMode="auto">
          <a:xfrm>
            <a:off x="4953000" y="3328988"/>
            <a:ext cx="3962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 descr="figure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2060575"/>
            <a:ext cx="13668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304800" y="26035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 err="1" smtClean="0">
                <a:solidFill>
                  <a:srgbClr val="FF3300"/>
                </a:solidFill>
              </a:rPr>
              <a:t>Acute</a:t>
            </a:r>
            <a:r>
              <a:rPr lang="cs-CZ" altLang="en-US" sz="2400" dirty="0" smtClean="0">
                <a:solidFill>
                  <a:srgbClr val="FF3300"/>
                </a:solidFill>
              </a:rPr>
              <a:t> </a:t>
            </a:r>
            <a:r>
              <a:rPr lang="cs-CZ" altLang="en-US" sz="2400" dirty="0" err="1" smtClean="0">
                <a:solidFill>
                  <a:srgbClr val="FF3300"/>
                </a:solidFill>
              </a:rPr>
              <a:t>effects</a:t>
            </a:r>
            <a:r>
              <a:rPr lang="cs-CZ" altLang="en-US" sz="2400" dirty="0" smtClean="0">
                <a:solidFill>
                  <a:srgbClr val="FF3300"/>
                </a:solidFill>
              </a:rPr>
              <a:t> in </a:t>
            </a:r>
            <a:r>
              <a:rPr lang="cs-CZ" altLang="en-US" sz="2400" dirty="0" err="1" smtClean="0">
                <a:solidFill>
                  <a:srgbClr val="FF3300"/>
                </a:solidFill>
              </a:rPr>
              <a:t>producers</a:t>
            </a:r>
            <a:endParaRPr lang="cs-CZ" altLang="en-US" sz="2400" b="0" dirty="0">
              <a:solidFill>
                <a:srgbClr val="FF3300"/>
              </a:solidFill>
            </a:endParaRPr>
          </a:p>
        </p:txBody>
      </p:sp>
      <p:sp>
        <p:nvSpPr>
          <p:cNvPr id="59401" name="TextovéPole 8"/>
          <p:cNvSpPr txBox="1">
            <a:spLocks noChangeArrowheads="1"/>
          </p:cNvSpPr>
          <p:nvPr/>
        </p:nvSpPr>
        <p:spPr bwMode="auto">
          <a:xfrm>
            <a:off x="5508625" y="836613"/>
            <a:ext cx="357886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 err="1" smtClean="0">
                <a:solidFill>
                  <a:schemeClr val="tx1"/>
                </a:solidFill>
              </a:rPr>
              <a:t>Example</a:t>
            </a:r>
            <a:r>
              <a:rPr lang="cs-CZ" altLang="en-US" sz="1800" dirty="0" smtClean="0">
                <a:solidFill>
                  <a:schemeClr val="tx1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err="1" smtClean="0">
                <a:solidFill>
                  <a:schemeClr val="tx1"/>
                </a:solidFill>
              </a:rPr>
              <a:t>Effects</a:t>
            </a:r>
            <a:r>
              <a:rPr lang="cs-CZ" altLang="en-US" sz="1800" b="0" dirty="0" smtClean="0">
                <a:solidFill>
                  <a:schemeClr val="tx1"/>
                </a:solidFill>
              </a:rPr>
              <a:t> of metals on </a:t>
            </a:r>
            <a:r>
              <a:rPr lang="cs-CZ" altLang="en-US" sz="1800" b="0" dirty="0" err="1" smtClean="0">
                <a:solidFill>
                  <a:schemeClr val="tx1"/>
                </a:solidFill>
              </a:rPr>
              <a:t>chlorophyll</a:t>
            </a:r>
            <a:r>
              <a:rPr lang="cs-CZ" altLang="en-US" sz="1800" b="0" dirty="0" smtClean="0">
                <a:solidFill>
                  <a:schemeClr val="tx1"/>
                </a:solidFill>
              </a:rPr>
              <a:t>-a</a:t>
            </a:r>
            <a:br>
              <a:rPr lang="cs-CZ" altLang="en-US" sz="1800" b="0" dirty="0" smtClean="0">
                <a:solidFill>
                  <a:schemeClr val="tx1"/>
                </a:solidFill>
              </a:rPr>
            </a:br>
            <a:r>
              <a:rPr lang="cs-CZ" altLang="en-US" sz="1800" b="0" dirty="0" err="1" smtClean="0">
                <a:solidFill>
                  <a:schemeClr val="tx1"/>
                </a:solidFill>
              </a:rPr>
              <a:t>content</a:t>
            </a:r>
            <a:r>
              <a:rPr lang="cs-CZ" altLang="en-US" sz="1800" b="0" dirty="0" smtClean="0">
                <a:solidFill>
                  <a:schemeClr val="tx1"/>
                </a:solidFill>
              </a:rPr>
              <a:t> in </a:t>
            </a:r>
            <a:r>
              <a:rPr lang="cs-CZ" altLang="en-US" sz="1800" b="0" dirty="0" err="1" smtClean="0">
                <a:solidFill>
                  <a:schemeClr val="tx1"/>
                </a:solidFill>
              </a:rPr>
              <a:t>algae</a:t>
            </a:r>
            <a:endParaRPr lang="cs-CZ" altLang="en-US" sz="1800" b="0" dirty="0">
              <a:solidFill>
                <a:schemeClr val="tx1"/>
              </a:solidFill>
            </a:endParaRPr>
          </a:p>
        </p:txBody>
      </p:sp>
      <p:sp>
        <p:nvSpPr>
          <p:cNvPr id="59402" name="TextovéPole 9"/>
          <p:cNvSpPr txBox="1">
            <a:spLocks noChangeArrowheads="1"/>
          </p:cNvSpPr>
          <p:nvPr/>
        </p:nvSpPr>
        <p:spPr bwMode="auto">
          <a:xfrm>
            <a:off x="611188" y="911225"/>
            <a:ext cx="4172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 err="1" smtClean="0">
                <a:solidFill>
                  <a:schemeClr val="tx1"/>
                </a:solidFill>
              </a:rPr>
              <a:t>Damage</a:t>
            </a:r>
            <a:r>
              <a:rPr lang="cs-CZ" altLang="en-US" sz="1800" dirty="0" smtClean="0">
                <a:solidFill>
                  <a:schemeClr val="tx1"/>
                </a:solidFill>
              </a:rPr>
              <a:t> to </a:t>
            </a:r>
            <a:r>
              <a:rPr lang="cs-CZ" altLang="en-US" sz="1800" dirty="0" err="1" smtClean="0">
                <a:solidFill>
                  <a:schemeClr val="tx1"/>
                </a:solidFill>
              </a:rPr>
              <a:t>photosynthetic</a:t>
            </a:r>
            <a:r>
              <a:rPr lang="cs-CZ" altLang="en-US" sz="1800" dirty="0" smtClean="0">
                <a:solidFill>
                  <a:schemeClr val="tx1"/>
                </a:solidFill>
              </a:rPr>
              <a:t> </a:t>
            </a:r>
            <a:r>
              <a:rPr lang="cs-CZ" altLang="en-US" sz="1800" dirty="0" err="1" smtClean="0">
                <a:solidFill>
                  <a:schemeClr val="tx1"/>
                </a:solidFill>
              </a:rPr>
              <a:t>pigments</a:t>
            </a:r>
            <a:r>
              <a:rPr lang="cs-CZ" altLang="en-US" sz="1800" dirty="0" smtClean="0">
                <a:solidFill>
                  <a:schemeClr val="tx1"/>
                </a:solidFill>
              </a:rPr>
              <a:t/>
            </a:r>
            <a:br>
              <a:rPr lang="cs-CZ" altLang="en-US" sz="1800" dirty="0" smtClean="0">
                <a:solidFill>
                  <a:schemeClr val="tx1"/>
                </a:solidFill>
              </a:rPr>
            </a:br>
            <a:r>
              <a:rPr lang="cs-CZ" altLang="en-US" sz="1800" dirty="0" smtClean="0">
                <a:solidFill>
                  <a:schemeClr val="tx1"/>
                </a:solidFill>
              </a:rPr>
              <a:t>cell and plant </a:t>
            </a:r>
            <a:r>
              <a:rPr lang="cs-CZ" altLang="en-US" sz="1800" dirty="0" err="1" smtClean="0">
                <a:solidFill>
                  <a:schemeClr val="tx1"/>
                </a:solidFill>
              </a:rPr>
              <a:t>death</a:t>
            </a:r>
            <a:endParaRPr lang="cs-CZ" altLang="en-US" sz="1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 smtClean="0">
                <a:solidFill>
                  <a:srgbClr val="FF3300"/>
                </a:solidFill>
              </a:rPr>
              <a:t>EFFECTS on DECOMPOSERS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 err="1" smtClean="0">
                <a:solidFill>
                  <a:srgbClr val="FF3300"/>
                </a:solidFill>
              </a:rPr>
              <a:t>bacteria</a:t>
            </a:r>
            <a:r>
              <a:rPr lang="cs-CZ" altLang="en-US" sz="2400" dirty="0" smtClean="0">
                <a:solidFill>
                  <a:srgbClr val="FF3300"/>
                </a:solidFill>
              </a:rPr>
              <a:t>, </a:t>
            </a:r>
            <a:r>
              <a:rPr lang="cs-CZ" altLang="en-US" sz="2400" dirty="0" err="1" smtClean="0">
                <a:solidFill>
                  <a:srgbClr val="FF3300"/>
                </a:solidFill>
              </a:rPr>
              <a:t>microorganisms</a:t>
            </a:r>
            <a:endParaRPr lang="cs-CZ" altLang="en-US" sz="2400" dirty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0" dirty="0" err="1" smtClean="0">
                <a:solidFill>
                  <a:schemeClr val="tx2"/>
                </a:solidFill>
              </a:rPr>
              <a:t>Key</a:t>
            </a:r>
            <a:r>
              <a:rPr lang="cs-CZ" altLang="en-US" sz="2400" b="0" dirty="0" smtClean="0">
                <a:solidFill>
                  <a:schemeClr val="tx2"/>
                </a:solidFill>
              </a:rPr>
              <a:t> </a:t>
            </a:r>
            <a:r>
              <a:rPr lang="cs-CZ" altLang="en-US" sz="2400" b="0" dirty="0" err="1" smtClean="0">
                <a:solidFill>
                  <a:schemeClr val="tx2"/>
                </a:solidFill>
              </a:rPr>
              <a:t>component</a:t>
            </a:r>
            <a:r>
              <a:rPr lang="cs-CZ" altLang="en-US" sz="2400" b="0" dirty="0" smtClean="0">
                <a:solidFill>
                  <a:schemeClr val="tx2"/>
                </a:solidFill>
              </a:rPr>
              <a:t> </a:t>
            </a:r>
            <a:r>
              <a:rPr lang="cs-CZ" altLang="en-US" sz="2400" b="0" dirty="0" err="1" smtClean="0">
                <a:solidFill>
                  <a:schemeClr val="tx2"/>
                </a:solidFill>
              </a:rPr>
              <a:t>for</a:t>
            </a:r>
            <a:r>
              <a:rPr lang="cs-CZ" altLang="en-US" sz="2400" b="0" dirty="0" smtClean="0">
                <a:solidFill>
                  <a:schemeClr val="tx2"/>
                </a:solidFill>
              </a:rPr>
              <a:t> </a:t>
            </a:r>
            <a:r>
              <a:rPr lang="cs-CZ" altLang="en-US" sz="2400" b="0" dirty="0" err="1" smtClean="0">
                <a:solidFill>
                  <a:schemeClr val="tx2"/>
                </a:solidFill>
              </a:rPr>
              <a:t>global</a:t>
            </a:r>
            <a:r>
              <a:rPr lang="cs-CZ" altLang="en-US" sz="2400" b="0" dirty="0" smtClean="0">
                <a:solidFill>
                  <a:schemeClr val="tx2"/>
                </a:solidFill>
              </a:rPr>
              <a:t> GEO-BIO-CHEMICAL CYCLES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470" y="1700808"/>
            <a:ext cx="5586897" cy="34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2" name="Picture 2" descr="http://askabiologist.asu.edu/sites/default/files/image/ecosystems/ecosystem_movemen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4625" y="2996952"/>
            <a:ext cx="3660775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304800" y="981075"/>
            <a:ext cx="8610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 smtClean="0">
                <a:solidFill>
                  <a:schemeClr val="tx1"/>
                </a:solidFill>
              </a:rPr>
              <a:t>1) </a:t>
            </a:r>
            <a:r>
              <a:rPr lang="cs-CZ" altLang="en-US" sz="2200" b="0" dirty="0" err="1" smtClean="0">
                <a:solidFill>
                  <a:schemeClr val="tx1"/>
                </a:solidFill>
              </a:rPr>
              <a:t>Unicellular</a:t>
            </a:r>
            <a:r>
              <a:rPr lang="cs-CZ" altLang="en-US" sz="2200" b="0" dirty="0" smtClean="0">
                <a:solidFill>
                  <a:schemeClr val="tx1"/>
                </a:solidFill>
              </a:rPr>
              <a:t> (</a:t>
            </a:r>
            <a:r>
              <a:rPr lang="cs-CZ" altLang="en-US" sz="2200" b="0" dirty="0" err="1" smtClean="0">
                <a:solidFill>
                  <a:schemeClr val="tx1"/>
                </a:solidFill>
              </a:rPr>
              <a:t>or</a:t>
            </a:r>
            <a:r>
              <a:rPr lang="cs-CZ" altLang="en-US" sz="2200" b="0" dirty="0" smtClean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 smtClean="0">
                <a:solidFill>
                  <a:schemeClr val="tx1"/>
                </a:solidFill>
              </a:rPr>
              <a:t>small</a:t>
            </a:r>
            <a:r>
              <a:rPr lang="cs-CZ" altLang="en-US" sz="2200" b="0" dirty="0" smtClean="0">
                <a:solidFill>
                  <a:schemeClr val="tx1"/>
                </a:solidFill>
              </a:rPr>
              <a:t> in </a:t>
            </a:r>
            <a:r>
              <a:rPr lang="cs-CZ" altLang="en-US" sz="2200" b="0" dirty="0" err="1" smtClean="0">
                <a:solidFill>
                  <a:schemeClr val="tx1"/>
                </a:solidFill>
              </a:rPr>
              <a:t>general</a:t>
            </a:r>
            <a:r>
              <a:rPr lang="cs-CZ" altLang="en-US" sz="2200" b="0" dirty="0" smtClean="0">
                <a:solidFill>
                  <a:schemeClr val="tx1"/>
                </a:solidFill>
              </a:rPr>
              <a:t>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 smtClean="0">
                <a:solidFill>
                  <a:schemeClr val="tx2"/>
                </a:solidFill>
              </a:rPr>
              <a:t> 	</a:t>
            </a:r>
            <a:r>
              <a:rPr lang="cs-CZ" altLang="en-US" sz="2200" dirty="0" err="1" smtClean="0">
                <a:solidFill>
                  <a:schemeClr val="tx2"/>
                </a:solidFill>
              </a:rPr>
              <a:t>large</a:t>
            </a:r>
            <a:r>
              <a:rPr lang="cs-CZ" altLang="en-US" sz="2200" dirty="0" smtClean="0">
                <a:solidFill>
                  <a:schemeClr val="tx2"/>
                </a:solidFill>
              </a:rPr>
              <a:t> </a:t>
            </a:r>
            <a:r>
              <a:rPr lang="cs-CZ" altLang="en-US" sz="2200" dirty="0" err="1" smtClean="0">
                <a:solidFill>
                  <a:schemeClr val="tx2"/>
                </a:solidFill>
              </a:rPr>
              <a:t>specific</a:t>
            </a:r>
            <a:r>
              <a:rPr lang="cs-CZ" altLang="en-US" sz="2200" dirty="0" smtClean="0">
                <a:solidFill>
                  <a:schemeClr val="tx2"/>
                </a:solidFill>
              </a:rPr>
              <a:t> </a:t>
            </a:r>
            <a:r>
              <a:rPr lang="cs-CZ" altLang="en-US" sz="2200" dirty="0" err="1" smtClean="0">
                <a:solidFill>
                  <a:schemeClr val="tx2"/>
                </a:solidFill>
              </a:rPr>
              <a:t>surface</a:t>
            </a:r>
            <a:r>
              <a:rPr lang="cs-CZ" altLang="en-US" sz="2200" dirty="0" smtClean="0">
                <a:solidFill>
                  <a:schemeClr val="tx2"/>
                </a:solidFill>
              </a:rPr>
              <a:t> </a:t>
            </a:r>
            <a:r>
              <a:rPr lang="cs-CZ" altLang="en-US" sz="2200" b="0" dirty="0" smtClean="0">
                <a:solidFill>
                  <a:schemeClr val="tx1"/>
                </a:solidFill>
              </a:rPr>
              <a:t>– </a:t>
            </a:r>
            <a:r>
              <a:rPr lang="cs-CZ" altLang="en-US" sz="2200" b="0" dirty="0" err="1" smtClean="0">
                <a:solidFill>
                  <a:schemeClr val="tx1"/>
                </a:solidFill>
              </a:rPr>
              <a:t>easy</a:t>
            </a:r>
            <a:r>
              <a:rPr lang="cs-CZ" altLang="en-US" sz="2200" b="0" dirty="0" smtClean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 smtClean="0">
                <a:solidFill>
                  <a:schemeClr val="tx1"/>
                </a:solidFill>
              </a:rPr>
              <a:t>uptake</a:t>
            </a:r>
            <a:r>
              <a:rPr lang="cs-CZ" altLang="en-US" sz="2200" b="0" dirty="0" smtClean="0">
                <a:solidFill>
                  <a:schemeClr val="tx1"/>
                </a:solidFill>
              </a:rPr>
              <a:t> of </a:t>
            </a:r>
            <a:r>
              <a:rPr lang="cs-CZ" altLang="en-US" sz="2200" b="0" dirty="0" err="1" smtClean="0">
                <a:solidFill>
                  <a:schemeClr val="tx1"/>
                </a:solidFill>
              </a:rPr>
              <a:t>chemicals</a:t>
            </a:r>
            <a:r>
              <a:rPr lang="cs-CZ" altLang="en-US" sz="2200" b="0" dirty="0" smtClean="0">
                <a:solidFill>
                  <a:schemeClr val="tx1"/>
                </a:solidFill>
              </a:rPr>
              <a:t> 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2) </a:t>
            </a:r>
            <a:r>
              <a:rPr lang="cs-CZ" altLang="en-US" sz="2200" b="0" dirty="0" err="1" smtClean="0">
                <a:solidFill>
                  <a:schemeClr val="tx1"/>
                </a:solidFill>
              </a:rPr>
              <a:t>Relativelly</a:t>
            </a:r>
            <a:r>
              <a:rPr lang="cs-CZ" altLang="en-US" sz="2200" b="0" dirty="0" smtClean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 smtClean="0">
                <a:solidFill>
                  <a:schemeClr val="tx1"/>
                </a:solidFill>
              </a:rPr>
              <a:t>good</a:t>
            </a:r>
            <a:r>
              <a:rPr lang="cs-CZ" altLang="en-US" sz="2200" b="0" dirty="0" smtClean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 smtClean="0">
                <a:solidFill>
                  <a:schemeClr val="tx1"/>
                </a:solidFill>
              </a:rPr>
              <a:t>protection</a:t>
            </a:r>
            <a:r>
              <a:rPr lang="cs-CZ" altLang="en-US" sz="2200" b="0" dirty="0" smtClean="0">
                <a:solidFill>
                  <a:schemeClr val="tx1"/>
                </a:solidFill>
              </a:rPr>
              <a:t> (</a:t>
            </a:r>
            <a:r>
              <a:rPr lang="cs-CZ" altLang="en-US" sz="2200" dirty="0" smtClean="0">
                <a:solidFill>
                  <a:schemeClr val="tx2"/>
                </a:solidFill>
              </a:rPr>
              <a:t>cell </a:t>
            </a:r>
            <a:r>
              <a:rPr lang="cs-CZ" altLang="en-US" sz="2200" dirty="0" err="1" smtClean="0">
                <a:solidFill>
                  <a:schemeClr val="tx2"/>
                </a:solidFill>
              </a:rPr>
              <a:t>wall</a:t>
            </a:r>
            <a:r>
              <a:rPr lang="cs-CZ" altLang="en-US" sz="2200" b="0" dirty="0" smtClean="0">
                <a:solidFill>
                  <a:schemeClr val="tx1"/>
                </a:solidFill>
              </a:rPr>
              <a:t>)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3) </a:t>
            </a:r>
            <a:r>
              <a:rPr lang="cs-CZ" altLang="en-US" sz="2200" dirty="0" smtClean="0">
                <a:solidFill>
                  <a:schemeClr val="tx2"/>
                </a:solidFill>
              </a:rPr>
              <a:t>Fast </a:t>
            </a:r>
            <a:r>
              <a:rPr lang="cs-CZ" altLang="en-US" sz="2200" dirty="0" err="1" smtClean="0">
                <a:solidFill>
                  <a:schemeClr val="tx2"/>
                </a:solidFill>
              </a:rPr>
              <a:t>division</a:t>
            </a:r>
            <a:r>
              <a:rPr lang="cs-CZ" altLang="en-US" sz="2200" dirty="0" smtClean="0">
                <a:solidFill>
                  <a:schemeClr val="tx2"/>
                </a:solidFill>
              </a:rPr>
              <a:t> and </a:t>
            </a:r>
            <a:r>
              <a:rPr lang="cs-CZ" altLang="en-US" sz="2200" dirty="0" err="1" smtClean="0">
                <a:solidFill>
                  <a:schemeClr val="tx2"/>
                </a:solidFill>
              </a:rPr>
              <a:t>proliferation</a:t>
            </a:r>
            <a:r>
              <a:rPr lang="cs-CZ" altLang="en-US" sz="2200" dirty="0" smtClean="0">
                <a:solidFill>
                  <a:schemeClr val="tx2"/>
                </a:solidFill>
              </a:rPr>
              <a:t> </a:t>
            </a:r>
            <a:endParaRPr lang="cs-CZ" altLang="en-US" sz="2200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 smtClean="0">
                <a:solidFill>
                  <a:schemeClr val="tx1"/>
                </a:solidFill>
              </a:rPr>
              <a:t>generally</a:t>
            </a:r>
            <a:r>
              <a:rPr lang="cs-CZ" altLang="en-US" sz="2200" b="0" dirty="0" smtClean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 smtClean="0">
                <a:solidFill>
                  <a:schemeClr val="tx1"/>
                </a:solidFill>
              </a:rPr>
              <a:t>good</a:t>
            </a:r>
            <a:r>
              <a:rPr lang="cs-CZ" altLang="en-US" sz="2200" b="0" dirty="0" smtClean="0">
                <a:solidFill>
                  <a:schemeClr val="tx1"/>
                </a:solidFill>
              </a:rPr>
              <a:t> ADAPTATION of </a:t>
            </a:r>
            <a:r>
              <a:rPr lang="cs-CZ" altLang="en-US" sz="2200" b="0" dirty="0" err="1" smtClean="0">
                <a:solidFill>
                  <a:schemeClr val="tx1"/>
                </a:solidFill>
              </a:rPr>
              <a:t>populations</a:t>
            </a:r>
            <a:r>
              <a:rPr lang="cs-CZ" altLang="en-US" sz="2200" b="0" dirty="0" smtClean="0">
                <a:solidFill>
                  <a:schemeClr val="tx2"/>
                </a:solidFill>
              </a:rPr>
              <a:t> </a:t>
            </a:r>
            <a:br>
              <a:rPr lang="cs-CZ" altLang="en-US" sz="2200" b="0" dirty="0" smtClean="0">
                <a:solidFill>
                  <a:schemeClr val="tx2"/>
                </a:solidFill>
              </a:rPr>
            </a:br>
            <a:r>
              <a:rPr lang="cs-CZ" altLang="en-US" sz="2200" b="0" i="1" dirty="0" smtClean="0">
                <a:solidFill>
                  <a:schemeClr val="tx1"/>
                </a:solidFill>
              </a:rPr>
              <a:t>(</a:t>
            </a:r>
            <a:r>
              <a:rPr lang="cs-CZ" altLang="en-US" sz="2200" b="0" i="1" dirty="0" err="1" smtClean="0">
                <a:solidFill>
                  <a:schemeClr val="tx1"/>
                </a:solidFill>
              </a:rPr>
              <a:t>antimicrobial</a:t>
            </a:r>
            <a:r>
              <a:rPr lang="cs-CZ" altLang="en-US" sz="2200" b="0" i="1" dirty="0" smtClean="0">
                <a:solidFill>
                  <a:schemeClr val="tx1"/>
                </a:solidFill>
              </a:rPr>
              <a:t> </a:t>
            </a:r>
            <a:r>
              <a:rPr lang="cs-CZ" altLang="en-US" sz="2200" b="0" i="1" dirty="0" err="1" smtClean="0">
                <a:solidFill>
                  <a:schemeClr val="tx1"/>
                </a:solidFill>
              </a:rPr>
              <a:t>resistencies</a:t>
            </a:r>
            <a:r>
              <a:rPr lang="cs-CZ" altLang="en-US" sz="2200" b="0" i="1" dirty="0" smtClean="0">
                <a:solidFill>
                  <a:schemeClr val="tx1"/>
                </a:solidFill>
              </a:rPr>
              <a:t>)</a:t>
            </a:r>
            <a:endParaRPr lang="cs-CZ" altLang="en-US" sz="2200" b="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 err="1" smtClean="0">
                <a:solidFill>
                  <a:srgbClr val="FF3300"/>
                </a:solidFill>
              </a:rPr>
              <a:t>Specific</a:t>
            </a:r>
            <a:r>
              <a:rPr lang="cs-CZ" altLang="en-US" sz="2400" dirty="0" smtClean="0">
                <a:solidFill>
                  <a:srgbClr val="FF3300"/>
                </a:solidFill>
              </a:rPr>
              <a:t> notes on </a:t>
            </a:r>
            <a:r>
              <a:rPr lang="cs-CZ" altLang="en-US" sz="2400" dirty="0" err="1" smtClean="0">
                <a:solidFill>
                  <a:srgbClr val="FF3300"/>
                </a:solidFill>
              </a:rPr>
              <a:t>ecotoxicity</a:t>
            </a:r>
            <a:r>
              <a:rPr lang="cs-CZ" altLang="en-US" sz="2400" dirty="0" smtClean="0">
                <a:solidFill>
                  <a:srgbClr val="FF3300"/>
                </a:solidFill>
              </a:rPr>
              <a:t> </a:t>
            </a:r>
            <a:r>
              <a:rPr lang="cs-CZ" altLang="en-US" sz="2400" dirty="0" smtClean="0">
                <a:solidFill>
                  <a:srgbClr val="FF3300"/>
                </a:solidFill>
              </a:rPr>
              <a:t>to </a:t>
            </a:r>
            <a:r>
              <a:rPr lang="cs-CZ" altLang="en-US" sz="2400" dirty="0" err="1" smtClean="0">
                <a:solidFill>
                  <a:srgbClr val="FF3300"/>
                </a:solidFill>
              </a:rPr>
              <a:t>microorganisms</a:t>
            </a:r>
            <a:endParaRPr lang="cs-CZ" altLang="en-US" sz="2400" b="0" dirty="0">
              <a:solidFill>
                <a:srgbClr val="FF3300"/>
              </a:solidFill>
            </a:endParaRPr>
          </a:p>
        </p:txBody>
      </p:sp>
      <p:pic>
        <p:nvPicPr>
          <p:cNvPr id="169988" name="Picture 2" descr="http://upload.wikimedia.org/wikipedia/commons/thumb/3/32/EscherichiaColi_NIAID.jpg/210px-EscherichiaColi_NIA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4008438"/>
            <a:ext cx="2935288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8527"/>
            <a:ext cx="9144000" cy="519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3712"/>
            <a:ext cx="9144000" cy="475057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17319" y="260648"/>
            <a:ext cx="7371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>
                <a:solidFill>
                  <a:srgbClr val="FF0000"/>
                </a:solidFill>
              </a:rPr>
              <a:t>Therapeutic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antibiotics</a:t>
            </a:r>
            <a:r>
              <a:rPr lang="cs-CZ" sz="2800" b="1" dirty="0" smtClean="0">
                <a:solidFill>
                  <a:srgbClr val="FF0000"/>
                </a:solidFill>
              </a:rPr>
              <a:t> … and </a:t>
            </a:r>
            <a:r>
              <a:rPr lang="cs-CZ" sz="2800" b="1" dirty="0" err="1" smtClean="0">
                <a:solidFill>
                  <a:srgbClr val="FF0000"/>
                </a:solidFill>
              </a:rPr>
              <a:t>resistance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9916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</a:pPr>
            <a:r>
              <a:rPr lang="cs-CZ" altLang="en-US" dirty="0" err="1" smtClean="0"/>
              <a:t>Life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trajectories</a:t>
            </a:r>
            <a:r>
              <a:rPr lang="cs-CZ" altLang="en-US" dirty="0" smtClean="0"/>
              <a:t> of </a:t>
            </a:r>
            <a:r>
              <a:rPr lang="cs-CZ" altLang="en-US" dirty="0" err="1" smtClean="0"/>
              <a:t>the</a:t>
            </a:r>
            <a:r>
              <a:rPr lang="cs-CZ" altLang="en-US" dirty="0" smtClean="0"/>
              <a:t> cell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828800" y="2362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323850" y="1035050"/>
            <a:ext cx="8497888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2593975" algn="l"/>
              </a:tabLst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593975" algn="l"/>
              </a:tabLst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2593975" algn="l"/>
              </a:tabLst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en-US" sz="2800" dirty="0" err="1" smtClean="0">
                <a:solidFill>
                  <a:srgbClr val="FF0000"/>
                </a:solidFill>
              </a:rPr>
              <a:t>Regular</a:t>
            </a:r>
            <a:r>
              <a:rPr lang="cs-CZ" altLang="en-US" sz="2800" dirty="0" smtClean="0">
                <a:solidFill>
                  <a:srgbClr val="FF0000"/>
                </a:solidFill>
              </a:rPr>
              <a:t> </a:t>
            </a:r>
            <a:r>
              <a:rPr lang="cs-CZ" altLang="en-US" sz="2800" dirty="0" err="1" smtClean="0">
                <a:solidFill>
                  <a:srgbClr val="FF0000"/>
                </a:solidFill>
              </a:rPr>
              <a:t>pa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thways</a:t>
            </a:r>
            <a:r>
              <a:rPr lang="en-US" altLang="en-US" sz="2800" dirty="0" smtClean="0">
                <a:solidFill>
                  <a:srgbClr val="FF0000"/>
                </a:solidFill>
              </a:rPr>
              <a:t> of cell life</a:t>
            </a:r>
            <a:endParaRPr lang="cs-CZ" altLang="en-US" sz="2800" dirty="0">
              <a:solidFill>
                <a:srgbClr val="FF0000"/>
              </a:solidFill>
            </a:endParaRPr>
          </a:p>
          <a:p>
            <a:pPr lvl="1" eaLnBrk="1" hangingPunct="1">
              <a:buClrTx/>
              <a:buFontTx/>
              <a:buAutoNum type="arabicParenR"/>
            </a:pPr>
            <a:r>
              <a:rPr lang="cs-CZ" altLang="en-US" sz="2400" dirty="0">
                <a:solidFill>
                  <a:srgbClr val="00B0F0"/>
                </a:solidFill>
              </a:rPr>
              <a:t> </a:t>
            </a:r>
            <a:r>
              <a:rPr lang="en-US" altLang="en-US" sz="2400" dirty="0" smtClean="0">
                <a:solidFill>
                  <a:srgbClr val="00B0F0"/>
                </a:solidFill>
              </a:rPr>
              <a:t>Cycling </a:t>
            </a:r>
            <a:r>
              <a:rPr lang="cs-CZ" altLang="en-US" sz="2400" b="0" dirty="0" smtClean="0">
                <a:solidFill>
                  <a:schemeClr val="tx1"/>
                </a:solidFill>
              </a:rPr>
              <a:t>(cell </a:t>
            </a:r>
            <a:r>
              <a:rPr lang="cs-CZ" altLang="en-US" sz="2400" b="0" dirty="0" err="1" smtClean="0">
                <a:solidFill>
                  <a:schemeClr val="tx1"/>
                </a:solidFill>
              </a:rPr>
              <a:t>cycle</a:t>
            </a:r>
            <a:r>
              <a:rPr lang="cs-CZ" altLang="en-US" sz="2400" b="0" dirty="0" smtClean="0">
                <a:solidFill>
                  <a:schemeClr val="tx1"/>
                </a:solidFill>
              </a:rPr>
              <a:t>, </a:t>
            </a:r>
            <a:r>
              <a:rPr lang="cs-CZ" altLang="en-US" sz="2400" b="0" dirty="0" err="1" smtClean="0">
                <a:solidFill>
                  <a:schemeClr val="tx1"/>
                </a:solidFill>
              </a:rPr>
              <a:t>proliferation</a:t>
            </a:r>
            <a:r>
              <a:rPr lang="cs-CZ" altLang="en-US" sz="2400" b="0" dirty="0" smtClean="0">
                <a:solidFill>
                  <a:schemeClr val="tx1"/>
                </a:solidFill>
              </a:rPr>
              <a:t>)</a:t>
            </a:r>
            <a:endParaRPr lang="cs-CZ" altLang="en-US" sz="2400" b="0" dirty="0">
              <a:solidFill>
                <a:schemeClr val="tx1"/>
              </a:solidFill>
            </a:endParaRPr>
          </a:p>
          <a:p>
            <a:pPr lvl="1" eaLnBrk="1" hangingPunct="1">
              <a:buClrTx/>
              <a:buFontTx/>
              <a:buAutoNum type="arabicParenR"/>
            </a:pPr>
            <a:r>
              <a:rPr lang="cs-CZ" altLang="en-US" sz="2400" b="0" dirty="0">
                <a:solidFill>
                  <a:schemeClr val="tx1"/>
                </a:solidFill>
              </a:rPr>
              <a:t> </a:t>
            </a:r>
            <a:r>
              <a:rPr lang="cs-CZ" altLang="en-US" sz="2400" b="0" dirty="0" err="1" smtClean="0">
                <a:solidFill>
                  <a:schemeClr val="tx1"/>
                </a:solidFill>
              </a:rPr>
              <a:t>Due</a:t>
            </a:r>
            <a:r>
              <a:rPr lang="cs-CZ" altLang="en-US" sz="2400" b="0" dirty="0" smtClean="0">
                <a:solidFill>
                  <a:schemeClr val="tx1"/>
                </a:solidFill>
              </a:rPr>
              <a:t> to limited </a:t>
            </a:r>
            <a:r>
              <a:rPr lang="cs-CZ" altLang="en-US" sz="2400" b="0" dirty="0" err="1" smtClean="0">
                <a:solidFill>
                  <a:schemeClr val="tx1"/>
                </a:solidFill>
              </a:rPr>
              <a:t>proliferation</a:t>
            </a:r>
            <a:r>
              <a:rPr lang="cs-CZ" altLang="en-US" sz="2400" b="0" dirty="0" smtClean="0">
                <a:solidFill>
                  <a:schemeClr val="tx1"/>
                </a:solidFill>
              </a:rPr>
              <a:t> </a:t>
            </a:r>
            <a:r>
              <a:rPr lang="cs-CZ" altLang="en-US" sz="24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dirty="0" smtClean="0">
                <a:solidFill>
                  <a:srgbClr val="00B0F0"/>
                </a:solidFill>
                <a:sym typeface="Wingdings" panose="05000000000000000000" pitchFamily="2" charset="2"/>
              </a:rPr>
              <a:t>senescence</a:t>
            </a:r>
            <a:r>
              <a:rPr lang="cs-CZ" altLang="en-US" sz="2400" dirty="0" smtClean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dirty="0" err="1" smtClean="0">
                <a:solidFill>
                  <a:srgbClr val="00B0F0"/>
                </a:solidFill>
                <a:sym typeface="Wingdings" panose="05000000000000000000" pitchFamily="2" charset="2"/>
              </a:rPr>
              <a:t>or</a:t>
            </a:r>
            <a:endParaRPr lang="cs-CZ" altLang="en-US" sz="2400" dirty="0">
              <a:solidFill>
                <a:srgbClr val="00B0F0"/>
              </a:solidFill>
            </a:endParaRPr>
          </a:p>
          <a:p>
            <a:pPr marL="457200" lvl="1" indent="0" eaLnBrk="1" hangingPunct="1">
              <a:buClrTx/>
              <a:buNone/>
            </a:pPr>
            <a:r>
              <a:rPr lang="cs-CZ" altLang="en-US" sz="2400" b="0" dirty="0">
                <a:solidFill>
                  <a:schemeClr val="tx1"/>
                </a:solidFill>
              </a:rPr>
              <a:t> </a:t>
            </a:r>
            <a:r>
              <a:rPr lang="cs-CZ" altLang="en-US" sz="2400" b="0" dirty="0" smtClean="0">
                <a:solidFill>
                  <a:schemeClr val="tx1"/>
                </a:solidFill>
              </a:rPr>
              <a:t>   </a:t>
            </a:r>
            <a:r>
              <a:rPr lang="cs-CZ" altLang="en-US" sz="2400" b="0" dirty="0" err="1" smtClean="0">
                <a:solidFill>
                  <a:schemeClr val="tx1"/>
                </a:solidFill>
              </a:rPr>
              <a:t>or</a:t>
            </a:r>
            <a:r>
              <a:rPr lang="cs-CZ" altLang="en-US" sz="2400" b="0" dirty="0" smtClean="0">
                <a:solidFill>
                  <a:schemeClr val="tx1"/>
                </a:solidFill>
              </a:rPr>
              <a:t> </a:t>
            </a:r>
            <a:r>
              <a:rPr lang="cs-CZ" altLang="en-US" sz="2400" b="0" dirty="0" err="1" smtClean="0">
                <a:solidFill>
                  <a:schemeClr val="tx1"/>
                </a:solidFill>
              </a:rPr>
              <a:t>terminal</a:t>
            </a:r>
            <a:r>
              <a:rPr lang="cs-CZ" altLang="en-US" sz="2400" b="0" dirty="0" smtClean="0">
                <a:solidFill>
                  <a:schemeClr val="tx1"/>
                </a:solidFill>
              </a:rPr>
              <a:t> </a:t>
            </a:r>
            <a:r>
              <a:rPr lang="cs-CZ" altLang="en-US" sz="2400" dirty="0" err="1" smtClean="0">
                <a:solidFill>
                  <a:schemeClr val="tx2"/>
                </a:solidFill>
              </a:rPr>
              <a:t>differentiation</a:t>
            </a:r>
            <a:endParaRPr lang="cs-CZ" altLang="en-US" sz="2400" dirty="0" smtClean="0">
              <a:solidFill>
                <a:schemeClr val="tx2"/>
              </a:solidFill>
            </a:endParaRPr>
          </a:p>
          <a:p>
            <a:pPr marL="457200" lvl="1" indent="0" eaLnBrk="1" hangingPunct="1">
              <a:buClrTx/>
              <a:buNone/>
            </a:pPr>
            <a:r>
              <a:rPr lang="cs-CZ" altLang="en-US" sz="2400" b="0" dirty="0">
                <a:solidFill>
                  <a:schemeClr val="tx1"/>
                </a:solidFill>
              </a:rPr>
              <a:t> </a:t>
            </a:r>
            <a:r>
              <a:rPr lang="cs-CZ" altLang="en-US" sz="2400" b="0" dirty="0" smtClean="0">
                <a:solidFill>
                  <a:schemeClr val="tx1"/>
                </a:solidFill>
              </a:rPr>
              <a:t>   </a:t>
            </a:r>
            <a:r>
              <a:rPr lang="cs-CZ" altLang="en-US" sz="2400" b="0" dirty="0" err="1" smtClean="0">
                <a:solidFill>
                  <a:schemeClr val="tx1"/>
                </a:solidFill>
              </a:rPr>
              <a:t>or</a:t>
            </a:r>
            <a:r>
              <a:rPr lang="cs-CZ" altLang="en-US" sz="2400" b="0" dirty="0" smtClean="0">
                <a:solidFill>
                  <a:schemeClr val="tx1"/>
                </a:solidFill>
              </a:rPr>
              <a:t> cell </a:t>
            </a:r>
            <a:r>
              <a:rPr lang="cs-CZ" altLang="en-US" sz="2400" b="0" dirty="0" err="1" smtClean="0">
                <a:solidFill>
                  <a:schemeClr val="tx1"/>
                </a:solidFill>
              </a:rPr>
              <a:t>death</a:t>
            </a:r>
            <a:r>
              <a:rPr lang="cs-CZ" altLang="en-US" sz="2400" b="0" dirty="0" smtClean="0">
                <a:solidFill>
                  <a:schemeClr val="tx1"/>
                </a:solidFill>
              </a:rPr>
              <a:t> (</a:t>
            </a:r>
            <a:r>
              <a:rPr lang="cs-CZ" altLang="en-US" sz="2400" b="0" dirty="0" err="1" smtClean="0">
                <a:solidFill>
                  <a:schemeClr val="tx1"/>
                </a:solidFill>
              </a:rPr>
              <a:t>controlled</a:t>
            </a:r>
            <a:r>
              <a:rPr lang="cs-CZ" altLang="en-US" sz="2400" b="0" dirty="0" smtClean="0">
                <a:solidFill>
                  <a:schemeClr val="tx1"/>
                </a:solidFill>
              </a:rPr>
              <a:t>) – </a:t>
            </a:r>
            <a:r>
              <a:rPr lang="cs-CZ" altLang="en-US" sz="2400" dirty="0" err="1" smtClean="0">
                <a:solidFill>
                  <a:schemeClr val="tx2"/>
                </a:solidFill>
              </a:rPr>
              <a:t>apoptosis</a:t>
            </a:r>
            <a:endParaRPr lang="cs-CZ" altLang="en-US" sz="2400" dirty="0" smtClean="0">
              <a:solidFill>
                <a:schemeClr val="tx2"/>
              </a:solidFill>
            </a:endParaRPr>
          </a:p>
          <a:p>
            <a:pPr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buClrTx/>
              <a:buFontTx/>
              <a:buNone/>
            </a:pPr>
            <a:r>
              <a:rPr lang="cs-CZ" alt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Homeostasis</a:t>
            </a:r>
            <a:r>
              <a:rPr lang="cs-CZ" alt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assured</a:t>
            </a:r>
            <a:r>
              <a:rPr lang="cs-CZ" alt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through</a:t>
            </a:r>
            <a:r>
              <a:rPr lang="cs-CZ" alt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careful</a:t>
            </a:r>
            <a:r>
              <a:rPr lang="cs-CZ" alt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check</a:t>
            </a:r>
            <a:r>
              <a:rPr lang="cs-CZ" alt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of </a:t>
            </a:r>
            <a:r>
              <a:rPr lang="cs-CZ" alt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key</a:t>
            </a:r>
            <a:r>
              <a:rPr lang="cs-CZ" alt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processes</a:t>
            </a:r>
            <a:r>
              <a:rPr lang="cs-CZ" alt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cs-CZ" alt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i.e</a:t>
            </a:r>
            <a:r>
              <a:rPr lang="cs-CZ" alt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  <a:endParaRPr lang="cs-CZ" altLang="en-US" sz="2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b="0" dirty="0">
                <a:solidFill>
                  <a:schemeClr val="tx1"/>
                </a:solidFill>
              </a:rPr>
              <a:t>	</a:t>
            </a:r>
            <a:r>
              <a:rPr lang="cs-CZ" altLang="en-US" sz="2000" b="0" dirty="0" smtClean="0">
                <a:solidFill>
                  <a:schemeClr val="tx1"/>
                </a:solidFill>
              </a:rPr>
              <a:t>Cell </a:t>
            </a:r>
            <a:r>
              <a:rPr lang="cs-CZ" altLang="en-US" sz="2000" b="0" dirty="0" err="1" smtClean="0">
                <a:solidFill>
                  <a:schemeClr val="tx1"/>
                </a:solidFill>
              </a:rPr>
              <a:t>membrane</a:t>
            </a:r>
            <a:r>
              <a:rPr lang="cs-CZ" altLang="en-US" sz="2000" b="0" dirty="0" smtClean="0">
                <a:solidFill>
                  <a:schemeClr val="tx1"/>
                </a:solidFill>
              </a:rPr>
              <a:t> integrity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	</a:t>
            </a:r>
            <a:r>
              <a:rPr lang="cs-CZ" altLang="en-US" sz="2000" b="0" dirty="0" smtClean="0">
                <a:solidFill>
                  <a:schemeClr val="tx1"/>
                </a:solidFill>
              </a:rPr>
              <a:t>Aerobic </a:t>
            </a:r>
            <a:r>
              <a:rPr lang="cs-CZ" altLang="en-US" sz="2000" b="0" dirty="0" err="1" smtClean="0">
                <a:solidFill>
                  <a:schemeClr val="tx1"/>
                </a:solidFill>
              </a:rPr>
              <a:t>respiration</a:t>
            </a:r>
            <a:r>
              <a:rPr lang="cs-CZ" altLang="en-US" sz="2000" b="0" dirty="0" smtClean="0">
                <a:solidFill>
                  <a:schemeClr val="tx1"/>
                </a:solidFill>
              </a:rPr>
              <a:t> (</a:t>
            </a:r>
            <a:r>
              <a:rPr lang="cs-CZ" altLang="en-US" sz="2000" b="0" dirty="0" err="1" smtClean="0">
                <a:solidFill>
                  <a:schemeClr val="tx1"/>
                </a:solidFill>
              </a:rPr>
              <a:t>mitochondria</a:t>
            </a:r>
            <a:r>
              <a:rPr lang="cs-CZ" altLang="en-US" sz="2000" b="0" dirty="0" smtClean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	</a:t>
            </a:r>
            <a:r>
              <a:rPr lang="cs-CZ" altLang="en-US" sz="2000" b="0" dirty="0" err="1" smtClean="0">
                <a:solidFill>
                  <a:schemeClr val="tx1"/>
                </a:solidFill>
              </a:rPr>
              <a:t>Proteosynthesis</a:t>
            </a:r>
            <a:r>
              <a:rPr lang="cs-CZ" altLang="en-US" sz="2000" b="0" dirty="0" smtClean="0">
                <a:solidFill>
                  <a:schemeClr val="tx1"/>
                </a:solidFill>
              </a:rPr>
              <a:t> (</a:t>
            </a:r>
            <a:r>
              <a:rPr lang="cs-CZ" altLang="en-US" sz="2000" b="0" dirty="0" err="1" smtClean="0">
                <a:solidFill>
                  <a:schemeClr val="tx1"/>
                </a:solidFill>
              </a:rPr>
              <a:t>ribozomes</a:t>
            </a:r>
            <a:r>
              <a:rPr lang="cs-CZ" altLang="en-US" sz="2000" b="0" dirty="0" smtClean="0">
                <a:solidFill>
                  <a:schemeClr val="tx1"/>
                </a:solidFill>
              </a:rPr>
              <a:t>)</a:t>
            </a:r>
            <a:endParaRPr lang="cs-CZ" altLang="en-US" sz="20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	</a:t>
            </a:r>
            <a:r>
              <a:rPr lang="cs-CZ" altLang="en-US" sz="2000" b="0" dirty="0" smtClean="0">
                <a:solidFill>
                  <a:schemeClr val="tx1"/>
                </a:solidFill>
              </a:rPr>
              <a:t>DNA integrity</a:t>
            </a:r>
            <a:endParaRPr lang="cs-CZ" altLang="en-US" sz="2400" dirty="0">
              <a:solidFill>
                <a:srgbClr val="00B0F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>
                <a:solidFill>
                  <a:srgbClr val="00B0F0"/>
                </a:solidFill>
                <a:sym typeface="Wingdings" panose="05000000000000000000" pitchFamily="2" charset="2"/>
              </a:rPr>
              <a:t>	…. </a:t>
            </a:r>
            <a:r>
              <a:rPr lang="cs-CZ" altLang="en-US" sz="2400" b="0" dirty="0" err="1" smtClean="0">
                <a:solidFill>
                  <a:srgbClr val="00B0F0"/>
                </a:solidFill>
                <a:sym typeface="Wingdings" panose="05000000000000000000" pitchFamily="2" charset="2"/>
              </a:rPr>
              <a:t>Effects</a:t>
            </a:r>
            <a:r>
              <a:rPr lang="cs-CZ" altLang="en-US" sz="2400" b="0" dirty="0" smtClean="0">
                <a:solidFill>
                  <a:srgbClr val="00B0F0"/>
                </a:solidFill>
                <a:sym typeface="Wingdings" panose="05000000000000000000" pitchFamily="2" charset="2"/>
              </a:rPr>
              <a:t> on these </a:t>
            </a:r>
            <a:r>
              <a:rPr lang="cs-CZ" altLang="en-US" sz="2400" b="0" dirty="0" err="1" smtClean="0">
                <a:solidFill>
                  <a:srgbClr val="00B0F0"/>
                </a:solidFill>
                <a:sym typeface="Wingdings" panose="05000000000000000000" pitchFamily="2" charset="2"/>
              </a:rPr>
              <a:t>processes</a:t>
            </a:r>
            <a:r>
              <a:rPr lang="cs-CZ" altLang="en-US" sz="2400" b="0" dirty="0" smtClean="0">
                <a:solidFill>
                  <a:srgbClr val="00B0F0"/>
                </a:solidFill>
                <a:sym typeface="Wingdings" panose="05000000000000000000" pitchFamily="2" charset="2"/>
              </a:rPr>
              <a:t> </a:t>
            </a:r>
            <a:r>
              <a:rPr lang="en-US" altLang="en-US" sz="2400" b="0" dirty="0" smtClean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b="0" dirty="0" smtClean="0">
                <a:solidFill>
                  <a:srgbClr val="00B0F0"/>
                </a:solidFill>
                <a:sym typeface="Wingdings" panose="05000000000000000000" pitchFamily="2" charset="2"/>
              </a:rPr>
              <a:t>toxicity</a:t>
            </a:r>
            <a:endParaRPr lang="cs-CZ" altLang="en-US" sz="2000" b="0" dirty="0">
              <a:solidFill>
                <a:schemeClr val="tx1"/>
              </a:solidFill>
            </a:endParaRPr>
          </a:p>
        </p:txBody>
      </p:sp>
      <p:pic>
        <p:nvPicPr>
          <p:cNvPr id="22533" name="Picture 2" descr="https://www.i-med.ac.at/imcbc/bc/bilder/picture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4652963"/>
            <a:ext cx="2249487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6373396" cy="5184576"/>
          </a:xfrm>
          <a:prstGeom prst="rect">
            <a:avLst/>
          </a:prstGeom>
        </p:spPr>
      </p:pic>
      <p:grpSp>
        <p:nvGrpSpPr>
          <p:cNvPr id="5" name="Skupina 4"/>
          <p:cNvGrpSpPr/>
          <p:nvPr/>
        </p:nvGrpSpPr>
        <p:grpSpPr>
          <a:xfrm>
            <a:off x="5795691" y="1484784"/>
            <a:ext cx="3312813" cy="5210938"/>
            <a:chOff x="5795691" y="1484784"/>
            <a:chExt cx="3312813" cy="5210938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691" y="3340002"/>
              <a:ext cx="3168797" cy="3355720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6948264" y="1484784"/>
              <a:ext cx="21602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err="1" smtClean="0">
                  <a:solidFill>
                    <a:schemeClr val="tx2"/>
                  </a:solidFill>
                </a:rPr>
                <a:t>Spread</a:t>
              </a:r>
              <a:r>
                <a:rPr lang="cs-CZ" b="1" dirty="0" smtClean="0">
                  <a:solidFill>
                    <a:schemeClr val="tx2"/>
                  </a:solidFill>
                </a:rPr>
                <a:t> of ARG</a:t>
              </a:r>
            </a:p>
            <a:p>
              <a:pPr algn="ctr"/>
              <a:r>
                <a:rPr lang="cs-CZ" b="1" i="1" dirty="0" smtClean="0">
                  <a:solidFill>
                    <a:schemeClr val="tx2"/>
                  </a:solidFill>
                </a:rPr>
                <a:t>(</a:t>
              </a:r>
              <a:r>
                <a:rPr lang="cs-CZ" b="1" i="1" dirty="0" err="1" smtClean="0">
                  <a:solidFill>
                    <a:schemeClr val="tx2"/>
                  </a:solidFill>
                </a:rPr>
                <a:t>antibiotic</a:t>
              </a:r>
              <a:r>
                <a:rPr lang="cs-CZ" b="1" i="1" dirty="0" smtClean="0">
                  <a:solidFill>
                    <a:schemeClr val="tx2"/>
                  </a:solidFill>
                </a:rPr>
                <a:t> resistence </a:t>
              </a:r>
              <a:r>
                <a:rPr lang="cs-CZ" b="1" i="1" dirty="0" err="1" smtClean="0">
                  <a:solidFill>
                    <a:schemeClr val="tx2"/>
                  </a:solidFill>
                </a:rPr>
                <a:t>genes</a:t>
              </a:r>
              <a:r>
                <a:rPr lang="cs-CZ" b="1" i="1" dirty="0" smtClean="0">
                  <a:solidFill>
                    <a:schemeClr val="tx2"/>
                  </a:solidFill>
                </a:rPr>
                <a:t>)</a:t>
              </a:r>
            </a:p>
            <a:p>
              <a:pPr algn="ctr"/>
              <a:r>
                <a:rPr lang="cs-CZ" b="0" dirty="0" smtClean="0">
                  <a:solidFill>
                    <a:schemeClr val="tx2"/>
                  </a:solidFill>
                </a:rPr>
                <a:t>… </a:t>
              </a:r>
              <a:r>
                <a:rPr lang="cs-CZ" b="0" dirty="0" err="1" smtClean="0">
                  <a:solidFill>
                    <a:schemeClr val="tx2"/>
                  </a:solidFill>
                </a:rPr>
                <a:t>also</a:t>
              </a:r>
              <a:r>
                <a:rPr lang="cs-CZ" b="0" dirty="0" smtClean="0">
                  <a:solidFill>
                    <a:schemeClr val="tx2"/>
                  </a:solidFill>
                </a:rPr>
                <a:t> </a:t>
              </a:r>
              <a:r>
                <a:rPr lang="cs-CZ" b="0" dirty="0" err="1" smtClean="0">
                  <a:solidFill>
                    <a:schemeClr val="tx2"/>
                  </a:solidFill>
                </a:rPr>
                <a:t>at</a:t>
              </a:r>
              <a:r>
                <a:rPr lang="cs-CZ" b="0" dirty="0" smtClean="0">
                  <a:solidFill>
                    <a:schemeClr val="tx2"/>
                  </a:solidFill>
                </a:rPr>
                <a:t> </a:t>
              </a:r>
              <a:r>
                <a:rPr lang="cs-CZ" b="0" dirty="0" err="1" smtClean="0">
                  <a:solidFill>
                    <a:schemeClr val="tx2"/>
                  </a:solidFill>
                </a:rPr>
                <a:t>waste</a:t>
              </a:r>
              <a:r>
                <a:rPr lang="cs-CZ" b="0" dirty="0" smtClean="0">
                  <a:solidFill>
                    <a:schemeClr val="tx2"/>
                  </a:solidFill>
                </a:rPr>
                <a:t/>
              </a:r>
              <a:br>
                <a:rPr lang="cs-CZ" b="0" dirty="0" smtClean="0">
                  <a:solidFill>
                    <a:schemeClr val="tx2"/>
                  </a:solidFill>
                </a:rPr>
              </a:br>
              <a:r>
                <a:rPr lang="cs-CZ" b="0" dirty="0" err="1" smtClean="0">
                  <a:solidFill>
                    <a:schemeClr val="tx2"/>
                  </a:solidFill>
                </a:rPr>
                <a:t>water</a:t>
              </a:r>
              <a:r>
                <a:rPr lang="cs-CZ" b="0" dirty="0" smtClean="0">
                  <a:solidFill>
                    <a:schemeClr val="tx2"/>
                  </a:solidFill>
                </a:rPr>
                <a:t> </a:t>
              </a:r>
              <a:r>
                <a:rPr lang="cs-CZ" b="0" dirty="0" err="1" smtClean="0">
                  <a:solidFill>
                    <a:schemeClr val="tx2"/>
                  </a:solidFill>
                </a:rPr>
                <a:t>treatment</a:t>
              </a:r>
              <a:r>
                <a:rPr lang="cs-CZ" b="0" dirty="0" smtClean="0">
                  <a:solidFill>
                    <a:schemeClr val="tx2"/>
                  </a:solidFill>
                </a:rPr>
                <a:t> </a:t>
              </a:r>
              <a:r>
                <a:rPr lang="cs-CZ" b="0" dirty="0" err="1" smtClean="0">
                  <a:solidFill>
                    <a:schemeClr val="tx2"/>
                  </a:solidFill>
                </a:rPr>
                <a:t>plants</a:t>
              </a:r>
              <a:endParaRPr lang="cs-CZ" b="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235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25" y="1628800"/>
            <a:ext cx="885715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7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16632"/>
            <a:ext cx="6192688" cy="664048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588224" y="5013176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WHO Report:</a:t>
            </a:r>
          </a:p>
          <a:p>
            <a:r>
              <a:rPr lang="en-US" i="1" dirty="0" smtClean="0"/>
              <a:t>The </a:t>
            </a:r>
            <a:r>
              <a:rPr lang="en-US" i="1" dirty="0"/>
              <a:t>Review of Antimicrobial Resistance, Chaired by Jim O’Neil, UK,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54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664"/>
            <a:ext cx="9144000" cy="530783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773188" y="6021288"/>
            <a:ext cx="5134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Total</a:t>
            </a:r>
            <a:r>
              <a:rPr lang="cs-CZ" sz="2400" b="1" dirty="0" smtClean="0"/>
              <a:t> 10 </a:t>
            </a:r>
            <a:r>
              <a:rPr lang="cs-CZ" sz="2400" b="1" dirty="0" err="1" smtClean="0"/>
              <a:t>million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deaths</a:t>
            </a:r>
            <a:r>
              <a:rPr lang="cs-CZ" sz="2400" b="1" dirty="0" smtClean="0"/>
              <a:t> per </a:t>
            </a:r>
            <a:r>
              <a:rPr lang="cs-CZ" sz="2400" b="1" dirty="0" err="1" smtClean="0"/>
              <a:t>year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fo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1712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aibnsus.org/images/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88913"/>
            <a:ext cx="6811963" cy="655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475" y="152400"/>
            <a:ext cx="89916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b="1" dirty="0" smtClean="0">
                <a:solidFill>
                  <a:srgbClr val="FF0000"/>
                </a:solidFill>
              </a:rPr>
              <a:t>IMPACTS </a:t>
            </a:r>
            <a:r>
              <a:rPr lang="cs-CZ" altLang="en-US" dirty="0" smtClean="0"/>
              <a:t>and </a:t>
            </a:r>
            <a:r>
              <a:rPr lang="cs-CZ" altLang="en-US" dirty="0" err="1" smtClean="0"/>
              <a:t>manifestation</a:t>
            </a:r>
            <a:r>
              <a:rPr lang="cs-CZ" altLang="en-US" dirty="0" smtClean="0"/>
              <a:t> of toxicity </a:t>
            </a:r>
            <a:r>
              <a:rPr lang="cs-CZ" altLang="en-US" dirty="0" err="1" smtClean="0"/>
              <a:t>at</a:t>
            </a:r>
            <a:r>
              <a:rPr lang="cs-CZ" altLang="en-US" dirty="0" smtClean="0"/>
              <a:t> cell </a:t>
            </a:r>
            <a:r>
              <a:rPr lang="cs-CZ" altLang="en-US" dirty="0" err="1" smtClean="0"/>
              <a:t>level</a:t>
            </a:r>
            <a:r>
              <a:rPr lang="cs-CZ" altLang="en-US" dirty="0" smtClean="0"/>
              <a:t> </a:t>
            </a:r>
            <a:endParaRPr lang="en-GB" altLang="en-US" dirty="0" smtClean="0"/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828800" y="2362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323850" y="1039813"/>
            <a:ext cx="8496300" cy="49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2593975" algn="l"/>
              </a:tabLst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593975" algn="l"/>
              </a:tabLst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2593975" algn="l"/>
              </a:tabLst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en-US" sz="2800" dirty="0" err="1" smtClean="0">
                <a:solidFill>
                  <a:schemeClr val="tx1"/>
                </a:solidFill>
              </a:rPr>
              <a:t>Disruption</a:t>
            </a:r>
            <a:r>
              <a:rPr lang="cs-CZ" altLang="en-US" sz="2800" dirty="0" smtClean="0">
                <a:solidFill>
                  <a:schemeClr val="tx1"/>
                </a:solidFill>
              </a:rPr>
              <a:t> of cell </a:t>
            </a:r>
            <a:r>
              <a:rPr lang="cs-CZ" altLang="en-US" sz="2800" dirty="0" err="1" smtClean="0">
                <a:solidFill>
                  <a:schemeClr val="tx2"/>
                </a:solidFill>
              </a:rPr>
              <a:t>proliferation</a:t>
            </a:r>
            <a:r>
              <a:rPr lang="cs-CZ" altLang="en-US" sz="2800" dirty="0" smtClean="0">
                <a:solidFill>
                  <a:schemeClr val="tx2"/>
                </a:solidFill>
              </a:rPr>
              <a:t> </a:t>
            </a:r>
            <a:endParaRPr lang="cs-CZ" altLang="en-US" sz="2800" dirty="0">
              <a:solidFill>
                <a:schemeClr val="tx2"/>
              </a:solidFill>
            </a:endParaRPr>
          </a:p>
          <a:p>
            <a:pPr eaLnBrk="1" hangingPunct="1">
              <a:buClrTx/>
            </a:pPr>
            <a:r>
              <a:rPr lang="cs-CZ" altLang="en-US" sz="20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Tumors</a:t>
            </a:r>
            <a:r>
              <a:rPr lang="cs-CZ" altLang="en-US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cs-CZ" altLang="en-US" sz="20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cancer</a:t>
            </a:r>
            <a:r>
              <a:rPr lang="cs-CZ" altLang="en-US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cs-CZ" altLang="en-US" sz="20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buClrTx/>
            </a:pPr>
            <a:r>
              <a:rPr lang="cs-CZ" altLang="en-US" sz="20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Immune</a:t>
            </a:r>
            <a:r>
              <a:rPr lang="cs-CZ" altLang="en-US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system</a:t>
            </a:r>
            <a:r>
              <a:rPr lang="cs-CZ" altLang="en-US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disruption</a:t>
            </a:r>
            <a:r>
              <a:rPr lang="cs-CZ" altLang="en-US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(</a:t>
            </a:r>
            <a:r>
              <a:rPr lang="cs-CZ" altLang="en-US" sz="20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proliferation</a:t>
            </a:r>
            <a:r>
              <a:rPr lang="cs-CZ" altLang="en-US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in many </a:t>
            </a:r>
            <a:r>
              <a:rPr lang="cs-CZ" altLang="en-US" sz="20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processes</a:t>
            </a:r>
            <a:r>
              <a:rPr lang="cs-CZ" altLang="en-US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cs-CZ" altLang="en-US" sz="28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buClrTx/>
              <a:buFontTx/>
              <a:buNone/>
            </a:pPr>
            <a:r>
              <a:rPr lang="cs-CZ" alt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Disruptions</a:t>
            </a:r>
            <a:r>
              <a:rPr lang="cs-CZ" alt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of </a:t>
            </a:r>
            <a:r>
              <a:rPr lang="cs-CZ" altLang="en-US" sz="28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differentiation</a:t>
            </a:r>
            <a:endParaRPr lang="cs-CZ" altLang="en-US" sz="28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eaLnBrk="1" hangingPunct="1">
              <a:buClrTx/>
            </a:pPr>
            <a:r>
              <a:rPr lang="cs-CZ" altLang="en-US" sz="20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Important</a:t>
            </a:r>
            <a:r>
              <a:rPr lang="cs-CZ" altLang="en-US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for</a:t>
            </a:r>
            <a:r>
              <a:rPr lang="cs-CZ" altLang="en-US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early </a:t>
            </a:r>
            <a:r>
              <a:rPr lang="cs-CZ" altLang="en-US" sz="20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development</a:t>
            </a:r>
            <a:r>
              <a:rPr lang="cs-CZ" altLang="en-US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(</a:t>
            </a:r>
            <a:r>
              <a:rPr lang="cs-CZ" altLang="en-US" sz="20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embryotoxicity</a:t>
            </a:r>
            <a:r>
              <a:rPr lang="cs-CZ" altLang="en-US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cs-CZ" altLang="en-US" sz="20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teratogenicity</a:t>
            </a:r>
            <a:r>
              <a:rPr lang="cs-CZ" altLang="en-US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cs-CZ" altLang="en-US" sz="20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buClrTx/>
            </a:pPr>
            <a:r>
              <a:rPr lang="cs-CZ" altLang="en-US" sz="20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Tumors</a:t>
            </a:r>
            <a:r>
              <a:rPr lang="cs-CZ" altLang="en-US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(</a:t>
            </a:r>
            <a:r>
              <a:rPr lang="cs-CZ" altLang="en-US" sz="20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cells</a:t>
            </a:r>
            <a:r>
              <a:rPr lang="cs-CZ" altLang="en-US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often</a:t>
            </a:r>
            <a:r>
              <a:rPr lang="cs-CZ" altLang="en-US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NOT </a:t>
            </a:r>
            <a:r>
              <a:rPr lang="cs-CZ" altLang="en-US" sz="20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differentiated</a:t>
            </a:r>
            <a:r>
              <a:rPr lang="cs-CZ" altLang="en-US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cs-CZ" altLang="en-US" sz="20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buClrTx/>
            </a:pPr>
            <a:r>
              <a:rPr lang="cs-CZ" altLang="en-US" sz="20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Immune</a:t>
            </a:r>
            <a:r>
              <a:rPr lang="cs-CZ" altLang="en-US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systém </a:t>
            </a:r>
            <a:endParaRPr lang="cs-CZ" altLang="en-US" sz="28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buClrTx/>
              <a:buFontTx/>
              <a:buNone/>
            </a:pPr>
            <a:r>
              <a:rPr lang="cs-CZ" alt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Disruptions</a:t>
            </a:r>
            <a:r>
              <a:rPr lang="cs-CZ" alt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of </a:t>
            </a:r>
            <a:r>
              <a:rPr lang="cs-CZ" altLang="en-US" sz="28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apoptosis</a:t>
            </a:r>
            <a:r>
              <a:rPr lang="cs-CZ" alt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cs-CZ" altLang="en-US" sz="2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buClrTx/>
            </a:pPr>
            <a:r>
              <a:rPr lang="cs-CZ" altLang="en-US" sz="20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Tumors</a:t>
            </a:r>
            <a:r>
              <a:rPr lang="cs-CZ" altLang="en-US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(</a:t>
            </a:r>
            <a:r>
              <a:rPr lang="cs-CZ" altLang="en-US" sz="20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cells</a:t>
            </a:r>
            <a:r>
              <a:rPr lang="cs-CZ" altLang="en-US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escape</a:t>
            </a:r>
            <a:r>
              <a:rPr lang="cs-CZ" altLang="en-US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apoptosis</a:t>
            </a:r>
            <a:r>
              <a:rPr lang="cs-CZ" altLang="en-US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) </a:t>
            </a:r>
            <a:endParaRPr lang="cs-CZ" altLang="en-US" sz="20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buClrTx/>
            </a:pPr>
            <a:r>
              <a:rPr lang="cs-CZ" altLang="en-US" sz="20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Effects</a:t>
            </a:r>
            <a:r>
              <a:rPr lang="cs-CZ" altLang="en-US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on </a:t>
            </a:r>
            <a:r>
              <a:rPr lang="cs-CZ" altLang="en-US" sz="20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immune</a:t>
            </a:r>
            <a:r>
              <a:rPr lang="cs-CZ" altLang="en-US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systém </a:t>
            </a:r>
          </a:p>
          <a:p>
            <a:pPr lvl="1" eaLnBrk="1" hangingPunct="1">
              <a:buClrTx/>
            </a:pPr>
            <a:r>
              <a:rPr lang="cs-CZ" alt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(TCDD </a:t>
            </a:r>
            <a:r>
              <a:rPr lang="cs-CZ" alt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induced</a:t>
            </a:r>
            <a:r>
              <a:rPr lang="cs-CZ" alt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activation</a:t>
            </a:r>
            <a:r>
              <a:rPr lang="cs-CZ" alt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of </a:t>
            </a:r>
            <a:r>
              <a:rPr lang="cs-CZ" alt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AhR</a:t>
            </a:r>
            <a:r>
              <a:rPr lang="cs-CZ" alt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</a:t>
            </a:r>
            <a:r>
              <a:rPr lang="en-US" alt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apoptosis</a:t>
            </a:r>
            <a:r>
              <a:rPr lang="cs-CZ" alt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in </a:t>
            </a:r>
            <a:r>
              <a:rPr lang="cs-CZ" alt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thymus</a:t>
            </a:r>
            <a:r>
              <a:rPr lang="cs-CZ" alt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</a:t>
            </a:r>
            <a:r>
              <a:rPr lang="en-US" alt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loss of functional immune reactions </a:t>
            </a:r>
            <a:endParaRPr lang="cs-CZ" altLang="en-US" sz="16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buClrTx/>
            </a:pPr>
            <a:endParaRPr lang="cs-CZ" altLang="en-US" sz="1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 bwMode="auto">
          <a:xfrm>
            <a:off x="468313" y="1557338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500" dirty="0" smtClean="0"/>
              <a:t>The </a:t>
            </a:r>
            <a:r>
              <a:rPr lang="cs-CZ" altLang="en-US" sz="3500" dirty="0" err="1" smtClean="0"/>
              <a:t>cellular</a:t>
            </a:r>
            <a:r>
              <a:rPr lang="cs-CZ" altLang="en-US" sz="3500" dirty="0" smtClean="0"/>
              <a:t> e</a:t>
            </a:r>
            <a:r>
              <a:rPr lang="en-US" altLang="en-US" sz="3500" dirty="0" err="1" smtClean="0"/>
              <a:t>ffects</a:t>
            </a:r>
            <a:r>
              <a:rPr lang="en-US" altLang="en-US" sz="3500" dirty="0" smtClean="0"/>
              <a:t> </a:t>
            </a:r>
            <a:r>
              <a:rPr lang="cs-CZ" altLang="en-US" sz="3500" dirty="0" err="1" smtClean="0"/>
              <a:t>further</a:t>
            </a:r>
            <a:r>
              <a:rPr lang="cs-CZ" altLang="en-US" sz="3500" dirty="0" smtClean="0"/>
              <a:t> </a:t>
            </a:r>
            <a:r>
              <a:rPr lang="cs-CZ" altLang="en-US" sz="3500" dirty="0" err="1" smtClean="0"/>
              <a:t>propate</a:t>
            </a:r>
            <a:r>
              <a:rPr lang="cs-CZ" altLang="en-US" sz="3500" dirty="0" smtClean="0"/>
              <a:t> </a:t>
            </a:r>
            <a:r>
              <a:rPr lang="en-US" altLang="en-US" sz="3500" dirty="0" smtClean="0"/>
              <a:t/>
            </a:r>
            <a:br>
              <a:rPr lang="en-US" altLang="en-US" sz="3500" dirty="0" smtClean="0"/>
            </a:br>
            <a:r>
              <a:rPr lang="cs-CZ" altLang="en-US" sz="3500" b="1" dirty="0" smtClean="0">
                <a:sym typeface="Wingdings" panose="05000000000000000000" pitchFamily="2" charset="2"/>
              </a:rPr>
              <a:t></a:t>
            </a:r>
            <a:r>
              <a:rPr lang="en-US" altLang="en-US" sz="3500" b="1" dirty="0" smtClean="0">
                <a:sym typeface="Wingdings" panose="05000000000000000000" pitchFamily="2" charset="2"/>
              </a:rPr>
              <a:t> level of the </a:t>
            </a:r>
            <a:r>
              <a:rPr lang="en-US" altLang="en-US" sz="3500" b="1" dirty="0" smtClean="0"/>
              <a:t>ORGANISM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 bwMode="auto">
          <a:xfrm>
            <a:off x="467544" y="45170"/>
            <a:ext cx="8229600" cy="647526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/>
              <a:t>Acute lethal </a:t>
            </a:r>
            <a:r>
              <a:rPr lang="en-US" altLang="en-US" b="1" dirty="0" err="1" smtClean="0"/>
              <a:t>toxicit</a:t>
            </a:r>
            <a:r>
              <a:rPr lang="cs-CZ" altLang="en-US" b="1" dirty="0" smtClean="0"/>
              <a:t>y</a:t>
            </a:r>
            <a:r>
              <a:rPr lang="en-US" altLang="en-US" b="1" dirty="0" smtClean="0"/>
              <a:t> </a:t>
            </a:r>
            <a:r>
              <a:rPr lang="cs-CZ" altLang="en-US" b="1" dirty="0" smtClean="0"/>
              <a:t>(</a:t>
            </a:r>
            <a:r>
              <a:rPr lang="cs-CZ" altLang="en-US" b="1" dirty="0" err="1" smtClean="0"/>
              <a:t>fish</a:t>
            </a:r>
            <a:r>
              <a:rPr lang="cs-CZ" altLang="en-US" b="1" dirty="0" smtClean="0"/>
              <a:t>) </a:t>
            </a:r>
            <a:r>
              <a:rPr lang="en-US" altLang="en-US" b="1" dirty="0" smtClean="0"/>
              <a:t>&amp; relevant </a:t>
            </a:r>
            <a:r>
              <a:rPr lang="cs-CZ" altLang="en-US" b="1" dirty="0" smtClean="0"/>
              <a:t>toxicity</a:t>
            </a:r>
            <a:r>
              <a:rPr lang="en-US" altLang="en-US" b="1" dirty="0" smtClean="0"/>
              <a:t> mechanisms</a:t>
            </a:r>
            <a:endParaRPr lang="en-US" altLang="en-US" b="1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22" t="12686" r="16080" b="9555"/>
          <a:stretch>
            <a:fillRect/>
          </a:stretch>
        </p:blipFill>
        <p:spPr bwMode="auto">
          <a:xfrm>
            <a:off x="250825" y="721879"/>
            <a:ext cx="85344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2700338" y="6464846"/>
            <a:ext cx="6296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200" dirty="0" err="1">
                <a:solidFill>
                  <a:schemeClr val="tx1"/>
                </a:solidFill>
              </a:rPr>
              <a:t>Russom</a:t>
            </a:r>
            <a:r>
              <a:rPr lang="cs-CZ" altLang="en-US" sz="1200" dirty="0">
                <a:solidFill>
                  <a:schemeClr val="tx1"/>
                </a:solidFill>
              </a:rPr>
              <a:t> et al. </a:t>
            </a:r>
            <a:r>
              <a:rPr lang="en-US" altLang="en-US" sz="1200" dirty="0">
                <a:solidFill>
                  <a:schemeClr val="tx1"/>
                </a:solidFill>
              </a:rPr>
              <a:t>Environmental Toxicology and Chemistry, Vol. 16, No. 5, pp. 948–967, 1997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04800" y="908050"/>
            <a:ext cx="8610600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 smtClean="0">
                <a:solidFill>
                  <a:schemeClr val="tx1"/>
                </a:solidFill>
              </a:rPr>
              <a:t>„</a:t>
            </a:r>
            <a:r>
              <a:rPr lang="cs-CZ" altLang="en-US" sz="2200" dirty="0" err="1" smtClean="0">
                <a:solidFill>
                  <a:schemeClr val="tx1"/>
                </a:solidFill>
              </a:rPr>
              <a:t>Chronic</a:t>
            </a:r>
            <a:r>
              <a:rPr lang="cs-CZ" altLang="en-US" sz="2200" dirty="0" smtClean="0">
                <a:solidFill>
                  <a:schemeClr val="tx1"/>
                </a:solidFill>
              </a:rPr>
              <a:t>“ m</a:t>
            </a:r>
            <a:r>
              <a:rPr lang="en-US" altLang="en-US" sz="2200" dirty="0" err="1" smtClean="0">
                <a:solidFill>
                  <a:schemeClr val="tx1"/>
                </a:solidFill>
              </a:rPr>
              <a:t>echanisms</a:t>
            </a:r>
            <a:r>
              <a:rPr lang="en-US" altLang="en-US" sz="2200" dirty="0" smtClean="0">
                <a:solidFill>
                  <a:schemeClr val="tx1"/>
                </a:solidFill>
              </a:rPr>
              <a:t> less explored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altLang="en-US" sz="2200" b="0" dirty="0" err="1" smtClean="0">
                <a:solidFill>
                  <a:schemeClr val="tx1"/>
                </a:solidFill>
              </a:rPr>
              <a:t>Usuall</a:t>
            </a:r>
            <a:r>
              <a:rPr lang="cs-CZ" altLang="en-US" sz="2200" b="0" dirty="0" smtClean="0">
                <a:solidFill>
                  <a:schemeClr val="tx1"/>
                </a:solidFill>
              </a:rPr>
              <a:t>y not </a:t>
            </a:r>
            <a:r>
              <a:rPr lang="cs-CZ" altLang="en-US" sz="2200" b="0" dirty="0" err="1" smtClean="0">
                <a:solidFill>
                  <a:schemeClr val="tx1"/>
                </a:solidFill>
              </a:rPr>
              <a:t>tested</a:t>
            </a:r>
            <a:r>
              <a:rPr lang="cs-CZ" altLang="en-US" sz="2200" b="0" dirty="0" smtClean="0">
                <a:solidFill>
                  <a:schemeClr val="tx1"/>
                </a:solidFill>
              </a:rPr>
              <a:t> in </a:t>
            </a:r>
            <a:r>
              <a:rPr lang="cs-CZ" altLang="en-US" sz="2200" b="0" dirty="0" err="1" smtClean="0">
                <a:solidFill>
                  <a:schemeClr val="tx1"/>
                </a:solidFill>
              </a:rPr>
              <a:t>ecotoxicity</a:t>
            </a:r>
            <a:r>
              <a:rPr lang="cs-CZ" altLang="en-US" sz="2200" b="0" dirty="0" smtClean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 smtClean="0">
                <a:solidFill>
                  <a:schemeClr val="tx1"/>
                </a:solidFill>
              </a:rPr>
              <a:t>assays</a:t>
            </a:r>
            <a:endParaRPr lang="cs-CZ" altLang="en-US" sz="2200" b="0" dirty="0" smtClean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cs-CZ" altLang="en-US" sz="2200" b="0" dirty="0" err="1" smtClean="0">
                <a:solidFill>
                  <a:schemeClr val="tx1"/>
                </a:solidFill>
              </a:rPr>
              <a:t>Slow</a:t>
            </a:r>
            <a:r>
              <a:rPr lang="cs-CZ" altLang="en-US" sz="2200" b="0" dirty="0" smtClean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 smtClean="0">
                <a:solidFill>
                  <a:schemeClr val="tx1"/>
                </a:solidFill>
              </a:rPr>
              <a:t>manifestation</a:t>
            </a:r>
            <a:r>
              <a:rPr lang="cs-CZ" altLang="en-US" sz="2200" b="0" dirty="0" smtClean="0">
                <a:solidFill>
                  <a:schemeClr val="tx1"/>
                </a:solidFill>
              </a:rPr>
              <a:t> and </a:t>
            </a:r>
            <a:r>
              <a:rPr lang="cs-CZ" altLang="en-US" sz="2200" b="0" dirty="0" err="1" smtClean="0">
                <a:solidFill>
                  <a:schemeClr val="tx1"/>
                </a:solidFill>
              </a:rPr>
              <a:t>effects</a:t>
            </a:r>
            <a:r>
              <a:rPr lang="cs-CZ" altLang="en-US" sz="2200" b="0" dirty="0" smtClean="0">
                <a:solidFill>
                  <a:schemeClr val="tx1"/>
                </a:solidFill>
              </a:rPr>
              <a:t> in </a:t>
            </a:r>
            <a:r>
              <a:rPr lang="cs-CZ" altLang="en-US" sz="2200" b="0" dirty="0" err="1" smtClean="0">
                <a:solidFill>
                  <a:schemeClr val="tx1"/>
                </a:solidFill>
              </a:rPr>
              <a:t>ecosystems</a:t>
            </a:r>
            <a:endParaRPr lang="cs-CZ" altLang="en-US" sz="2200" b="0" dirty="0" smtClean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en-US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u="sng" dirty="0" err="1" smtClean="0">
                <a:solidFill>
                  <a:schemeClr val="tx1"/>
                </a:solidFill>
              </a:rPr>
              <a:t>Various</a:t>
            </a:r>
            <a:r>
              <a:rPr lang="cs-CZ" altLang="en-US" sz="2200" b="0" u="sng" dirty="0" smtClean="0">
                <a:solidFill>
                  <a:schemeClr val="tx1"/>
                </a:solidFill>
              </a:rPr>
              <a:t> </a:t>
            </a:r>
            <a:r>
              <a:rPr lang="cs-CZ" altLang="en-US" sz="2200" b="0" u="sng" dirty="0" err="1" smtClean="0">
                <a:solidFill>
                  <a:schemeClr val="tx1"/>
                </a:solidFill>
              </a:rPr>
              <a:t>effects</a:t>
            </a:r>
            <a:r>
              <a:rPr lang="cs-CZ" altLang="en-US" sz="2200" b="0" u="sng" dirty="0" smtClean="0">
                <a:solidFill>
                  <a:schemeClr val="tx1"/>
                </a:solidFill>
              </a:rPr>
              <a:t>:</a:t>
            </a:r>
            <a:endParaRPr lang="cs-CZ" altLang="en-US" sz="2200" b="0" u="sng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2"/>
                </a:solidFill>
              </a:rPr>
              <a:t> </a:t>
            </a:r>
            <a:r>
              <a:rPr lang="cs-CZ" altLang="en-US" sz="1800" b="0" dirty="0" smtClean="0">
                <a:solidFill>
                  <a:schemeClr val="tx2"/>
                </a:solidFill>
              </a:rPr>
              <a:t> </a:t>
            </a:r>
            <a:r>
              <a:rPr lang="cs-CZ" altLang="en-US" sz="1800" b="0" dirty="0" err="1" smtClean="0">
                <a:solidFill>
                  <a:schemeClr val="tx2"/>
                </a:solidFill>
              </a:rPr>
              <a:t>growth</a:t>
            </a:r>
            <a:r>
              <a:rPr lang="cs-CZ" altLang="en-US" sz="1800" b="0" dirty="0" smtClean="0">
                <a:solidFill>
                  <a:schemeClr val="tx2"/>
                </a:solidFill>
              </a:rPr>
              <a:t> </a:t>
            </a:r>
            <a:r>
              <a:rPr lang="cs-CZ" altLang="en-US" sz="1800" b="0" dirty="0" err="1" smtClean="0">
                <a:solidFill>
                  <a:schemeClr val="tx2"/>
                </a:solidFill>
              </a:rPr>
              <a:t>inhibition</a:t>
            </a:r>
            <a:r>
              <a:rPr lang="cs-CZ" altLang="en-US" sz="1800" b="0" dirty="0" smtClean="0">
                <a:solidFill>
                  <a:schemeClr val="tx2"/>
                </a:solidFill>
              </a:rPr>
              <a:t> (</a:t>
            </a:r>
            <a:r>
              <a:rPr lang="en-US" altLang="en-US" sz="1800" b="0" dirty="0" smtClean="0">
                <a:solidFill>
                  <a:schemeClr val="tx2"/>
                </a:solidFill>
              </a:rPr>
              <a:t>~ </a:t>
            </a:r>
            <a:r>
              <a:rPr lang="cs-CZ" altLang="en-US" sz="1800" b="0" dirty="0" err="1" smtClean="0">
                <a:solidFill>
                  <a:schemeClr val="tx2"/>
                </a:solidFill>
              </a:rPr>
              <a:t>lower</a:t>
            </a:r>
            <a:r>
              <a:rPr lang="cs-CZ" altLang="en-US" sz="1800" b="0" dirty="0" smtClean="0">
                <a:solidFill>
                  <a:schemeClr val="tx2"/>
                </a:solidFill>
              </a:rPr>
              <a:t> food </a:t>
            </a:r>
            <a:r>
              <a:rPr lang="cs-CZ" altLang="en-US" sz="1800" b="0" dirty="0" err="1" smtClean="0">
                <a:solidFill>
                  <a:schemeClr val="tx2"/>
                </a:solidFill>
              </a:rPr>
              <a:t>uptake</a:t>
            </a:r>
            <a:r>
              <a:rPr lang="cs-CZ" altLang="en-US" sz="1800" b="0" dirty="0" smtClean="0">
                <a:solidFill>
                  <a:schemeClr val="tx2"/>
                </a:solidFill>
              </a:rPr>
              <a:t>)</a:t>
            </a: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 smtClean="0">
                <a:solidFill>
                  <a:schemeClr val="tx2"/>
                </a:solidFill>
              </a:rPr>
              <a:t>  </a:t>
            </a:r>
            <a:r>
              <a:rPr lang="cs-CZ" altLang="en-US" sz="1800" b="0" dirty="0" err="1" smtClean="0">
                <a:solidFill>
                  <a:schemeClr val="tx2"/>
                </a:solidFill>
              </a:rPr>
              <a:t>diseases</a:t>
            </a:r>
            <a:r>
              <a:rPr lang="cs-CZ" altLang="en-US" sz="1800" b="0" dirty="0" smtClean="0">
                <a:solidFill>
                  <a:schemeClr val="tx2"/>
                </a:solidFill>
              </a:rPr>
              <a:t> such as </a:t>
            </a:r>
            <a:r>
              <a:rPr lang="cs-CZ" altLang="en-US" sz="1800" b="0" dirty="0" err="1" smtClean="0">
                <a:solidFill>
                  <a:schemeClr val="tx2"/>
                </a:solidFill>
              </a:rPr>
              <a:t>carcinogenicity</a:t>
            </a:r>
            <a:endParaRPr lang="cs-CZ" altLang="en-US" sz="1800" b="0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 smtClean="0">
                <a:solidFill>
                  <a:schemeClr val="tx2"/>
                </a:solidFill>
              </a:rPr>
              <a:t>  </a:t>
            </a:r>
            <a:r>
              <a:rPr lang="cs-CZ" altLang="en-US" sz="1800" b="0" dirty="0" err="1" smtClean="0">
                <a:solidFill>
                  <a:schemeClr val="tx2"/>
                </a:solidFill>
              </a:rPr>
              <a:t>teratogenicity</a:t>
            </a:r>
            <a:r>
              <a:rPr lang="cs-CZ" altLang="en-US" sz="1800" b="0" dirty="0" smtClean="0">
                <a:solidFill>
                  <a:schemeClr val="tx2"/>
                </a:solidFill>
              </a:rPr>
              <a:t> and </a:t>
            </a:r>
            <a:r>
              <a:rPr lang="cs-CZ" altLang="en-US" sz="1800" b="0" dirty="0" err="1" smtClean="0">
                <a:solidFill>
                  <a:schemeClr val="tx2"/>
                </a:solidFill>
              </a:rPr>
              <a:t>embryotoxicity</a:t>
            </a:r>
            <a:endParaRPr lang="en-US" altLang="en-US" sz="1800" b="0" dirty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 err="1" smtClean="0">
                <a:solidFill>
                  <a:schemeClr val="tx2"/>
                </a:solidFill>
              </a:rPr>
              <a:t>Reproduction</a:t>
            </a:r>
            <a:r>
              <a:rPr lang="cs-CZ" altLang="en-US" sz="1800" b="0" dirty="0" smtClean="0">
                <a:solidFill>
                  <a:schemeClr val="tx2"/>
                </a:solidFill>
              </a:rPr>
              <a:t> toxicity </a:t>
            </a:r>
          </a:p>
          <a:p>
            <a:pPr marL="800100" lvl="1" indent="-342900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endParaRPr lang="cs-CZ" altLang="en-US" sz="1800" b="0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endParaRPr lang="cs-CZ" altLang="en-US" sz="2200" b="0" dirty="0" smtClean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2200" b="0" dirty="0" smtClean="0">
                <a:solidFill>
                  <a:schemeClr val="tx2"/>
                </a:solidFill>
              </a:rPr>
              <a:t> </a:t>
            </a:r>
            <a:r>
              <a:rPr lang="cs-CZ" altLang="en-US" sz="2400" dirty="0" smtClean="0">
                <a:solidFill>
                  <a:srgbClr val="00B050"/>
                </a:solidFill>
              </a:rPr>
              <a:t>Organ-</a:t>
            </a:r>
            <a:r>
              <a:rPr lang="cs-CZ" altLang="en-US" sz="2400" dirty="0" err="1" smtClean="0">
                <a:solidFill>
                  <a:srgbClr val="00B050"/>
                </a:solidFill>
              </a:rPr>
              <a:t>specific</a:t>
            </a:r>
            <a:r>
              <a:rPr lang="cs-CZ" altLang="en-US" sz="2400" dirty="0" smtClean="0">
                <a:solidFill>
                  <a:srgbClr val="00B050"/>
                </a:solidFill>
              </a:rPr>
              <a:t> </a:t>
            </a:r>
            <a:r>
              <a:rPr lang="cs-CZ" altLang="en-US" sz="2200" b="0" dirty="0" err="1" smtClean="0">
                <a:solidFill>
                  <a:schemeClr val="tx2"/>
                </a:solidFill>
              </a:rPr>
              <a:t>types</a:t>
            </a:r>
            <a:r>
              <a:rPr lang="cs-CZ" altLang="en-US" sz="2200" b="0" dirty="0" smtClean="0">
                <a:solidFill>
                  <a:schemeClr val="tx2"/>
                </a:solidFill>
              </a:rPr>
              <a:t> of t</a:t>
            </a:r>
            <a:r>
              <a:rPr lang="en-GB" altLang="en-US" sz="2200" b="0" dirty="0" err="1" smtClean="0">
                <a:solidFill>
                  <a:schemeClr val="tx2"/>
                </a:solidFill>
              </a:rPr>
              <a:t>oxicity</a:t>
            </a:r>
            <a:r>
              <a:rPr lang="en-GB" altLang="en-US" sz="2200" b="0" dirty="0" smtClean="0">
                <a:solidFill>
                  <a:schemeClr val="tx2"/>
                </a:solidFill>
              </a:rPr>
              <a:t> </a:t>
            </a:r>
            <a:r>
              <a:rPr lang="en-GB" altLang="en-US" sz="2200" b="0" dirty="0">
                <a:solidFill>
                  <a:schemeClr val="tx2"/>
                </a:solidFill>
              </a:rPr>
              <a:t/>
            </a:r>
            <a:br>
              <a:rPr lang="en-GB" altLang="en-US" sz="2200" b="0" dirty="0">
                <a:solidFill>
                  <a:schemeClr val="tx2"/>
                </a:solidFill>
              </a:rPr>
            </a:br>
            <a:r>
              <a:rPr lang="en-GB" altLang="en-US" sz="2200" b="0" dirty="0">
                <a:solidFill>
                  <a:schemeClr val="tx2"/>
                </a:solidFill>
              </a:rPr>
              <a:t>	</a:t>
            </a:r>
            <a:r>
              <a:rPr lang="en-GB" altLang="en-US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GB" altLang="en-US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I</a:t>
            </a:r>
            <a:r>
              <a:rPr lang="cs-CZ" altLang="en-US" sz="1800" b="0" dirty="0" err="1" smtClean="0">
                <a:solidFill>
                  <a:schemeClr val="tx2"/>
                </a:solidFill>
              </a:rPr>
              <a:t>munotoxicity</a:t>
            </a:r>
            <a:endParaRPr lang="en-GB" altLang="en-US" sz="1800" b="0" dirty="0">
              <a:solidFill>
                <a:schemeClr val="tx2"/>
              </a:solidFill>
            </a:endParaRPr>
          </a:p>
          <a:p>
            <a:pPr lvl="2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 smtClean="0">
                <a:solidFill>
                  <a:schemeClr val="tx2"/>
                </a:solidFill>
              </a:rPr>
              <a:t> </a:t>
            </a:r>
            <a:r>
              <a:rPr lang="cs-CZ" altLang="en-US" sz="1800" b="0" dirty="0" err="1" smtClean="0">
                <a:solidFill>
                  <a:schemeClr val="tx2"/>
                </a:solidFill>
              </a:rPr>
              <a:t>Neurotoxicity</a:t>
            </a:r>
            <a:r>
              <a:rPr lang="cs-CZ" altLang="en-US" sz="1800" b="0" dirty="0" smtClean="0">
                <a:solidFill>
                  <a:schemeClr val="tx2"/>
                </a:solidFill>
              </a:rPr>
              <a:t> </a:t>
            </a:r>
            <a:endParaRPr lang="en-US" altLang="en-US" sz="1800" b="0" dirty="0">
              <a:solidFill>
                <a:schemeClr val="tx2"/>
              </a:solidFill>
            </a:endParaRPr>
          </a:p>
          <a:p>
            <a:pPr lvl="2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 smtClean="0">
                <a:solidFill>
                  <a:schemeClr val="tx2"/>
                </a:solidFill>
              </a:rPr>
              <a:t> </a:t>
            </a:r>
            <a:r>
              <a:rPr lang="en-GB" altLang="en-US" sz="1800" b="0" dirty="0" err="1" smtClean="0">
                <a:solidFill>
                  <a:schemeClr val="tx2"/>
                </a:solidFill>
              </a:rPr>
              <a:t>Nefrotoxicit</a:t>
            </a:r>
            <a:r>
              <a:rPr lang="cs-CZ" altLang="en-US" sz="1800" b="0" dirty="0" smtClean="0">
                <a:solidFill>
                  <a:schemeClr val="tx2"/>
                </a:solidFill>
              </a:rPr>
              <a:t>y </a:t>
            </a:r>
            <a:r>
              <a:rPr lang="cs-CZ" altLang="en-US" sz="1800" b="0" dirty="0" err="1" smtClean="0">
                <a:solidFill>
                  <a:schemeClr val="tx2"/>
                </a:solidFill>
              </a:rPr>
              <a:t>etc</a:t>
            </a:r>
            <a:r>
              <a:rPr lang="cs-CZ" altLang="en-US" sz="1800" b="0" dirty="0" smtClean="0">
                <a:solidFill>
                  <a:schemeClr val="tx2"/>
                </a:solidFill>
              </a:rPr>
              <a:t>. </a:t>
            </a:r>
            <a:endParaRPr lang="cs-CZ" altLang="en-US" sz="1800" b="0" i="1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200" b="0" dirty="0">
              <a:solidFill>
                <a:schemeClr val="tx1"/>
              </a:solidFill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>
                <a:solidFill>
                  <a:srgbClr val="FF3300"/>
                </a:solidFill>
              </a:rPr>
              <a:t>CHRONIC and DELAYED TOXICITY</a:t>
            </a:r>
            <a:endParaRPr lang="cs-CZ" altLang="en-US" sz="2400" b="0" dirty="0">
              <a:solidFill>
                <a:srgbClr val="FF3300"/>
              </a:solidFill>
            </a:endParaRPr>
          </a:p>
        </p:txBody>
      </p:sp>
      <p:sp>
        <p:nvSpPr>
          <p:cNvPr id="2" name="Pravá složená závorka 1"/>
          <p:cNvSpPr/>
          <p:nvPr/>
        </p:nvSpPr>
        <p:spPr>
          <a:xfrm>
            <a:off x="5148064" y="2996952"/>
            <a:ext cx="720080" cy="136815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084168" y="306896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B050"/>
                </a:solidFill>
              </a:rPr>
              <a:t>„</a:t>
            </a:r>
            <a:r>
              <a:rPr lang="cs-CZ" sz="2400" dirty="0" err="1" smtClean="0">
                <a:solidFill>
                  <a:srgbClr val="00B050"/>
                </a:solidFill>
              </a:rPr>
              <a:t>Systemic</a:t>
            </a:r>
            <a:r>
              <a:rPr lang="cs-CZ" sz="2400" dirty="0" smtClean="0">
                <a:solidFill>
                  <a:srgbClr val="00B050"/>
                </a:solidFill>
              </a:rPr>
              <a:t>“ </a:t>
            </a:r>
          </a:p>
          <a:p>
            <a:pPr algn="ctr"/>
            <a:r>
              <a:rPr lang="cs-CZ" sz="2400" dirty="0" err="1" smtClean="0">
                <a:solidFill>
                  <a:srgbClr val="00B050"/>
                </a:solidFill>
              </a:rPr>
              <a:t>effects</a:t>
            </a:r>
            <a:endParaRPr lang="cs-CZ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6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344" t="38457" r="9375" b="28125"/>
          <a:stretch>
            <a:fillRect/>
          </a:stretch>
        </p:blipFill>
        <p:spPr bwMode="auto">
          <a:xfrm>
            <a:off x="3924300" y="3644726"/>
            <a:ext cx="4838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06" t="22917" r="10938" b="45833"/>
          <a:stretch>
            <a:fillRect/>
          </a:stretch>
        </p:blipFill>
        <p:spPr bwMode="auto">
          <a:xfrm>
            <a:off x="376238" y="1557163"/>
            <a:ext cx="60674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6"/>
          <p:cNvSpPr>
            <a:spLocks noChangeArrowheads="1"/>
          </p:cNvSpPr>
          <p:nvPr/>
        </p:nvSpPr>
        <p:spPr bwMode="auto">
          <a:xfrm>
            <a:off x="304800" y="304800"/>
            <a:ext cx="86106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500" dirty="0" err="1" smtClean="0">
                <a:solidFill>
                  <a:srgbClr val="FF3300"/>
                </a:solidFill>
              </a:rPr>
              <a:t>Example</a:t>
            </a:r>
            <a:r>
              <a:rPr lang="cs-CZ" altLang="en-US" sz="2500" dirty="0" smtClean="0">
                <a:solidFill>
                  <a:srgbClr val="FF3300"/>
                </a:solidFill>
              </a:rPr>
              <a:t> - GROWTH </a:t>
            </a:r>
            <a:r>
              <a:rPr lang="cs-CZ" altLang="en-US" sz="2500" dirty="0" err="1" smtClean="0">
                <a:solidFill>
                  <a:srgbClr val="FF3300"/>
                </a:solidFill>
              </a:rPr>
              <a:t>inhibition</a:t>
            </a:r>
            <a:r>
              <a:rPr lang="cs-CZ" altLang="en-US" sz="2500" dirty="0" smtClean="0">
                <a:solidFill>
                  <a:srgbClr val="FF3300"/>
                </a:solidFill>
              </a:rPr>
              <a:t> in </a:t>
            </a:r>
            <a:r>
              <a:rPr lang="cs-CZ" altLang="en-US" sz="2500" dirty="0" err="1" smtClean="0">
                <a:solidFill>
                  <a:srgbClr val="FF3300"/>
                </a:solidFill>
              </a:rPr>
              <a:t>fish</a:t>
            </a:r>
            <a:endParaRPr lang="cs-CZ" altLang="en-US" sz="2500" b="0" dirty="0" smtClean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500" b="0" dirty="0" err="1" smtClean="0">
                <a:solidFill>
                  <a:srgbClr val="FF3300"/>
                </a:solidFill>
              </a:rPr>
              <a:t>Exposures</a:t>
            </a:r>
            <a:r>
              <a:rPr lang="cs-CZ" altLang="en-US" sz="2500" b="0" dirty="0" smtClean="0">
                <a:solidFill>
                  <a:srgbClr val="FF3300"/>
                </a:solidFill>
              </a:rPr>
              <a:t> to </a:t>
            </a:r>
            <a:r>
              <a:rPr lang="cs-CZ" altLang="en-US" sz="2500" b="0" dirty="0" err="1" smtClean="0">
                <a:solidFill>
                  <a:srgbClr val="FF3300"/>
                </a:solidFill>
              </a:rPr>
              <a:t>PAHs</a:t>
            </a:r>
            <a:r>
              <a:rPr lang="cs-CZ" altLang="en-US" sz="2500" b="0" dirty="0" smtClean="0">
                <a:solidFill>
                  <a:srgbClr val="FF3300"/>
                </a:solidFill>
              </a:rPr>
              <a:t> +</a:t>
            </a:r>
            <a:r>
              <a:rPr lang="en-US" altLang="en-US" sz="2500" b="0" dirty="0">
                <a:solidFill>
                  <a:srgbClr val="FF3300"/>
                </a:solidFill>
              </a:rPr>
              <a:t>/</a:t>
            </a:r>
            <a:r>
              <a:rPr lang="cs-CZ" altLang="en-US" sz="2500" b="0" dirty="0">
                <a:solidFill>
                  <a:srgbClr val="FF3300"/>
                </a:solidFill>
              </a:rPr>
              <a:t>- </a:t>
            </a:r>
            <a:r>
              <a:rPr lang="cs-CZ" altLang="en-US" sz="2500" b="0" dirty="0" smtClean="0">
                <a:solidFill>
                  <a:srgbClr val="FF3300"/>
                </a:solidFill>
              </a:rPr>
              <a:t>UV (</a:t>
            </a:r>
            <a:r>
              <a:rPr lang="cs-CZ" altLang="en-US" sz="2500" b="0" dirty="0" err="1" smtClean="0">
                <a:solidFill>
                  <a:srgbClr val="FF3300"/>
                </a:solidFill>
              </a:rPr>
              <a:t>phototoxicity</a:t>
            </a:r>
            <a:r>
              <a:rPr lang="cs-CZ" altLang="en-US" sz="2500" b="0" dirty="0" smtClean="0">
                <a:solidFill>
                  <a:srgbClr val="FF3300"/>
                </a:solidFill>
              </a:rPr>
              <a:t>)</a:t>
            </a:r>
            <a:endParaRPr lang="cs-CZ" altLang="en-US" sz="2500" b="0" dirty="0">
              <a:solidFill>
                <a:srgbClr val="FF3300"/>
              </a:solidFill>
            </a:endParaRPr>
          </a:p>
        </p:txBody>
      </p:sp>
      <p:sp>
        <p:nvSpPr>
          <p:cNvPr id="161797" name="Text Box 7"/>
          <p:cNvSpPr txBox="1">
            <a:spLocks noChangeArrowheads="1"/>
          </p:cNvSpPr>
          <p:nvPr/>
        </p:nvSpPr>
        <p:spPr bwMode="auto">
          <a:xfrm>
            <a:off x="323850" y="1190351"/>
            <a:ext cx="36407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 smtClean="0">
                <a:solidFill>
                  <a:schemeClr val="tx1"/>
                </a:solidFill>
              </a:rPr>
              <a:t>Model </a:t>
            </a:r>
            <a:r>
              <a:rPr lang="cs-CZ" altLang="en-US" sz="1800" dirty="0" err="1" smtClean="0">
                <a:solidFill>
                  <a:schemeClr val="tx1"/>
                </a:solidFill>
              </a:rPr>
              <a:t>fish</a:t>
            </a:r>
            <a:r>
              <a:rPr lang="cs-CZ" altLang="en-US" sz="1800" dirty="0" smtClean="0">
                <a:solidFill>
                  <a:schemeClr val="tx1"/>
                </a:solidFill>
              </a:rPr>
              <a:t> = </a:t>
            </a:r>
            <a:r>
              <a:rPr lang="cs-CZ" altLang="en-US" sz="1800" dirty="0" err="1" smtClean="0">
                <a:solidFill>
                  <a:schemeClr val="tx1"/>
                </a:solidFill>
              </a:rPr>
              <a:t>Japanese</a:t>
            </a:r>
            <a:r>
              <a:rPr lang="cs-CZ" altLang="en-US" sz="1800" dirty="0" smtClean="0">
                <a:solidFill>
                  <a:schemeClr val="tx1"/>
                </a:solidFill>
              </a:rPr>
              <a:t> </a:t>
            </a:r>
            <a:r>
              <a:rPr lang="cs-CZ" altLang="en-US" sz="1800" dirty="0" err="1" smtClean="0">
                <a:solidFill>
                  <a:schemeClr val="tx1"/>
                </a:solidFill>
              </a:rPr>
              <a:t>medaka</a:t>
            </a:r>
            <a:endParaRPr lang="cs-CZ" altLang="en-US" sz="1800" dirty="0">
              <a:solidFill>
                <a:schemeClr val="tx1"/>
              </a:solidFill>
            </a:endParaRPr>
          </a:p>
        </p:txBody>
      </p:sp>
      <p:pic>
        <p:nvPicPr>
          <p:cNvPr id="16179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860626"/>
            <a:ext cx="33845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4938</TotalTime>
  <Words>731</Words>
  <Application>Microsoft Office PowerPoint</Application>
  <PresentationFormat>Předvádění na obrazovce (4:3)</PresentationFormat>
  <Paragraphs>180</Paragraphs>
  <Slides>33</Slides>
  <Notes>28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Calibri</vt:lpstr>
      <vt:lpstr>Tahoma</vt:lpstr>
      <vt:lpstr>Verdana</vt:lpstr>
      <vt:lpstr>Wingdings</vt:lpstr>
      <vt:lpstr>Motiv sady Office</vt:lpstr>
      <vt:lpstr>Prezentace aplikace PowerPoint</vt:lpstr>
      <vt:lpstr>Toxicity at cellular level</vt:lpstr>
      <vt:lpstr>Life trajectories of the cell</vt:lpstr>
      <vt:lpstr>Prezentace aplikace PowerPoint</vt:lpstr>
      <vt:lpstr>IMPACTS and manifestation of toxicity at cell level </vt:lpstr>
      <vt:lpstr>The cellular effects further propate   level of the ORGANISM</vt:lpstr>
      <vt:lpstr>Acute lethal toxicity (fish) &amp; relevant toxicity mechanisms</vt:lpstr>
      <vt:lpstr>Prezentace aplikace PowerPoint</vt:lpstr>
      <vt:lpstr>Prezentace aplikace PowerPoint</vt:lpstr>
      <vt:lpstr>Prezentace aplikace PowerPoint</vt:lpstr>
      <vt:lpstr>Prezentace aplikace PowerPoint</vt:lpstr>
      <vt:lpstr>Endocrine disruption</vt:lpstr>
      <vt:lpstr>Endocrine disrupters in the environment?</vt:lpstr>
      <vt:lpstr>Prezentace aplikace PowerPoint</vt:lpstr>
      <vt:lpstr>Female estrogens and contraception pills</vt:lpstr>
      <vt:lpstr>Prezentace aplikace PowerPoint</vt:lpstr>
      <vt:lpstr>Reproduction toxicity, developmental toxicity, embryotoxicity and teratogenicity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NEFROTOXICITY IN VULTURES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163</cp:revision>
  <dcterms:created xsi:type="dcterms:W3CDTF">2010-05-17T15:27:49Z</dcterms:created>
  <dcterms:modified xsi:type="dcterms:W3CDTF">2019-03-14T13:08:34Z</dcterms:modified>
</cp:coreProperties>
</file>