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1"/>
  </p:notesMasterIdLst>
  <p:sldIdLst>
    <p:sldId id="256" r:id="rId2"/>
    <p:sldId id="271" r:id="rId3"/>
    <p:sldId id="268" r:id="rId4"/>
    <p:sldId id="266" r:id="rId5"/>
    <p:sldId id="267" r:id="rId6"/>
    <p:sldId id="269" r:id="rId7"/>
    <p:sldId id="277" r:id="rId8"/>
    <p:sldId id="274" r:id="rId9"/>
    <p:sldId id="275" r:id="rId10"/>
    <p:sldId id="276" r:id="rId11"/>
    <p:sldId id="270" r:id="rId12"/>
    <p:sldId id="288" r:id="rId13"/>
    <p:sldId id="287" r:id="rId14"/>
    <p:sldId id="289" r:id="rId15"/>
    <p:sldId id="280" r:id="rId16"/>
    <p:sldId id="278" r:id="rId17"/>
    <p:sldId id="279" r:id="rId18"/>
    <p:sldId id="273" r:id="rId19"/>
    <p:sldId id="258" r:id="rId20"/>
    <p:sldId id="257" r:id="rId21"/>
    <p:sldId id="272" r:id="rId22"/>
    <p:sldId id="286" r:id="rId23"/>
    <p:sldId id="281" r:id="rId24"/>
    <p:sldId id="282" r:id="rId25"/>
    <p:sldId id="283" r:id="rId26"/>
    <p:sldId id="284" r:id="rId27"/>
    <p:sldId id="285" r:id="rId28"/>
    <p:sldId id="265" r:id="rId29"/>
    <p:sldId id="26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ipro\Documents\jipro\B%20biocompatibility\GACR%20vaskuloendotel\trypsinizace\trypsinizace%20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Jipro\Documents\jipro\B%20biocompatibility\GACR%20vaskuloendotel\trypsinizace\trypsinizace%20al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Jipro\Documents\jipro\B%20biocompatibility\GACR%20vaskuloendotel\life%20imaging\life%20imag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HUVEC!$K$4</c:f>
              <c:strCache>
                <c:ptCount val="1"/>
                <c:pt idx="0">
                  <c:v> CTR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HUVEC!$J$5:$J$8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HUVEC!$K$5:$K$8</c:f>
              <c:numCache>
                <c:formatCode>General</c:formatCode>
                <c:ptCount val="4"/>
                <c:pt idx="0">
                  <c:v>220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HUVEC!$L$4</c:f>
              <c:strCache>
                <c:ptCount val="1"/>
                <c:pt idx="0">
                  <c:v>30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HUVEC!$J$5:$J$8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HUVEC!$L$5:$L$8</c:f>
              <c:numCache>
                <c:formatCode>General</c:formatCode>
                <c:ptCount val="4"/>
                <c:pt idx="0">
                  <c:v>303</c:v>
                </c:pt>
                <c:pt idx="1">
                  <c:v>71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HUVEC!$M$4</c:f>
              <c:strCache>
                <c:ptCount val="1"/>
                <c:pt idx="0">
                  <c:v>10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HUVEC!$J$5:$J$8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HUVEC!$M$5:$M$8</c:f>
              <c:numCache>
                <c:formatCode>General</c:formatCode>
                <c:ptCount val="4"/>
                <c:pt idx="0">
                  <c:v>320</c:v>
                </c:pt>
                <c:pt idx="1">
                  <c:v>54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HUVEC!$N$4</c:f>
              <c:strCache>
                <c:ptCount val="1"/>
                <c:pt idx="0">
                  <c:v>150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HUVEC!$J$5:$J$8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HUVEC!$N$5:$N$8</c:f>
              <c:numCache>
                <c:formatCode>General</c:formatCode>
                <c:ptCount val="4"/>
                <c:pt idx="0">
                  <c:v>268</c:v>
                </c:pt>
                <c:pt idx="1">
                  <c:v>258</c:v>
                </c:pt>
                <c:pt idx="2">
                  <c:v>141</c:v>
                </c:pt>
                <c:pt idx="3">
                  <c:v>131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HUVEC!$O$4</c:f>
              <c:strCache>
                <c:ptCount val="1"/>
                <c:pt idx="0">
                  <c:v>100</c:v>
                </c:pt>
              </c:strCache>
            </c:strRef>
          </c:tx>
          <c:marker>
            <c:symbol val="none"/>
          </c:marker>
          <c:cat>
            <c:numRef>
              <c:f>HUVEC!$J$5:$J$8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HUVEC!$O$5:$O$8</c:f>
              <c:numCache>
                <c:formatCode>General</c:formatCode>
                <c:ptCount val="4"/>
                <c:pt idx="0">
                  <c:v>319</c:v>
                </c:pt>
                <c:pt idx="1">
                  <c:v>73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64576"/>
        <c:axId val="71070464"/>
      </c:lineChart>
      <c:catAx>
        <c:axId val="710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070464"/>
        <c:crosses val="autoZero"/>
        <c:auto val="1"/>
        <c:lblAlgn val="ctr"/>
        <c:lblOffset val="100"/>
        <c:noMultiLvlLbl val="0"/>
      </c:catAx>
      <c:valAx>
        <c:axId val="7107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06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HSVEC!$J$3</c:f>
              <c:strCache>
                <c:ptCount val="1"/>
                <c:pt idx="0">
                  <c:v> CTR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HSVEC!$I$4:$I$7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HSVEC!$J$4:$J$7</c:f>
              <c:numCache>
                <c:formatCode>General</c:formatCode>
                <c:ptCount val="4"/>
                <c:pt idx="0">
                  <c:v>235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HSVEC!$K$3</c:f>
              <c:strCache>
                <c:ptCount val="1"/>
                <c:pt idx="0">
                  <c:v>10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HSVEC!$I$4:$I$7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HSVEC!$K$4:$K$7</c:f>
              <c:numCache>
                <c:formatCode>General</c:formatCode>
                <c:ptCount val="4"/>
                <c:pt idx="0">
                  <c:v>185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HSVEC!$L$3</c:f>
              <c:strCache>
                <c:ptCount val="1"/>
                <c:pt idx="0">
                  <c:v>30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HSVEC!$I$4:$I$7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HSVEC!$L$4:$L$7</c:f>
              <c:numCache>
                <c:formatCode>General</c:formatCode>
                <c:ptCount val="4"/>
                <c:pt idx="0">
                  <c:v>353</c:v>
                </c:pt>
                <c:pt idx="1">
                  <c:v>60</c:v>
                </c:pt>
                <c:pt idx="2">
                  <c:v>58</c:v>
                </c:pt>
                <c:pt idx="3">
                  <c:v>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HSVEC!$M$3</c:f>
              <c:strCache>
                <c:ptCount val="1"/>
                <c:pt idx="0">
                  <c:v>150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HSVEC!$I$4:$I$7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HSVEC!$M$4:$M$7</c:f>
              <c:numCache>
                <c:formatCode>General</c:formatCode>
                <c:ptCount val="4"/>
                <c:pt idx="0">
                  <c:v>259</c:v>
                </c:pt>
                <c:pt idx="1">
                  <c:v>13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45504"/>
        <c:axId val="71447296"/>
      </c:lineChart>
      <c:catAx>
        <c:axId val="7144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47296"/>
        <c:crosses val="autoZero"/>
        <c:auto val="1"/>
        <c:lblAlgn val="ctr"/>
        <c:lblOffset val="100"/>
        <c:noMultiLvlLbl val="0"/>
      </c:catAx>
      <c:valAx>
        <c:axId val="7144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4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attaching!$C$3</c:f>
              <c:strCache>
                <c:ptCount val="1"/>
                <c:pt idx="0">
                  <c:v>K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attaching!$B$4:$B$18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15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cat>
          <c:val>
            <c:numRef>
              <c:f>attaching!$C$4:$C$18</c:f>
              <c:numCache>
                <c:formatCode>General</c:formatCode>
                <c:ptCount val="15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19</c:v>
                </c:pt>
                <c:pt idx="4">
                  <c:v>21</c:v>
                </c:pt>
                <c:pt idx="5">
                  <c:v>24</c:v>
                </c:pt>
                <c:pt idx="6">
                  <c:v>28</c:v>
                </c:pt>
                <c:pt idx="7">
                  <c:v>38</c:v>
                </c:pt>
                <c:pt idx="8">
                  <c:v>51</c:v>
                </c:pt>
                <c:pt idx="9">
                  <c:v>53</c:v>
                </c:pt>
                <c:pt idx="10">
                  <c:v>59</c:v>
                </c:pt>
                <c:pt idx="11">
                  <c:v>59</c:v>
                </c:pt>
                <c:pt idx="12">
                  <c:v>64</c:v>
                </c:pt>
                <c:pt idx="13">
                  <c:v>64</c:v>
                </c:pt>
                <c:pt idx="14">
                  <c:v>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attaching!$D$3</c:f>
              <c:strCache>
                <c:ptCount val="1"/>
                <c:pt idx="0">
                  <c:v>146/30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attaching!$B$4:$B$18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15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cat>
          <c:val>
            <c:numRef>
              <c:f>attaching!$D$4:$D$18</c:f>
              <c:numCache>
                <c:formatCode>General</c:formatCode>
                <c:ptCount val="15"/>
                <c:pt idx="0">
                  <c:v>2</c:v>
                </c:pt>
                <c:pt idx="1">
                  <c:v>11</c:v>
                </c:pt>
                <c:pt idx="2">
                  <c:v>26</c:v>
                </c:pt>
                <c:pt idx="3">
                  <c:v>58</c:v>
                </c:pt>
                <c:pt idx="4">
                  <c:v>83</c:v>
                </c:pt>
                <c:pt idx="5">
                  <c:v>85</c:v>
                </c:pt>
                <c:pt idx="6">
                  <c:v>91</c:v>
                </c:pt>
                <c:pt idx="7">
                  <c:v>92</c:v>
                </c:pt>
                <c:pt idx="8">
                  <c:v>97</c:v>
                </c:pt>
                <c:pt idx="9">
                  <c:v>97</c:v>
                </c:pt>
                <c:pt idx="10">
                  <c:v>99</c:v>
                </c:pt>
                <c:pt idx="11">
                  <c:v>99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attaching!$E$3</c:f>
              <c:strCache>
                <c:ptCount val="1"/>
                <c:pt idx="0">
                  <c:v>148/10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attaching!$B$4:$B$18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15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cat>
          <c:val>
            <c:numRef>
              <c:f>attaching!$E$4:$E$18</c:f>
              <c:numCache>
                <c:formatCode>General</c:formatCode>
                <c:ptCount val="15"/>
                <c:pt idx="0">
                  <c:v>14</c:v>
                </c:pt>
                <c:pt idx="1">
                  <c:v>85</c:v>
                </c:pt>
                <c:pt idx="2">
                  <c:v>126</c:v>
                </c:pt>
                <c:pt idx="3">
                  <c:v>132</c:v>
                </c:pt>
                <c:pt idx="4">
                  <c:v>133</c:v>
                </c:pt>
                <c:pt idx="5">
                  <c:v>133</c:v>
                </c:pt>
                <c:pt idx="6">
                  <c:v>134</c:v>
                </c:pt>
                <c:pt idx="7">
                  <c:v>135</c:v>
                </c:pt>
                <c:pt idx="8">
                  <c:v>137</c:v>
                </c:pt>
                <c:pt idx="9">
                  <c:v>137</c:v>
                </c:pt>
                <c:pt idx="10">
                  <c:v>137</c:v>
                </c:pt>
                <c:pt idx="11">
                  <c:v>137</c:v>
                </c:pt>
                <c:pt idx="12">
                  <c:v>138</c:v>
                </c:pt>
                <c:pt idx="13">
                  <c:v>138</c:v>
                </c:pt>
                <c:pt idx="14">
                  <c:v>139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attaching!$F$3</c:f>
              <c:strCache>
                <c:ptCount val="1"/>
                <c:pt idx="0">
                  <c:v>149/150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attaching!$B$4:$B$18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15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cat>
          <c:val>
            <c:numRef>
              <c:f>attaching!$F$4:$F$18</c:f>
              <c:numCache>
                <c:formatCode>General</c:formatCode>
                <c:ptCount val="15"/>
                <c:pt idx="0">
                  <c:v>5</c:v>
                </c:pt>
                <c:pt idx="1">
                  <c:v>7</c:v>
                </c:pt>
                <c:pt idx="2">
                  <c:v>19</c:v>
                </c:pt>
                <c:pt idx="3">
                  <c:v>29</c:v>
                </c:pt>
                <c:pt idx="4">
                  <c:v>44</c:v>
                </c:pt>
                <c:pt idx="5">
                  <c:v>46</c:v>
                </c:pt>
                <c:pt idx="6">
                  <c:v>51</c:v>
                </c:pt>
                <c:pt idx="7">
                  <c:v>54</c:v>
                </c:pt>
                <c:pt idx="8">
                  <c:v>59</c:v>
                </c:pt>
                <c:pt idx="9">
                  <c:v>62</c:v>
                </c:pt>
                <c:pt idx="10">
                  <c:v>67</c:v>
                </c:pt>
                <c:pt idx="11">
                  <c:v>73</c:v>
                </c:pt>
                <c:pt idx="12">
                  <c:v>79</c:v>
                </c:pt>
                <c:pt idx="13">
                  <c:v>80</c:v>
                </c:pt>
                <c:pt idx="14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93120"/>
        <c:axId val="71494656"/>
      </c:lineChart>
      <c:catAx>
        <c:axId val="714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94656"/>
        <c:crosses val="autoZero"/>
        <c:auto val="1"/>
        <c:lblAlgn val="ctr"/>
        <c:lblOffset val="100"/>
        <c:noMultiLvlLbl val="0"/>
      </c:catAx>
      <c:valAx>
        <c:axId val="714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93120"/>
        <c:crossesAt val="1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0.105</cdr:y>
    </cdr:from>
    <cdr:to>
      <cdr:x>1</cdr:x>
      <cdr:y>0.43833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657600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dirty="0" smtClean="0"/>
            <a:t>  HUVEC</a:t>
          </a:r>
          <a:endParaRPr lang="cs-CZ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0.77913</cdr:x>
      <cdr:y>0.07875</cdr:y>
    </cdr:from>
    <cdr:to>
      <cdr:x>1</cdr:x>
      <cdr:y>0.41208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225552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dirty="0" smtClean="0"/>
            <a:t> HSVEC</a:t>
          </a:r>
          <a:endParaRPr lang="cs-CZ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</cdr:x>
      <cdr:y>0.15286</cdr:y>
    </cdr:from>
    <cdr:to>
      <cdr:x>1</cdr:x>
      <cdr:y>0.26397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78086" y="495316"/>
          <a:ext cx="1094522" cy="360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dirty="0" smtClean="0"/>
            <a:t>VSMC</a:t>
          </a:r>
          <a:endParaRPr lang="cs-CZ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256F-65A9-40C8-9725-9B82F75BD917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54C8-B277-47E0-A082-A172A7E579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74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C54C8-B277-47E0-A082-A172A7E579F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7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72559B-6150-4CA0-A7F1-E264333C1BC5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231511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2315119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8771893" TargetMode="External"/><Relationship Id="rId2" Type="http://schemas.openxmlformats.org/officeDocument/2006/relationships/hyperlink" Target="https://www.ncbi.nlm.nih.gov/pubmed/2825428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dpi.com/1996-1944/12/2/240" TargetMode="External"/><Relationship Id="rId5" Type="http://schemas.openxmlformats.org/officeDocument/2006/relationships/hyperlink" Target="https://www.ncbi.nlm.nih.gov/pubmed/15541680" TargetMode="External"/><Relationship Id="rId4" Type="http://schemas.openxmlformats.org/officeDocument/2006/relationships/hyperlink" Target="https://www.ncbi.nlm.nih.gov/pubmed/2577871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itec.cz/plazmove-technologie-lenka-zajickova/rg9" TargetMode="External"/><Relationship Id="rId2" Type="http://schemas.openxmlformats.org/officeDocument/2006/relationships/hyperlink" Target="http://www.fgu.cas.cz/departments/biomaterialy-a-tkanove-inzenyrstvi?publicationsCount=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uka" TargetMode="External"/><Relationship Id="rId3" Type="http://schemas.openxmlformats.org/officeDocument/2006/relationships/hyperlink" Target="https://cs.wikipedia.org/wiki/Spojen%C3%A9_st%C3%A1ty_americk%C3%A9" TargetMode="External"/><Relationship Id="rId7" Type="http://schemas.openxmlformats.org/officeDocument/2006/relationships/hyperlink" Target="https://cs.wikipedia.org/wiki/Jihoafrick%C3%A1_republika" TargetMode="External"/><Relationship Id="rId12" Type="http://schemas.openxmlformats.org/officeDocument/2006/relationships/hyperlink" Target="https://cs.wikipedia.org/wiki/It%C3%A1lie" TargetMode="External"/><Relationship Id="rId2" Type="http://schemas.openxmlformats.org/officeDocument/2006/relationships/hyperlink" Target="https://cs.wikipedia.org/wiki/Ledvin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s.wikipedia.org/wiki/Srdce" TargetMode="External"/><Relationship Id="rId11" Type="http://schemas.openxmlformats.org/officeDocument/2006/relationships/hyperlink" Target="https://cs.wikipedia.org/wiki/%C5%A0pan%C4%9Blsko" TargetMode="External"/><Relationship Id="rId5" Type="http://schemas.openxmlformats.org/officeDocument/2006/relationships/hyperlink" Target="https://cs.wikipedia.org/wiki/J%C3%A1tra" TargetMode="External"/><Relationship Id="rId10" Type="http://schemas.openxmlformats.org/officeDocument/2006/relationships/hyperlink" Target="https://cs.wikipedia.org/wiki/Obli%C4%8Dej" TargetMode="External"/><Relationship Id="rId4" Type="http://schemas.openxmlformats.org/officeDocument/2006/relationships/hyperlink" Target="https://cs.wikipedia.org/wiki/Slinivka_b%C5%99i%C5%A1n%C3%AD" TargetMode="External"/><Relationship Id="rId9" Type="http://schemas.openxmlformats.org/officeDocument/2006/relationships/hyperlink" Target="https://cs.wikipedia.org/wiki/Franci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calmuseum.cz/akce/az-na-kos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6479" y="1356366"/>
            <a:ext cx="869661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Biomateriály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jejich medicínské využití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3694" y="5373215"/>
            <a:ext cx="589296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Jiřina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Medalová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Petra Černochová</a:t>
            </a:r>
          </a:p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jipro@sci.muni.cz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2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o </a:t>
            </a:r>
            <a:r>
              <a:rPr lang="cs-CZ" dirty="0" err="1" smtClean="0"/>
              <a:t>biomateriálech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9180" y="1844824"/>
            <a:ext cx="88136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Multidisciplinární studium – fyzika + chemie + biologie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                                                 </a:t>
            </a:r>
            <a:r>
              <a:rPr lang="cs-CZ" sz="2000" dirty="0" smtClean="0"/>
              <a:t>+ medicína + informatika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Studium fyzikálních a biologických vlastností materiálů a jejich interakce</a:t>
            </a:r>
          </a:p>
          <a:p>
            <a:r>
              <a:rPr lang="cs-CZ" sz="2000" dirty="0" smtClean="0"/>
              <a:t>     s jejich prostředím v místě </a:t>
            </a:r>
            <a:r>
              <a:rPr lang="cs-CZ" sz="2000" dirty="0" smtClean="0"/>
              <a:t>použití</a:t>
            </a:r>
            <a:r>
              <a:rPr lang="cs-CZ" sz="2000" dirty="0"/>
              <a:t> </a:t>
            </a:r>
            <a:r>
              <a:rPr lang="cs-CZ" sz="2000" dirty="0" smtClean="0"/>
              <a:t>a vyhodnocování získaných </a:t>
            </a:r>
            <a:r>
              <a:rPr lang="cs-CZ" sz="2000" dirty="0" err="1" smtClean="0"/>
              <a:t>infos</a:t>
            </a:r>
            <a:endParaRPr lang="cs-CZ" sz="2000" dirty="0"/>
          </a:p>
        </p:txBody>
      </p:sp>
      <p:pic>
        <p:nvPicPr>
          <p:cNvPr id="2052" name="Picture 4" descr="VÃ½sledek obrÃ¡zku pro biomaterial interdiscipl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44995"/>
            <a:ext cx="3168351" cy="33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cs-CZ" dirty="0" err="1" smtClean="0"/>
              <a:t>Biomateriály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571409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Žádoucí vlastnosti -  biokompatibilita: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                      dobrá </a:t>
            </a:r>
            <a:r>
              <a:rPr lang="cs-CZ" altLang="cs-CZ" dirty="0" err="1" smtClean="0"/>
              <a:t>smáčivost</a:t>
            </a:r>
            <a:r>
              <a:rPr lang="cs-CZ" altLang="cs-CZ" dirty="0"/>
              <a:t>, </a:t>
            </a:r>
            <a:r>
              <a:rPr lang="cs-CZ" altLang="cs-CZ" dirty="0" smtClean="0"/>
              <a:t> volná </a:t>
            </a:r>
            <a:r>
              <a:rPr lang="cs-CZ" altLang="cs-CZ" dirty="0"/>
              <a:t>povrchová energie</a:t>
            </a:r>
            <a:r>
              <a:rPr lang="cs-CZ" altLang="cs-CZ" dirty="0" smtClean="0"/>
              <a:t>,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	      povrchový náboj, konstantní drsnost, </a:t>
            </a:r>
            <a:r>
              <a:rPr lang="cs-CZ" altLang="cs-CZ" dirty="0" err="1" smtClean="0"/>
              <a:t>neimunogennost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	      </a:t>
            </a:r>
            <a:r>
              <a:rPr lang="cs-CZ" altLang="cs-CZ" dirty="0" err="1" smtClean="0"/>
              <a:t>nekarcinogennost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nepyrogennost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                                      někdy </a:t>
            </a:r>
            <a:r>
              <a:rPr lang="cs-CZ" altLang="cs-CZ" dirty="0"/>
              <a:t>je nutná </a:t>
            </a:r>
            <a:r>
              <a:rPr lang="cs-CZ" altLang="cs-CZ" dirty="0" err="1" smtClean="0"/>
              <a:t>samodegradovatelnost</a:t>
            </a:r>
            <a:r>
              <a:rPr lang="cs-CZ" altLang="cs-CZ" dirty="0" smtClean="0"/>
              <a:t> x vysoká stabilita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- musí být </a:t>
            </a:r>
            <a:r>
              <a:rPr lang="cs-CZ" altLang="cs-CZ" dirty="0" err="1" smtClean="0"/>
              <a:t>sterilizovatelný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		    - výroba musí být ekonomicky</a:t>
            </a:r>
            <a:r>
              <a:rPr lang="cs-CZ" altLang="cs-CZ" dirty="0"/>
              <a:t>, časově i ekologicky </a:t>
            </a:r>
            <a:r>
              <a:rPr lang="cs-CZ" altLang="cs-CZ" dirty="0" smtClean="0"/>
              <a:t>nenáročná</a:t>
            </a:r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Postup testování </a:t>
            </a:r>
            <a:r>
              <a:rPr lang="cs-CZ" altLang="cs-CZ" dirty="0" smtClean="0"/>
              <a:t>-  </a:t>
            </a:r>
            <a:r>
              <a:rPr lang="cs-CZ" altLang="cs-CZ" i="1" dirty="0" smtClean="0"/>
              <a:t>in </a:t>
            </a:r>
            <a:r>
              <a:rPr lang="cs-CZ" altLang="cs-CZ" i="1" dirty="0" smtClean="0"/>
              <a:t>vitro </a:t>
            </a:r>
            <a:r>
              <a:rPr lang="cs-CZ" altLang="cs-CZ" dirty="0" smtClean="0"/>
              <a:t>– </a:t>
            </a:r>
            <a:r>
              <a:rPr lang="cs-CZ" altLang="cs-CZ" dirty="0" smtClean="0"/>
              <a:t>cytotoxicita (cytokinetické parametry), mutagenita, 				   </a:t>
            </a:r>
            <a:r>
              <a:rPr lang="cs-CZ" altLang="cs-CZ" dirty="0" err="1" smtClean="0"/>
              <a:t>imunogenita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		- buněčné kultury – analogická tkáň, buněčný model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</a:t>
            </a:r>
            <a:r>
              <a:rPr lang="cs-CZ" altLang="cs-CZ" dirty="0" smtClean="0"/>
              <a:t>  </a:t>
            </a:r>
            <a:r>
              <a:rPr lang="cs-CZ" altLang="cs-CZ" dirty="0" smtClean="0"/>
              <a:t>-  </a:t>
            </a:r>
            <a:r>
              <a:rPr lang="cs-CZ" altLang="cs-CZ" i="1" dirty="0" smtClean="0"/>
              <a:t>in </a:t>
            </a:r>
            <a:r>
              <a:rPr lang="cs-CZ" altLang="cs-CZ" i="1" dirty="0" err="1" smtClean="0"/>
              <a:t>vivo</a:t>
            </a:r>
            <a:r>
              <a:rPr lang="cs-CZ" altLang="cs-CZ" i="1" dirty="0" smtClean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pyrogenita</a:t>
            </a:r>
            <a:r>
              <a:rPr lang="cs-CZ" altLang="cs-CZ" dirty="0" smtClean="0"/>
              <a:t>, systémová a akutní toxicita, </a:t>
            </a:r>
            <a:r>
              <a:rPr lang="cs-CZ" altLang="cs-CZ" dirty="0" err="1" smtClean="0"/>
              <a:t>imunogenita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dirty="0" smtClean="0"/>
              <a:t>                                                  </a:t>
            </a:r>
            <a:r>
              <a:rPr lang="cs-CZ" altLang="cs-CZ" dirty="0" err="1" smtClean="0"/>
              <a:t>karcinogenita</a:t>
            </a:r>
            <a:r>
              <a:rPr lang="cs-CZ" altLang="cs-CZ" dirty="0" smtClean="0"/>
              <a:t>, mutagenita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		- myši     prasátka       lidé</a:t>
            </a: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•"/>
            </a:pPr>
            <a:endParaRPr lang="cs-CZ" alt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779912" y="64533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004048" y="64533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26" y="-603448"/>
            <a:ext cx="8229600" cy="1600200"/>
          </a:xfrm>
        </p:spPr>
        <p:txBody>
          <a:bodyPr/>
          <a:lstStyle/>
          <a:p>
            <a:r>
              <a:rPr lang="cs-CZ" dirty="0" smtClean="0"/>
              <a:t>Metody </a:t>
            </a:r>
            <a:r>
              <a:rPr lang="cs-CZ" i="1" dirty="0" smtClean="0"/>
              <a:t>in vitro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347" y="980728"/>
            <a:ext cx="879439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Cytokinetické parametry:</a:t>
            </a:r>
          </a:p>
          <a:p>
            <a:r>
              <a:rPr lang="cs-CZ" sz="2000" b="1" dirty="0" smtClean="0"/>
              <a:t>Proliferace + </a:t>
            </a:r>
            <a:r>
              <a:rPr lang="cs-CZ" sz="2000" b="1" dirty="0" err="1" smtClean="0"/>
              <a:t>viabilita</a:t>
            </a:r>
            <a:endParaRPr lang="cs-CZ" sz="2000" b="1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formazánové</a:t>
            </a:r>
            <a:r>
              <a:rPr lang="cs-CZ" dirty="0" smtClean="0"/>
              <a:t> soli metabolizované mitochondriemi za vzniku zbarvení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Resazurin</a:t>
            </a:r>
            <a:r>
              <a:rPr lang="cs-CZ" dirty="0" smtClean="0"/>
              <a:t> –  fluorescenční </a:t>
            </a:r>
            <a:r>
              <a:rPr lang="cs-CZ" dirty="0" err="1" smtClean="0"/>
              <a:t>resorufin</a:t>
            </a:r>
            <a:r>
              <a:rPr lang="cs-CZ" dirty="0" smtClean="0"/>
              <a:t> </a:t>
            </a:r>
          </a:p>
          <a:p>
            <a:r>
              <a:rPr lang="cs-CZ" sz="2000" b="1" dirty="0" smtClean="0"/>
              <a:t>Buněčná </a:t>
            </a:r>
            <a:r>
              <a:rPr lang="cs-CZ" sz="2000" b="1" dirty="0"/>
              <a:t>smrt 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apoptóza</a:t>
            </a:r>
            <a:r>
              <a:rPr lang="cs-CZ" dirty="0" smtClean="0"/>
              <a:t>: DNA žebřík, aktivace </a:t>
            </a:r>
            <a:r>
              <a:rPr lang="cs-CZ" dirty="0" err="1" smtClean="0"/>
              <a:t>kaspáz</a:t>
            </a:r>
            <a:r>
              <a:rPr lang="cs-CZ" dirty="0" smtClean="0"/>
              <a:t>, </a:t>
            </a:r>
            <a:r>
              <a:rPr lang="cs-CZ" dirty="0" err="1" smtClean="0"/>
              <a:t>annexin</a:t>
            </a:r>
            <a:r>
              <a:rPr lang="cs-CZ" dirty="0" smtClean="0"/>
              <a:t> V/PI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a</a:t>
            </a:r>
            <a:r>
              <a:rPr lang="cs-CZ" dirty="0" err="1" smtClean="0"/>
              <a:t>utofágie</a:t>
            </a:r>
            <a:r>
              <a:rPr lang="cs-CZ" dirty="0" smtClean="0"/>
              <a:t>: značení </a:t>
            </a:r>
            <a:r>
              <a:rPr lang="cs-CZ" dirty="0" err="1" smtClean="0"/>
              <a:t>autofagosomů</a:t>
            </a:r>
            <a:r>
              <a:rPr lang="cs-CZ" dirty="0" smtClean="0"/>
              <a:t> </a:t>
            </a:r>
            <a:r>
              <a:rPr lang="cs-CZ" dirty="0" err="1" smtClean="0"/>
              <a:t>CytoID</a:t>
            </a:r>
            <a:endParaRPr lang="cs-CZ" dirty="0" smtClean="0"/>
          </a:p>
          <a:p>
            <a:r>
              <a:rPr lang="cs-CZ" sz="2000" b="1" dirty="0"/>
              <a:t>Diferenciace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Markery</a:t>
            </a:r>
            <a:r>
              <a:rPr lang="cs-CZ" dirty="0" smtClean="0"/>
              <a:t> diferenciace specifické pro dané buňky (</a:t>
            </a:r>
            <a:r>
              <a:rPr lang="cs-CZ" dirty="0" err="1" smtClean="0"/>
              <a:t>qRT</a:t>
            </a:r>
            <a:r>
              <a:rPr lang="cs-CZ" dirty="0" smtClean="0"/>
              <a:t>-PCR) </a:t>
            </a:r>
          </a:p>
          <a:p>
            <a:r>
              <a:rPr lang="cs-CZ" dirty="0" smtClean="0"/>
              <a:t>A</a:t>
            </a:r>
            <a:r>
              <a:rPr lang="cs-CZ" sz="2000" b="1" dirty="0"/>
              <a:t>dheze 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Wash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testy, cell </a:t>
            </a:r>
            <a:r>
              <a:rPr lang="cs-CZ" dirty="0" err="1" smtClean="0"/>
              <a:t>scratching</a:t>
            </a:r>
            <a:r>
              <a:rPr lang="cs-CZ" dirty="0" smtClean="0"/>
              <a:t>, studium motility </a:t>
            </a:r>
          </a:p>
          <a:p>
            <a:r>
              <a:rPr lang="cs-CZ" dirty="0" smtClean="0"/>
              <a:t>                                   </a:t>
            </a:r>
          </a:p>
          <a:p>
            <a:r>
              <a:rPr lang="cs-CZ" sz="2400" dirty="0" smtClean="0"/>
              <a:t>Mutagenita </a:t>
            </a:r>
            <a:r>
              <a:rPr lang="cs-CZ" sz="2400" dirty="0"/>
              <a:t>a </a:t>
            </a:r>
            <a:r>
              <a:rPr lang="cs-CZ" sz="2400" dirty="0" err="1"/>
              <a:t>karcinogenita</a:t>
            </a:r>
            <a:endParaRPr lang="cs-CZ" sz="2400" dirty="0"/>
          </a:p>
          <a:p>
            <a:r>
              <a:rPr lang="cs-CZ" sz="2000" b="1" dirty="0" err="1"/>
              <a:t>Amesův</a:t>
            </a:r>
            <a:r>
              <a:rPr lang="cs-CZ" sz="2000" b="1" dirty="0"/>
              <a:t> test </a:t>
            </a:r>
            <a:r>
              <a:rPr lang="cs-CZ" dirty="0" smtClean="0"/>
              <a:t>– </a:t>
            </a:r>
            <a:r>
              <a:rPr lang="cs-CZ" dirty="0" err="1" smtClean="0"/>
              <a:t>prokaryota</a:t>
            </a:r>
            <a:r>
              <a:rPr lang="cs-CZ" dirty="0" smtClean="0"/>
              <a:t> </a:t>
            </a:r>
            <a:r>
              <a:rPr lang="cs-CZ" i="1" dirty="0" err="1" smtClean="0"/>
              <a:t>Salmonella</a:t>
            </a:r>
            <a:r>
              <a:rPr lang="cs-CZ" i="1" dirty="0" smtClean="0"/>
              <a:t> </a:t>
            </a:r>
            <a:r>
              <a:rPr lang="cs-CZ" i="1" dirty="0" err="1" smtClean="0"/>
              <a:t>typhimurium</a:t>
            </a:r>
            <a:endParaRPr lang="cs-CZ" i="1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- mutace v histidinu a sleduje se zpětné mutování v selekčním médiu</a:t>
            </a:r>
            <a:endParaRPr lang="cs-CZ" dirty="0"/>
          </a:p>
          <a:p>
            <a:r>
              <a:rPr lang="cs-CZ" sz="2000" b="1" dirty="0"/>
              <a:t>Test na  získané chromozomové aberace </a:t>
            </a:r>
            <a:r>
              <a:rPr lang="cs-CZ" dirty="0" smtClean="0"/>
              <a:t>-  nutné vyšetření karyotypu </a:t>
            </a:r>
          </a:p>
          <a:p>
            <a:r>
              <a:rPr lang="cs-CZ" dirty="0"/>
              <a:t>	</a:t>
            </a:r>
            <a:r>
              <a:rPr lang="cs-CZ" dirty="0" smtClean="0"/>
              <a:t>	nad 5% mutovaných buněk = vysoká mutagenita</a:t>
            </a:r>
          </a:p>
          <a:p>
            <a:endParaRPr lang="cs-CZ" dirty="0"/>
          </a:p>
          <a:p>
            <a:r>
              <a:rPr lang="cs-CZ" sz="2400" dirty="0" err="1"/>
              <a:t>Imunogenita</a:t>
            </a:r>
            <a:r>
              <a:rPr lang="cs-CZ" sz="2400" dirty="0"/>
              <a:t> </a:t>
            </a:r>
            <a:r>
              <a:rPr lang="cs-CZ" dirty="0" smtClean="0"/>
              <a:t>–test produkce </a:t>
            </a:r>
            <a:r>
              <a:rPr lang="cs-CZ" dirty="0" err="1" smtClean="0"/>
              <a:t>TNFa</a:t>
            </a:r>
            <a:r>
              <a:rPr lang="cs-CZ" dirty="0" smtClean="0"/>
              <a:t> a IL6 na myších makrofázích</a:t>
            </a:r>
            <a:r>
              <a:rPr lang="cs-CZ" dirty="0"/>
              <a:t> </a:t>
            </a:r>
            <a:r>
              <a:rPr lang="cs-CZ" dirty="0" smtClean="0"/>
              <a:t>(ELISA)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8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6726" y="-603448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smtClean="0"/>
              <a:t>Metody </a:t>
            </a:r>
            <a:r>
              <a:rPr lang="cs-CZ" i="1" dirty="0" smtClean="0"/>
              <a:t>in </a:t>
            </a:r>
            <a:r>
              <a:rPr lang="cs-CZ" i="1" dirty="0" err="1" smtClean="0"/>
              <a:t>vivo</a:t>
            </a:r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996752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/>
              <a:t>Vložení materiálu do pokusných modelů a následná měření: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Měření teploty těla (</a:t>
            </a:r>
            <a:r>
              <a:rPr lang="cs-CZ" altLang="cs-CZ" dirty="0" err="1" smtClean="0"/>
              <a:t>pyrogenita</a:t>
            </a:r>
            <a:r>
              <a:rPr lang="cs-CZ" altLang="cs-CZ" dirty="0" smtClean="0"/>
              <a:t>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Studium imunitního systému (</a:t>
            </a:r>
            <a:r>
              <a:rPr lang="cs-CZ" altLang="cs-CZ" dirty="0" err="1" smtClean="0"/>
              <a:t>imunogenita</a:t>
            </a:r>
            <a:r>
              <a:rPr lang="cs-CZ" altLang="cs-CZ" dirty="0" smtClean="0"/>
              <a:t>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Celkový zdravotní stav - váha, motilita, aktivita metabolismu - toxicita 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Celotělové  metody zobrazení – CT, MR, </a:t>
            </a:r>
            <a:r>
              <a:rPr lang="cs-CZ" altLang="cs-CZ" dirty="0" err="1" smtClean="0"/>
              <a:t>fluorescece</a:t>
            </a:r>
            <a:r>
              <a:rPr lang="cs-CZ" altLang="cs-CZ" dirty="0" smtClean="0"/>
              <a:t>, chemiluminiscence – </a:t>
            </a:r>
          </a:p>
          <a:p>
            <a:pPr marL="742950" lvl="1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 studium vzniku nádorů (</a:t>
            </a:r>
            <a:r>
              <a:rPr lang="cs-CZ" altLang="cs-CZ" dirty="0" err="1" smtClean="0"/>
              <a:t>karcinogenita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err="1" smtClean="0"/>
              <a:t>Transkriptom</a:t>
            </a:r>
            <a:r>
              <a:rPr lang="cs-CZ" altLang="cs-CZ" dirty="0" smtClean="0"/>
              <a:t> – změny v hlavních signálních drahách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  <p:pic>
        <p:nvPicPr>
          <p:cNvPr id="4098" name="Picture 2" descr="http://www.mouseimaging.ca/gallery/assets/gallery_mri_mous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6681" y="3074221"/>
            <a:ext cx="2214155" cy="52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4" descr="https://www.pnas.org/content/pnas/111/6/E682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339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1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51764" y="116632"/>
            <a:ext cx="8229600" cy="979512"/>
          </a:xfrm>
        </p:spPr>
        <p:txBody>
          <a:bodyPr/>
          <a:lstStyle/>
          <a:p>
            <a:r>
              <a:rPr lang="cs-CZ" dirty="0" smtClean="0"/>
              <a:t>Nejpoužívanější materiály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8" y="1196753"/>
            <a:ext cx="715304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7534" y="6488668"/>
            <a:ext cx="382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https://slideplayer.cz/slide/2315119/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82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796" y="-13886"/>
            <a:ext cx="8229600" cy="979512"/>
          </a:xfrm>
        </p:spPr>
        <p:txBody>
          <a:bodyPr/>
          <a:lstStyle/>
          <a:p>
            <a:r>
              <a:rPr lang="cs-CZ" dirty="0" smtClean="0"/>
              <a:t>Nejpoužívanější materiály</a:t>
            </a:r>
            <a:endParaRPr lang="cs-CZ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0" y="1073161"/>
            <a:ext cx="7992887" cy="5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45930" y="6488668"/>
            <a:ext cx="382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https://slideplayer.cz/slide/2315119/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9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94796" y="-13886"/>
            <a:ext cx="8229600" cy="979512"/>
          </a:xfrm>
        </p:spPr>
        <p:txBody>
          <a:bodyPr/>
          <a:lstStyle/>
          <a:p>
            <a:r>
              <a:rPr lang="cs-CZ" dirty="0" smtClean="0"/>
              <a:t>Nejpoužívanější materiály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7469"/>
            <a:ext cx="7344816" cy="553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3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Biomateriály</a:t>
            </a:r>
            <a:r>
              <a:rPr lang="cs-CZ" dirty="0" smtClean="0"/>
              <a:t> a plazma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060848"/>
            <a:ext cx="87280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Osteoartritida – kostní implantáty pokryté </a:t>
            </a:r>
            <a:r>
              <a:rPr lang="cs-CZ" dirty="0" err="1" smtClean="0"/>
              <a:t>hydroxyapatitem</a:t>
            </a:r>
            <a:r>
              <a:rPr lang="cs-CZ" dirty="0" smtClean="0"/>
              <a:t> pomocí plazmy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www.ncbi.nlm.nih.gov/pubmed/28254288</a:t>
            </a:r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       - CaO-SiO2 plazmou </a:t>
            </a:r>
            <a:r>
              <a:rPr lang="cs-CZ" dirty="0" smtClean="0"/>
              <a:t>nasprejovaný </a:t>
            </a:r>
            <a:r>
              <a:rPr lang="cs-CZ" dirty="0" smtClean="0"/>
              <a:t>na keramiku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</a:t>
            </a:r>
            <a:r>
              <a:rPr lang="cs-CZ" dirty="0">
                <a:hlinkClick r:id="rId3"/>
              </a:rPr>
              <a:t>https://www.ncbi.nlm.nih.gov/pubmed/18771893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Kardiovaskulární systém  - chlopně s nepřilnavými vrstvami</a:t>
            </a:r>
          </a:p>
          <a:p>
            <a:r>
              <a:rPr lang="cs-CZ" dirty="0"/>
              <a:t>	</a:t>
            </a:r>
            <a:r>
              <a:rPr lang="cs-CZ" dirty="0" smtClean="0"/>
              <a:t>                              -  </a:t>
            </a:r>
            <a:r>
              <a:rPr lang="cs-CZ" dirty="0" err="1" smtClean="0"/>
              <a:t>hydrogely</a:t>
            </a:r>
            <a:r>
              <a:rPr lang="cs-CZ" dirty="0" smtClean="0"/>
              <a:t> s imobilizovanými kmenovými buňkami</a:t>
            </a:r>
          </a:p>
          <a:p>
            <a:r>
              <a:rPr lang="cs-CZ" dirty="0" smtClean="0"/>
              <a:t>                                                 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www.ncbi.nlm.nih.gov/pubmed/25778713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Intervertebral</a:t>
            </a:r>
            <a:r>
              <a:rPr lang="cs-CZ" dirty="0" smtClean="0"/>
              <a:t> </a:t>
            </a:r>
            <a:r>
              <a:rPr lang="cs-CZ" dirty="0" err="1" smtClean="0"/>
              <a:t>disc</a:t>
            </a:r>
            <a:r>
              <a:rPr lang="cs-CZ" dirty="0" smtClean="0"/>
              <a:t> – plazmou  </a:t>
            </a:r>
            <a:r>
              <a:rPr lang="cs-CZ" dirty="0" err="1" smtClean="0"/>
              <a:t>naspreovaný</a:t>
            </a:r>
            <a:r>
              <a:rPr lang="cs-CZ" dirty="0" smtClean="0"/>
              <a:t> titan nebo  titan + fosforečnan vápenatý</a:t>
            </a:r>
          </a:p>
          <a:p>
            <a:r>
              <a:rPr lang="cs-CZ" dirty="0" smtClean="0"/>
              <a:t>                                     </a:t>
            </a:r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://www.ncbi.nlm.nih.gov/pubmed/15541680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Arteficiální cévy -  nejrůznější </a:t>
            </a:r>
            <a:r>
              <a:rPr lang="cs-CZ" u="sng" dirty="0" smtClean="0"/>
              <a:t>polymery </a:t>
            </a:r>
            <a:r>
              <a:rPr lang="cs-CZ" u="sng" dirty="0" err="1" smtClean="0"/>
              <a:t>funkcionalizované</a:t>
            </a:r>
            <a:r>
              <a:rPr lang="cs-CZ" u="sng" dirty="0" smtClean="0"/>
              <a:t> plazmou</a:t>
            </a:r>
          </a:p>
          <a:p>
            <a:r>
              <a:rPr lang="cs-CZ" dirty="0" smtClean="0"/>
              <a:t> 		</a:t>
            </a:r>
            <a:r>
              <a:rPr lang="cs-CZ" dirty="0" smtClean="0">
                <a:hlinkClick r:id="rId6"/>
              </a:rPr>
              <a:t>https</a:t>
            </a:r>
            <a:r>
              <a:rPr lang="cs-CZ" dirty="0">
                <a:hlinkClick r:id="rId6"/>
              </a:rPr>
              <a:t>://www.mdpi.com/1996-1944/12/2/240</a:t>
            </a:r>
            <a:endParaRPr lang="cs-CZ" u="sng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5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Obdélník 3"/>
          <p:cNvSpPr>
            <a:spLocks noChangeArrowheads="1"/>
          </p:cNvSpPr>
          <p:nvPr/>
        </p:nvSpPr>
        <p:spPr bwMode="auto">
          <a:xfrm>
            <a:off x="0" y="1557338"/>
            <a:ext cx="92525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cs-CZ" altLang="cs-CZ" sz="2400" dirty="0" smtClean="0"/>
              <a:t>skupina </a:t>
            </a:r>
            <a:r>
              <a:rPr lang="cs-CZ" altLang="cs-CZ" sz="2400" dirty="0"/>
              <a:t>plazmových technologií  na CEITEC (Doc. Zajíčková</a:t>
            </a:r>
            <a:r>
              <a:rPr lang="cs-CZ" altLang="cs-CZ" sz="2400" dirty="0" smtClean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cs-CZ" altLang="cs-CZ" sz="2400" dirty="0" err="1" smtClean="0"/>
              <a:t>Biomateriály</a:t>
            </a:r>
            <a:r>
              <a:rPr lang="cs-CZ" altLang="cs-CZ" sz="2400" dirty="0" smtClean="0"/>
              <a:t> a tkáňové inženýrství, (FGÚ AVČR, doc. </a:t>
            </a:r>
            <a:r>
              <a:rPr lang="cs-CZ" altLang="cs-CZ" sz="2400" dirty="0" err="1" smtClean="0"/>
              <a:t>Bačáková</a:t>
            </a:r>
            <a:r>
              <a:rPr lang="cs-CZ" altLang="cs-CZ" sz="2400" dirty="0" smtClean="0"/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1800" u="sng" dirty="0" smtClean="0">
                <a:hlinkClick r:id="rId2"/>
              </a:rPr>
              <a:t>http</a:t>
            </a:r>
            <a:r>
              <a:rPr lang="cs-CZ" sz="1800" u="sng" dirty="0">
                <a:hlinkClick r:id="rId2"/>
              </a:rPr>
              <a:t>://</a:t>
            </a:r>
            <a:r>
              <a:rPr lang="cs-CZ" sz="1800" u="sng" dirty="0" smtClean="0">
                <a:hlinkClick r:id="rId2"/>
              </a:rPr>
              <a:t>www.fgu.cas.cz/departments/biomaterialy-a-tkanove-i    </a:t>
            </a:r>
            <a:r>
              <a:rPr lang="cs-CZ" sz="1800" u="sng" dirty="0" err="1" smtClean="0">
                <a:hlinkClick r:id="rId2"/>
              </a:rPr>
              <a:t>inzenyrstvi?publicationsCount</a:t>
            </a:r>
            <a:r>
              <a:rPr lang="cs-CZ" sz="1800" u="sng" dirty="0" smtClean="0">
                <a:hlinkClick r:id="rId2"/>
              </a:rPr>
              <a:t>=20</a:t>
            </a:r>
            <a:endParaRPr lang="cs-CZ" altLang="cs-CZ" sz="1800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729135" y="2132856"/>
            <a:ext cx="668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800" dirty="0">
                <a:hlinkClick r:id="rId3"/>
              </a:rPr>
              <a:t>https://www.ceitec.cz/plazmove-technologie-lenka-zajickova/rg9</a:t>
            </a:r>
            <a:endParaRPr lang="cs-CZ" alt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429309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/>
              <a:t>GAČR projekt: </a:t>
            </a:r>
            <a:r>
              <a:rPr lang="cs-CZ" b="1" dirty="0"/>
              <a:t>Plazmové polymery připravené na </a:t>
            </a:r>
            <a:r>
              <a:rPr lang="cs-CZ" b="1" dirty="0" err="1"/>
              <a:t>nanovlákenných</a:t>
            </a:r>
            <a:r>
              <a:rPr lang="cs-CZ" b="1" dirty="0"/>
              <a:t> membránách pro inženýrství cévní tkáně</a:t>
            </a:r>
            <a:endParaRPr lang="cs-CZ" altLang="cs-CZ" b="1" dirty="0" smtClean="0"/>
          </a:p>
          <a:p>
            <a:endParaRPr lang="cs-CZ" altLang="cs-CZ" dirty="0"/>
          </a:p>
          <a:p>
            <a:r>
              <a:rPr lang="cs-CZ" altLang="cs-CZ" dirty="0" smtClean="0"/>
              <a:t>Povrchy </a:t>
            </a:r>
            <a:r>
              <a:rPr lang="cs-CZ" altLang="cs-CZ" dirty="0"/>
              <a:t>tvořené </a:t>
            </a:r>
            <a:r>
              <a:rPr lang="cs-CZ" altLang="cs-CZ" dirty="0" err="1"/>
              <a:t>polykaprolaktonem</a:t>
            </a:r>
            <a:r>
              <a:rPr lang="cs-CZ" altLang="cs-CZ" dirty="0"/>
              <a:t> </a:t>
            </a:r>
            <a:r>
              <a:rPr lang="cs-CZ" altLang="cs-CZ" dirty="0" err="1"/>
              <a:t>spřadeným</a:t>
            </a:r>
            <a:r>
              <a:rPr lang="cs-CZ" altLang="cs-CZ" dirty="0"/>
              <a:t> do </a:t>
            </a:r>
            <a:r>
              <a:rPr lang="cs-CZ" altLang="cs-CZ" dirty="0" err="1"/>
              <a:t>nanovláken</a:t>
            </a:r>
            <a:r>
              <a:rPr lang="cs-CZ" altLang="cs-CZ" dirty="0"/>
              <a:t> </a:t>
            </a:r>
            <a:r>
              <a:rPr lang="cs-CZ" altLang="cs-CZ" dirty="0" smtClean="0"/>
              <a:t>a </a:t>
            </a:r>
            <a:r>
              <a:rPr lang="cs-CZ" altLang="cs-CZ" dirty="0" err="1"/>
              <a:t>funkcionalizované</a:t>
            </a:r>
            <a:r>
              <a:rPr lang="cs-CZ" altLang="cs-CZ" dirty="0"/>
              <a:t> aminy jsou vhodnými nosiči pro náhrady cév</a:t>
            </a:r>
          </a:p>
          <a:p>
            <a:endParaRPr lang="cs-CZ" altLang="cs-CZ" dirty="0"/>
          </a:p>
          <a:p>
            <a:r>
              <a:rPr lang="cs-CZ" altLang="cs-CZ" dirty="0"/>
              <a:t>Studium endotelových a kmenových buněk</a:t>
            </a:r>
          </a:p>
        </p:txBody>
      </p:sp>
    </p:spTree>
    <p:extLst>
      <p:ext uri="{BB962C8B-B14F-4D97-AF65-F5344CB8AC3E}">
        <p14:creationId xmlns:p14="http://schemas.microsoft.com/office/powerpoint/2010/main" val="34903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1600200"/>
          </a:xfrm>
        </p:spPr>
        <p:txBody>
          <a:bodyPr/>
          <a:lstStyle/>
          <a:p>
            <a:r>
              <a:rPr lang="cs-CZ" dirty="0" smtClean="0"/>
              <a:t>Co všechno lze nahradit??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Organické náhrady</a:t>
            </a:r>
          </a:p>
          <a:p>
            <a:r>
              <a:rPr lang="cs-CZ" dirty="0" smtClean="0"/>
              <a:t>Kůže a kožní deriváty</a:t>
            </a:r>
          </a:p>
          <a:p>
            <a:pPr lvl="1"/>
            <a:r>
              <a:rPr lang="cs-CZ" dirty="0" smtClean="0"/>
              <a:t>Kůže, Vlasy, zuby, boltce, nos</a:t>
            </a:r>
          </a:p>
          <a:p>
            <a:r>
              <a:rPr lang="cs-CZ" dirty="0" smtClean="0"/>
              <a:t>Orgány </a:t>
            </a:r>
          </a:p>
          <a:p>
            <a:pPr lvl="1"/>
            <a:r>
              <a:rPr lang="cs-CZ" dirty="0" smtClean="0"/>
              <a:t>ledviny</a:t>
            </a:r>
            <a:r>
              <a:rPr lang="cs-CZ" dirty="0"/>
              <a:t>, srdce, </a:t>
            </a:r>
            <a:r>
              <a:rPr lang="cs-CZ" dirty="0" smtClean="0"/>
              <a:t>játra, plíce</a:t>
            </a:r>
            <a:r>
              <a:rPr lang="cs-CZ" dirty="0"/>
              <a:t>, </a:t>
            </a:r>
            <a:r>
              <a:rPr lang="cs-CZ" dirty="0" smtClean="0"/>
              <a:t>pankreas, penis</a:t>
            </a:r>
            <a:endParaRPr lang="cs-CZ" dirty="0"/>
          </a:p>
          <a:p>
            <a:r>
              <a:rPr lang="cs-CZ" dirty="0" smtClean="0"/>
              <a:t>Tkáně</a:t>
            </a:r>
          </a:p>
          <a:p>
            <a:pPr lvl="1"/>
            <a:r>
              <a:rPr lang="cs-CZ" dirty="0" smtClean="0"/>
              <a:t>Rohovka, mozková plena, céva, kost, šlacha, srdeční chlopeň, končetina, prst </a:t>
            </a:r>
          </a:p>
          <a:p>
            <a:r>
              <a:rPr lang="cs-CZ" dirty="0" smtClean="0"/>
              <a:t>Buňky</a:t>
            </a:r>
          </a:p>
          <a:p>
            <a:pPr lvl="1"/>
            <a:r>
              <a:rPr lang="cs-CZ" dirty="0" smtClean="0"/>
              <a:t>Kostní dřeň, naprogramované T buňky, spermie, vajíčka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Neorganické náhrady</a:t>
            </a:r>
          </a:p>
          <a:p>
            <a:pPr lvl="1"/>
            <a:r>
              <a:rPr lang="cs-CZ" dirty="0" smtClean="0"/>
              <a:t>Falešné oko</a:t>
            </a:r>
          </a:p>
          <a:p>
            <a:pPr lvl="1"/>
            <a:r>
              <a:rPr lang="cs-CZ" dirty="0" smtClean="0"/>
              <a:t>Kloub, kost</a:t>
            </a:r>
          </a:p>
          <a:p>
            <a:pPr lvl="1"/>
            <a:r>
              <a:rPr lang="cs-CZ" dirty="0" smtClean="0"/>
              <a:t>Končetina, prst</a:t>
            </a:r>
          </a:p>
          <a:p>
            <a:pPr lvl="1"/>
            <a:r>
              <a:rPr lang="cs-CZ" dirty="0" smtClean="0"/>
              <a:t>Zub</a:t>
            </a:r>
          </a:p>
          <a:p>
            <a:pPr lvl="1"/>
            <a:r>
              <a:rPr lang="cs-CZ" dirty="0" smtClean="0"/>
              <a:t>Cévní stent</a:t>
            </a:r>
          </a:p>
          <a:p>
            <a:pPr lvl="1"/>
            <a:r>
              <a:rPr lang="cs-CZ" dirty="0" smtClean="0"/>
              <a:t>Meziobratlová ploténka</a:t>
            </a:r>
          </a:p>
          <a:p>
            <a:pPr lvl="1"/>
            <a:r>
              <a:rPr lang="cs-CZ" dirty="0" smtClean="0"/>
              <a:t>Srdeční chlopně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Kombinace buněk a neorganických nosičů - </a:t>
            </a:r>
            <a:r>
              <a:rPr lang="cs-CZ" b="1" u="sng" dirty="0" err="1" smtClean="0">
                <a:solidFill>
                  <a:srgbClr val="FF0000"/>
                </a:solidFill>
              </a:rPr>
              <a:t>biomateriálů</a:t>
            </a:r>
            <a:endParaRPr lang="cs-CZ" b="1" u="sng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/>
              <a:t>Kůže</a:t>
            </a:r>
          </a:p>
          <a:p>
            <a:pPr lvl="1"/>
            <a:r>
              <a:rPr lang="cs-CZ" dirty="0" smtClean="0"/>
              <a:t>Cévy</a:t>
            </a:r>
          </a:p>
          <a:p>
            <a:pPr lvl="1"/>
            <a:r>
              <a:rPr lang="cs-CZ" dirty="0" smtClean="0"/>
              <a:t>3D modely tkání osídlené buňkami (srdce, ledviny…)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7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Рисунок 1" descr="plasma-polymerisation-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3" b="28732"/>
          <a:stretch>
            <a:fillRect/>
          </a:stretch>
        </p:blipFill>
        <p:spPr bwMode="auto">
          <a:xfrm>
            <a:off x="467544" y="3380540"/>
            <a:ext cx="4682160" cy="30528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0" y="2679563"/>
            <a:ext cx="8208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dirty="0" err="1" smtClean="0">
                <a:solidFill>
                  <a:srgbClr val="FF0000"/>
                </a:solidFill>
              </a:rPr>
              <a:t>Cyclopropylamine</a:t>
            </a:r>
            <a:r>
              <a:rPr lang="cs-CZ" altLang="cs-CZ" sz="1600" dirty="0" smtClean="0">
                <a:solidFill>
                  <a:srgbClr val="FF0000"/>
                </a:solidFill>
              </a:rPr>
              <a:t> + Ar</a:t>
            </a:r>
            <a:endParaRPr lang="cs-CZ" altLang="cs-CZ" sz="1600" dirty="0">
              <a:solidFill>
                <a:srgbClr val="FF0000"/>
              </a:solidFill>
            </a:endParaRPr>
          </a:p>
        </p:txBody>
      </p:sp>
      <p:sp>
        <p:nvSpPr>
          <p:cNvPr id="37893" name="Obdélník 1"/>
          <p:cNvSpPr>
            <a:spLocks noChangeArrowheads="1"/>
          </p:cNvSpPr>
          <p:nvPr/>
        </p:nvSpPr>
        <p:spPr bwMode="auto">
          <a:xfrm>
            <a:off x="6383338" y="4906963"/>
            <a:ext cx="315912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36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altLang="cs-CZ" sz="3600" dirty="0" smtClean="0"/>
              <a:t>Plazmová </a:t>
            </a:r>
            <a:r>
              <a:rPr lang="cs-CZ" altLang="cs-CZ" sz="3600" dirty="0" err="1" smtClean="0"/>
              <a:t>funkcionalizace</a:t>
            </a:r>
            <a:r>
              <a:rPr lang="cs-CZ" altLang="cs-CZ" sz="3600" dirty="0" smtClean="0"/>
              <a:t> povrchů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02" y="1628800"/>
            <a:ext cx="4210472" cy="25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55294" y="42778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Nerezový reaktor s </a:t>
            </a:r>
            <a:r>
              <a:rPr lang="en-US" sz="1600" dirty="0" smtClean="0"/>
              <a:t>diagnostic</a:t>
            </a:r>
            <a:r>
              <a:rPr lang="cs-CZ" sz="1600" dirty="0" err="1" smtClean="0"/>
              <a:t>kými</a:t>
            </a:r>
            <a:r>
              <a:rPr lang="cs-CZ" sz="1600" dirty="0" smtClean="0"/>
              <a:t> metodami</a:t>
            </a:r>
            <a:r>
              <a:rPr lang="en-US" sz="1600" dirty="0" smtClean="0"/>
              <a:t> </a:t>
            </a:r>
            <a:r>
              <a:rPr lang="cs-CZ" sz="1600" dirty="0" smtClean="0"/>
              <a:t> pro plazmu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6488668"/>
            <a:ext cx="4689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Schéma kapacitně vázaného plazmového výboje </a:t>
            </a:r>
            <a:endParaRPr lang="cs-CZ" sz="1600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899592" y="3018117"/>
            <a:ext cx="72008" cy="482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577071" y="6094831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13.56 MHz</a:t>
            </a:r>
          </a:p>
        </p:txBody>
      </p:sp>
    </p:spTree>
    <p:extLst>
      <p:ext uri="{BB962C8B-B14F-4D97-AF65-F5344CB8AC3E}">
        <p14:creationId xmlns:p14="http://schemas.microsoft.com/office/powerpoint/2010/main" val="7977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340768"/>
          </a:xfrm>
        </p:spPr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28592"/>
          </a:xfrm>
        </p:spPr>
        <p:txBody>
          <a:bodyPr>
            <a:normAutofit lnSpcReduction="10000"/>
          </a:bodyPr>
          <a:lstStyle/>
          <a:p>
            <a:r>
              <a:rPr lang="cs-CZ" altLang="cs-CZ" b="1" dirty="0"/>
              <a:t>Plazmatem aktivovaný c</a:t>
            </a:r>
            <a:r>
              <a:rPr lang="en-US" altLang="cs-CZ" b="1" dirty="0"/>
              <a:t>y</a:t>
            </a:r>
            <a:r>
              <a:rPr lang="cs-CZ" altLang="cs-CZ" b="1" dirty="0"/>
              <a:t>k</a:t>
            </a:r>
            <a:r>
              <a:rPr lang="en-US" altLang="cs-CZ" b="1" dirty="0" err="1"/>
              <a:t>lopropylamin</a:t>
            </a:r>
            <a:r>
              <a:rPr lang="cs-CZ" altLang="cs-CZ" b="1" dirty="0"/>
              <a:t> vytváří aktivní aminové (+) funkční skupiny na povrchu polystyrenových misek a </a:t>
            </a:r>
            <a:r>
              <a:rPr lang="cs-CZ" altLang="cs-CZ" b="1" dirty="0" err="1"/>
              <a:t>nanovlákenných</a:t>
            </a:r>
            <a:r>
              <a:rPr lang="cs-CZ" altLang="cs-CZ" b="1" dirty="0"/>
              <a:t> membrán z </a:t>
            </a:r>
            <a:r>
              <a:rPr lang="cs-CZ" altLang="cs-CZ" b="1" dirty="0" err="1" smtClean="0"/>
              <a:t>polykaprolaktonu</a:t>
            </a:r>
            <a:endParaRPr lang="cs-CZ" altLang="cs-CZ" b="1" dirty="0" smtClean="0"/>
          </a:p>
          <a:p>
            <a:pPr marL="0" indent="0">
              <a:spcBef>
                <a:spcPct val="0"/>
              </a:spcBef>
              <a:buNone/>
            </a:pPr>
            <a:endParaRPr lang="cs-CZ" altLang="cs-CZ" b="1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Hlavní změna fenotypu buněk - </a:t>
            </a:r>
            <a:r>
              <a:rPr lang="cs-CZ" altLang="cs-CZ" sz="2000" b="1" dirty="0" smtClean="0"/>
              <a:t>zvýšení odolnosti vůči trypsinu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b="1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Studované buněčné linie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Myoblasty kosterní svaloviny (C2C12)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err="1" smtClean="0"/>
              <a:t>Keratinocyty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HaCaT</a:t>
            </a:r>
            <a:r>
              <a:rPr lang="cs-CZ" altLang="cs-CZ" sz="2000" dirty="0" smtClean="0"/>
              <a:t>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Fibroblasty (LF)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Buňky hladké svaloviny z cévy (VSMC)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Endotelové buňky (HUVEC, HSVEC, CPAE)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/>
              <a:t>3 studované povrchy  - 10 W, 30 W a 150 W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                          	     - </a:t>
            </a:r>
            <a:r>
              <a:rPr lang="cs-CZ" altLang="cs-CZ" sz="2000" dirty="0" err="1"/>
              <a:t>P</a:t>
            </a:r>
            <a:r>
              <a:rPr lang="cs-CZ" altLang="cs-CZ" sz="2000" dirty="0" err="1" smtClean="0"/>
              <a:t>etriho</a:t>
            </a:r>
            <a:r>
              <a:rPr lang="cs-CZ" altLang="cs-CZ" sz="2000" dirty="0" smtClean="0"/>
              <a:t> misky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                               - </a:t>
            </a:r>
            <a:r>
              <a:rPr lang="cs-CZ" altLang="cs-CZ" sz="2000" dirty="0" err="1" smtClean="0"/>
              <a:t>nanovlákna</a:t>
            </a:r>
            <a:r>
              <a:rPr lang="cs-CZ" altLang="cs-CZ" sz="2000" dirty="0" smtClean="0"/>
              <a:t> z </a:t>
            </a:r>
            <a:r>
              <a:rPr lang="cs-CZ" altLang="cs-CZ" sz="2000" dirty="0" err="1" smtClean="0"/>
              <a:t>polykaprolaktonu</a:t>
            </a:r>
            <a:endParaRPr lang="cs-CZ" altLang="cs-CZ" sz="2000" dirty="0" smtClean="0"/>
          </a:p>
          <a:p>
            <a:pPr marL="0" indent="0">
              <a:buNone/>
            </a:pP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Membrány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dirty="0" smtClean="0"/>
              <a:t>Cell </a:t>
            </a:r>
            <a:r>
              <a:rPr lang="cs-CZ" dirty="0" err="1" smtClean="0"/>
              <a:t>crowns</a:t>
            </a:r>
            <a:r>
              <a:rPr lang="cs-CZ" dirty="0" smtClean="0"/>
              <a:t> (</a:t>
            </a:r>
            <a:r>
              <a:rPr lang="cs-CZ" dirty="0" err="1" smtClean="0"/>
              <a:t>Scaffdex</a:t>
            </a:r>
            <a:r>
              <a:rPr lang="cs-CZ" dirty="0" smtClean="0"/>
              <a:t>) – s membránami v 24 W desce</a:t>
            </a:r>
            <a:r>
              <a:rPr lang="cs-CZ" sz="2400" dirty="0" smtClean="0"/>
              <a:t>                             - nejsou průsvitné</a:t>
            </a:r>
            <a:r>
              <a:rPr lang="cs-CZ" sz="2400" dirty="0"/>
              <a:t>, nutné fluorescenční </a:t>
            </a:r>
            <a:r>
              <a:rPr lang="cs-CZ" sz="2400" dirty="0" smtClean="0"/>
              <a:t>barvení</a:t>
            </a:r>
          </a:p>
          <a:p>
            <a:r>
              <a:rPr lang="cs-CZ" dirty="0" smtClean="0"/>
              <a:t>Stanovení cytokinetických parametrů</a:t>
            </a:r>
          </a:p>
          <a:p>
            <a:r>
              <a:rPr lang="cs-CZ" dirty="0" err="1" smtClean="0"/>
              <a:t>Kokultivace</a:t>
            </a:r>
            <a:r>
              <a:rPr lang="cs-CZ" dirty="0" smtClean="0"/>
              <a:t> endotelových buněk a VSMC </a:t>
            </a:r>
          </a:p>
          <a:p>
            <a:pPr marL="0" indent="0">
              <a:buNone/>
            </a:pPr>
            <a:endParaRPr lang="cs-CZ" dirty="0"/>
          </a:p>
          <a:p>
            <a:endParaRPr lang="cs-CZ" sz="2400" dirty="0"/>
          </a:p>
        </p:txBody>
      </p:sp>
      <p:pic>
        <p:nvPicPr>
          <p:cNvPr id="3074" name="Picture 2" descr="VÃ½sledek obrÃ¡zku pro biomaterials for tomorr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8999"/>
            <a:ext cx="4932547" cy="3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12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68760"/>
          </a:xfrm>
        </p:spPr>
        <p:txBody>
          <a:bodyPr/>
          <a:lstStyle/>
          <a:p>
            <a:r>
              <a:rPr lang="cs-CZ" sz="4400" dirty="0" smtClean="0"/>
              <a:t>Odolnost buněk vůči trypsinu I</a:t>
            </a:r>
            <a:endParaRPr lang="cs-CZ" sz="4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02650"/>
              </p:ext>
            </p:extLst>
          </p:nvPr>
        </p:nvGraphicFramePr>
        <p:xfrm>
          <a:off x="1476375" y="1196975"/>
          <a:ext cx="61198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2019158" imgH="1752409" progId="AcroExch.Document.DC">
                  <p:embed/>
                </p:oleObj>
              </mc:Choice>
              <mc:Fallback>
                <p:oleObj name="Acrobat Document" r:id="rId3" imgW="2019158" imgH="17524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1196975"/>
                        <a:ext cx="6119813" cy="531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72200" y="4902259"/>
            <a:ext cx="10128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CTR</a:t>
            </a:r>
          </a:p>
          <a:p>
            <a:r>
              <a:rPr lang="cs-CZ" sz="1200" dirty="0" smtClean="0"/>
              <a:t>10W</a:t>
            </a:r>
          </a:p>
          <a:p>
            <a:r>
              <a:rPr lang="cs-CZ" sz="1200" dirty="0" smtClean="0"/>
              <a:t>30W</a:t>
            </a:r>
          </a:p>
          <a:p>
            <a:r>
              <a:rPr lang="cs-CZ" sz="1200" dirty="0" smtClean="0"/>
              <a:t>150W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56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1656184"/>
          </a:xfrm>
        </p:spPr>
        <p:txBody>
          <a:bodyPr>
            <a:normAutofit/>
          </a:bodyPr>
          <a:lstStyle/>
          <a:p>
            <a:r>
              <a:rPr lang="cs-CZ" dirty="0" smtClean="0"/>
              <a:t>Endotelové buňky – HUVEC – </a:t>
            </a:r>
            <a:r>
              <a:rPr lang="cs-CZ" dirty="0" err="1" smtClean="0"/>
              <a:t>umbilical</a:t>
            </a:r>
            <a:r>
              <a:rPr lang="cs-CZ" dirty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(pupečník)</a:t>
            </a:r>
          </a:p>
          <a:p>
            <a:pPr marL="0" indent="0">
              <a:buNone/>
            </a:pPr>
            <a:r>
              <a:rPr lang="cs-CZ" dirty="0" smtClean="0"/>
              <a:t>                                     -  HSVEC -  </a:t>
            </a:r>
            <a:r>
              <a:rPr lang="cs-CZ" dirty="0" err="1" smtClean="0"/>
              <a:t>vena</a:t>
            </a:r>
            <a:r>
              <a:rPr lang="cs-CZ" dirty="0" smtClean="0"/>
              <a:t> </a:t>
            </a:r>
            <a:r>
              <a:rPr lang="cs-CZ" dirty="0" err="1" smtClean="0"/>
              <a:t>saphena</a:t>
            </a:r>
            <a:r>
              <a:rPr lang="cs-CZ" dirty="0" smtClean="0"/>
              <a:t> (na noze)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-  CPAE –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(plicnice)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68760"/>
          </a:xfrm>
        </p:spPr>
        <p:txBody>
          <a:bodyPr/>
          <a:lstStyle/>
          <a:p>
            <a:r>
              <a:rPr lang="cs-CZ" sz="4400" dirty="0" smtClean="0"/>
              <a:t>Odolnost buněk vůči trypsinu II</a:t>
            </a:r>
            <a:endParaRPr lang="cs-CZ" sz="44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497112"/>
              </p:ext>
            </p:extLst>
          </p:nvPr>
        </p:nvGraphicFramePr>
        <p:xfrm>
          <a:off x="179512" y="3068960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555052"/>
              </p:ext>
            </p:extLst>
          </p:nvPr>
        </p:nvGraphicFramePr>
        <p:xfrm>
          <a:off x="4788024" y="3068960"/>
          <a:ext cx="4248472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/>
          <p:cNvSpPr/>
          <p:nvPr/>
        </p:nvSpPr>
        <p:spPr>
          <a:xfrm>
            <a:off x="3995936" y="465313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44408" y="454512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95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cs-CZ" dirty="0" smtClean="0"/>
              <a:t>Proliferace – 2 dny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18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5102"/>
            <a:ext cx="7416824" cy="506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1681063"/>
            <a:ext cx="10128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30W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19672" y="1681063"/>
            <a:ext cx="10128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10W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1681063"/>
            <a:ext cx="10128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150W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1681063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100W</a:t>
            </a:r>
            <a:endParaRPr lang="cs-CZ" sz="14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436096" y="3438525"/>
            <a:ext cx="0" cy="566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211960" y="3108614"/>
            <a:ext cx="0" cy="566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71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Buňky hned po vysetí - 20 hodin časosběrné video</a:t>
            </a:r>
          </a:p>
          <a:p>
            <a:pPr marL="457200" indent="-457200">
              <a:buAutoNum type="arabicPeriod"/>
            </a:pPr>
            <a:r>
              <a:rPr lang="cs-CZ" dirty="0" smtClean="0"/>
              <a:t>Rychlost přisedání - zvýšená</a:t>
            </a:r>
          </a:p>
          <a:p>
            <a:pPr marL="457200" indent="-457200">
              <a:buAutoNum type="arabicPeriod"/>
            </a:pPr>
            <a:r>
              <a:rPr lang="cs-CZ" dirty="0" smtClean="0"/>
              <a:t>Motilita buněk – </a:t>
            </a:r>
            <a:r>
              <a:rPr lang="cs-CZ" dirty="0" smtClean="0"/>
              <a:t>snížená </a:t>
            </a:r>
            <a:endParaRPr lang="cs-CZ" dirty="0" smtClean="0"/>
          </a:p>
          <a:p>
            <a:r>
              <a:rPr lang="cs-CZ" dirty="0" smtClean="0"/>
              <a:t>Zvýšené adhezní parametry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087429"/>
              </p:ext>
            </p:extLst>
          </p:nvPr>
        </p:nvGraphicFramePr>
        <p:xfrm>
          <a:off x="1691680" y="3581756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444208" y="522920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655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Dlouhá a pestrá historie náhrad tkání a orgánů</a:t>
            </a:r>
          </a:p>
          <a:p>
            <a:r>
              <a:rPr lang="cs-CZ" dirty="0" smtClean="0"/>
              <a:t>Využití plazmy pro modifikace povrchů</a:t>
            </a:r>
          </a:p>
          <a:p>
            <a:r>
              <a:rPr lang="cs-CZ" dirty="0" smtClean="0"/>
              <a:t>CPA aminové vrstvy způsobují </a:t>
            </a:r>
          </a:p>
          <a:p>
            <a:pPr lvl="1"/>
            <a:r>
              <a:rPr lang="cs-CZ" sz="2000" dirty="0" smtClean="0"/>
              <a:t>Zvýšenou </a:t>
            </a:r>
            <a:r>
              <a:rPr lang="cs-CZ" sz="2000" dirty="0" smtClean="0"/>
              <a:t>odolnost buněk vůči trypsinu</a:t>
            </a:r>
          </a:p>
          <a:p>
            <a:pPr lvl="1"/>
            <a:r>
              <a:rPr lang="cs-CZ" sz="2000" dirty="0" smtClean="0"/>
              <a:t>Rychlejší přisedání</a:t>
            </a:r>
          </a:p>
          <a:p>
            <a:pPr lvl="1"/>
            <a:r>
              <a:rPr lang="cs-CZ" sz="2000" dirty="0" smtClean="0"/>
              <a:t>Nižší </a:t>
            </a:r>
            <a:r>
              <a:rPr lang="cs-CZ" sz="2000" dirty="0" smtClean="0"/>
              <a:t>motilitu</a:t>
            </a:r>
            <a:endParaRPr lang="cs-CZ" sz="2000" dirty="0" smtClean="0"/>
          </a:p>
          <a:p>
            <a:pPr lvl="1"/>
            <a:r>
              <a:rPr lang="cs-CZ" sz="2000" dirty="0" smtClean="0"/>
              <a:t>Sníženou proliferaci</a:t>
            </a:r>
            <a:endParaRPr lang="cs-CZ" sz="2000" dirty="0" smtClean="0"/>
          </a:p>
          <a:p>
            <a:pPr lvl="1"/>
            <a:endParaRPr lang="cs-CZ" sz="2000" dirty="0"/>
          </a:p>
          <a:p>
            <a:pPr lvl="1"/>
            <a:r>
              <a:rPr lang="cs-CZ" sz="2000" b="1" dirty="0" smtClean="0"/>
              <a:t>Zvýšení adheze, které ovlivňuje i rychlost dělení buněk</a:t>
            </a:r>
          </a:p>
          <a:p>
            <a:pPr lvl="1"/>
            <a:endParaRPr lang="cs-CZ" sz="2600" b="1" dirty="0" smtClean="0"/>
          </a:p>
          <a:p>
            <a:pPr lvl="1"/>
            <a:r>
              <a:rPr lang="cs-CZ" sz="2000" b="1" dirty="0" smtClean="0"/>
              <a:t>Aktuální </a:t>
            </a:r>
            <a:r>
              <a:rPr lang="cs-CZ" sz="2000" b="1" dirty="0" smtClean="0"/>
              <a:t>problematika, do které se můžete zapojit</a:t>
            </a:r>
            <a:endParaRPr lang="cs-CZ" sz="2000" b="1" dirty="0" smtClean="0"/>
          </a:p>
          <a:p>
            <a:pPr lvl="1"/>
            <a:r>
              <a:rPr lang="cs-CZ" sz="1900" dirty="0" smtClean="0"/>
              <a:t>Studium </a:t>
            </a:r>
            <a:r>
              <a:rPr lang="cs-CZ" sz="1900" dirty="0" err="1" smtClean="0"/>
              <a:t>cytokinetiky</a:t>
            </a:r>
            <a:r>
              <a:rPr lang="cs-CZ" sz="1900" dirty="0" smtClean="0"/>
              <a:t>, </a:t>
            </a:r>
            <a:r>
              <a:rPr lang="cs-CZ" sz="1900" dirty="0" err="1" smtClean="0"/>
              <a:t>life</a:t>
            </a:r>
            <a:r>
              <a:rPr lang="cs-CZ" sz="1900" dirty="0" smtClean="0"/>
              <a:t> </a:t>
            </a:r>
            <a:r>
              <a:rPr lang="cs-CZ" sz="1900" dirty="0" err="1" smtClean="0"/>
              <a:t>imagingu</a:t>
            </a:r>
            <a:endParaRPr lang="cs-CZ" sz="1900" dirty="0" smtClean="0"/>
          </a:p>
          <a:p>
            <a:pPr lvl="1"/>
            <a:r>
              <a:rPr lang="cs-CZ" sz="1900" dirty="0" err="1" smtClean="0"/>
              <a:t>Kokultivace</a:t>
            </a:r>
            <a:r>
              <a:rPr lang="cs-CZ" sz="1900" dirty="0" smtClean="0"/>
              <a:t> buněk na opačných stranách membrány</a:t>
            </a:r>
          </a:p>
          <a:p>
            <a:pPr lvl="1"/>
            <a:r>
              <a:rPr lang="cs-CZ" sz="1900" dirty="0" smtClean="0"/>
              <a:t>Stanovení imunitní odpovědi (IL6, </a:t>
            </a:r>
            <a:r>
              <a:rPr lang="cs-CZ" sz="1900" dirty="0" err="1" smtClean="0"/>
              <a:t>TNFa</a:t>
            </a:r>
            <a:r>
              <a:rPr lang="cs-CZ" sz="1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891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biomateria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908720"/>
            <a:ext cx="5189538" cy="4318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Děkuji za </a:t>
            </a:r>
            <a:r>
              <a:rPr lang="cs-CZ" altLang="cs-CZ" sz="2800" dirty="0" smtClean="0">
                <a:solidFill>
                  <a:srgbClr val="002060"/>
                </a:solidFill>
              </a:rPr>
              <a:t>pozornost!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987675" y="6216650"/>
            <a:ext cx="377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/>
              <a:t>jipro@sci.muni.cz</a:t>
            </a:r>
          </a:p>
        </p:txBody>
      </p:sp>
    </p:spTree>
    <p:extLst>
      <p:ext uri="{BB962C8B-B14F-4D97-AF65-F5344CB8AC3E}">
        <p14:creationId xmlns:p14="http://schemas.microsoft.com/office/powerpoint/2010/main" val="620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23850" y="188913"/>
            <a:ext cx="8712200" cy="4318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kern="0" dirty="0" err="1" smtClean="0"/>
              <a:t>VuVeL</a:t>
            </a:r>
            <a:r>
              <a:rPr lang="cs-CZ" kern="0" dirty="0" smtClean="0"/>
              <a:t>                 </a:t>
            </a:r>
            <a:r>
              <a:rPr lang="cs-CZ" kern="0" dirty="0" smtClean="0"/>
              <a:t> </a:t>
            </a:r>
            <a:r>
              <a:rPr lang="cs-CZ" kern="0" dirty="0" smtClean="0"/>
              <a:t>Mgr. Jiřina Procházková, Ph.D.</a:t>
            </a:r>
          </a:p>
          <a:p>
            <a:pPr>
              <a:defRPr/>
            </a:pPr>
            <a:r>
              <a:rPr lang="cs-CZ" kern="0" dirty="0" smtClean="0"/>
              <a:t>                            </a:t>
            </a:r>
            <a:r>
              <a:rPr lang="cs-CZ" kern="0" dirty="0" smtClean="0"/>
              <a:t>       </a:t>
            </a:r>
            <a:r>
              <a:rPr lang="cs-CZ" kern="0" dirty="0" smtClean="0"/>
              <a:t>prochazkova.j@vri.cz</a:t>
            </a:r>
            <a:endParaRPr lang="cs-CZ" kern="0" dirty="0"/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2702718" y="1173956"/>
            <a:ext cx="395446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/>
              <a:t>Toxikologie v praxi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     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         </a:t>
            </a:r>
          </a:p>
        </p:txBody>
      </p:sp>
      <p:pic>
        <p:nvPicPr>
          <p:cNvPr id="45060" name="Picture 4" descr="Výsledek obrázku pro differentiation of neuroepithelia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43" y="2068065"/>
            <a:ext cx="3645812" cy="42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bdélník 3"/>
          <p:cNvSpPr>
            <a:spLocks noChangeArrowheads="1"/>
          </p:cNvSpPr>
          <p:nvPr/>
        </p:nvSpPr>
        <p:spPr bwMode="auto">
          <a:xfrm>
            <a:off x="2051545" y="6310457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Vliv chemických látek na diferenciaci neuronů</a:t>
            </a:r>
          </a:p>
        </p:txBody>
      </p:sp>
    </p:spTree>
    <p:extLst>
      <p:ext uri="{BB962C8B-B14F-4D97-AF65-F5344CB8AC3E}">
        <p14:creationId xmlns:p14="http://schemas.microsoft.com/office/powerpoint/2010/main" val="273788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cs-CZ" dirty="0" smtClean="0"/>
              <a:t>Typy transplantací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26876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Autotransplantace </a:t>
            </a:r>
            <a:r>
              <a:rPr lang="cs-CZ" dirty="0"/>
              <a:t>– přemístění tkáně v rámci jedné </a:t>
            </a:r>
            <a:r>
              <a:rPr lang="cs-CZ" dirty="0" smtClean="0"/>
              <a:t>osoby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Alotransplantace</a:t>
            </a:r>
            <a:r>
              <a:rPr lang="cs-CZ" sz="2400" b="1" dirty="0" smtClean="0"/>
              <a:t> </a:t>
            </a:r>
            <a:r>
              <a:rPr lang="cs-CZ" dirty="0"/>
              <a:t>– dárce a příjemce jsou stejného </a:t>
            </a:r>
            <a:r>
              <a:rPr lang="cs-CZ" dirty="0" smtClean="0"/>
              <a:t>druhu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Xenotransplantace</a:t>
            </a:r>
            <a:r>
              <a:rPr lang="cs-CZ" sz="2400" b="1" dirty="0" smtClean="0"/>
              <a:t> </a:t>
            </a:r>
            <a:r>
              <a:rPr lang="cs-CZ" dirty="0"/>
              <a:t>– dárce a </a:t>
            </a:r>
            <a:r>
              <a:rPr lang="cs-CZ" dirty="0" smtClean="0"/>
              <a:t>příjemce </a:t>
            </a:r>
            <a:r>
              <a:rPr lang="cs-CZ" dirty="0"/>
              <a:t>jsou různého </a:t>
            </a:r>
            <a:r>
              <a:rPr lang="cs-CZ" dirty="0" smtClean="0"/>
              <a:t>druhu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u="sng" dirty="0" err="1"/>
              <a:t>Aloplastika</a:t>
            </a:r>
            <a:r>
              <a:rPr lang="cs-CZ" sz="2400" b="1" dirty="0"/>
              <a:t> </a:t>
            </a:r>
            <a:r>
              <a:rPr lang="cs-CZ" dirty="0"/>
              <a:t>– využití cizorodých materiálů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763688" y="1700808"/>
            <a:ext cx="1329865" cy="1108374"/>
            <a:chOff x="1763688" y="1700808"/>
            <a:chExt cx="1329865" cy="1108374"/>
          </a:xfrm>
        </p:grpSpPr>
        <p:pic>
          <p:nvPicPr>
            <p:cNvPr id="1026" name="Picture 2" descr="VÃ½sledek obrÃ¡zku pro pat a m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0808"/>
              <a:ext cx="814618" cy="110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ahnutá šipka doleva 8"/>
            <p:cNvSpPr/>
            <p:nvPr/>
          </p:nvSpPr>
          <p:spPr>
            <a:xfrm rot="20373006">
              <a:off x="2589497" y="1789938"/>
              <a:ext cx="504056" cy="648072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795195" y="3086960"/>
            <a:ext cx="807265" cy="1097604"/>
            <a:chOff x="1795195" y="3086960"/>
            <a:chExt cx="807265" cy="1097604"/>
          </a:xfrm>
        </p:grpSpPr>
        <p:pic>
          <p:nvPicPr>
            <p:cNvPr id="1028" name="Picture 4" descr="VÃ½sledek obrÃ¡zku pro pat a m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95" y="3386614"/>
              <a:ext cx="807265" cy="79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ahnutá šipka doleva 11"/>
            <p:cNvSpPr/>
            <p:nvPr/>
          </p:nvSpPr>
          <p:spPr>
            <a:xfrm rot="16200000">
              <a:off x="2053066" y="2941600"/>
              <a:ext cx="299653" cy="590373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532935" y="4484751"/>
            <a:ext cx="1670913" cy="1016174"/>
            <a:chOff x="1532935" y="4484751"/>
            <a:chExt cx="1670913" cy="10161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35" y="4725144"/>
              <a:ext cx="1670913" cy="77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ahnutá šipka doleva 13"/>
            <p:cNvSpPr/>
            <p:nvPr/>
          </p:nvSpPr>
          <p:spPr>
            <a:xfrm rot="15512749">
              <a:off x="2460505" y="4359728"/>
              <a:ext cx="360039" cy="658824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5" name="Zahnutá šipka doleva 14"/>
            <p:cNvSpPr/>
            <p:nvPr/>
          </p:nvSpPr>
          <p:spPr>
            <a:xfrm rot="16443595" flipV="1">
              <a:off x="1941305" y="4314193"/>
              <a:ext cx="360039" cy="701155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104937" y="5977741"/>
            <a:ext cx="1151831" cy="845776"/>
            <a:chOff x="2104937" y="5977741"/>
            <a:chExt cx="1151831" cy="84577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937" y="5977741"/>
              <a:ext cx="1098911" cy="84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ahnutá šipka doleva 17"/>
            <p:cNvSpPr/>
            <p:nvPr/>
          </p:nvSpPr>
          <p:spPr>
            <a:xfrm rot="18686951" flipV="1">
              <a:off x="2726171" y="5807356"/>
              <a:ext cx="360039" cy="701155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9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83637" y="-60844"/>
            <a:ext cx="11680356" cy="1600200"/>
          </a:xfrm>
        </p:spPr>
        <p:txBody>
          <a:bodyPr/>
          <a:lstStyle/>
          <a:p>
            <a:r>
              <a:rPr lang="cs-CZ" sz="3600" dirty="0" smtClean="0"/>
              <a:t>Historie - Náhrady  </a:t>
            </a:r>
            <a:r>
              <a:rPr lang="cs-CZ" sz="3600" dirty="0"/>
              <a:t>končetin, zubů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4" y="1247830"/>
            <a:ext cx="4466947" cy="2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" y="4477762"/>
            <a:ext cx="5162294" cy="18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54506" y="4122093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2500 př.n.l. Mexiko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9615" y="90581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800 </a:t>
            </a:r>
            <a:r>
              <a:rPr lang="cs-CZ" dirty="0" err="1" smtClean="0">
                <a:solidFill>
                  <a:srgbClr val="FF0000"/>
                </a:solidFill>
              </a:rPr>
              <a:t>př.n.l</a:t>
            </a:r>
            <a:r>
              <a:rPr lang="cs-CZ" dirty="0" smtClean="0">
                <a:solidFill>
                  <a:srgbClr val="FF0000"/>
                </a:solidFill>
              </a:rPr>
              <a:t> Egypt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3573016"/>
            <a:ext cx="718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https://epochaplus.cz/egyptske-protezy-palcu-u-nohy-obstoji-i-v-dnesni-konkurenci/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2381703" y="6462630"/>
            <a:ext cx="535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http://www.lpdental.cz/p91/prvni-zubni-nahrady</a:t>
            </a:r>
            <a:endParaRPr lang="cs-CZ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3" y="4514051"/>
            <a:ext cx="2448272" cy="18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08534" y="4122093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1500 n.l. Japonsko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2399" y="981673"/>
            <a:ext cx="2114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084168" y="94889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300 </a:t>
            </a:r>
            <a:r>
              <a:rPr lang="cs-CZ" dirty="0" err="1" smtClean="0">
                <a:solidFill>
                  <a:srgbClr val="FF0000"/>
                </a:solidFill>
              </a:rPr>
              <a:t>n.l</a:t>
            </a:r>
            <a:r>
              <a:rPr lang="cs-CZ" dirty="0" smtClean="0">
                <a:solidFill>
                  <a:srgbClr val="FF0000"/>
                </a:solidFill>
              </a:rPr>
              <a:t>  Italie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459" y="-595789"/>
            <a:ext cx="8229600" cy="1600200"/>
          </a:xfrm>
        </p:spPr>
        <p:txBody>
          <a:bodyPr/>
          <a:lstStyle/>
          <a:p>
            <a:r>
              <a:rPr lang="cs-CZ" dirty="0" smtClean="0"/>
              <a:t>Transplantace tkání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789350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Indie 500 </a:t>
            </a:r>
            <a:r>
              <a:rPr lang="cs-CZ" dirty="0" err="1" smtClean="0">
                <a:solidFill>
                  <a:srgbClr val="FF0000"/>
                </a:solidFill>
              </a:rPr>
              <a:t>př.n.l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dirty="0" err="1" smtClean="0"/>
              <a:t>Šušruta</a:t>
            </a:r>
            <a:r>
              <a:rPr lang="cs-CZ" dirty="0" smtClean="0"/>
              <a:t>  – plastika nosu, uší,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-  chirurgické  nástroje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Čína 200 let př. n.l. </a:t>
            </a:r>
            <a:r>
              <a:rPr lang="cs-CZ" dirty="0" smtClean="0"/>
              <a:t>-  </a:t>
            </a:r>
            <a:r>
              <a:rPr lang="cs-CZ" dirty="0" err="1" smtClean="0"/>
              <a:t>Hua</a:t>
            </a:r>
            <a:r>
              <a:rPr lang="cs-CZ" dirty="0" smtClean="0"/>
              <a:t> </a:t>
            </a:r>
            <a:r>
              <a:rPr lang="cs-CZ" dirty="0" err="1" smtClean="0"/>
              <a:t>T´o</a:t>
            </a:r>
            <a:r>
              <a:rPr lang="cs-CZ" dirty="0" smtClean="0"/>
              <a:t> a </a:t>
            </a:r>
            <a:r>
              <a:rPr lang="cs-CZ" dirty="0" err="1" smtClean="0"/>
              <a:t>Pien</a:t>
            </a:r>
            <a:r>
              <a:rPr lang="cs-CZ" dirty="0" smtClean="0"/>
              <a:t> </a:t>
            </a:r>
            <a:r>
              <a:rPr lang="cs-CZ" dirty="0" err="1" smtClean="0"/>
              <a:t>Ch´iso</a:t>
            </a:r>
            <a:r>
              <a:rPr lang="cs-CZ" dirty="0" smtClean="0"/>
              <a:t>  -   narkóza, transplantace srdce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Turecko 300 </a:t>
            </a:r>
            <a:r>
              <a:rPr lang="cs-CZ" dirty="0" err="1" smtClean="0">
                <a:solidFill>
                  <a:srgbClr val="FF0000"/>
                </a:solidFill>
              </a:rPr>
              <a:t>n.l</a:t>
            </a:r>
            <a:r>
              <a:rPr lang="cs-CZ" dirty="0" smtClean="0">
                <a:solidFill>
                  <a:srgbClr val="FF0000"/>
                </a:solidFill>
              </a:rPr>
              <a:t> . </a:t>
            </a:r>
            <a:r>
              <a:rPr lang="cs-CZ" dirty="0" smtClean="0"/>
              <a:t>- Kosma a Damián – transplantace končetin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 descr="VÃ½sledek obrÃ¡zku pro Hua To a Pien ChÂ´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61577"/>
            <a:ext cx="1728192" cy="27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4005" y="6405073"/>
            <a:ext cx="912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DUINOVÁ, Nancy a Jenny SUTCLIFFOVÁ. Historie medicíny: Od pravěku do roku 2020. Praha: </a:t>
            </a:r>
            <a:r>
              <a:rPr lang="cs-CZ" sz="1400" dirty="0" err="1" smtClean="0"/>
              <a:t>Slovart</a:t>
            </a:r>
            <a:r>
              <a:rPr lang="cs-CZ" sz="1400" dirty="0" smtClean="0"/>
              <a:t>, 1997. 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8993" y="659735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SCHOTT, Heinz. Kronika medicíny. Praha: Fortuna </a:t>
            </a:r>
            <a:r>
              <a:rPr lang="cs-CZ" sz="1400" dirty="0" err="1" smtClean="0"/>
              <a:t>Print</a:t>
            </a:r>
            <a:r>
              <a:rPr lang="cs-CZ" sz="1400" dirty="0" smtClean="0"/>
              <a:t>, 1994.</a:t>
            </a:r>
            <a:endParaRPr lang="cs-CZ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28" y="1004411"/>
            <a:ext cx="1628812" cy="20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8229600" cy="1600200"/>
          </a:xfrm>
        </p:spPr>
        <p:txBody>
          <a:bodyPr/>
          <a:lstStyle/>
          <a:p>
            <a:r>
              <a:rPr lang="cs-CZ" dirty="0" smtClean="0"/>
              <a:t>Úspěšné transplantace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124743"/>
            <a:ext cx="7375737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Transplantace kostí – 19. století, </a:t>
            </a:r>
            <a:r>
              <a:rPr lang="cs-CZ" sz="2400" dirty="0" err="1" smtClean="0"/>
              <a:t>xenotransp</a:t>
            </a:r>
            <a:r>
              <a:rPr lang="cs-CZ" sz="2400" dirty="0" smtClean="0"/>
              <a:t>. (pes)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Transplantace rohovky – 1905 OLOMOUC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Transplantace vnitřních orgánů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 nutnost imunosuprese - Cyklosporin A</a:t>
            </a:r>
          </a:p>
          <a:p>
            <a:r>
              <a:rPr lang="cs-CZ" dirty="0" smtClean="0"/>
              <a:t>1954</a:t>
            </a:r>
            <a:r>
              <a:rPr lang="cs-CZ" dirty="0"/>
              <a:t>: První úspěšná transplantace </a:t>
            </a:r>
            <a:r>
              <a:rPr lang="cs-CZ" dirty="0">
                <a:hlinkClick r:id="rId2" tooltip="Ledvina"/>
              </a:rPr>
              <a:t>ledviny</a:t>
            </a:r>
            <a:r>
              <a:rPr lang="cs-CZ" dirty="0"/>
              <a:t> (</a:t>
            </a:r>
            <a:r>
              <a:rPr lang="cs-CZ" dirty="0">
                <a:hlinkClick r:id="rId3" tooltip="Spojené státy americké"/>
              </a:rPr>
              <a:t>USA</a:t>
            </a:r>
            <a:r>
              <a:rPr lang="cs-CZ" dirty="0"/>
              <a:t>)</a:t>
            </a:r>
          </a:p>
          <a:p>
            <a:r>
              <a:rPr lang="cs-CZ" dirty="0"/>
              <a:t>1966: První úspěšná transplantace </a:t>
            </a:r>
            <a:r>
              <a:rPr lang="cs-CZ" dirty="0">
                <a:hlinkClick r:id="rId4" tooltip="Slinivka břišní"/>
              </a:rPr>
              <a:t>slinivky břišní</a:t>
            </a:r>
            <a:r>
              <a:rPr lang="cs-CZ" dirty="0"/>
              <a:t> (</a:t>
            </a:r>
            <a:r>
              <a:rPr lang="cs-CZ" dirty="0">
                <a:hlinkClick r:id="rId3" tooltip="Spojené státy americké"/>
              </a:rPr>
              <a:t>USA</a:t>
            </a:r>
            <a:r>
              <a:rPr lang="cs-CZ" dirty="0"/>
              <a:t>)</a:t>
            </a:r>
          </a:p>
          <a:p>
            <a:r>
              <a:rPr lang="cs-CZ" dirty="0"/>
              <a:t>1967: První úspěšná transplantace </a:t>
            </a:r>
            <a:r>
              <a:rPr lang="cs-CZ" dirty="0">
                <a:hlinkClick r:id="rId5" tooltip="Játra"/>
              </a:rPr>
              <a:t>jater</a:t>
            </a:r>
            <a:r>
              <a:rPr lang="cs-CZ" dirty="0"/>
              <a:t> (</a:t>
            </a:r>
            <a:r>
              <a:rPr lang="cs-CZ" dirty="0">
                <a:hlinkClick r:id="rId3" tooltip="Spojené státy americké"/>
              </a:rPr>
              <a:t>USA</a:t>
            </a:r>
            <a:r>
              <a:rPr lang="cs-CZ" dirty="0"/>
              <a:t>)</a:t>
            </a:r>
          </a:p>
          <a:p>
            <a:r>
              <a:rPr lang="cs-CZ" dirty="0"/>
              <a:t>1967: První úspěšná transplantace </a:t>
            </a:r>
            <a:r>
              <a:rPr lang="cs-CZ" dirty="0">
                <a:hlinkClick r:id="rId6" tooltip="Srdce"/>
              </a:rPr>
              <a:t>srdce</a:t>
            </a:r>
            <a:r>
              <a:rPr lang="cs-CZ" dirty="0"/>
              <a:t> (</a:t>
            </a:r>
            <a:r>
              <a:rPr lang="cs-CZ" dirty="0">
                <a:hlinkClick r:id="rId7" tooltip="Jihoafrická republika"/>
              </a:rPr>
              <a:t>Jihoafrická republika</a:t>
            </a:r>
            <a:r>
              <a:rPr lang="cs-CZ" dirty="0"/>
              <a:t>)</a:t>
            </a:r>
          </a:p>
          <a:p>
            <a:r>
              <a:rPr lang="cs-CZ" dirty="0" smtClean="0"/>
              <a:t>1981</a:t>
            </a:r>
            <a:r>
              <a:rPr lang="cs-CZ" dirty="0"/>
              <a:t>: První úspěšná transplantace srdce a plic zároveň</a:t>
            </a:r>
          </a:p>
          <a:p>
            <a:r>
              <a:rPr lang="cs-CZ" dirty="0"/>
              <a:t>1983: První úspěšná transplantace plicních laloků</a:t>
            </a:r>
          </a:p>
          <a:p>
            <a:r>
              <a:rPr lang="cs-CZ" dirty="0"/>
              <a:t>1986: První úspěšná transplantace obou plic</a:t>
            </a:r>
          </a:p>
          <a:p>
            <a:r>
              <a:rPr lang="cs-CZ" dirty="0" smtClean="0"/>
              <a:t>1998</a:t>
            </a:r>
            <a:r>
              <a:rPr lang="cs-CZ" dirty="0"/>
              <a:t>: První úspěšná transplantace části </a:t>
            </a:r>
            <a:r>
              <a:rPr lang="cs-CZ" dirty="0">
                <a:hlinkClick r:id="rId4" tooltip="Slinivka břišní"/>
              </a:rPr>
              <a:t>slinivky břišní</a:t>
            </a:r>
            <a:r>
              <a:rPr lang="cs-CZ" dirty="0"/>
              <a:t> od živého dárce</a:t>
            </a:r>
          </a:p>
          <a:p>
            <a:r>
              <a:rPr lang="cs-CZ" dirty="0"/>
              <a:t>1998: První úspěšná transplantace </a:t>
            </a:r>
            <a:r>
              <a:rPr lang="cs-CZ" dirty="0">
                <a:hlinkClick r:id="rId8" tooltip="Ruka"/>
              </a:rPr>
              <a:t>ruky</a:t>
            </a:r>
            <a:r>
              <a:rPr lang="cs-CZ" dirty="0"/>
              <a:t> (</a:t>
            </a:r>
            <a:r>
              <a:rPr lang="cs-CZ" dirty="0">
                <a:hlinkClick r:id="rId9" tooltip="Francie"/>
              </a:rPr>
              <a:t>Francie</a:t>
            </a:r>
            <a:r>
              <a:rPr lang="cs-CZ" dirty="0"/>
              <a:t>)</a:t>
            </a:r>
          </a:p>
          <a:p>
            <a:r>
              <a:rPr lang="cs-CZ" dirty="0" smtClean="0"/>
              <a:t>2010</a:t>
            </a:r>
            <a:r>
              <a:rPr lang="cs-CZ" dirty="0"/>
              <a:t>: První úspěšná transplantace celého </a:t>
            </a:r>
            <a:r>
              <a:rPr lang="cs-CZ" dirty="0">
                <a:hlinkClick r:id="rId10" tooltip="Obličej"/>
              </a:rPr>
              <a:t>obličeje</a:t>
            </a:r>
            <a:r>
              <a:rPr lang="cs-CZ" dirty="0"/>
              <a:t> (</a:t>
            </a:r>
            <a:r>
              <a:rPr lang="cs-CZ" dirty="0">
                <a:hlinkClick r:id="rId11" tooltip="Španělsko"/>
              </a:rPr>
              <a:t>Španělsko</a:t>
            </a:r>
            <a:r>
              <a:rPr lang="cs-CZ" dirty="0"/>
              <a:t>)</a:t>
            </a:r>
          </a:p>
          <a:p>
            <a:r>
              <a:rPr lang="cs-CZ" dirty="0"/>
              <a:t>2010: První úspěšná transplantace </a:t>
            </a:r>
            <a:r>
              <a:rPr lang="cs-CZ" dirty="0">
                <a:solidFill>
                  <a:srgbClr val="FF0000"/>
                </a:solidFill>
              </a:rPr>
              <a:t>umělého </a:t>
            </a:r>
            <a:r>
              <a:rPr lang="cs-CZ" dirty="0">
                <a:hlinkClick r:id="rId6" tooltip="Srdce"/>
              </a:rPr>
              <a:t>srdce</a:t>
            </a:r>
            <a:r>
              <a:rPr lang="cs-CZ" dirty="0"/>
              <a:t> (</a:t>
            </a:r>
            <a:r>
              <a:rPr lang="cs-CZ" dirty="0">
                <a:hlinkClick r:id="rId12" tooltip="Itálie"/>
              </a:rPr>
              <a:t>Itálie</a:t>
            </a:r>
            <a:r>
              <a:rPr lang="cs-CZ" dirty="0"/>
              <a:t>)</a:t>
            </a:r>
          </a:p>
          <a:p>
            <a:r>
              <a:rPr lang="cs-CZ" dirty="0" smtClean="0"/>
              <a:t>2015</a:t>
            </a:r>
            <a:r>
              <a:rPr lang="cs-CZ" dirty="0"/>
              <a:t>: První úspěšná transplantace penisu (</a:t>
            </a:r>
            <a:r>
              <a:rPr lang="cs-CZ" dirty="0">
                <a:hlinkClick r:id="rId7" tooltip="Jihoafrická republika"/>
              </a:rPr>
              <a:t>Jihoafrická republika</a:t>
            </a:r>
            <a:r>
              <a:rPr lang="cs-CZ" dirty="0"/>
              <a:t>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1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-495300"/>
            <a:ext cx="8229600" cy="1600200"/>
          </a:xfrm>
        </p:spPr>
        <p:txBody>
          <a:bodyPr/>
          <a:lstStyle/>
          <a:p>
            <a:r>
              <a:rPr lang="cs-CZ" dirty="0" smtClean="0"/>
              <a:t>Umělé náhrady</a:t>
            </a:r>
            <a:endParaRPr lang="cs-CZ" dirty="0"/>
          </a:p>
        </p:txBody>
      </p:sp>
      <p:sp>
        <p:nvSpPr>
          <p:cNvPr id="3" name="AutoShape 11" descr="M.Akrami * May 27th 2013&#10;introduction definition history generation characterization&#10;applications refrences&#10;16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2" descr="M.Akrami * May 27th 2013&#10;introduction definition history generation characterization applications&#10;refrences&#10;17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3" descr="M.Akrami * May 27th 2013&#10;introduction definition history generation characterization&#10;applications refrences&#10;18&#10;Bioceramic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M.Akrami * May 27th 2013&#10;introduction definition history generation characterization&#10;applications refrences&#10;19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5" descr="M.Akrami * May 27th 2013&#10;introduction definition history generation characterization&#10;applications refrences&#10;20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21&#10;Applications of Porous Bioceramics in&#10;Cervical Vertebra:&#10;Bio Material&#10;M.Akrami * May 27th 2013&#10;introduction definition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7" descr="M.Akrami * May 27th 2013&#10;introduction definition history generation characterization&#10;applications refrences&#10;22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8" descr="M.Akrami * May 27th 2013&#10;introduction definition history generation characterization&#10;applications refrences&#10;23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9" descr="M.Akrami * May 27th 2013&#10;introduction definition history generation characterization&#10;applications refrences&#10;24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0" descr="M.Akrami * May 27th 2013&#10;introduction definition history generation characterization applications&#10;refrences&#10;25&#10;Bioceramic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21" descr="M.Akrami * May 27th 2013&#10;introduction definition history generation characterization&#10;applications refrences&#10;26&#10;Bioceramic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2" descr="M.Akrami * May 27th 2013&#10;introduction definition history generation characterization&#10;applications refrences&#10;27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3" descr="M.Akrami * May 27th 2013&#10;introduction definition history generation characterization&#10;applications refrences&#10;28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4" descr="M.Akrami * May 27th 2013&#10;introduction definition history generation characterization&#10;applications refrences&#10;29Bio Material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25" descr="M.Akrami * May 27th 2013&#10;introduction definition history generation characterization&#10;applications refrences&#10;30&#10;Vascular g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26" descr="M.Akrami * May 27th 2013&#10;introduction definition history generation characterization&#10;application refrences&#10;An appropriat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27" descr="M.Akrami * May 27th 2013&#10;introduction definition history generation characterization&#10;application refrences&#10;32Bio Material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28" descr="M.Akrami * May 27th 2013&#10;introduction definition history generation characterization&#10;application refrences&#10;33&#10;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29" descr="Bio materia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0" descr="M.Akrami * May 27th 2013&#10;introduction definition history generation characterization&#10;applications refrences&#10;15Bio Material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87325" y="1268760"/>
            <a:ext cx="8662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1938 - První totální náhrada kyčelního kloubu</a:t>
            </a:r>
          </a:p>
          <a:p>
            <a:r>
              <a:rPr lang="cs-CZ" sz="2000" dirty="0" smtClean="0"/>
              <a:t>1940 – Zavádění polymerů do medicíny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	- PMMA pro nápravu zlomených kostí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celulóza pro dialýzu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 stehy z nylonu</a:t>
            </a:r>
          </a:p>
          <a:p>
            <a:r>
              <a:rPr lang="cs-CZ" sz="2000" dirty="0" smtClean="0"/>
              <a:t>1952 – první mechanická srdeční chlopeň</a:t>
            </a:r>
          </a:p>
          <a:p>
            <a:r>
              <a:rPr lang="cs-CZ" sz="2000" dirty="0" smtClean="0"/>
              <a:t>1953 – první náhrada cévy z polymerního dacronu</a:t>
            </a:r>
          </a:p>
          <a:p>
            <a:r>
              <a:rPr lang="cs-CZ" sz="2000" dirty="0" smtClean="0"/>
              <a:t>1976 – první arteficiální srdce</a:t>
            </a:r>
          </a:p>
          <a:p>
            <a:endParaRPr lang="cs-CZ" sz="2000" dirty="0" smtClean="0"/>
          </a:p>
          <a:p>
            <a:r>
              <a:rPr lang="cs-CZ" sz="2000" dirty="0" smtClean="0"/>
              <a:t>1975 - Založení společnosti </a:t>
            </a:r>
            <a:r>
              <a:rPr lang="cs-CZ" sz="2000" dirty="0"/>
              <a:t>pro </a:t>
            </a:r>
            <a:r>
              <a:rPr lang="cs-CZ" sz="2000" dirty="0" err="1"/>
              <a:t>biomateriály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400" b="1" u="sng" dirty="0" smtClean="0"/>
              <a:t>Vývoj materiálů a cíl dané generace materiálů: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1950 – inertnost materiálů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1980 – bioaktivita materiálů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2000 – obnovení funkčních tkání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338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technicalmuseum.cz/wp-content/uploads/2019/02/kosti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36" y="-18210"/>
            <a:ext cx="15190448" cy="68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67744" y="-1821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http://www.technicalmuseum.cz/akce/az-na-kost/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http://www.technicalmuseum.cz/wp-content/uploads/2019/02/kosti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9963" y="-33603"/>
            <a:ext cx="15190448" cy="68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941</TotalTime>
  <Words>886</Words>
  <Application>Microsoft Office PowerPoint</Application>
  <PresentationFormat>Předvádění na obrazovce (4:3)</PresentationFormat>
  <Paragraphs>263</Paragraphs>
  <Slides>29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Exekutivní</vt:lpstr>
      <vt:lpstr>Acrobat Document</vt:lpstr>
      <vt:lpstr>Prezentace aplikace PowerPoint</vt:lpstr>
      <vt:lpstr>Co všechno lze nahradit??</vt:lpstr>
      <vt:lpstr>Typy transplantací</vt:lpstr>
      <vt:lpstr>Historie - Náhrady  končetin, zubů </vt:lpstr>
      <vt:lpstr>Transplantace tkání</vt:lpstr>
      <vt:lpstr>Úspěšné transplantace</vt:lpstr>
      <vt:lpstr>Umělé náhrady</vt:lpstr>
      <vt:lpstr>Prezentace aplikace PowerPoint</vt:lpstr>
      <vt:lpstr>Prezentace aplikace PowerPoint</vt:lpstr>
      <vt:lpstr>Věda o biomateriálech</vt:lpstr>
      <vt:lpstr>Biomateriály</vt:lpstr>
      <vt:lpstr>Metody in vitro</vt:lpstr>
      <vt:lpstr>Prezentace aplikace PowerPoint</vt:lpstr>
      <vt:lpstr>Prezentace aplikace PowerPoint</vt:lpstr>
      <vt:lpstr>Nejpoužívanější materiály</vt:lpstr>
      <vt:lpstr>Nejpoužívanější materiály</vt:lpstr>
      <vt:lpstr>Nejpoužívanější materiály</vt:lpstr>
      <vt:lpstr>Biomateriály a plazma</vt:lpstr>
      <vt:lpstr>Spolupráce</vt:lpstr>
      <vt:lpstr>Plazmová funkcionalizace povrchů</vt:lpstr>
      <vt:lpstr>Projekt</vt:lpstr>
      <vt:lpstr>Membrány</vt:lpstr>
      <vt:lpstr>Odolnost buněk vůči trypsinu I</vt:lpstr>
      <vt:lpstr>Odolnost buněk vůči trypsinu II</vt:lpstr>
      <vt:lpstr>Proliferace – 2 dny</vt:lpstr>
      <vt:lpstr>Life Imaging</vt:lpstr>
      <vt:lpstr>Shrnutí</vt:lpstr>
      <vt:lpstr>Děkuji za pozornost!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Jipro</dc:creator>
  <cp:lastModifiedBy>Jipro</cp:lastModifiedBy>
  <cp:revision>64</cp:revision>
  <dcterms:created xsi:type="dcterms:W3CDTF">2019-03-05T10:09:59Z</dcterms:created>
  <dcterms:modified xsi:type="dcterms:W3CDTF">2019-04-08T08:49:25Z</dcterms:modified>
</cp:coreProperties>
</file>