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99" r:id="rId5"/>
    <p:sldId id="298" r:id="rId6"/>
    <p:sldId id="259" r:id="rId7"/>
    <p:sldId id="260" r:id="rId8"/>
    <p:sldId id="262" r:id="rId9"/>
    <p:sldId id="263" r:id="rId10"/>
    <p:sldId id="261" r:id="rId11"/>
    <p:sldId id="264" r:id="rId12"/>
    <p:sldId id="265" r:id="rId13"/>
    <p:sldId id="266" r:id="rId14"/>
    <p:sldId id="291" r:id="rId15"/>
    <p:sldId id="267" r:id="rId16"/>
    <p:sldId id="268" r:id="rId17"/>
    <p:sldId id="269" r:id="rId18"/>
    <p:sldId id="270" r:id="rId19"/>
    <p:sldId id="271" r:id="rId20"/>
    <p:sldId id="289" r:id="rId21"/>
    <p:sldId id="272" r:id="rId22"/>
    <p:sldId id="294" r:id="rId23"/>
    <p:sldId id="295" r:id="rId24"/>
    <p:sldId id="273" r:id="rId25"/>
    <p:sldId id="296" r:id="rId26"/>
    <p:sldId id="288" r:id="rId27"/>
    <p:sldId id="274" r:id="rId28"/>
    <p:sldId id="285" r:id="rId29"/>
    <p:sldId id="286" r:id="rId30"/>
    <p:sldId id="287" r:id="rId31"/>
    <p:sldId id="297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92" r:id="rId43"/>
    <p:sldId id="290" r:id="rId44"/>
    <p:sldId id="293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DF380-950E-4534-A6D7-F5EB2EC5C3CA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BD181-13B1-48F7-A086-4A4C0DFA42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C75C7-6279-49AF-A307-9B2C02BA46BC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7EA06-47CC-4698-B90F-741E7958A2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D35B3-C41C-42BD-A134-22FC20A978F3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1DD2A-25BA-4424-8100-A3C78427D4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DB15-2CB9-4AF1-955F-B6E784EF5F30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CE29F-8FA7-433B-971F-4479CFC7C6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02A1B-F6BD-4C08-A0F0-0FB0173330EC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85920-A6B0-4C9A-BA77-2A6179ADDD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B1136-E882-4A77-96C5-B4E375A201A5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E73F9-4CB9-433C-BCC9-EC963B57FC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C657-995E-42A4-BE8C-649D90173372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FC93F-D6F3-4E89-B5A4-D3D93E69E9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A1BC0-5BC1-44A6-81D1-E2594234A028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D778D-864E-402B-89E7-3C47FB6591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1366D-2FA3-4E73-8410-F90D5E786237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5C50A-0C3A-4E44-871F-4E01ED9657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4FC1-B525-42E8-963C-141286768BEB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7980-3928-4D69-A711-8589B82926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2EADC-FD0B-42DD-9DBC-AD5E92694717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41A28-BE16-4F8D-B9F3-91BDEA2EF6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B6B2FC-C72B-4C5C-A807-90E1F1BBF066}" type="datetimeFigureOut">
              <a:rPr lang="cs-CZ"/>
              <a:pPr>
                <a:defRPr/>
              </a:pPr>
              <a:t>21.2.2016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ECC273-A83E-42A5-824B-2872F3EF74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z/url?sa=i&amp;rct=j&amp;q=stetoskop&amp;source=images&amp;cd=&amp;cad=rja&amp;docid=iiWgXUZ8Zj0LOM&amp;tbnid=LYoehvxHS4iFwM:&amp;ved=0CAUQjRw&amp;url=http://www.fazzini.cz/produkty/detail/93&amp;ei=vVoVUc2lNMuDhQeTi4DIDA&amp;psig=AFQjCNGLTNSDrOj3nUC_VZsg3mqD_4eqOg&amp;ust=136044034961159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www.google.cz/url?sa=i&amp;rct=j&amp;q=otisky+prst%C5%AF&amp;source=images&amp;cd=&amp;cad=rja&amp;docid=b2egRhLlHg_CyM&amp;tbnid=fy29GpS4cxUkmM:&amp;ved=0CAUQjRw&amp;url=http://aktualne.centrum.cz/veda/clanek.phtml?id=638669&amp;ei=hFkVUaP-JsmmhAfZwoDAAg&amp;psig=AFQjCNHyRtHAmfdKtTqCdbl_c-XrPw0DJw&amp;ust=136044006472177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tisky+prst%C5%AF&amp;source=images&amp;cd=&amp;cad=rja&amp;docid=_PWj0KhUFgjgeM&amp;tbnid=z8ARB2Xyv0wFeM:&amp;ved=0CAUQjRw&amp;url=http://www.detektivni-informacni.cz/detektivni-metodika/daktyloskopie/?PHPSESSID=f8099e02b5f0a4e75cc339ff1ee2f372&amp;ei=u1kVUcmQOYfNhAesxoHQDA&amp;psig=AFQjCNHyRtHAmfdKtTqCdbl_c-XrPw0DJw&amp;ust=1360440064721771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www.google.cz/url?sa=i&amp;rct=j&amp;q=otisky+prst%C5%AF&amp;source=images&amp;cd=&amp;cad=rja&amp;docid=pWU_ITqVJeaENM&amp;tbnid=kZ0KqJuMqe2oVM:&amp;ved=0CAUQjRw&amp;url=http://technet.idnes.cz/uriznout-si-briska-prstu-nestaci-vzor-pro-otisky-se-vam-vrati-pb7-/tec_technika.aspx?c=A080728_203638_tec_technika_fur&amp;ei=lFkVUcfhNYm2hQeAhYC4DQ&amp;psig=AFQjCNHyRtHAmfdKtTqCdbl_c-XrPw0DJw&amp;ust=1360440064721771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z/url?sa=i&amp;rct=j&amp;q=denzitometrie&amp;source=images&amp;cd=&amp;cad=rja&amp;docid=uIV77Dsq66QS5M&amp;tbnid=fCsPtO7ySUXVKM:&amp;ved=0CAUQjRw&amp;url=http://www.novinky.cz/zena/zdravi/227272-super-presne-mereni-tuku-ukaze-co-jste-v-hubnuti-dokazali.html&amp;ei=41YVUa-EIorPhAfxqYHAAw&amp;psig=AFQjCNFNqodUN8A9rydo2zenTGNwouw-OQ&amp;ust=1360439379479262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denzitometrie&amp;source=images&amp;cd=&amp;cad=rja&amp;docid=7MwFzUaHJlqI3M&amp;tbnid=zcMps1QQ6t1bvM:&amp;ved=0CAUQjRw&amp;url=http://www.orling.cz/cz/vedecke-publikace/calcidrink-ortopedie.html&amp;ei=H1gVUeVAi5KGB7_9gcgJ&amp;psig=AFQjCNGU0kx0peGhZWRnpXHNwWxvN9VyKA&amp;ust=1360439602722439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www.google.cz/url?sa=i&amp;rct=j&amp;q=plantograf&amp;source=images&amp;cd=&amp;cad=rja&amp;docid=5DT5mePbHKPj1M&amp;tbnid=Z-HuHm0fZzSC1M:&amp;ved=0CAUQjRw&amp;url=http://www.plantograf.com/index.php?go=2&amp;cat=9&amp;ei=w1gVUaewL8-QhQf0g4DgCw&amp;psig=AFQjCNHGod0FK6pGK_K0KU-ics-542meBw&amp;ust=13604398445409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plantograf&amp;source=images&amp;cd=&amp;cad=rja&amp;docid=-vJLp5IvW2x5FM&amp;tbnid=ja_7abxst418JM:&amp;ved=0CAUQjRw&amp;url=http://www1.fs.cvut.cz/cz/u12110/prt/plantograf/obrazky/index.html&amp;ei=A1kVUa8plJeFB8jcgfgK&amp;psig=AFQjCNHGod0FK6pGK_K0KU-ics-542meBw&amp;ust=1360439844540991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www.google.cz/url?sa=i&amp;rct=j&amp;q=plantograf&amp;source=images&amp;cd=&amp;cad=rja&amp;docid=v0xTHgGxe0mXqM&amp;tbnid=-G8yXReiVcWJVM:&amp;ved=0CAUQjRw&amp;url=http://www.dostry.cz/podrobne/potize_ploche_nohy.htm&amp;ei=8FgVUbGvIIbNhAe3_ICQBg&amp;psig=AFQjCNHGod0FK6pGK_K0KU-ics-542meBw&amp;ust=136043984454099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6.CAV_1_Obsah%20a%20metodika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mates.co.uk/classification/index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z="6000" b="1" smtClean="0"/>
              <a:t>Antropometrie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000" b="1" dirty="0">
                <a:solidFill>
                  <a:schemeClr val="tx1"/>
                </a:solidFill>
              </a:rPr>
              <a:t>Základní antropometrická metodika II</a:t>
            </a:r>
            <a:endParaRPr lang="cs-CZ" sz="40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081088"/>
          </a:xfrm>
        </p:spPr>
        <p:txBody>
          <a:bodyPr/>
          <a:lstStyle/>
          <a:p>
            <a:pPr algn="l" eaLnBrk="1" hangingPunct="1"/>
            <a:r>
              <a:rPr lang="cs-CZ" b="1" smtClean="0"/>
              <a:t>Antropologie žijícího člověka: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179388" y="1268413"/>
            <a:ext cx="8507412" cy="5400675"/>
          </a:xfrm>
        </p:spPr>
        <p:txBody>
          <a:bodyPr/>
          <a:lstStyle/>
          <a:p>
            <a:pPr eaLnBrk="1" hangingPunct="1"/>
            <a:r>
              <a:rPr lang="cs-CZ" smtClean="0"/>
              <a:t>základem je </a:t>
            </a:r>
            <a:r>
              <a:rPr lang="cs-CZ" b="1" smtClean="0"/>
              <a:t>somatologie</a:t>
            </a:r>
            <a:r>
              <a:rPr lang="cs-CZ" smtClean="0"/>
              <a:t> (anatomie, histologie, embryologie, fyziologie) a nauka o </a:t>
            </a:r>
            <a:r>
              <a:rPr lang="cs-CZ" b="1" smtClean="0"/>
              <a:t>lidské variabilitě</a:t>
            </a:r>
            <a:r>
              <a:rPr lang="cs-CZ" smtClean="0"/>
              <a:t> (etnická antropologie – o biologické variability lidských populací v geografickém prostoru). </a:t>
            </a:r>
          </a:p>
          <a:p>
            <a:pPr eaLnBrk="1" hangingPunct="1"/>
            <a:r>
              <a:rPr lang="cs-CZ" smtClean="0"/>
              <a:t>Výzkumný objekt </a:t>
            </a:r>
          </a:p>
          <a:p>
            <a:pPr eaLnBrk="1" hangingPunct="1">
              <a:buFont typeface="Arial" charset="0"/>
              <a:buNone/>
            </a:pPr>
            <a:r>
              <a:rPr lang="cs-CZ" b="1" smtClean="0"/>
              <a:t>    PROBAND</a:t>
            </a:r>
            <a:endParaRPr lang="cs-CZ" smtClean="0"/>
          </a:p>
        </p:txBody>
      </p:sp>
      <p:pic>
        <p:nvPicPr>
          <p:cNvPr id="22531" name="Picture 5" descr="Homo sapiens (People)"/>
          <p:cNvPicPr>
            <a:picLocks noChangeAspect="1" noChangeArrowheads="1"/>
          </p:cNvPicPr>
          <p:nvPr/>
        </p:nvPicPr>
        <p:blipFill>
          <a:blip r:embed="rId2"/>
          <a:srcRect l="13861" t="12471" b="11060"/>
          <a:stretch>
            <a:fillRect/>
          </a:stretch>
        </p:blipFill>
        <p:spPr bwMode="auto">
          <a:xfrm>
            <a:off x="4103688" y="3687763"/>
            <a:ext cx="504031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4000" b="1" smtClean="0"/>
              <a:t>Aplikovaná antropologie: </a:t>
            </a:r>
            <a:br>
              <a:rPr lang="cs-CZ" sz="4000" b="1" smtClean="0"/>
            </a:br>
            <a:r>
              <a:rPr lang="cs-CZ" sz="3200" smtClean="0"/>
              <a:t>(praxi sloužící)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457200" y="1628775"/>
            <a:ext cx="8435975" cy="504031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auxologie </a:t>
            </a:r>
            <a:r>
              <a:rPr lang="cs-CZ" sz="2400" smtClean="0"/>
              <a:t>(nauka o růstu a pohlavním dozrávání)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ergonomika </a:t>
            </a:r>
            <a:r>
              <a:rPr lang="cs-CZ" sz="2400" smtClean="0"/>
              <a:t>(nauka o přizpůsobení přístrojů a strojů obsluhovaných člověkem jeho tělesným rozměrům)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průmyslová antropologie</a:t>
            </a:r>
            <a:r>
              <a:rPr lang="cs-CZ" sz="2400" smtClean="0"/>
              <a:t> (pro oděvní normy, obuvnické …)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ekologie člověka</a:t>
            </a:r>
            <a:r>
              <a:rPr lang="cs-CZ" sz="2400" smtClean="0"/>
              <a:t> (vztah tělesného stavu člověka k faktorům zevního prostředí)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etologie</a:t>
            </a:r>
            <a:r>
              <a:rPr lang="cs-CZ" sz="2400" smtClean="0"/>
              <a:t> (nauka o chování člověka a lidských skupin ve srovnání s chováním zvířat)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tělovýchovná a sportovní antropologie</a:t>
            </a:r>
            <a:r>
              <a:rPr lang="cs-CZ" sz="2400" smtClean="0"/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kinantropologie</a:t>
            </a:r>
            <a:r>
              <a:rPr lang="cs-CZ" sz="2400" smtClean="0"/>
              <a:t> (analyzující pohyb lidského těla)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divadelní antropologie</a:t>
            </a:r>
            <a:r>
              <a:rPr lang="cs-CZ" sz="2400" smtClean="0"/>
              <a:t> (sleduje tělesné aspekty divadelní produkce)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Spolupracující obory: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smtClean="0"/>
              <a:t>Lékařství</a:t>
            </a:r>
            <a:r>
              <a:rPr lang="cs-CZ" smtClean="0"/>
              <a:t> (považována za antropologickou patologii) zaměřena především na nemocného jedince (nikoli jako antropologie na skupinu lidí nebo populací). Meziobor </a:t>
            </a:r>
            <a:r>
              <a:rPr lang="cs-CZ" b="1" smtClean="0"/>
              <a:t>klinická antropologie</a:t>
            </a:r>
            <a:r>
              <a:rPr lang="cs-CZ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V antropologickém výzkumu se uplatňují</a:t>
            </a:r>
            <a:r>
              <a:rPr lang="cs-CZ" b="1" smtClean="0"/>
              <a:t> </a:t>
            </a:r>
            <a:r>
              <a:rPr lang="cs-CZ" smtClean="0"/>
              <a:t>většinou vyšetřovací metody </a:t>
            </a:r>
            <a:r>
              <a:rPr lang="cs-CZ" b="1" smtClean="0"/>
              <a:t>morfologické,</a:t>
            </a:r>
            <a:r>
              <a:rPr lang="cs-CZ" smtClean="0"/>
              <a:t> ale i</a:t>
            </a:r>
            <a:r>
              <a:rPr lang="cs-CZ" b="1" smtClean="0"/>
              <a:t> dalších oborů: </a:t>
            </a:r>
            <a:endParaRPr lang="cs-CZ" smtClean="0"/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Metody chemie (biochemie)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Fyziky (biofyziky)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Matematiky (biostatistika)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Vznik </a:t>
            </a:r>
            <a:r>
              <a:rPr lang="cs-CZ" b="1" smtClean="0"/>
              <a:t>interdisciplinárních </a:t>
            </a:r>
            <a:r>
              <a:rPr lang="cs-CZ" smtClean="0"/>
              <a:t>výzkumných týmů.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Antropometrické metody</a:t>
            </a:r>
            <a:r>
              <a:rPr lang="cs-CZ" smtClean="0"/>
              <a:t> přesného měření lidského těla a jeho součástí jsou pro fyzickou antropologii specifické. </a:t>
            </a:r>
          </a:p>
          <a:p>
            <a:pPr eaLnBrk="1" hangingPunct="1"/>
            <a:r>
              <a:rPr lang="cs-CZ" smtClean="0"/>
              <a:t>Metody jsou </a:t>
            </a:r>
            <a:r>
              <a:rPr lang="cs-CZ" b="1" smtClean="0"/>
              <a:t>mezinárodně unifikované</a:t>
            </a:r>
            <a:r>
              <a:rPr lang="cs-CZ" smtClean="0"/>
              <a:t>, což je důležitý předpoklad pro možnost srovnání naměřených výsledků s jinými autory.</a:t>
            </a:r>
          </a:p>
          <a:p>
            <a:pPr eaLnBrk="1" hangingPunct="1"/>
            <a:r>
              <a:rPr lang="cs-CZ" smtClean="0"/>
              <a:t>Antropometrie živého člověka též </a:t>
            </a:r>
            <a:r>
              <a:rPr lang="cs-CZ" b="1" smtClean="0"/>
              <a:t>somatometrie</a:t>
            </a:r>
            <a:r>
              <a:rPr lang="cs-CZ" smtClean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651" name="Picture 5" descr="Struktura empirických v&amp;ecaron;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9050"/>
            <a:ext cx="91440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b="1" smtClean="0"/>
              <a:t>Antropologický výzkum: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Podrobná znalost metod</a:t>
            </a:r>
            <a:r>
              <a:rPr lang="cs-CZ" smtClean="0"/>
              <a:t> – významná pro kvalitní a validní výzkum.</a:t>
            </a:r>
            <a:endParaRPr lang="cs-CZ" b="1" smtClean="0"/>
          </a:p>
          <a:p>
            <a:pPr eaLnBrk="1" hangingPunct="1"/>
            <a:r>
              <a:rPr lang="cs-CZ" b="1" smtClean="0"/>
              <a:t>Před započetím výzkumu</a:t>
            </a:r>
            <a:r>
              <a:rPr lang="cs-CZ" smtClean="0"/>
              <a:t>:</a:t>
            </a:r>
          </a:p>
          <a:p>
            <a:pPr lvl="1" eaLnBrk="1" hangingPunct="1"/>
            <a:r>
              <a:rPr lang="cs-CZ" smtClean="0"/>
              <a:t>vymezit co nejpřesněji zvolený problém</a:t>
            </a:r>
          </a:p>
          <a:p>
            <a:pPr lvl="1" eaLnBrk="1" hangingPunct="1"/>
            <a:r>
              <a:rPr lang="cs-CZ" smtClean="0"/>
              <a:t>připravit plán řešení</a:t>
            </a:r>
          </a:p>
          <a:p>
            <a:pPr lvl="1" eaLnBrk="1" hangingPunct="1"/>
            <a:r>
              <a:rPr lang="cs-CZ" smtClean="0"/>
              <a:t>prostudovat dosavadní publikovanou literaturu a zkoumané otázky předchůdců. </a:t>
            </a:r>
          </a:p>
          <a:p>
            <a:pPr lvl="1" eaLnBrk="1" hangingPunct="1"/>
            <a:r>
              <a:rPr lang="cs-CZ" smtClean="0"/>
              <a:t>Volba vhodné metody (metod)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457200" y="620713"/>
            <a:ext cx="8229600" cy="5761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smtClean="0"/>
              <a:t>Vlastní výzkum</a:t>
            </a:r>
            <a:r>
              <a:rPr lang="cs-CZ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Sběr dokladového materiálu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Zpracování materiálu</a:t>
            </a:r>
            <a:endParaRPr lang="cs-CZ" b="1" smtClean="0"/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Interpretace a hodnocení získaných dat</a:t>
            </a:r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Zobecnění a aplikace do praxe</a:t>
            </a:r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Dokladový materiál: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Vyšetření vlastního zkoumaného objektu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Dokladem je zpravidla – </a:t>
            </a:r>
            <a:r>
              <a:rPr lang="cs-CZ" b="1" smtClean="0"/>
              <a:t>záznamový list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Anamnestické údaje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Záznam získaných dat (měřených sledovaných)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Živý objekt</a:t>
            </a:r>
            <a:r>
              <a:rPr lang="cs-CZ" b="1" smtClean="0"/>
              <a:t> = PROBAND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Výzkumy dělíme</a:t>
            </a:r>
            <a:r>
              <a:rPr lang="cs-CZ" smtClean="0"/>
              <a:t>: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dle délky sledování probandů:</a:t>
            </a:r>
            <a:endParaRPr lang="cs-CZ" smtClean="0"/>
          </a:p>
          <a:p>
            <a:pPr lvl="1" eaLnBrk="1" hangingPunct="1"/>
            <a:r>
              <a:rPr lang="cs-CZ" smtClean="0"/>
              <a:t>Jednorázové</a:t>
            </a:r>
          </a:p>
          <a:p>
            <a:pPr lvl="1" eaLnBrk="1" hangingPunct="1"/>
            <a:r>
              <a:rPr lang="cs-CZ" smtClean="0"/>
              <a:t>Longitudinální</a:t>
            </a:r>
          </a:p>
          <a:p>
            <a:pPr lvl="1" eaLnBrk="1" hangingPunct="1"/>
            <a:r>
              <a:rPr lang="cs-CZ" smtClean="0"/>
              <a:t>Semilongitudinální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algn="l" eaLnBrk="1" hangingPunct="1"/>
            <a:r>
              <a:rPr lang="cs-CZ" sz="4000" b="1" smtClean="0"/>
              <a:t>Dělení metod používaných v antropologii žijícího člověka: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eaLnBrk="1" hangingPunct="1"/>
            <a:r>
              <a:rPr lang="cs-CZ" smtClean="0"/>
              <a:t>Zkoumání objektu smysly</a:t>
            </a:r>
          </a:p>
          <a:p>
            <a:pPr eaLnBrk="1" hangingPunct="1"/>
            <a:r>
              <a:rPr lang="cs-CZ" smtClean="0"/>
              <a:t>Zkoumání objektu pomocí fyzikálních přístrojů</a:t>
            </a:r>
          </a:p>
          <a:p>
            <a:pPr eaLnBrk="1" hangingPunct="1"/>
            <a:r>
              <a:rPr lang="cs-CZ" smtClean="0"/>
              <a:t>Tvarové znaky se zachycují metodami dokumentačními: (modernizace)</a:t>
            </a:r>
          </a:p>
          <a:p>
            <a:pPr eaLnBrk="1" hangingPunct="1"/>
            <a:r>
              <a:rPr lang="cs-CZ" smtClean="0"/>
              <a:t>Funkční zkoušky</a:t>
            </a:r>
          </a:p>
          <a:p>
            <a:pPr eaLnBrk="1" hangingPunct="1"/>
            <a:r>
              <a:rPr lang="cs-CZ" smtClean="0"/>
              <a:t>Metody geometrické morfologie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Zkoumání objektu smysly:</a:t>
            </a:r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BEZ DALŠÍCH POMŮCEK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b="1" smtClean="0"/>
              <a:t>Zrakem </a:t>
            </a:r>
            <a:r>
              <a:rPr lang="cs-CZ" smtClean="0"/>
              <a:t>– aspekce (somatoskopie)</a:t>
            </a:r>
            <a:endParaRPr lang="cs-CZ" b="1" smtClean="0"/>
          </a:p>
          <a:p>
            <a:pPr lvl="2" eaLnBrk="1" hangingPunct="1">
              <a:lnSpc>
                <a:spcPct val="90000"/>
              </a:lnSpc>
            </a:pPr>
            <a:r>
              <a:rPr lang="cs-CZ" b="1" smtClean="0"/>
              <a:t>Prostá – </a:t>
            </a:r>
            <a:r>
              <a:rPr lang="cs-CZ" smtClean="0"/>
              <a:t>stanovení vývoje svalstva, stavu výživy</a:t>
            </a:r>
            <a:endParaRPr lang="cs-CZ" b="1" smtClean="0"/>
          </a:p>
          <a:p>
            <a:pPr lvl="2" eaLnBrk="1" hangingPunct="1">
              <a:lnSpc>
                <a:spcPct val="90000"/>
              </a:lnSpc>
            </a:pPr>
            <a:r>
              <a:rPr lang="cs-CZ" b="1" smtClean="0"/>
              <a:t>Pomocí srovnávacích vzorkovnic – </a:t>
            </a:r>
            <a:r>
              <a:rPr lang="cs-CZ" smtClean="0"/>
              <a:t>barvy duhovky, vlasů, kůže</a:t>
            </a:r>
            <a:endParaRPr lang="cs-CZ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b="1" smtClean="0"/>
              <a:t>Sluchem – </a:t>
            </a:r>
            <a:r>
              <a:rPr lang="cs-CZ" smtClean="0"/>
              <a:t>auskultace</a:t>
            </a:r>
          </a:p>
          <a:p>
            <a:pPr lvl="2" eaLnBrk="1" hangingPunct="1">
              <a:lnSpc>
                <a:spcPct val="90000"/>
              </a:lnSpc>
            </a:pPr>
            <a:r>
              <a:rPr lang="cs-CZ" smtClean="0"/>
              <a:t>odposlouchání zvuků vznikajících při činnosti některých orgánů (srdce, dýchání)</a:t>
            </a:r>
            <a:endParaRPr lang="cs-CZ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b="1" smtClean="0"/>
              <a:t>Hmatem – </a:t>
            </a:r>
            <a:r>
              <a:rPr lang="cs-CZ" smtClean="0"/>
              <a:t>palpace</a:t>
            </a:r>
          </a:p>
          <a:p>
            <a:pPr lvl="2" eaLnBrk="1" hangingPunct="1">
              <a:lnSpc>
                <a:spcPct val="90000"/>
              </a:lnSpc>
            </a:pPr>
            <a:r>
              <a:rPr lang="cs-CZ" smtClean="0"/>
              <a:t>Vyhledání některé části kostry, pulzace</a:t>
            </a:r>
            <a:endParaRPr lang="cs-CZ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b="1" smtClean="0"/>
              <a:t>Čichem</a:t>
            </a:r>
            <a:r>
              <a:rPr lang="cs-CZ" smtClean="0"/>
              <a:t> – výjimečně (DM)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S PODPOROU POMŮCEK: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mtClean="0"/>
              <a:t>Fonendoskop, stetoskop (auskultace)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mtClean="0"/>
              <a:t>Lupa, mikroskop (aspekce)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Základní literatura: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468313" y="13414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b="1" smtClean="0"/>
              <a:t>Fetter a kol.: Antropologie, Praha, Academia, 1967</a:t>
            </a:r>
            <a:endParaRPr 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Riegerová J., Přidalová M., Ulbrichová M.: Aplikace fyzické antropologie v tělesné výchově a sportu (příručka funkční antropologie) Olomouc HANEX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a kol.: Antropometrie českých předškolních dětí ve věku od 3 do 7 let,Praha 1990</a:t>
            </a:r>
            <a:endParaRPr 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Bláha P., Vignerová J., a kol. Vývoj tělesných parametrů českých dětí a mládeže se zaměřením na rozměry hlavy (0 – 16 let) I., SZÚ Praha, 1999</a:t>
            </a:r>
            <a:endParaRPr 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Vignerová J., a kol. Vývoj tělesných parametrů českých dětí a mládeže se zaměřením na rozměry hlavy (0 – 16 let) II., SZÚ Praha, 1999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a kol.  Somatický vývoj současných českých dětí, semilongitudinální studie (6 – 16 let), SZÚ, Praha,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Vignerová J. a kol., 6. celostátní antropologický výzkum dětí a mládeže 2001 česká republika, souhrnné výsledky, SZÚ Praha,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Lebl, J., Krásničanová, H. Růst dětí a jeho poruchy. Galén, 1996. ISBN 80-85824-30-2 </a:t>
            </a:r>
            <a:endParaRPr lang="cs-CZ" sz="20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800" smtClean="0">
                <a:latin typeface="Arial" charset="0"/>
              </a:rPr>
              <a:t>Soukup, Václav. 2011. Antropologie: teorie člověka a kultury. 1. vydání, Praha: Portál, 2011.  774. s. ISBN 978-80-7367-432-8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3795" name="Picture 5" descr="089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765175"/>
            <a:ext cx="302418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ANd9GcQ-DRRl-RgQit2yE6tGJR5SGiwNnJhw2yFP-89FZ85t7EdZ5iLO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3375"/>
            <a:ext cx="3546475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stadi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781300"/>
            <a:ext cx="3046412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Zkoumání objektu pomocí fyzikálních přístrojů: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4895850"/>
          </a:xfrm>
        </p:spPr>
        <p:txBody>
          <a:bodyPr/>
          <a:lstStyle/>
          <a:p>
            <a:pPr marL="609600" indent="-609600" eaLnBrk="1" hangingPunct="1"/>
            <a:r>
              <a:rPr lang="cs-CZ" b="1" smtClean="0"/>
              <a:t>Délkové míry</a:t>
            </a:r>
            <a:r>
              <a:rPr lang="cs-CZ" smtClean="0"/>
              <a:t> – např. antropometr, pelvimetr, kraniometr, pásková míra, </a:t>
            </a:r>
          </a:p>
          <a:p>
            <a:pPr marL="609600" indent="-609600" eaLnBrk="1" hangingPunct="1"/>
            <a:r>
              <a:rPr lang="cs-CZ" b="1" smtClean="0"/>
              <a:t>Hmotnost </a:t>
            </a:r>
            <a:r>
              <a:rPr lang="cs-CZ" smtClean="0"/>
              <a:t>– váhy</a:t>
            </a:r>
          </a:p>
          <a:p>
            <a:pPr marL="609600" indent="-609600" eaLnBrk="1" hangingPunct="1"/>
            <a:r>
              <a:rPr lang="cs-CZ" b="1" smtClean="0"/>
              <a:t>Míry duté, objemové</a:t>
            </a:r>
            <a:r>
              <a:rPr lang="cs-CZ" smtClean="0"/>
              <a:t> – spirometr (kapacita plic), kaliper  (tuk)</a:t>
            </a:r>
          </a:p>
          <a:p>
            <a:pPr marL="609600" indent="-609600" eaLnBrk="1" hangingPunct="1"/>
            <a:r>
              <a:rPr lang="cs-CZ" b="1" smtClean="0"/>
              <a:t>Tlak</a:t>
            </a:r>
            <a:r>
              <a:rPr lang="cs-CZ" smtClean="0"/>
              <a:t> – tonometr (TK)</a:t>
            </a:r>
          </a:p>
          <a:p>
            <a:pPr marL="609600" indent="-609600" eaLnBrk="1" hangingPunct="1"/>
            <a:r>
              <a:rPr lang="cs-CZ" b="1" smtClean="0"/>
              <a:t>Svalovou sílu</a:t>
            </a:r>
            <a:r>
              <a:rPr lang="cs-CZ" smtClean="0"/>
              <a:t> – dynamometr </a:t>
            </a:r>
          </a:p>
          <a:p>
            <a:pPr marL="609600" indent="-609600" eaLnBrk="1" hangingPunct="1"/>
            <a:r>
              <a:rPr lang="cs-CZ" b="1" smtClean="0"/>
              <a:t>Teplotu</a:t>
            </a:r>
            <a:r>
              <a:rPr lang="cs-CZ" smtClean="0"/>
              <a:t> – teploměr (teplota těla v axile)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1" descr="clanok_foto_3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18891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3" descr="Teplom&amp;ecaron;r ThermoFlash LX-260T"/>
          <p:cNvPicPr>
            <a:picLocks noChangeAspect="1" noChangeArrowheads="1"/>
          </p:cNvPicPr>
          <p:nvPr/>
        </p:nvPicPr>
        <p:blipFill>
          <a:blip r:embed="rId3"/>
          <a:srcRect l="25223" r="19333"/>
          <a:stretch>
            <a:fillRect/>
          </a:stretch>
        </p:blipFill>
        <p:spPr bwMode="auto">
          <a:xfrm>
            <a:off x="7227888" y="2276475"/>
            <a:ext cx="19161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5844" name="Rectangle 3"/>
          <p:cNvSpPr>
            <a:spLocks noGrp="1"/>
          </p:cNvSpPr>
          <p:nvPr>
            <p:ph type="body" idx="1"/>
          </p:nvPr>
        </p:nvSpPr>
        <p:spPr>
          <a:xfrm>
            <a:off x="611188" y="1989138"/>
            <a:ext cx="5761037" cy="4525962"/>
          </a:xfrm>
        </p:spPr>
        <p:txBody>
          <a:bodyPr/>
          <a:lstStyle/>
          <a:p>
            <a:endParaRPr lang="cs-CZ" smtClean="0"/>
          </a:p>
        </p:txBody>
      </p:sp>
      <p:sp>
        <p:nvSpPr>
          <p:cNvPr id="35845" name="AutoShape 5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5846" name="AutoShape 7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5847" name="Picture 9" descr="Tonometr_Mercur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860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 descr="tonometr_M5_Professional"/>
          <p:cNvPicPr>
            <a:picLocks noChangeAspect="1" noChangeArrowheads="1"/>
          </p:cNvPicPr>
          <p:nvPr/>
        </p:nvPicPr>
        <p:blipFill>
          <a:blip r:embed="rId5"/>
          <a:srcRect t="12091"/>
          <a:stretch>
            <a:fillRect/>
          </a:stretch>
        </p:blipFill>
        <p:spPr bwMode="auto">
          <a:xfrm>
            <a:off x="2700338" y="404813"/>
            <a:ext cx="334803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AutoShape 1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5850" name="Picture 15" descr="kaliper-us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41663"/>
            <a:ext cx="338455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7" descr="harpenden_kalip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4437063"/>
            <a:ext cx="3960812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867" name="Picture 5" descr="spirometr3_denik-1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836613"/>
            <a:ext cx="71532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Tvarové znaky se zachycují metodami dokumentačními: (modernizace)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Fotografování</a:t>
            </a:r>
            <a:r>
              <a:rPr lang="cs-CZ" smtClean="0"/>
              <a:t> – černobílé, barevné, speciální (mikrofoto, RTG, CT, prosvěcování krevních cest)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Plastická dokumentace</a:t>
            </a:r>
            <a:r>
              <a:rPr lang="cs-CZ" smtClean="0"/>
              <a:t> – odlévání do sádry, umělých hmot (tvarování)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Otisky</a:t>
            </a:r>
            <a:r>
              <a:rPr lang="cs-CZ" smtClean="0"/>
              <a:t> – dlaňové čáry, rtů, papil na konečcích prstů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Ostatní </a:t>
            </a:r>
            <a:r>
              <a:rPr lang="cs-CZ" smtClean="0"/>
              <a:t>– filmování pohybu, …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smtClean="0"/>
              <a:t>digitalizace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8915" name="AutoShape 5" descr="Z"/>
          <p:cNvSpPr>
            <a:spLocks noChangeAspect="1" noChangeArrowheads="1"/>
          </p:cNvSpPr>
          <p:nvPr/>
        </p:nvSpPr>
        <p:spPr bwMode="auto">
          <a:xfrm>
            <a:off x="2095500" y="2033588"/>
            <a:ext cx="4953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8916" name="AutoShape 7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4953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8917" name="Picture 9" descr="127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AutoShape 11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58769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8919" name="Picture 13" descr="final%20aspects%20logo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08250"/>
            <a:ext cx="4392613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AutoShape 15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8921" name="AutoShape 17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5829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8922" name="Picture 19" descr="magnetická rezonance - stehn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74938"/>
            <a:ext cx="457200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9939" name="Picture 5" descr="2361326-spojene-staty-zavadeji-databazy-otisku-prstu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5888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7" descr="FUR24b6e7_Fingerprint_QC_bmp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049588"/>
            <a:ext cx="50768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 descr="otisk_prstu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260350"/>
            <a:ext cx="38449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1" descr="Mobilní čtečka otisků prstů pro anglickou polici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58888" y="4868863"/>
            <a:ext cx="2449512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Funkční zkoušky: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fyziologické, biochemické, chemické, vedení zvuku lebkou, (glykémie, cholesterolémie, …)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denzitometrie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elektrodiagnostické (skin Diagnistic SD 27- potivost</a:t>
            </a:r>
            <a:r>
              <a:rPr lang="cs-CZ" smtClean="0">
                <a:latin typeface="Arial" charset="0"/>
              </a:rPr>
              <a:t> </a:t>
            </a:r>
            <a:r>
              <a:rPr lang="cs-CZ" smtClean="0"/>
              <a:t>nohou)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plantograf – systém sledující rozložení tlaku (nohou)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dynamika chůze – trojrozměrné sledování infračervenými kamerami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600" b="1" smtClean="0"/>
              <a:t>Denzitometrie:</a:t>
            </a:r>
            <a:r>
              <a:rPr lang="cs-CZ" smtClean="0"/>
              <a:t> </a:t>
            </a:r>
            <a:r>
              <a:rPr lang="cs-CZ" sz="3200" smtClean="0"/>
              <a:t>(ukázky)</a:t>
            </a:r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7" name="Picture 5" descr="258314-original1-wp8jk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196975"/>
            <a:ext cx="7127875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3011" name="Picture 9" descr="softw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532765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1" descr="thumbnail-500300-testovani-calcidrink4-135288654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000500"/>
            <a:ext cx="4762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b="1" smtClean="0"/>
              <a:t>Úvod do předmětu</a:t>
            </a:r>
            <a:endParaRPr lang="cs-CZ" smtClean="0"/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cs-CZ" sz="3600" b="1" smtClean="0"/>
              <a:t>Antropologie </a:t>
            </a:r>
            <a:r>
              <a:rPr lang="cs-CZ" sz="3600" smtClean="0"/>
              <a:t>čili věda o člověku.</a:t>
            </a:r>
            <a:r>
              <a:rPr lang="cs-CZ" sz="3600" smtClean="0">
                <a:latin typeface="Arial" charset="0"/>
              </a:rPr>
              <a:t> Je k</a:t>
            </a:r>
            <a:r>
              <a:rPr lang="cs-CZ" smtClean="0">
                <a:latin typeface="Arial" charset="0"/>
              </a:rPr>
              <a:t>omplexní věda. Překračuje hranice různých vědních oborů.</a:t>
            </a:r>
          </a:p>
          <a:p>
            <a:pPr eaLnBrk="1" hangingPunct="1"/>
            <a:r>
              <a:rPr lang="cs-CZ" sz="3600" smtClean="0"/>
              <a:t>Název razil již řecký filozof Aristoteles (4.stol. př. Kr.)</a:t>
            </a:r>
            <a:endParaRPr lang="cs-CZ" sz="3600" smtClean="0">
              <a:latin typeface="Arial" charset="0"/>
            </a:endParaRPr>
          </a:p>
          <a:p>
            <a:pPr eaLnBrk="1" hangingPunct="1"/>
            <a:r>
              <a:rPr lang="cs-CZ" sz="3600" smtClean="0">
                <a:latin typeface="Arial" charset="0"/>
              </a:rPr>
              <a:t> Soukup, 2011, říká: „Být antropologem znamená respektovat alternativní světy různých kultur a s nimi spjaté odlišné způsoby života.“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4500563" y="274638"/>
            <a:ext cx="4186237" cy="1143000"/>
          </a:xfrm>
        </p:spPr>
        <p:txBody>
          <a:bodyPr/>
          <a:lstStyle/>
          <a:p>
            <a:pPr algn="l" eaLnBrk="1" hangingPunct="1"/>
            <a:r>
              <a:rPr lang="cs-CZ" b="1" smtClean="0"/>
              <a:t>Plantograf: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4035" name="Picture 5" descr="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997200"/>
            <a:ext cx="3779837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7" descr="plantograf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260350"/>
            <a:ext cx="35290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9" descr="OBR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1341438"/>
            <a:ext cx="41433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5059" name="AutoShape 5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4671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45060" name="Picture 7" descr="BOR318acf_noh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60007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9" descr="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989263"/>
            <a:ext cx="4881562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Metody geometrické morfologie:</a:t>
            </a:r>
          </a:p>
        </p:txBody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eaLnBrk="1" hangingPunct="1"/>
            <a:r>
              <a:rPr lang="cs-CZ" smtClean="0"/>
              <a:t>využití zobrazovacích metod 3D (podrobné studie růstu a vývoje lebky v časovém a geografickém horizontu, rekonstrukce měkkých částí obličeje, závislost změny tvaru na funkci,</a:t>
            </a:r>
          </a:p>
        </p:txBody>
      </p:sp>
      <p:pic>
        <p:nvPicPr>
          <p:cNvPr id="46083" name="Picture 5" descr="MicroS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076700"/>
            <a:ext cx="3024188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 descr="Robin%201%20textur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716338"/>
            <a:ext cx="22780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Anamnéza: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Podstatná část </a:t>
            </a:r>
          </a:p>
          <a:p>
            <a:pPr eaLnBrk="1" hangingPunct="1"/>
            <a:r>
              <a:rPr lang="cs-CZ" smtClean="0"/>
              <a:t>Konstrukce a náročnost dle typu, záměrů a cílů výzkumu.</a:t>
            </a:r>
          </a:p>
          <a:p>
            <a:pPr eaLnBrk="1" hangingPunct="1"/>
            <a:r>
              <a:rPr lang="cs-CZ" smtClean="0"/>
              <a:t>Ústní, písemná forma – </a:t>
            </a:r>
            <a:r>
              <a:rPr lang="cs-CZ" b="1" smtClean="0"/>
              <a:t>dotazník, anketa</a:t>
            </a:r>
            <a:endParaRPr lang="cs-CZ" smtClean="0"/>
          </a:p>
          <a:p>
            <a:pPr eaLnBrk="1" hangingPunct="1"/>
            <a:r>
              <a:rPr lang="cs-CZ" smtClean="0"/>
              <a:t>Možno rozlišit část pro rodiče, pro děti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Části anamnézy:</a:t>
            </a:r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marL="609600" indent="-609600" eaLnBrk="1" hangingPunct="1">
              <a:buFont typeface="Arial" charset="0"/>
              <a:buAutoNum type="arabicPeriod"/>
            </a:pPr>
            <a:r>
              <a:rPr lang="cs-CZ" b="1" smtClean="0"/>
              <a:t>část </a:t>
            </a:r>
            <a:r>
              <a:rPr lang="cs-CZ" smtClean="0"/>
              <a:t>– zaměřená na identifikaci PROBANDA (č. měření, pohlaví, datum narození, datum měření, …)</a:t>
            </a:r>
            <a:endParaRPr lang="cs-CZ" b="1" smtClean="0"/>
          </a:p>
          <a:p>
            <a:pPr marL="609600" indent="-609600" eaLnBrk="1" hangingPunct="1">
              <a:buFont typeface="Arial" charset="0"/>
              <a:buAutoNum type="arabicPeriod"/>
            </a:pPr>
            <a:r>
              <a:rPr lang="cs-CZ" b="1" smtClean="0"/>
              <a:t>část </a:t>
            </a:r>
            <a:r>
              <a:rPr lang="cs-CZ" smtClean="0"/>
              <a:t>– eliminace probandů daného výzkumu (např. dg. poruchy růstu, hormonální disbalance DM, etnické skupiny-nejsou v souladu s výzkumným záměrem, délka nemoci, ženy v menopauze, aj.)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>
          <a:xfrm>
            <a:off x="457200" y="1196975"/>
            <a:ext cx="8229600" cy="53276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Arial" charset="0"/>
              <a:buAutoNum type="arabicPeriod" startAt="3"/>
            </a:pPr>
            <a:r>
              <a:rPr lang="cs-CZ" sz="2800" b="1" smtClean="0"/>
              <a:t>část –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RA</a:t>
            </a:r>
            <a:r>
              <a:rPr lang="cs-CZ" sz="2800" smtClean="0"/>
              <a:t> (vzdělání rodičů, BMI, životní styl, genetické onemocnění v rodině…)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SA</a:t>
            </a:r>
            <a:r>
              <a:rPr lang="cs-CZ" sz="2800" smtClean="0"/>
              <a:t> (životní podmínky – byt, město, průměr. měsíční příjem rodiny, počet dětí v rodině, 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OA</a:t>
            </a:r>
            <a:r>
              <a:rPr lang="cs-CZ" sz="2800" smtClean="0"/>
              <a:t> (porodní váha, délka, délka kojení, pořadí narození dítěte v rodině, závažná onemocnění, úrazy, otázky zdravého životního stylu, vzdělání, aktuální potíže – zdravotní, psychické, soc…, zájmy)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PA </a:t>
            </a:r>
            <a:r>
              <a:rPr lang="cs-CZ" sz="2800" smtClean="0"/>
              <a:t>(pracovní zařazení, forma práce – fyzická, psychická, délka daného pracovního zařazení, směnný provoz, 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FA</a:t>
            </a:r>
            <a:r>
              <a:rPr lang="cs-CZ" sz="2800" smtClean="0"/>
              <a:t> (užívání léků - pravidelné)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Arial" charset="0"/>
              <a:buAutoNum type="arabicPeriod" startAt="4"/>
            </a:pPr>
            <a:r>
              <a:rPr lang="cs-CZ" b="1" smtClean="0"/>
              <a:t>část </a:t>
            </a:r>
            <a:r>
              <a:rPr lang="cs-CZ" smtClean="0"/>
              <a:t>– záznam měření, sledování (např. výška, BMI, obvod hlavy, kazivost zubů, erupce dentice), vyhodnocení jiných metod (např. RTG - TW2, vzorníku), dle zvolených cílů a metod.</a:t>
            </a:r>
          </a:p>
          <a:p>
            <a:pPr marL="609600" indent="-609600" eaLnBrk="1" hangingPunct="1"/>
            <a:r>
              <a:rPr lang="cs-CZ" smtClean="0"/>
              <a:t>Možno i předložení škál Tanner 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cs-CZ" smtClean="0"/>
              <a:t>       (vývoj prsů, ochlupení)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600" b="1" smtClean="0"/>
              <a:t>Druhy otázek = položek a jejich tvorba: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Otevřené otázky</a:t>
            </a:r>
            <a:r>
              <a:rPr lang="cs-CZ" b="1" smtClean="0"/>
              <a:t> </a:t>
            </a:r>
            <a:r>
              <a:rPr lang="cs-CZ" smtClean="0"/>
              <a:t>(volné vyjádření odpovědí):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Jaké je vaše pohlaví?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(muž, chlapec, pán, XY)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 se právě cítíte?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 (velmi široká odpověď ……)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Jaký je váš měsíční příjem?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(číslo)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 dlouho bylo vaše dítě pouze kojeno?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(5. měsíců)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Uzavřené položky:</a:t>
            </a:r>
          </a:p>
        </p:txBody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>
          <a:xfrm>
            <a:off x="611188" y="981075"/>
            <a:ext cx="8075612" cy="5761038"/>
          </a:xfrm>
        </p:spPr>
        <p:txBody>
          <a:bodyPr/>
          <a:lstStyle/>
          <a:p>
            <a:pPr marL="609600" indent="-609600" eaLnBrk="1" hangingPunct="1"/>
            <a:r>
              <a:rPr lang="cs-CZ" sz="2800" smtClean="0"/>
              <a:t>volba z předkládaných variant – nutno zvážit šířku, možnosti odpovědí, škálování – typy škál</a:t>
            </a:r>
          </a:p>
          <a:p>
            <a:pPr marL="609600" indent="-609600" eaLnBrk="1" hangingPunct="1"/>
            <a:r>
              <a:rPr lang="cs-CZ" sz="2800" b="1" smtClean="0"/>
              <a:t>Jak se dnes cítíte?	</a:t>
            </a:r>
            <a:r>
              <a:rPr lang="cs-CZ" sz="2800" smtClean="0"/>
              <a:t>		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Výborně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Docela dobře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Ujde to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Nic moc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Velmi špatně </a:t>
            </a:r>
          </a:p>
          <a:p>
            <a:pPr marL="609600" indent="-609600" eaLnBrk="1" hangingPunct="1"/>
            <a:r>
              <a:rPr lang="cs-CZ" sz="2800" b="1" smtClean="0"/>
              <a:t>Jak se dnes cítíte?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Dobře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Ujde to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Špatně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6048375"/>
          </a:xfrm>
        </p:spPr>
        <p:txBody>
          <a:bodyPr/>
          <a:lstStyle/>
          <a:p>
            <a:pPr marL="609600" indent="-609600" eaLnBrk="1" hangingPunct="1"/>
            <a:r>
              <a:rPr lang="cs-CZ" b="1" smtClean="0"/>
              <a:t>Velikost obce, ve které žijete?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5 000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100 000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1 000 000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Nad 1 000 000 obyvatel</a:t>
            </a:r>
          </a:p>
          <a:p>
            <a:pPr marL="609600" indent="-609600" eaLnBrk="1" hangingPunct="1"/>
            <a:r>
              <a:rPr lang="cs-CZ" b="1" smtClean="0"/>
              <a:t>Jak se dnes cítíte?</a:t>
            </a:r>
            <a:r>
              <a:rPr lang="cs-CZ" smtClean="0"/>
              <a:t> (označte bod na škále kde 0 je nejhůře a 100 nejlépe jak jen to jde)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cs-CZ" smtClean="0"/>
              <a:t>       0%____________________________100%</a:t>
            </a:r>
          </a:p>
          <a:p>
            <a:pPr marL="609600" indent="-609600" eaLnBrk="1" hangingPunct="1"/>
            <a:r>
              <a:rPr lang="cs-CZ" smtClean="0"/>
              <a:t>Nebo pomocí </a:t>
            </a:r>
            <a:r>
              <a:rPr lang="cs-CZ" b="1" smtClean="0"/>
              <a:t>smail</a:t>
            </a:r>
            <a:r>
              <a:rPr lang="cs-CZ" b="1" smtClean="0">
                <a:latin typeface="Arial" charset="0"/>
              </a:rPr>
              <a:t>í</a:t>
            </a:r>
            <a:r>
              <a:rPr lang="cs-CZ" b="1" smtClean="0"/>
              <a:t>ků </a:t>
            </a:r>
            <a:r>
              <a:rPr lang="cs-CZ" smtClean="0"/>
              <a:t>(u dětí), teploměru, schodů…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r>
              <a:rPr lang="cs-CZ" b="1" smtClean="0">
                <a:latin typeface="Arial" charset="0"/>
              </a:rPr>
              <a:t>Základní otázky antropologie: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Arial" charset="0"/>
              <a:buAutoNum type="arabicPeriod"/>
            </a:pPr>
            <a:r>
              <a:rPr lang="cs-CZ" smtClean="0">
                <a:latin typeface="Arial" charset="0"/>
              </a:rPr>
              <a:t>Co je předmětem antropologického výzkumu?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cs-CZ" smtClean="0">
                <a:latin typeface="Arial" charset="0"/>
              </a:rPr>
              <a:t>Které disciplíny tvoří antropologie?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cs-CZ" smtClean="0">
                <a:latin typeface="Arial" charset="0"/>
              </a:rPr>
              <a:t>Prostřednictvím jakých metod člověka studujeme?</a:t>
            </a:r>
          </a:p>
          <a:p>
            <a:pPr marL="609600" indent="-609600">
              <a:buFont typeface="Arial" charset="0"/>
              <a:buAutoNum type="arabicPeriod"/>
            </a:pPr>
            <a:r>
              <a:rPr lang="cs-CZ" smtClean="0">
                <a:latin typeface="Arial" charset="0"/>
              </a:rPr>
              <a:t>Které oblasti výzkum pokrývá?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>
          <a:xfrm>
            <a:off x="323850" y="260350"/>
            <a:ext cx="8640763" cy="6408738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Dichotomické otázky: 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b="1" smtClean="0"/>
              <a:t>rozhodování pouze mezi dvěma odpověďmi: </a:t>
            </a:r>
            <a:r>
              <a:rPr lang="cs-CZ" smtClean="0"/>
              <a:t>(ano – ne), (M – Ž), (souhlasím – nesouhlasím)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Polouzavřené otázky: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smtClean="0"/>
              <a:t>výběr z odpovědí + případná volná odpověď- doplnění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b="1" smtClean="0"/>
              <a:t>Trpíte závažným onemocněním?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Cukrovka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Onemocnění srdce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Alergie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Onemocnění pohybového ústrojí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Jiné (doplňte) ……………………….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Antropometrický záznam:</a:t>
            </a:r>
          </a:p>
        </p:txBody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 využít předtištěných z předešlých výzkumů</a:t>
            </a:r>
          </a:p>
          <a:p>
            <a:pPr eaLnBrk="1" hangingPunct="1"/>
            <a:r>
              <a:rPr lang="cs-CZ" smtClean="0"/>
              <a:t>Možno vytvořit vlastní pro nový výzkumný projekt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56323" name="Picture 5" descr="zako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04813"/>
            <a:ext cx="38862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cs-CZ" sz="3600" b="1" smtClean="0"/>
              <a:t>Tannerovy škály – zatrhni stupeň vývoje:</a:t>
            </a:r>
          </a:p>
        </p:txBody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57347" name="Picture 5" descr="File:Tanner scale-male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3048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7" descr="File:Tanner scale-female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412875"/>
            <a:ext cx="44005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hlinkClick r:id="rId2" action="ppaction://hlinkfile"/>
              </a:rPr>
              <a:t>6.CAV_1_Obsah a metodika.pdf</a:t>
            </a:r>
            <a:endParaRPr lang="cs-CZ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6048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mtClean="0"/>
              <a:t>Současnou antropologii je možné vymezit jako </a:t>
            </a:r>
            <a:r>
              <a:rPr lang="cs-CZ" b="1" smtClean="0"/>
              <a:t>holistickou, interdisciplinární a komparativní</a:t>
            </a:r>
            <a:r>
              <a:rPr lang="cs-CZ" smtClean="0"/>
              <a:t> vědu, která se zabývá studiem biologické a kulturní variability lidských populací v čase a prostoru.</a:t>
            </a:r>
          </a:p>
          <a:p>
            <a:pPr eaLnBrk="1" hangingPunct="1">
              <a:lnSpc>
                <a:spcPct val="80000"/>
              </a:lnSpc>
            </a:pPr>
            <a:r>
              <a:rPr lang="cs-CZ" smtClean="0"/>
              <a:t>Charakteristickým rysem současné antropologie je programová snaha </a:t>
            </a:r>
            <a:r>
              <a:rPr lang="cs-CZ" b="1" smtClean="0"/>
              <a:t>využívat stále širšího spektra poznatků</a:t>
            </a:r>
            <a:r>
              <a:rPr lang="cs-CZ" smtClean="0"/>
              <a:t> různých přírodních a společenských věd. </a:t>
            </a:r>
          </a:p>
          <a:p>
            <a:pPr eaLnBrk="1" hangingPunct="1">
              <a:lnSpc>
                <a:spcPct val="80000"/>
              </a:lnSpc>
            </a:pPr>
            <a:r>
              <a:rPr lang="cs-CZ" smtClean="0"/>
              <a:t>Přesto, že je nutné chápat člověka jako </a:t>
            </a:r>
            <a:r>
              <a:rPr lang="cs-CZ" b="1" smtClean="0"/>
              <a:t>integrální </a:t>
            </a:r>
            <a:r>
              <a:rPr lang="cs-CZ" smtClean="0"/>
              <a:t>bytost, z praktického hlediska dělíme antropologii na dvě základní disciplíny</a:t>
            </a:r>
            <a:r>
              <a:rPr lang="cs-CZ" sz="2800" smtClean="0"/>
              <a:t>.</a:t>
            </a:r>
            <a:endParaRPr lang="cs-CZ" sz="2800" b="1" smtClean="0"/>
          </a:p>
          <a:p>
            <a:pPr lvl="1" eaLnBrk="1" hangingPunct="1">
              <a:lnSpc>
                <a:spcPct val="80000"/>
              </a:lnSpc>
            </a:pPr>
            <a:r>
              <a:rPr lang="cs-CZ" b="1" smtClean="0"/>
              <a:t>Kulturní a sociální antropologii</a:t>
            </a:r>
            <a:endParaRPr lang="cs-CZ" smtClean="0"/>
          </a:p>
          <a:p>
            <a:pPr lvl="1" eaLnBrk="1" hangingPunct="1">
              <a:lnSpc>
                <a:spcPct val="80000"/>
              </a:lnSpc>
            </a:pPr>
            <a:r>
              <a:rPr lang="cs-CZ" b="1" smtClean="0"/>
              <a:t>Fyzická antropologie (biologická</a:t>
            </a:r>
            <a:r>
              <a:rPr lang="cs-CZ" smtClean="0"/>
              <a:t>) </a:t>
            </a:r>
            <a:endParaRPr lang="cs-CZ" sz="240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Kulturní a sociální antropologii: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11188" y="1700213"/>
            <a:ext cx="8064500" cy="4752975"/>
          </a:xfrm>
        </p:spPr>
        <p:txBody>
          <a:bodyPr/>
          <a:lstStyle/>
          <a:p>
            <a:pPr eaLnBrk="1" hangingPunct="1"/>
            <a:r>
              <a:rPr lang="cs-CZ" smtClean="0"/>
              <a:t>zkoumá kulturu, společenské a příbuzenské systémy, manželství a rodinu, hospodaření a ekologii, sociální uspořádání, náboženství…</a:t>
            </a:r>
          </a:p>
        </p:txBody>
      </p:sp>
      <p:pic>
        <p:nvPicPr>
          <p:cNvPr id="18436" name="Picture 5" descr="Dějiny antropolog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789363"/>
            <a:ext cx="20113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Úvod do kulturní a sociální antropolog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3789363"/>
            <a:ext cx="20240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Filosofická antropolog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789363"/>
            <a:ext cx="206216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1" descr="Kulturní antropologie"/>
          <p:cNvPicPr>
            <a:picLocks noChangeAspect="1" noChangeArrowheads="1"/>
          </p:cNvPicPr>
          <p:nvPr/>
        </p:nvPicPr>
        <p:blipFill>
          <a:blip r:embed="rId5"/>
          <a:srcRect l="17122" t="20450" r="17575" b="18726"/>
          <a:stretch>
            <a:fillRect/>
          </a:stretch>
        </p:blipFill>
        <p:spPr bwMode="auto">
          <a:xfrm>
            <a:off x="6948488" y="3860800"/>
            <a:ext cx="19065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b="1" smtClean="0"/>
              <a:t>Fyzická antropologie (biologická</a:t>
            </a:r>
            <a:r>
              <a:rPr lang="cs-CZ" smtClean="0"/>
              <a:t>):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xfrm>
            <a:off x="250825" y="1125538"/>
            <a:ext cx="8642350" cy="5903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smtClean="0"/>
              <a:t>1775 </a:t>
            </a:r>
            <a:r>
              <a:rPr lang="cs-CZ" sz="2400" b="1" smtClean="0"/>
              <a:t>Johann Fridrich Blumenbach</a:t>
            </a:r>
            <a:r>
              <a:rPr lang="cs-CZ" sz="2400" smtClean="0"/>
              <a:t> – pojem antropologie jako přírodopis člověka (často považováno za datum zrození fyzické antropologie).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b="1" smtClean="0"/>
              <a:t>19. století</a:t>
            </a:r>
            <a:r>
              <a:rPr lang="cs-CZ" sz="2400" smtClean="0"/>
              <a:t> - institucionalizace, rozpracování širokého spektra metod a technik.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20. století – již </a:t>
            </a:r>
            <a:r>
              <a:rPr lang="cs-CZ" sz="2400" b="1" smtClean="0"/>
              <a:t>komplexní disciplína</a:t>
            </a:r>
            <a:r>
              <a:rPr lang="cs-CZ" sz="2400" smtClean="0"/>
              <a:t>, využívající celé řady přírodovědných metod.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Zabývá se přírodovědeckým výzkumem </a:t>
            </a:r>
            <a:r>
              <a:rPr lang="cs-CZ" sz="2400" b="1" smtClean="0"/>
              <a:t>biologické rozmanitosti</a:t>
            </a:r>
            <a:r>
              <a:rPr lang="cs-CZ" sz="2400" smtClean="0"/>
              <a:t> člověka. 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Bývá také stručně definována podle Martina (1914) jako </a:t>
            </a:r>
            <a:r>
              <a:rPr lang="cs-CZ" sz="2400" b="1" smtClean="0"/>
              <a:t>přírodověda hominidů</a:t>
            </a:r>
            <a:r>
              <a:rPr lang="cs-CZ" sz="2400" smtClean="0"/>
              <a:t> v jejich časovém i prostorovém rozšíření. 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Zkoumá</a:t>
            </a:r>
            <a:r>
              <a:rPr lang="cs-CZ" sz="2400" b="1" smtClean="0"/>
              <a:t> fyzickou</a:t>
            </a:r>
            <a:r>
              <a:rPr lang="cs-CZ" sz="2400" smtClean="0"/>
              <a:t> (tělesnou) stránku člověka z hlediska jeho komplexního vzniku, vývoje a růstu, funkce, variability, ekologie, adaptace v rámci různých rasových, etnických, kulturních a sociálních skupin.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/>
              <a:t>Přes biologický základ fyzická antropologie přihlíží </a:t>
            </a:r>
            <a:r>
              <a:rPr lang="cs-CZ" sz="2400" b="1" smtClean="0"/>
              <a:t>i k duševním stránkám</a:t>
            </a:r>
            <a:r>
              <a:rPr lang="cs-CZ" sz="2400" smtClean="0"/>
              <a:t> člověka, které jsou v interakci.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Obor fyzické antropologie: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/>
            <a:r>
              <a:rPr lang="cs-CZ" sz="3600" smtClean="0"/>
              <a:t>z praktických a metodických důvodů se obvykle rozděluje do </a:t>
            </a:r>
            <a:r>
              <a:rPr lang="cs-CZ" sz="3600" b="1" smtClean="0"/>
              <a:t>dvou</a:t>
            </a:r>
            <a:r>
              <a:rPr lang="cs-CZ" sz="3600" smtClean="0"/>
              <a:t> velkých okruhů </a:t>
            </a:r>
          </a:p>
          <a:p>
            <a:pPr eaLnBrk="1" hangingPunct="1"/>
            <a:endParaRPr lang="cs-CZ" sz="1200" smtClean="0"/>
          </a:p>
          <a:p>
            <a:pPr lvl="1" eaLnBrk="1" hangingPunct="1"/>
            <a:r>
              <a:rPr lang="cs-CZ" sz="3200" b="1" smtClean="0"/>
              <a:t>kostrová antropologie</a:t>
            </a:r>
            <a:r>
              <a:rPr lang="cs-CZ" sz="3200" smtClean="0"/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cs-CZ" sz="3200" smtClean="0"/>
              <a:t>   (skeletní, osteologické) </a:t>
            </a:r>
          </a:p>
          <a:p>
            <a:pPr lvl="1" eaLnBrk="1" hangingPunct="1"/>
            <a:r>
              <a:rPr lang="cs-CZ" sz="3200" b="1" smtClean="0"/>
              <a:t>antropologie žijícího člověka</a:t>
            </a:r>
            <a:endParaRPr lang="cs-CZ" sz="320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Cranio di forma arcaica di Homo sapiens (Skhul, Israele)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0"/>
            <a:ext cx="18875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b="1" smtClean="0"/>
              <a:t>Kostrová antropologie: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0" y="1484313"/>
            <a:ext cx="8578850" cy="51133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mtClean="0"/>
              <a:t>     Dělí se obvykle chronologicky na:</a:t>
            </a:r>
          </a:p>
          <a:p>
            <a:pPr lvl="1" eaLnBrk="1" hangingPunct="1"/>
            <a:r>
              <a:rPr lang="cs-CZ" b="1" smtClean="0"/>
              <a:t>paleoantropologii </a:t>
            </a:r>
            <a:r>
              <a:rPr lang="cs-CZ" smtClean="0"/>
              <a:t>(paleontologii) – studium vývojových forem člověka až po vznik Homo sapiens)</a:t>
            </a:r>
          </a:p>
          <a:p>
            <a:pPr lvl="1" eaLnBrk="1" hangingPunct="1"/>
            <a:r>
              <a:rPr lang="cs-CZ" b="1" smtClean="0"/>
              <a:t>prehistorickou antropologii</a:t>
            </a:r>
            <a:r>
              <a:rPr lang="cs-CZ" smtClean="0"/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cs-CZ" smtClean="0"/>
              <a:t>   (populacemi v pravěku)</a:t>
            </a:r>
          </a:p>
          <a:p>
            <a:pPr lvl="1" eaLnBrk="1" hangingPunct="1"/>
            <a:r>
              <a:rPr lang="cs-CZ" b="1" smtClean="0"/>
              <a:t>historickou antropologii</a:t>
            </a:r>
            <a:r>
              <a:rPr lang="cs-CZ" smtClean="0"/>
              <a:t> – </a:t>
            </a:r>
          </a:p>
          <a:p>
            <a:pPr lvl="1" eaLnBrk="1" hangingPunct="1">
              <a:buFont typeface="Arial" charset="0"/>
              <a:buNone/>
            </a:pPr>
            <a:r>
              <a:rPr lang="cs-CZ" smtClean="0"/>
              <a:t>  týká se populací historických období</a:t>
            </a:r>
            <a:endParaRPr lang="cs-CZ" b="1" smtClean="0"/>
          </a:p>
          <a:p>
            <a:pPr eaLnBrk="1" hangingPunct="1"/>
            <a:endParaRPr lang="cs-CZ" smtClean="0"/>
          </a:p>
        </p:txBody>
      </p:sp>
      <p:pic>
        <p:nvPicPr>
          <p:cNvPr id="21508" name="Picture 5" descr="picture of early member of Homo sapien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357563"/>
            <a:ext cx="2857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1290</Words>
  <Application>Microsoft Office PowerPoint</Application>
  <PresentationFormat>On-screen Show (4:3)</PresentationFormat>
  <Paragraphs>200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7" baseType="lpstr">
      <vt:lpstr>Arial</vt:lpstr>
      <vt:lpstr>Calibri</vt:lpstr>
      <vt:lpstr>Motiv sady Office</vt:lpstr>
      <vt:lpstr>Antropometrie</vt:lpstr>
      <vt:lpstr>Základní literatura:</vt:lpstr>
      <vt:lpstr>Úvod do předmětu</vt:lpstr>
      <vt:lpstr>Základní otázky antropologie:</vt:lpstr>
      <vt:lpstr>Snímek 5</vt:lpstr>
      <vt:lpstr>Kulturní a sociální antropologii:</vt:lpstr>
      <vt:lpstr>Fyzická antropologie (biologická):</vt:lpstr>
      <vt:lpstr>Obor fyzické antropologie:</vt:lpstr>
      <vt:lpstr>Kostrová antropologie:</vt:lpstr>
      <vt:lpstr>Antropologie žijícího člověka:</vt:lpstr>
      <vt:lpstr>Aplikovaná antropologie:  (praxi sloužící)</vt:lpstr>
      <vt:lpstr>Spolupracující obory:</vt:lpstr>
      <vt:lpstr>Snímek 13</vt:lpstr>
      <vt:lpstr>Snímek 14</vt:lpstr>
      <vt:lpstr>Antropologický výzkum:</vt:lpstr>
      <vt:lpstr>Snímek 16</vt:lpstr>
      <vt:lpstr>Výzkumy dělíme:</vt:lpstr>
      <vt:lpstr>Dělení metod používaných v antropologii žijícího člověka:</vt:lpstr>
      <vt:lpstr>Zkoumání objektu smysly:</vt:lpstr>
      <vt:lpstr>Snímek 20</vt:lpstr>
      <vt:lpstr>Zkoumání objektu pomocí fyzikálních přístrojů:</vt:lpstr>
      <vt:lpstr>Snímek 22</vt:lpstr>
      <vt:lpstr>Snímek 23</vt:lpstr>
      <vt:lpstr>Tvarové znaky se zachycují metodami dokumentačními: (modernizace)</vt:lpstr>
      <vt:lpstr>Snímek 25</vt:lpstr>
      <vt:lpstr>Snímek 26</vt:lpstr>
      <vt:lpstr>Funkční zkoušky:</vt:lpstr>
      <vt:lpstr>Denzitometrie: (ukázky)</vt:lpstr>
      <vt:lpstr>Snímek 29</vt:lpstr>
      <vt:lpstr>Plantograf:</vt:lpstr>
      <vt:lpstr>Snímek 31</vt:lpstr>
      <vt:lpstr>Metody geometrické morfologie:</vt:lpstr>
      <vt:lpstr>Anamnéza:</vt:lpstr>
      <vt:lpstr>Části anamnézy:</vt:lpstr>
      <vt:lpstr>Snímek 35</vt:lpstr>
      <vt:lpstr>Snímek 36</vt:lpstr>
      <vt:lpstr>Druhy otázek = položek a jejich tvorba:</vt:lpstr>
      <vt:lpstr>Uzavřené položky:</vt:lpstr>
      <vt:lpstr>Snímek 39</vt:lpstr>
      <vt:lpstr>Snímek 40</vt:lpstr>
      <vt:lpstr>Antropometrický záznam:</vt:lpstr>
      <vt:lpstr>Snímek 42</vt:lpstr>
      <vt:lpstr>Tannerovy škály – zatrhni stupeň vývoje:</vt:lpstr>
      <vt:lpstr>Snímek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Antropometrie</dc:title>
  <cp:lastModifiedBy>Adolf Křivák</cp:lastModifiedBy>
  <cp:revision>8</cp:revision>
  <dcterms:modified xsi:type="dcterms:W3CDTF">2016-02-21T17:20:09Z</dcterms:modified>
</cp:coreProperties>
</file>