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DE4D2-9191-49D5-B61A-D18EF0F7CC17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BA103-6456-494E-8632-7DB8AC237D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54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B303AC-05A5-4891-8F97-F9096C9195A7}" type="slidenum">
              <a:rPr lang="cs-CZ" altLang="cs-CZ" smtClean="0"/>
              <a:pPr/>
              <a:t>2</a:t>
            </a:fld>
            <a:endParaRPr lang="cs-CZ" altLang="cs-CZ" smtClean="0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474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93B15B-A8F6-4F94-B45C-AD72938AC147}" type="slidenum">
              <a:rPr lang="cs-CZ" altLang="cs-CZ" smtClean="0"/>
              <a:pPr/>
              <a:t>11</a:t>
            </a:fld>
            <a:endParaRPr lang="cs-CZ" altLang="cs-CZ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344374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47DBAB-DA9C-4A8C-B7B4-2B68C934D7AC}" type="slidenum">
              <a:rPr lang="cs-CZ" altLang="cs-CZ" smtClean="0"/>
              <a:pPr/>
              <a:t>115</a:t>
            </a:fld>
            <a:endParaRPr lang="cs-CZ" altLang="cs-CZ" smtClean="0"/>
          </a:p>
        </p:txBody>
      </p:sp>
      <p:sp>
        <p:nvSpPr>
          <p:cNvPr id="221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8106542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BC34FB-355D-4780-8A7F-A978DB5BD920}" type="slidenum">
              <a:rPr lang="cs-CZ" altLang="cs-CZ" smtClean="0"/>
              <a:pPr/>
              <a:t>116</a:t>
            </a:fld>
            <a:endParaRPr lang="cs-CZ" altLang="cs-CZ" smtClean="0"/>
          </a:p>
        </p:txBody>
      </p:sp>
      <p:sp>
        <p:nvSpPr>
          <p:cNvPr id="223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6377159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38FF49-2433-4CF5-A43F-DFFDA53DC826}" type="slidenum">
              <a:rPr lang="cs-CZ" altLang="cs-CZ" smtClean="0"/>
              <a:pPr/>
              <a:t>117</a:t>
            </a:fld>
            <a:endParaRPr lang="cs-CZ" altLang="cs-CZ" smtClean="0"/>
          </a:p>
        </p:txBody>
      </p:sp>
      <p:sp>
        <p:nvSpPr>
          <p:cNvPr id="225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2684246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0E3A13-D4EE-428F-B921-62ECEEBC3E82}" type="slidenum">
              <a:rPr lang="cs-CZ" altLang="cs-CZ" smtClean="0"/>
              <a:pPr/>
              <a:t>118</a:t>
            </a:fld>
            <a:endParaRPr lang="cs-CZ" altLang="cs-CZ" smtClean="0"/>
          </a:p>
        </p:txBody>
      </p:sp>
      <p:sp>
        <p:nvSpPr>
          <p:cNvPr id="227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9744718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1D5265-4E8E-4EA0-BA19-70FC6EB40CC6}" type="slidenum">
              <a:rPr lang="cs-CZ" altLang="cs-CZ" smtClean="0"/>
              <a:pPr/>
              <a:t>120</a:t>
            </a:fld>
            <a:endParaRPr lang="cs-CZ" altLang="cs-CZ" smtClean="0"/>
          </a:p>
        </p:txBody>
      </p:sp>
      <p:sp>
        <p:nvSpPr>
          <p:cNvPr id="230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45874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EFB675-8E2C-4A5B-AF40-2E18E03BFF40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64635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A4A97B-7958-4792-AA66-C0081C7AFE2A}" type="slidenum">
              <a:rPr lang="cs-CZ" altLang="cs-CZ" smtClean="0"/>
              <a:pPr/>
              <a:t>13</a:t>
            </a:fld>
            <a:endParaRPr lang="cs-CZ" altLang="cs-CZ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29225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087064-DD40-4EE7-BED6-10538A574D89}" type="slidenum">
              <a:rPr lang="cs-CZ" altLang="cs-CZ" smtClean="0"/>
              <a:pPr/>
              <a:t>14</a:t>
            </a:fld>
            <a:endParaRPr lang="cs-CZ" altLang="cs-CZ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93727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7F6370-2F3C-4242-A502-DFFCAE6FA4FB}" type="slidenum">
              <a:rPr lang="cs-CZ" altLang="cs-CZ" smtClean="0"/>
              <a:pPr/>
              <a:t>15</a:t>
            </a:fld>
            <a:endParaRPr lang="cs-CZ" altLang="cs-CZ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0912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AF962E-F62B-4C04-8F32-171F3EE92E5D}" type="slidenum">
              <a:rPr lang="cs-CZ" altLang="cs-CZ" smtClean="0"/>
              <a:pPr/>
              <a:t>16</a:t>
            </a:fld>
            <a:endParaRPr lang="cs-CZ" altLang="cs-CZ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60342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26B4F8-BFA9-4C03-B787-6D542996BD68}" type="slidenum">
              <a:rPr lang="cs-CZ" altLang="cs-CZ" smtClean="0"/>
              <a:pPr/>
              <a:t>17</a:t>
            </a:fld>
            <a:endParaRPr lang="cs-CZ" altLang="cs-CZ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63523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376FE3-266B-473A-85ED-9B85068C3C9D}" type="slidenum">
              <a:rPr lang="cs-CZ" altLang="cs-CZ" smtClean="0"/>
              <a:pPr/>
              <a:t>18</a:t>
            </a:fld>
            <a:endParaRPr lang="cs-CZ" altLang="cs-CZ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61205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121422-26B7-4EFA-8972-5739BC18AFE6}" type="slidenum">
              <a:rPr lang="cs-CZ" altLang="cs-CZ" smtClean="0"/>
              <a:pPr/>
              <a:t>20</a:t>
            </a:fld>
            <a:endParaRPr lang="cs-CZ" altLang="cs-CZ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56409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78C9F7-2BA5-4CFE-88F3-FD624696170D}" type="slidenum">
              <a:rPr lang="cs-CZ" altLang="cs-CZ" smtClean="0"/>
              <a:pPr/>
              <a:t>25</a:t>
            </a:fld>
            <a:endParaRPr lang="cs-CZ" altLang="cs-CZ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8099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027CD8-FEB7-4BC3-9516-25DCFBD493A2}" type="slidenum">
              <a:rPr lang="cs-CZ" altLang="cs-CZ" smtClean="0"/>
              <a:pPr/>
              <a:t>3</a:t>
            </a:fld>
            <a:endParaRPr lang="cs-CZ" altLang="cs-CZ" smtClean="0"/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56135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C0EFB5-1B10-4654-BCEE-BEA6FB746D4C}" type="slidenum">
              <a:rPr lang="cs-CZ" altLang="cs-CZ" smtClean="0"/>
              <a:pPr/>
              <a:t>26</a:t>
            </a:fld>
            <a:endParaRPr lang="cs-CZ" altLang="cs-CZ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35988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A855FE-E7B9-45DF-8066-D5825BED5C74}" type="slidenum">
              <a:rPr lang="cs-CZ" altLang="cs-CZ" smtClean="0"/>
              <a:pPr/>
              <a:t>27</a:t>
            </a:fld>
            <a:endParaRPr lang="cs-CZ" altLang="cs-CZ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44338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8CB226-832A-4CD4-B125-DADCA702692C}" type="slidenum">
              <a:rPr lang="cs-CZ" altLang="cs-CZ" smtClean="0"/>
              <a:pPr/>
              <a:t>28</a:t>
            </a:fld>
            <a:endParaRPr lang="cs-CZ" altLang="cs-CZ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27076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A2E1E3-717F-4779-A61F-79FA12828205}" type="slidenum">
              <a:rPr lang="cs-CZ" altLang="cs-CZ" smtClean="0"/>
              <a:pPr/>
              <a:t>29</a:t>
            </a:fld>
            <a:endParaRPr lang="cs-CZ" altLang="cs-CZ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95208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mtClean="0"/>
              <a:t>Laboratoř biologie tekoucích vod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mtClean="0"/>
              <a:t>Laboratoř biologie tekoucích vod</a:t>
            </a:r>
          </a:p>
        </p:txBody>
      </p:sp>
      <p:sp>
        <p:nvSpPr>
          <p:cNvPr id="563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2ABC0C-C236-4083-A125-3883050C8930}" type="slidenum">
              <a:rPr lang="en-GB" altLang="en-US" smtClean="0"/>
              <a:pPr/>
              <a:t>30</a:t>
            </a:fld>
            <a:endParaRPr lang="en-GB" altLang="en-US" smtClean="0"/>
          </a:p>
        </p:txBody>
      </p:sp>
      <p:sp>
        <p:nvSpPr>
          <p:cNvPr id="5632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692868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mtClean="0"/>
              <a:t>Laboratoř biologie tekoucích vod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mtClean="0"/>
              <a:t>Laboratoř biologie tekoucích vod</a:t>
            </a:r>
          </a:p>
        </p:txBody>
      </p:sp>
      <p:sp>
        <p:nvSpPr>
          <p:cNvPr id="583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F50D49-CA36-4CE1-94EE-3FB7F7CA79AA}" type="slidenum">
              <a:rPr lang="en-GB" altLang="en-US" smtClean="0"/>
              <a:pPr/>
              <a:t>31</a:t>
            </a:fld>
            <a:endParaRPr lang="en-GB" altLang="en-US" smtClean="0"/>
          </a:p>
        </p:txBody>
      </p:sp>
      <p:sp>
        <p:nvSpPr>
          <p:cNvPr id="5837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  <p:extLst>
      <p:ext uri="{BB962C8B-B14F-4D97-AF65-F5344CB8AC3E}">
        <p14:creationId xmlns:p14="http://schemas.microsoft.com/office/powerpoint/2010/main" val="1942836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BAC9DC-5332-43A2-8927-312229EC1138}" type="slidenum">
              <a:rPr lang="cs-CZ" altLang="cs-CZ" smtClean="0"/>
              <a:pPr/>
              <a:t>32</a:t>
            </a:fld>
            <a:endParaRPr lang="cs-CZ" altLang="cs-CZ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7892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4B5F8B-FA9D-4A19-8082-7EB4EBD2DFC1}" type="slidenum">
              <a:rPr lang="cs-CZ" altLang="cs-CZ" smtClean="0"/>
              <a:pPr/>
              <a:t>33</a:t>
            </a:fld>
            <a:endParaRPr lang="cs-CZ" altLang="cs-CZ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57384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BABE41-24ED-46BF-9E4C-6201DAA6F03E}" type="slidenum">
              <a:rPr lang="cs-CZ" altLang="cs-CZ" smtClean="0"/>
              <a:pPr/>
              <a:t>34</a:t>
            </a:fld>
            <a:endParaRPr lang="cs-CZ" altLang="cs-CZ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61349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25E75F-EBE5-458B-86FB-0C6F8C0235AC}" type="slidenum">
              <a:rPr lang="cs-CZ" altLang="cs-CZ" smtClean="0"/>
              <a:pPr/>
              <a:t>35</a:t>
            </a:fld>
            <a:endParaRPr lang="cs-CZ" altLang="cs-CZ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55322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F3FA2D-4C69-42CE-B248-C067745A4316}" type="slidenum">
              <a:rPr lang="cs-CZ" altLang="cs-CZ" smtClean="0"/>
              <a:pPr/>
              <a:t>4</a:t>
            </a:fld>
            <a:endParaRPr lang="cs-CZ" altLang="cs-CZ" smtClean="0"/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39766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9058E1-DC02-4481-A340-3ABBE6776D94}" type="slidenum">
              <a:rPr lang="cs-CZ" altLang="cs-CZ" smtClean="0"/>
              <a:pPr/>
              <a:t>36</a:t>
            </a:fld>
            <a:endParaRPr lang="cs-CZ" altLang="cs-CZ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1161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45E25F-47CE-4A2A-9FBD-A57098BD8A87}" type="slidenum">
              <a:rPr lang="cs-CZ" altLang="cs-CZ" smtClean="0"/>
              <a:pPr/>
              <a:t>37</a:t>
            </a:fld>
            <a:endParaRPr lang="cs-CZ" altLang="cs-CZ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10426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4122E8-4057-4877-B504-296A6B5CFE48}" type="slidenum">
              <a:rPr lang="cs-CZ" altLang="cs-CZ" smtClean="0"/>
              <a:pPr/>
              <a:t>38</a:t>
            </a:fld>
            <a:endParaRPr lang="cs-CZ" altLang="cs-CZ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994476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488898-8234-4B81-97C3-89DE420B94B1}" type="slidenum">
              <a:rPr lang="cs-CZ" altLang="cs-CZ" smtClean="0"/>
              <a:pPr/>
              <a:t>39</a:t>
            </a:fld>
            <a:endParaRPr lang="cs-CZ" altLang="cs-CZ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06383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026017-03C7-4B1E-9D48-CE6E6C739EEA}" type="slidenum">
              <a:rPr lang="cs-CZ" altLang="cs-CZ" smtClean="0"/>
              <a:pPr/>
              <a:t>40</a:t>
            </a:fld>
            <a:endParaRPr lang="cs-CZ" altLang="cs-CZ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309086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7CF0CE-4894-4478-B302-C01A398B369D}" type="slidenum">
              <a:rPr lang="cs-CZ" altLang="cs-CZ" smtClean="0"/>
              <a:pPr/>
              <a:t>41</a:t>
            </a:fld>
            <a:endParaRPr lang="cs-CZ" altLang="cs-CZ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713285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BF7175-0096-4A2C-B624-3D5A0F7F5FE0}" type="slidenum">
              <a:rPr lang="cs-CZ" altLang="cs-CZ" smtClean="0"/>
              <a:pPr/>
              <a:t>42</a:t>
            </a:fld>
            <a:endParaRPr lang="cs-CZ" altLang="cs-CZ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08703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86ABC7-BC0E-42A1-8497-E26078D5D662}" type="slidenum">
              <a:rPr lang="cs-CZ" altLang="cs-CZ" smtClean="0"/>
              <a:pPr/>
              <a:t>43</a:t>
            </a:fld>
            <a:endParaRPr lang="cs-CZ" altLang="cs-CZ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420999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37BAC8-D3A3-45A3-8A27-97FE370A9778}" type="slidenum">
              <a:rPr lang="cs-CZ" altLang="cs-CZ" smtClean="0"/>
              <a:pPr/>
              <a:t>44</a:t>
            </a:fld>
            <a:endParaRPr lang="cs-CZ" altLang="cs-CZ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192865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87F19-79C6-4804-9862-4B4F30359670}" type="slidenum">
              <a:rPr lang="cs-CZ" altLang="cs-CZ" smtClean="0"/>
              <a:pPr/>
              <a:t>45</a:t>
            </a:fld>
            <a:endParaRPr lang="cs-CZ" altLang="cs-CZ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0399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9A741A-06DF-4EAD-AA75-8038A54C4F7C}" type="slidenum">
              <a:rPr lang="cs-CZ" altLang="cs-CZ" smtClean="0"/>
              <a:pPr/>
              <a:t>5</a:t>
            </a:fld>
            <a:endParaRPr lang="cs-CZ" altLang="cs-CZ" smtClean="0"/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36943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F369D9-F21C-474E-8F76-4E79CF633883}" type="slidenum">
              <a:rPr lang="cs-CZ" altLang="cs-CZ" smtClean="0"/>
              <a:pPr/>
              <a:t>46</a:t>
            </a:fld>
            <a:endParaRPr lang="cs-CZ" altLang="cs-CZ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01804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95A5C1-E617-45C9-9664-58F484DDA782}" type="slidenum">
              <a:rPr lang="cs-CZ" altLang="cs-CZ" smtClean="0"/>
              <a:pPr/>
              <a:t>47</a:t>
            </a:fld>
            <a:endParaRPr lang="cs-CZ" altLang="cs-CZ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57082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70E5F9-B51A-4E58-9975-187F3149DC7B}" type="slidenum">
              <a:rPr lang="cs-CZ" altLang="cs-CZ" smtClean="0"/>
              <a:pPr/>
              <a:t>48</a:t>
            </a:fld>
            <a:endParaRPr lang="cs-CZ" altLang="cs-CZ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4803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59260F-2DA5-4D09-A63F-8685E0DC40B5}" type="slidenum">
              <a:rPr lang="cs-CZ" altLang="cs-CZ" smtClean="0"/>
              <a:pPr/>
              <a:t>49</a:t>
            </a:fld>
            <a:endParaRPr lang="cs-CZ" altLang="cs-CZ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811204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B5764C-8F29-4DC9-ACB3-6F2C92DE87AB}" type="slidenum">
              <a:rPr lang="cs-CZ" altLang="cs-CZ" smtClean="0"/>
              <a:pPr/>
              <a:t>50</a:t>
            </a:fld>
            <a:endParaRPr lang="cs-CZ" altLang="cs-CZ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43114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AA3EE3-1AB0-4819-8482-0EA22214A4DC}" type="slidenum">
              <a:rPr lang="cs-CZ" altLang="cs-CZ" smtClean="0"/>
              <a:pPr/>
              <a:t>52</a:t>
            </a:fld>
            <a:endParaRPr lang="cs-CZ" altLang="cs-CZ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502634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5C443D-EEE4-4AA3-AE2D-E28A083FAACD}" type="slidenum">
              <a:rPr lang="cs-CZ" altLang="cs-CZ" smtClean="0"/>
              <a:pPr/>
              <a:t>54</a:t>
            </a:fld>
            <a:endParaRPr lang="cs-CZ" altLang="cs-CZ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291424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BBA62-30F5-416F-93AE-15FADD4AB523}" type="slidenum">
              <a:rPr lang="cs-CZ" altLang="cs-CZ" smtClean="0"/>
              <a:pPr/>
              <a:t>55</a:t>
            </a:fld>
            <a:endParaRPr lang="cs-CZ" altLang="cs-CZ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244770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8CF0BD-1B4E-4C27-969E-FAA59EBFDF79}" type="slidenum">
              <a:rPr lang="cs-CZ" altLang="cs-CZ" smtClean="0"/>
              <a:pPr/>
              <a:t>57</a:t>
            </a:fld>
            <a:endParaRPr lang="cs-CZ" altLang="cs-CZ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884438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15DF02-F848-40E8-8D15-86BD5B67A6A2}" type="slidenum">
              <a:rPr lang="cs-CZ" altLang="cs-CZ" smtClean="0"/>
              <a:pPr/>
              <a:t>58</a:t>
            </a:fld>
            <a:endParaRPr lang="cs-CZ" altLang="cs-CZ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5284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A4944E-C68C-4DC4-866B-EEF7C3BEB0A8}" type="slidenum">
              <a:rPr lang="cs-CZ" altLang="cs-CZ" smtClean="0"/>
              <a:pPr/>
              <a:t>6</a:t>
            </a:fld>
            <a:endParaRPr lang="cs-CZ" altLang="cs-CZ" smtClean="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609742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4B401B-5304-449D-9317-340D0B812279}" type="slidenum">
              <a:rPr lang="cs-CZ" altLang="cs-CZ" smtClean="0"/>
              <a:pPr/>
              <a:t>64</a:t>
            </a:fld>
            <a:endParaRPr lang="cs-CZ" altLang="cs-CZ" smtClean="0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283048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CCD8EE-0702-4765-B22F-E5DD0F75E2B2}" type="slidenum">
              <a:rPr lang="cs-CZ" altLang="cs-CZ" smtClean="0"/>
              <a:pPr/>
              <a:t>65</a:t>
            </a:fld>
            <a:endParaRPr lang="cs-CZ" altLang="cs-CZ" smtClean="0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444856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B3D6AD-CBF9-4651-B6AF-7D12CB65A0F2}" type="slidenum">
              <a:rPr lang="cs-CZ" altLang="cs-CZ" smtClean="0"/>
              <a:pPr/>
              <a:t>66</a:t>
            </a:fld>
            <a:endParaRPr lang="cs-CZ" altLang="cs-CZ" smtClean="0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427972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23A116-0847-462B-AD37-C4921480C3AA}" type="slidenum">
              <a:rPr lang="cs-CZ" altLang="cs-CZ" smtClean="0"/>
              <a:pPr/>
              <a:t>67</a:t>
            </a:fld>
            <a:endParaRPr lang="cs-CZ" altLang="cs-CZ" smtClean="0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944922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67903A-A474-493D-AC27-C1B3D6EEFD52}" type="slidenum">
              <a:rPr lang="cs-CZ" altLang="cs-CZ" smtClean="0"/>
              <a:pPr/>
              <a:t>68</a:t>
            </a:fld>
            <a:endParaRPr lang="cs-CZ" altLang="cs-CZ" smtClean="0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526035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0D01FF-EE58-44A0-ADF2-EBF43B87F1A0}" type="slidenum">
              <a:rPr lang="cs-CZ" altLang="cs-CZ" smtClean="0"/>
              <a:pPr/>
              <a:t>69</a:t>
            </a:fld>
            <a:endParaRPr lang="cs-CZ" altLang="cs-CZ" smtClean="0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388569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051B40-5646-44DE-9F1A-8EBF6E701688}" type="slidenum">
              <a:rPr lang="cs-CZ" altLang="cs-CZ" smtClean="0"/>
              <a:pPr/>
              <a:t>70</a:t>
            </a:fld>
            <a:endParaRPr lang="cs-CZ" altLang="cs-CZ" smtClean="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415393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72EF5B-78D7-4957-9F9D-871D9E07CCE7}" type="slidenum">
              <a:rPr lang="cs-CZ" altLang="cs-CZ" smtClean="0"/>
              <a:pPr/>
              <a:t>71</a:t>
            </a:fld>
            <a:endParaRPr lang="cs-CZ" altLang="cs-CZ" smtClean="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075143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66604A-C5D8-4080-9F7B-C57C95E3C791}" type="slidenum">
              <a:rPr lang="cs-CZ" altLang="cs-CZ" smtClean="0"/>
              <a:pPr/>
              <a:t>72</a:t>
            </a:fld>
            <a:endParaRPr lang="cs-CZ" altLang="cs-CZ" smtClean="0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312901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59D0E-205C-45A2-853B-1C0C801EDC19}" type="slidenum">
              <a:rPr lang="cs-CZ" altLang="cs-CZ" smtClean="0"/>
              <a:pPr/>
              <a:t>73</a:t>
            </a:fld>
            <a:endParaRPr lang="cs-CZ" altLang="cs-CZ" smtClean="0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2299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2723B0-ADC2-4A1B-83EF-E9701E37CC47}" type="slidenum">
              <a:rPr lang="cs-CZ" altLang="cs-CZ" smtClean="0"/>
              <a:pPr/>
              <a:t>7</a:t>
            </a:fld>
            <a:endParaRPr lang="cs-CZ" altLang="cs-CZ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451122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1AB586-4125-4B20-9C36-878CC27D36FB}" type="slidenum">
              <a:rPr lang="cs-CZ" altLang="cs-CZ" smtClean="0"/>
              <a:pPr/>
              <a:t>74</a:t>
            </a:fld>
            <a:endParaRPr lang="cs-CZ" altLang="cs-CZ" smtClean="0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80785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6B6D58-2E6F-4A7D-9845-B3ED94B2FADD}" type="slidenum">
              <a:rPr lang="cs-CZ" altLang="cs-CZ" smtClean="0"/>
              <a:pPr/>
              <a:t>75</a:t>
            </a:fld>
            <a:endParaRPr lang="cs-CZ" altLang="cs-CZ" smtClean="0"/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234482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3473AC-C7C7-4422-8D6E-33AF4C694E3B}" type="slidenum">
              <a:rPr lang="cs-CZ" altLang="cs-CZ" smtClean="0"/>
              <a:pPr/>
              <a:t>76</a:t>
            </a:fld>
            <a:endParaRPr lang="cs-CZ" altLang="cs-CZ" smtClean="0"/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420802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8F0813-1E8B-4CAD-B203-FEA54453C81A}" type="slidenum">
              <a:rPr lang="cs-CZ" altLang="cs-CZ" smtClean="0"/>
              <a:pPr/>
              <a:t>78</a:t>
            </a:fld>
            <a:endParaRPr lang="cs-CZ" altLang="cs-CZ" smtClean="0"/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536396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1E7E7E-0336-4848-8999-CE2230FA0106}" type="slidenum">
              <a:rPr lang="cs-CZ" altLang="cs-CZ" smtClean="0"/>
              <a:pPr/>
              <a:t>79</a:t>
            </a:fld>
            <a:endParaRPr lang="cs-CZ" altLang="cs-CZ" smtClean="0"/>
          </a:p>
        </p:txBody>
      </p:sp>
      <p:sp>
        <p:nvSpPr>
          <p:cNvPr id="147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782586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DEE8DB-6791-438C-AAFE-5B52A70A5317}" type="slidenum">
              <a:rPr lang="cs-CZ" altLang="cs-CZ" smtClean="0"/>
              <a:pPr/>
              <a:t>80</a:t>
            </a:fld>
            <a:endParaRPr lang="cs-CZ" altLang="cs-CZ" smtClean="0"/>
          </a:p>
        </p:txBody>
      </p:sp>
      <p:sp>
        <p:nvSpPr>
          <p:cNvPr id="149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184094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C42E8E-AB18-4C07-BD52-E9A6394B075A}" type="slidenum">
              <a:rPr lang="cs-CZ" altLang="cs-CZ" smtClean="0"/>
              <a:pPr/>
              <a:t>81</a:t>
            </a:fld>
            <a:endParaRPr lang="cs-CZ" altLang="cs-CZ" smtClean="0"/>
          </a:p>
        </p:txBody>
      </p:sp>
      <p:sp>
        <p:nvSpPr>
          <p:cNvPr id="151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99838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FFED3A-3FC0-4E10-827E-2040871E6C1C}" type="slidenum">
              <a:rPr lang="cs-CZ" altLang="cs-CZ" smtClean="0"/>
              <a:pPr/>
              <a:t>82</a:t>
            </a:fld>
            <a:endParaRPr lang="cs-CZ" altLang="cs-CZ" smtClean="0"/>
          </a:p>
        </p:txBody>
      </p:sp>
      <p:sp>
        <p:nvSpPr>
          <p:cNvPr id="153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859284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8436F2-EAE6-4F68-9366-AB893B760C14}" type="slidenum">
              <a:rPr lang="cs-CZ" altLang="cs-CZ" smtClean="0"/>
              <a:pPr/>
              <a:t>83</a:t>
            </a:fld>
            <a:endParaRPr lang="cs-CZ" altLang="cs-CZ" smtClean="0"/>
          </a:p>
        </p:txBody>
      </p:sp>
      <p:sp>
        <p:nvSpPr>
          <p:cNvPr id="155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786595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F82FC1-BE96-4A3F-9CB7-DA4B0B9FD8F1}" type="slidenum">
              <a:rPr lang="cs-CZ" altLang="cs-CZ" smtClean="0"/>
              <a:pPr/>
              <a:t>84</a:t>
            </a:fld>
            <a:endParaRPr lang="cs-CZ" altLang="cs-CZ" smtClean="0"/>
          </a:p>
        </p:txBody>
      </p:sp>
      <p:sp>
        <p:nvSpPr>
          <p:cNvPr id="157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87023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6B76A4-7D87-401F-B940-F2B5C9B707F5}" type="slidenum">
              <a:rPr lang="cs-CZ" altLang="cs-CZ" smtClean="0"/>
              <a:pPr/>
              <a:t>8</a:t>
            </a:fld>
            <a:endParaRPr lang="cs-CZ" altLang="cs-CZ" smtClean="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138527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A345FD-8B97-4883-8723-C91FF4585385}" type="slidenum">
              <a:rPr lang="cs-CZ" altLang="cs-CZ" smtClean="0"/>
              <a:pPr/>
              <a:t>85</a:t>
            </a:fld>
            <a:endParaRPr lang="cs-CZ" altLang="cs-CZ" smtClean="0"/>
          </a:p>
        </p:txBody>
      </p:sp>
      <p:sp>
        <p:nvSpPr>
          <p:cNvPr id="159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577752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4F6875-7A33-4422-93F7-F5FFF5A04791}" type="slidenum">
              <a:rPr lang="cs-CZ" altLang="cs-CZ" smtClean="0"/>
              <a:pPr/>
              <a:t>86</a:t>
            </a:fld>
            <a:endParaRPr lang="cs-CZ" altLang="cs-CZ" smtClean="0"/>
          </a:p>
        </p:txBody>
      </p:sp>
      <p:sp>
        <p:nvSpPr>
          <p:cNvPr id="161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636918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B46F62-AC20-4E57-AA61-3582A2F5BAFB}" type="slidenum">
              <a:rPr lang="cs-CZ" altLang="cs-CZ" smtClean="0"/>
              <a:pPr/>
              <a:t>87</a:t>
            </a:fld>
            <a:endParaRPr lang="cs-CZ" altLang="cs-CZ" smtClean="0"/>
          </a:p>
        </p:txBody>
      </p:sp>
      <p:sp>
        <p:nvSpPr>
          <p:cNvPr id="163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503651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E28C0A-B219-434B-8497-42E9CAC3AFC2}" type="slidenum">
              <a:rPr lang="cs-CZ" altLang="cs-CZ" smtClean="0"/>
              <a:pPr/>
              <a:t>88</a:t>
            </a:fld>
            <a:endParaRPr lang="cs-CZ" altLang="cs-CZ" smtClean="0"/>
          </a:p>
        </p:txBody>
      </p:sp>
      <p:sp>
        <p:nvSpPr>
          <p:cNvPr id="165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282293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91786B-D097-46E7-981F-C5AE70C084D4}" type="slidenum">
              <a:rPr lang="cs-CZ" altLang="cs-CZ" smtClean="0"/>
              <a:pPr/>
              <a:t>89</a:t>
            </a:fld>
            <a:endParaRPr lang="cs-CZ" altLang="cs-CZ" smtClean="0"/>
          </a:p>
        </p:txBody>
      </p:sp>
      <p:sp>
        <p:nvSpPr>
          <p:cNvPr id="167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891776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0929F5-50E9-43A5-89C4-2E9E5F135422}" type="slidenum">
              <a:rPr lang="cs-CZ" altLang="cs-CZ" smtClean="0"/>
              <a:pPr/>
              <a:t>90</a:t>
            </a:fld>
            <a:endParaRPr lang="cs-CZ" altLang="cs-CZ" smtClean="0"/>
          </a:p>
        </p:txBody>
      </p:sp>
      <p:sp>
        <p:nvSpPr>
          <p:cNvPr id="169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218214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D9BF4-8261-4104-A953-1B348FC04DA7}" type="slidenum">
              <a:rPr lang="cs-CZ" altLang="cs-CZ" smtClean="0"/>
              <a:pPr/>
              <a:t>91</a:t>
            </a:fld>
            <a:endParaRPr lang="cs-CZ" altLang="cs-CZ" smtClean="0"/>
          </a:p>
        </p:txBody>
      </p:sp>
      <p:sp>
        <p:nvSpPr>
          <p:cNvPr id="172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224782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5F8320-EE0E-4CB0-B04B-CD6F14378D38}" type="slidenum">
              <a:rPr lang="cs-CZ" altLang="cs-CZ" smtClean="0"/>
              <a:pPr/>
              <a:t>92</a:t>
            </a:fld>
            <a:endParaRPr lang="cs-CZ" altLang="cs-CZ" smtClean="0"/>
          </a:p>
        </p:txBody>
      </p:sp>
      <p:sp>
        <p:nvSpPr>
          <p:cNvPr id="174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904565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FEE616-3CB7-4613-98C1-A47349CAAEF5}" type="slidenum">
              <a:rPr lang="cs-CZ" altLang="cs-CZ" smtClean="0"/>
              <a:pPr/>
              <a:t>93</a:t>
            </a:fld>
            <a:endParaRPr lang="cs-CZ" altLang="cs-CZ" smtClean="0"/>
          </a:p>
        </p:txBody>
      </p:sp>
      <p:sp>
        <p:nvSpPr>
          <p:cNvPr id="176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624139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3803E1-AAC9-4FF0-951A-252547FD9350}" type="slidenum">
              <a:rPr lang="cs-CZ" altLang="cs-CZ" smtClean="0"/>
              <a:pPr/>
              <a:t>94</a:t>
            </a:fld>
            <a:endParaRPr lang="cs-CZ" altLang="cs-CZ" smtClean="0"/>
          </a:p>
        </p:txBody>
      </p:sp>
      <p:sp>
        <p:nvSpPr>
          <p:cNvPr id="178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81763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A543BF-7C5D-466E-B6AF-7506B76089DB}" type="slidenum">
              <a:rPr lang="cs-CZ" altLang="cs-CZ" smtClean="0"/>
              <a:pPr/>
              <a:t>9</a:t>
            </a:fld>
            <a:endParaRPr lang="cs-CZ" altLang="cs-CZ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491301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2EA009-D275-4FCF-866E-26C3E20DF303}" type="slidenum">
              <a:rPr lang="cs-CZ" altLang="cs-CZ" smtClean="0"/>
              <a:pPr/>
              <a:t>95</a:t>
            </a:fld>
            <a:endParaRPr lang="cs-CZ" altLang="cs-CZ" smtClean="0"/>
          </a:p>
        </p:txBody>
      </p:sp>
      <p:sp>
        <p:nvSpPr>
          <p:cNvPr id="180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914003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30AD41-BDC2-4376-A153-DAAB10E30B02}" type="slidenum">
              <a:rPr lang="cs-CZ" altLang="cs-CZ" smtClean="0"/>
              <a:pPr/>
              <a:t>96</a:t>
            </a:fld>
            <a:endParaRPr lang="cs-CZ" altLang="cs-CZ" smtClean="0"/>
          </a:p>
        </p:txBody>
      </p:sp>
      <p:sp>
        <p:nvSpPr>
          <p:cNvPr id="182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047583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2372AA-A5D5-40D2-9361-101BDD242CEB}" type="slidenum">
              <a:rPr lang="cs-CZ" altLang="cs-CZ" smtClean="0"/>
              <a:pPr/>
              <a:t>97</a:t>
            </a:fld>
            <a:endParaRPr lang="cs-CZ" altLang="cs-CZ" smtClean="0"/>
          </a:p>
        </p:txBody>
      </p:sp>
      <p:sp>
        <p:nvSpPr>
          <p:cNvPr id="184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4319605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B0B653-8C26-4DA6-9B8E-A777401A7C54}" type="slidenum">
              <a:rPr lang="cs-CZ" altLang="cs-CZ" smtClean="0"/>
              <a:pPr/>
              <a:t>98</a:t>
            </a:fld>
            <a:endParaRPr lang="cs-CZ" altLang="cs-CZ" smtClean="0"/>
          </a:p>
        </p:txBody>
      </p:sp>
      <p:sp>
        <p:nvSpPr>
          <p:cNvPr id="186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327052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86CC43-4676-4306-99FC-37C4B9A2C109}" type="slidenum">
              <a:rPr lang="cs-CZ" altLang="cs-CZ" smtClean="0"/>
              <a:pPr/>
              <a:t>99</a:t>
            </a:fld>
            <a:endParaRPr lang="cs-CZ" altLang="cs-CZ" smtClean="0"/>
          </a:p>
        </p:txBody>
      </p:sp>
      <p:sp>
        <p:nvSpPr>
          <p:cNvPr id="188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1804083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86926-4B27-4B55-A5D7-7EAF1CD78BAB}" type="slidenum">
              <a:rPr lang="cs-CZ" altLang="cs-CZ" smtClean="0"/>
              <a:pPr/>
              <a:t>100</a:t>
            </a:fld>
            <a:endParaRPr lang="cs-CZ" altLang="cs-CZ" smtClean="0"/>
          </a:p>
        </p:txBody>
      </p:sp>
      <p:sp>
        <p:nvSpPr>
          <p:cNvPr id="190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8403999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5CD028-E5E2-4A7D-B862-73BA075F7F22}" type="slidenum">
              <a:rPr lang="cs-CZ" altLang="cs-CZ" smtClean="0"/>
              <a:pPr/>
              <a:t>101</a:t>
            </a:fld>
            <a:endParaRPr lang="cs-CZ" altLang="cs-CZ" smtClean="0"/>
          </a:p>
        </p:txBody>
      </p:sp>
      <p:sp>
        <p:nvSpPr>
          <p:cNvPr id="192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0919257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3EA3C4-2694-430D-951C-21D78A284A9E}" type="slidenum">
              <a:rPr lang="cs-CZ" altLang="cs-CZ" smtClean="0"/>
              <a:pPr/>
              <a:t>102</a:t>
            </a:fld>
            <a:endParaRPr lang="cs-CZ" altLang="cs-CZ" smtClean="0"/>
          </a:p>
        </p:txBody>
      </p:sp>
      <p:sp>
        <p:nvSpPr>
          <p:cNvPr id="194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80648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6052F9-C875-4616-A1CD-6BA97F1B44BB}" type="slidenum">
              <a:rPr lang="cs-CZ" altLang="cs-CZ" smtClean="0"/>
              <a:pPr/>
              <a:t>103</a:t>
            </a:fld>
            <a:endParaRPr lang="cs-CZ" altLang="cs-CZ" smtClean="0"/>
          </a:p>
        </p:txBody>
      </p:sp>
      <p:sp>
        <p:nvSpPr>
          <p:cNvPr id="196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58649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FF415A-16F0-4D96-9D21-6E3D0FD0CA09}" type="slidenum">
              <a:rPr lang="cs-CZ" altLang="cs-CZ" smtClean="0"/>
              <a:pPr/>
              <a:t>104</a:t>
            </a:fld>
            <a:endParaRPr lang="cs-CZ" altLang="cs-CZ" smtClean="0"/>
          </a:p>
        </p:txBody>
      </p:sp>
      <p:sp>
        <p:nvSpPr>
          <p:cNvPr id="198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9882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3E3115-5802-4E7B-A00F-65D61A7109F2}" type="slidenum">
              <a:rPr lang="cs-CZ" altLang="cs-CZ" smtClean="0"/>
              <a:pPr/>
              <a:t>10</a:t>
            </a:fld>
            <a:endParaRPr lang="cs-CZ" altLang="cs-CZ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1355195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FB8840-6D51-4DB6-8BEE-28716339DFCB}" type="slidenum">
              <a:rPr lang="cs-CZ" altLang="cs-CZ" smtClean="0"/>
              <a:pPr/>
              <a:t>105</a:t>
            </a:fld>
            <a:endParaRPr lang="cs-CZ" altLang="cs-CZ" smtClean="0"/>
          </a:p>
        </p:txBody>
      </p:sp>
      <p:sp>
        <p:nvSpPr>
          <p:cNvPr id="200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195821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59474B-3387-4CD0-8475-C6454F0F5419}" type="slidenum">
              <a:rPr lang="cs-CZ" altLang="cs-CZ" smtClean="0"/>
              <a:pPr/>
              <a:t>106</a:t>
            </a:fld>
            <a:endParaRPr lang="cs-CZ" altLang="cs-CZ" smtClean="0"/>
          </a:p>
        </p:txBody>
      </p:sp>
      <p:sp>
        <p:nvSpPr>
          <p:cNvPr id="202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814216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E3BB77-7D64-4105-864E-3F912503012B}" type="slidenum">
              <a:rPr lang="cs-CZ" altLang="cs-CZ" smtClean="0"/>
              <a:pPr/>
              <a:t>107</a:t>
            </a:fld>
            <a:endParaRPr lang="cs-CZ" altLang="cs-CZ" smtClean="0"/>
          </a:p>
        </p:txBody>
      </p:sp>
      <p:sp>
        <p:nvSpPr>
          <p:cNvPr id="204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251336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049D04-0BE8-448B-8638-FBD9989F9D28}" type="slidenum">
              <a:rPr lang="cs-CZ" altLang="cs-CZ" smtClean="0"/>
              <a:pPr/>
              <a:t>108</a:t>
            </a:fld>
            <a:endParaRPr lang="cs-CZ" altLang="cs-CZ" smtClean="0"/>
          </a:p>
        </p:txBody>
      </p:sp>
      <p:sp>
        <p:nvSpPr>
          <p:cNvPr id="206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9492773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78CBF2-2A3E-48CA-9CCD-0BDB28775EE7}" type="slidenum">
              <a:rPr lang="cs-CZ" altLang="cs-CZ" smtClean="0"/>
              <a:pPr/>
              <a:t>109</a:t>
            </a:fld>
            <a:endParaRPr lang="cs-CZ" altLang="cs-CZ" smtClean="0"/>
          </a:p>
        </p:txBody>
      </p:sp>
      <p:sp>
        <p:nvSpPr>
          <p:cNvPr id="208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298927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25ADBB-C8D2-4B7E-A2CB-F1FD3D784203}" type="slidenum">
              <a:rPr lang="cs-CZ" altLang="cs-CZ" smtClean="0"/>
              <a:pPr/>
              <a:t>110</a:t>
            </a:fld>
            <a:endParaRPr lang="cs-CZ" altLang="cs-CZ" smtClean="0"/>
          </a:p>
        </p:txBody>
      </p:sp>
      <p:sp>
        <p:nvSpPr>
          <p:cNvPr id="210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0320099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EB194C-96FC-45C4-A01E-48CD78CF28BE}" type="slidenum">
              <a:rPr lang="cs-CZ" altLang="cs-CZ" smtClean="0"/>
              <a:pPr/>
              <a:t>111</a:t>
            </a:fld>
            <a:endParaRPr lang="cs-CZ" altLang="cs-CZ" smtClean="0"/>
          </a:p>
        </p:txBody>
      </p:sp>
      <p:sp>
        <p:nvSpPr>
          <p:cNvPr id="212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115168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6CF023-1CDB-4103-BA57-EAF371A920EC}" type="slidenum">
              <a:rPr lang="cs-CZ" altLang="cs-CZ" smtClean="0"/>
              <a:pPr/>
              <a:t>112</a:t>
            </a:fld>
            <a:endParaRPr lang="cs-CZ" altLang="cs-CZ" smtClean="0"/>
          </a:p>
        </p:txBody>
      </p:sp>
      <p:sp>
        <p:nvSpPr>
          <p:cNvPr id="215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5605450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1F4D54-1FA7-4D08-A9D3-1966B1684231}" type="slidenum">
              <a:rPr lang="cs-CZ" altLang="cs-CZ" smtClean="0"/>
              <a:pPr/>
              <a:t>113</a:t>
            </a:fld>
            <a:endParaRPr lang="cs-CZ" altLang="cs-CZ" smtClean="0"/>
          </a:p>
        </p:txBody>
      </p:sp>
      <p:sp>
        <p:nvSpPr>
          <p:cNvPr id="217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167327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EE6862-EBDD-40DD-BE0F-1B8F87614510}" type="slidenum">
              <a:rPr lang="cs-CZ" altLang="cs-CZ" smtClean="0"/>
              <a:pPr/>
              <a:t>114</a:t>
            </a:fld>
            <a:endParaRPr lang="cs-CZ" altLang="cs-CZ" smtClean="0"/>
          </a:p>
        </p:txBody>
      </p:sp>
      <p:sp>
        <p:nvSpPr>
          <p:cNvPr id="219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3633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05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10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55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09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38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74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24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88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84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60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06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54C36-6E41-42AE-886F-7C4DE4A3A93B}" type="datetimeFigureOut">
              <a:rPr lang="cs-CZ" smtClean="0"/>
              <a:t>4.4.2019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15179-1ABC-4169-8B7C-ED1AA58DEE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18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j8iEs2jRNc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Zp_1KtrzjQ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30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Časo-prostorová škála a rychlost procesů</a:t>
            </a:r>
          </a:p>
        </p:txBody>
      </p:sp>
      <p:pic>
        <p:nvPicPr>
          <p:cNvPr id="19459" name="Picture 5" descr="podzvody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84313"/>
            <a:ext cx="8424862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3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524000" y="692151"/>
            <a:ext cx="3779838" cy="11969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/>
              <a:t>Životní strategie</a:t>
            </a:r>
          </a:p>
        </p:txBody>
      </p:sp>
      <p:pic>
        <p:nvPicPr>
          <p:cNvPr id="189443" name="Picture 5" descr="lotic1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" b="2832"/>
          <a:stretch>
            <a:fillRect/>
          </a:stretch>
        </p:blipFill>
        <p:spPr bwMode="auto">
          <a:xfrm>
            <a:off x="5303838" y="260350"/>
            <a:ext cx="46990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1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Hlavní produkční složka - bentos</a:t>
            </a:r>
          </a:p>
        </p:txBody>
      </p:sp>
      <p:sp>
        <p:nvSpPr>
          <p:cNvPr id="1740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Fytobentos – nárosty, perifyton – primární producenti</a:t>
            </a:r>
          </a:p>
          <a:p>
            <a:pPr eaLnBrk="1" hangingPunct="1">
              <a:defRPr/>
            </a:pPr>
            <a:r>
              <a:rPr lang="cs-CZ" altLang="cs-CZ" smtClean="0"/>
              <a:t>Zoobentos – konzumeti</a:t>
            </a:r>
          </a:p>
          <a:p>
            <a:pPr eaLnBrk="1" hangingPunct="1">
              <a:defRPr/>
            </a:pPr>
            <a:r>
              <a:rPr lang="cs-CZ" altLang="cs-CZ" smtClean="0"/>
              <a:t>Bakteriobentos – destruenti, biologicky aktivní povrchy, biofilmy – jednoduché houby a plísně, bakterie</a:t>
            </a:r>
          </a:p>
          <a:p>
            <a:pPr eaLnBrk="1" hangingPunct="1">
              <a:defRPr/>
            </a:pPr>
            <a:r>
              <a:rPr lang="cs-CZ" altLang="cs-CZ" smtClean="0"/>
              <a:t>Mikro (pod 50 </a:t>
            </a:r>
            <a:r>
              <a:rPr lang="en-US" altLang="cs-CZ" smtClean="0">
                <a:cs typeface="Arial" panose="020B0604020202020204" pitchFamily="34" charset="0"/>
              </a:rPr>
              <a:t>µ</a:t>
            </a:r>
            <a:r>
              <a:rPr lang="cs-CZ" altLang="cs-CZ" smtClean="0">
                <a:cs typeface="Arial" panose="020B0604020202020204" pitchFamily="34" charset="0"/>
              </a:rPr>
              <a:t>m</a:t>
            </a:r>
            <a:r>
              <a:rPr lang="cs-CZ" altLang="cs-CZ" smtClean="0"/>
              <a:t>, meio (50</a:t>
            </a:r>
            <a:r>
              <a:rPr lang="en-US" altLang="cs-CZ" smtClean="0">
                <a:cs typeface="Arial" panose="020B0604020202020204" pitchFamily="34" charset="0"/>
              </a:rPr>
              <a:t>µ</a:t>
            </a:r>
            <a:r>
              <a:rPr lang="cs-CZ" altLang="cs-CZ" smtClean="0">
                <a:cs typeface="Arial" panose="020B0604020202020204" pitchFamily="34" charset="0"/>
              </a:rPr>
              <a:t>m až 1mm)</a:t>
            </a:r>
            <a:r>
              <a:rPr lang="cs-CZ" altLang="cs-CZ" smtClean="0"/>
              <a:t>a makrobentos (více jak 1mm)</a:t>
            </a:r>
          </a:p>
        </p:txBody>
      </p:sp>
    </p:spTree>
    <p:extLst>
      <p:ext uri="{BB962C8B-B14F-4D97-AF65-F5344CB8AC3E}">
        <p14:creationId xmlns:p14="http://schemas.microsoft.com/office/powerpoint/2010/main" val="23728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47851" y="549276"/>
            <a:ext cx="2830513" cy="35607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/>
              <a:t>Pozice meiobentosu v systému</a:t>
            </a:r>
          </a:p>
        </p:txBody>
      </p:sp>
      <p:pic>
        <p:nvPicPr>
          <p:cNvPr id="193539" name="Picture 4" descr="lotic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88914"/>
            <a:ext cx="5338763" cy="63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19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4825" y="1484313"/>
            <a:ext cx="3333750" cy="13255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/>
              <a:t>Podmínky pro meiobentos</a:t>
            </a:r>
          </a:p>
        </p:txBody>
      </p:sp>
      <p:pic>
        <p:nvPicPr>
          <p:cNvPr id="195587" name="Picture 4" descr="lotic1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r="8347"/>
          <a:stretch>
            <a:fillRect/>
          </a:stretch>
        </p:blipFill>
        <p:spPr bwMode="auto">
          <a:xfrm>
            <a:off x="5303838" y="188914"/>
            <a:ext cx="511175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9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Makrozoobentos – potravní specializace</a:t>
            </a:r>
          </a:p>
        </p:txBody>
      </p:sp>
      <p:pic>
        <p:nvPicPr>
          <p:cNvPr id="197635" name="Picture 5" descr="lotic1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673226"/>
            <a:ext cx="705643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Kouskovači - drtiči</a:t>
            </a:r>
          </a:p>
        </p:txBody>
      </p:sp>
      <p:pic>
        <p:nvPicPr>
          <p:cNvPr id="199683" name="Picture 5" descr="lotic1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700213"/>
            <a:ext cx="5672137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6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Seškrabávači (spásači)</a:t>
            </a:r>
          </a:p>
        </p:txBody>
      </p:sp>
      <p:pic>
        <p:nvPicPr>
          <p:cNvPr id="201731" name="Picture 5" descr="lotic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27214"/>
            <a:ext cx="80645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Sběrači (aktivní – filtrující - sítě stavějící)</a:t>
            </a:r>
          </a:p>
        </p:txBody>
      </p:sp>
      <p:pic>
        <p:nvPicPr>
          <p:cNvPr id="203779" name="Picture 5" descr="lotic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916113"/>
            <a:ext cx="8137525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Potravní síť tekoucích vod</a:t>
            </a:r>
          </a:p>
        </p:txBody>
      </p:sp>
      <p:pic>
        <p:nvPicPr>
          <p:cNvPr id="205827" name="Picture 5" descr="lotic1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341439"/>
            <a:ext cx="7777162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99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25626" y="228600"/>
            <a:ext cx="2974975" cy="38481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Reálný příklad – pstruhový potok</a:t>
            </a:r>
          </a:p>
        </p:txBody>
      </p:sp>
      <p:pic>
        <p:nvPicPr>
          <p:cNvPr id="207875" name="Picture 4" descr="lotic1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98438"/>
            <a:ext cx="5257800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0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Základní vlastnosti</a:t>
            </a: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Podmínky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/>
              <a:t> relativně stalá teplota vody (kopíruje průměrnou teplotu na povrchu)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/>
              <a:t> omezený prostor (výjimka krasy)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/>
              <a:t> relativně stalé chemické složení vody a vyšší mineralizace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/>
              <a:t> nízký obsah kyslíku (max. jednotky mg/l), relativně vyšší obsah oxidu uhličitého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Zdroje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/>
              <a:t> chybí světlo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/>
              <a:t> omezený vstup organických látek jen FPOM, UFPOM a hlavně POM (výjimka kras)  </a:t>
            </a:r>
          </a:p>
        </p:txBody>
      </p:sp>
    </p:spTree>
    <p:extLst>
      <p:ext uri="{BB962C8B-B14F-4D97-AF65-F5344CB8AC3E}">
        <p14:creationId xmlns:p14="http://schemas.microsoft.com/office/powerpoint/2010/main" val="268519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Potravní síť – Duffin Creek</a:t>
            </a:r>
          </a:p>
        </p:txBody>
      </p:sp>
      <p:pic>
        <p:nvPicPr>
          <p:cNvPr id="209923" name="Picture 5" descr="lotic1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412876"/>
            <a:ext cx="86423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3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Podélný profil</a:t>
            </a:r>
          </a:p>
        </p:txBody>
      </p:sp>
      <p:pic>
        <p:nvPicPr>
          <p:cNvPr id="211971" name="Picture 5" descr="lotic1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268413"/>
            <a:ext cx="6143625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8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Podélný profil – vývoj druhové bohatosti, diverzity</a:t>
            </a:r>
          </a:p>
        </p:txBody>
      </p:sp>
      <p:pic>
        <p:nvPicPr>
          <p:cNvPr id="214019" name="Picture 4" descr="lotic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9500" r="11107"/>
          <a:stretch>
            <a:fillRect/>
          </a:stretch>
        </p:blipFill>
        <p:spPr bwMode="auto">
          <a:xfrm>
            <a:off x="2927351" y="1844675"/>
            <a:ext cx="62642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25626" y="228600"/>
            <a:ext cx="3262313" cy="3200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Koncepce říční návaznosti</a:t>
            </a:r>
          </a:p>
        </p:txBody>
      </p:sp>
      <p:pic>
        <p:nvPicPr>
          <p:cNvPr id="216067" name="Picture 5" descr="lotic2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136526"/>
            <a:ext cx="4986338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RCC – vstupy org. hmoty</a:t>
            </a:r>
          </a:p>
        </p:txBody>
      </p:sp>
      <p:pic>
        <p:nvPicPr>
          <p:cNvPr id="218115" name="Picture 4" descr="lotic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412875"/>
            <a:ext cx="67691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7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RCC – distribuce organismů</a:t>
            </a:r>
          </a:p>
        </p:txBody>
      </p:sp>
      <p:pic>
        <p:nvPicPr>
          <p:cNvPr id="220163" name="Picture 5" descr="lotic2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557339"/>
            <a:ext cx="6940550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0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Rybí pásma a Illiesova klasifikace</a:t>
            </a:r>
          </a:p>
        </p:txBody>
      </p:sp>
      <p:pic>
        <p:nvPicPr>
          <p:cNvPr id="222211" name="Picture 4" descr="lotic2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504951"/>
            <a:ext cx="5116512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6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Rybí pásma a Illiesova klasifikace</a:t>
            </a:r>
          </a:p>
        </p:txBody>
      </p:sp>
      <p:pic>
        <p:nvPicPr>
          <p:cNvPr id="224259" name="Picture 4" descr="lotic2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628775"/>
            <a:ext cx="8031163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0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Biodiverzita tekoucích vod</a:t>
            </a:r>
          </a:p>
        </p:txBody>
      </p:sp>
      <p:pic>
        <p:nvPicPr>
          <p:cNvPr id="226307" name="Picture 4" descr="lotic2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916113"/>
            <a:ext cx="653415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7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188914"/>
            <a:ext cx="496887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5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Podmínky - prostor</a:t>
            </a:r>
          </a:p>
        </p:txBody>
      </p:sp>
      <p:pic>
        <p:nvPicPr>
          <p:cNvPr id="23555" name="Picture 5" descr="podzvody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484314"/>
            <a:ext cx="5605463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4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Biodiversita</a:t>
            </a:r>
          </a:p>
        </p:txBody>
      </p:sp>
      <p:pic>
        <p:nvPicPr>
          <p:cNvPr id="229379" name="Picture 4" descr="lotic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4" y="1476376"/>
            <a:ext cx="5083175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Zdroje – organická hmota</a:t>
            </a:r>
          </a:p>
        </p:txBody>
      </p:sp>
      <p:pic>
        <p:nvPicPr>
          <p:cNvPr id="25603" name="Picture 5" descr="podzvody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484313"/>
            <a:ext cx="5367338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9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Adaptace organismů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Chybí světločivné orgány – zakrnělé nebo chybějící oči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Není nutný pigmentovaný tělní pokryv – organismy jsou bezbarvé nebo bílé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Prodloužené tělo, často bičíky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Nízká pohyblivost, adaptace na nízký obsah kyslíku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Chemotaktilní orgány – brvy, štětiny atd.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Feromonová komunikace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V rozmnožovacím cyklu není zpravidla sezónnost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/>
              <a:t>Všežravci (sběrači a seškrabávači) a predátoři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7764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774826" y="620714"/>
            <a:ext cx="3838575" cy="17287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/>
              <a:t>Organismy podzemních vod</a:t>
            </a:r>
          </a:p>
        </p:txBody>
      </p:sp>
      <p:pic>
        <p:nvPicPr>
          <p:cNvPr id="29699" name="Picture 5" descr="podzvody0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549276"/>
            <a:ext cx="4322762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Stygo-phreatobionti</a:t>
            </a:r>
          </a:p>
        </p:txBody>
      </p:sp>
      <p:pic>
        <p:nvPicPr>
          <p:cNvPr id="31747" name="Picture 5" descr="podzvody0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412876"/>
            <a:ext cx="345440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podzvody0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412876"/>
            <a:ext cx="34401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33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774825" y="1484313"/>
            <a:ext cx="4414838" cy="1325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4000"/>
              <a:t>Komunikace s okolními systémy – biotopy (habitaty)</a:t>
            </a:r>
          </a:p>
        </p:txBody>
      </p:sp>
      <p:pic>
        <p:nvPicPr>
          <p:cNvPr id="33795" name="Picture 5" descr="podzvody0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04813"/>
            <a:ext cx="390525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6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Prameny – krenon (al)</a:t>
            </a:r>
          </a:p>
        </p:txBody>
      </p:sp>
    </p:spTree>
    <p:extLst>
      <p:ext uri="{BB962C8B-B14F-4D97-AF65-F5344CB8AC3E}">
        <p14:creationId xmlns:p14="http://schemas.microsoft.com/office/powerpoint/2010/main" val="2374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10588" cy="823913"/>
          </a:xfrm>
        </p:spPr>
        <p:txBody>
          <a:bodyPr/>
          <a:lstStyle/>
          <a:p>
            <a:pPr>
              <a:defRPr/>
            </a:pPr>
            <a:r>
              <a:rPr lang="cs-CZ" sz="2400" b="1" dirty="0"/>
              <a:t>Hydrogeologické typy pramenů</a:t>
            </a:r>
            <a:endParaRPr lang="cs-CZ" b="1" dirty="0"/>
          </a:p>
        </p:txBody>
      </p:sp>
      <p:pic>
        <p:nvPicPr>
          <p:cNvPr id="3789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000126"/>
            <a:ext cx="3671888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5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Základy hydrobiologie II.</a:t>
            </a: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Ekosystémy – části ekosystémů</a:t>
            </a:r>
          </a:p>
          <a:p>
            <a:pPr eaLnBrk="1" hangingPunct="1">
              <a:defRPr/>
            </a:pPr>
            <a:r>
              <a:rPr lang="cs-CZ" altLang="cs-CZ" dirty="0" smtClean="0"/>
              <a:t>Jan Helešic</a:t>
            </a:r>
          </a:p>
        </p:txBody>
      </p:sp>
    </p:spTree>
    <p:extLst>
      <p:ext uri="{BB962C8B-B14F-4D97-AF65-F5344CB8AC3E}">
        <p14:creationId xmlns:p14="http://schemas.microsoft.com/office/powerpoint/2010/main" val="181478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25625" y="228601"/>
            <a:ext cx="3549650" cy="13255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hlink"/>
                </a:solidFill>
              </a:rPr>
              <a:t>Historická klasifikace</a:t>
            </a:r>
          </a:p>
        </p:txBody>
      </p:sp>
      <p:pic>
        <p:nvPicPr>
          <p:cNvPr id="38915" name="Picture 5" descr="podzvody0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95250"/>
            <a:ext cx="4465637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1971675" y="3016250"/>
            <a:ext cx="3194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Limnokrén – studánka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Rheokrén – přímý vývěr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Helokrén – pramenný mokřad</a:t>
            </a:r>
          </a:p>
        </p:txBody>
      </p:sp>
    </p:spTree>
    <p:extLst>
      <p:ext uri="{BB962C8B-B14F-4D97-AF65-F5344CB8AC3E}">
        <p14:creationId xmlns:p14="http://schemas.microsoft.com/office/powerpoint/2010/main" val="22918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Časové hledisko klasifikace pramenů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Permanentní prameny – trvale tekoucí celý rok</a:t>
            </a:r>
          </a:p>
          <a:p>
            <a:pPr>
              <a:defRPr/>
            </a:pPr>
            <a:r>
              <a:rPr lang="cs-CZ" dirty="0" smtClean="0"/>
              <a:t>Periodické prameny – </a:t>
            </a:r>
            <a:r>
              <a:rPr lang="cs-CZ" smtClean="0"/>
              <a:t>krasové vyvěračky</a:t>
            </a:r>
          </a:p>
          <a:p>
            <a:pPr>
              <a:defRPr/>
            </a:pPr>
            <a:r>
              <a:rPr lang="cs-CZ" dirty="0" smtClean="0"/>
              <a:t>Intermitentní prameny – tečou od předjaří do léta, v pozdním létě jsou zpravidla bez vody</a:t>
            </a:r>
          </a:p>
          <a:p>
            <a:pPr>
              <a:defRPr/>
            </a:pPr>
            <a:r>
              <a:rPr lang="cs-CZ" dirty="0" smtClean="0"/>
              <a:t>Efemerní prameny – tečou jen jednou za několik let, jen při vysokých hladinách podzemní vody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817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Specifické typy pramenů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/>
              <a:t>Nivál</a:t>
            </a:r>
            <a:r>
              <a:rPr lang="cs-CZ" b="1" dirty="0" smtClean="0"/>
              <a:t> </a:t>
            </a:r>
            <a:r>
              <a:rPr lang="cs-CZ" dirty="0" smtClean="0"/>
              <a:t>– pramen (prameniště) se zdrojem ve sněhových polích. Často jen dočasný a typický svým složením dle složení sněhové vody. Vodnost se často mění během dne, dle tání sněhu.</a:t>
            </a:r>
          </a:p>
          <a:p>
            <a:pPr>
              <a:defRPr/>
            </a:pPr>
            <a:r>
              <a:rPr lang="cs-CZ" b="1" dirty="0" err="1" smtClean="0"/>
              <a:t>Kryal</a:t>
            </a:r>
            <a:r>
              <a:rPr lang="cs-CZ" dirty="0" smtClean="0"/>
              <a:t> – pramen (prameniště) se zdrojem vody z ledovce. Typická diurnální režim dle tání ledovce, mnohdy mohutné průtoky až desítky m</a:t>
            </a:r>
            <a:r>
              <a:rPr lang="cs-CZ" baseline="30000" dirty="0" smtClean="0"/>
              <a:t>3</a:t>
            </a:r>
            <a:r>
              <a:rPr lang="cs-CZ" dirty="0" smtClean="0"/>
              <a:t>/s.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7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4" y="0"/>
            <a:ext cx="740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13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762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Současná klasifikace</a:t>
            </a:r>
          </a:p>
        </p:txBody>
      </p:sp>
      <p:pic>
        <p:nvPicPr>
          <p:cNvPr id="45059" name="Picture 5" descr="podzvody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196976"/>
            <a:ext cx="76327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3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Oprávněnost klasifikací</a:t>
            </a:r>
          </a:p>
        </p:txBody>
      </p:sp>
      <p:pic>
        <p:nvPicPr>
          <p:cNvPr id="47107" name="Picture 5" descr="podzvody0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989139"/>
            <a:ext cx="3960813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podzvody0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9139"/>
            <a:ext cx="4427538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7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Základní charakteristiky</a:t>
            </a: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Přechodová zóna, ale není typický ekoton</a:t>
            </a:r>
          </a:p>
          <a:p>
            <a:pPr eaLnBrk="1" hangingPunct="1">
              <a:defRPr/>
            </a:pPr>
            <a:r>
              <a:rPr lang="cs-CZ" altLang="cs-CZ"/>
              <a:t>Primárně nízké koncentrace rozp. O</a:t>
            </a:r>
            <a:r>
              <a:rPr lang="cs-CZ" altLang="cs-CZ" baseline="-25000"/>
              <a:t>2</a:t>
            </a:r>
            <a:r>
              <a:rPr lang="cs-CZ" altLang="cs-CZ"/>
              <a:t> – dle typu různě rychlé dosycování</a:t>
            </a:r>
          </a:p>
          <a:p>
            <a:pPr eaLnBrk="1" hangingPunct="1">
              <a:defRPr/>
            </a:pPr>
            <a:r>
              <a:rPr lang="cs-CZ" altLang="cs-CZ"/>
              <a:t>Vždy vyšší koncentrace rozp. CO</a:t>
            </a:r>
            <a:r>
              <a:rPr lang="cs-CZ" altLang="cs-CZ" baseline="-25000"/>
              <a:t>2</a:t>
            </a:r>
            <a:endParaRPr lang="cs-CZ" altLang="cs-CZ"/>
          </a:p>
          <a:p>
            <a:pPr eaLnBrk="1" hangingPunct="1">
              <a:defRPr/>
            </a:pPr>
            <a:r>
              <a:rPr lang="cs-CZ" altLang="cs-CZ"/>
              <a:t>Vyšší mineralizace vody – zdroj podzemní voda</a:t>
            </a:r>
          </a:p>
          <a:p>
            <a:pPr eaLnBrk="1" hangingPunct="1">
              <a:defRPr/>
            </a:pPr>
            <a:r>
              <a:rPr lang="cs-CZ" altLang="cs-CZ"/>
              <a:t>První primární producenti – dle typu a mineralizace různá specifická společenstva</a:t>
            </a:r>
          </a:p>
          <a:p>
            <a:pPr eaLnBrk="1" hangingPunct="1">
              <a:defRPr/>
            </a:pPr>
            <a:r>
              <a:rPr lang="cs-CZ" altLang="cs-CZ"/>
              <a:t>Občasný a pravidelný výskyt stygobiontů a stygofilů</a:t>
            </a:r>
            <a:endParaRPr lang="cs-CZ" altLang="cs-CZ" baseline="-25000"/>
          </a:p>
        </p:txBody>
      </p:sp>
    </p:spTree>
    <p:extLst>
      <p:ext uri="{BB962C8B-B14F-4D97-AF65-F5344CB8AC3E}">
        <p14:creationId xmlns:p14="http://schemas.microsoft.com/office/powerpoint/2010/main" val="344395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Habitaty pramenišť</a:t>
            </a:r>
          </a:p>
        </p:txBody>
      </p:sp>
      <p:pic>
        <p:nvPicPr>
          <p:cNvPr id="51203" name="Picture 5" descr="podzvody0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295400"/>
            <a:ext cx="820896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61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Organismy pramenišť</a:t>
            </a:r>
          </a:p>
        </p:txBody>
      </p:sp>
      <p:pic>
        <p:nvPicPr>
          <p:cNvPr id="53251" name="Picture 5" descr="podzvody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412875"/>
            <a:ext cx="299085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6" descr="podzvody0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412875"/>
            <a:ext cx="3097213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(Eko) Systémový přístup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575051" y="1676401"/>
            <a:ext cx="6791325" cy="4422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Podzemní vody</a:t>
            </a:r>
          </a:p>
          <a:p>
            <a:pPr lvl="1" eaLnBrk="1" hangingPunct="1">
              <a:defRPr/>
            </a:pPr>
            <a:r>
              <a:rPr lang="cs-CZ" altLang="cs-CZ"/>
              <a:t>Prameny</a:t>
            </a:r>
          </a:p>
          <a:p>
            <a:pPr lvl="1" eaLnBrk="1" hangingPunct="1">
              <a:defRPr/>
            </a:pPr>
            <a:r>
              <a:rPr lang="cs-CZ" altLang="cs-CZ"/>
              <a:t>Hyporheal</a:t>
            </a:r>
          </a:p>
          <a:p>
            <a:pPr eaLnBrk="1" hangingPunct="1">
              <a:defRPr/>
            </a:pPr>
            <a:r>
              <a:rPr lang="cs-CZ" altLang="cs-CZ"/>
              <a:t>Tekoucí vody</a:t>
            </a:r>
          </a:p>
          <a:p>
            <a:pPr eaLnBrk="1" hangingPunct="1">
              <a:defRPr/>
            </a:pPr>
            <a:r>
              <a:rPr lang="cs-CZ" altLang="cs-CZ"/>
              <a:t>Stojaté vody</a:t>
            </a:r>
          </a:p>
          <a:p>
            <a:pPr lvl="1" eaLnBrk="1" hangingPunct="1">
              <a:defRPr/>
            </a:pPr>
            <a:r>
              <a:rPr lang="cs-CZ" altLang="cs-CZ"/>
              <a:t>Jezera</a:t>
            </a:r>
          </a:p>
          <a:p>
            <a:pPr lvl="1" eaLnBrk="1" hangingPunct="1">
              <a:defRPr/>
            </a:pPr>
            <a:r>
              <a:rPr lang="cs-CZ" altLang="cs-CZ"/>
              <a:t>Poříční tůně</a:t>
            </a:r>
          </a:p>
          <a:p>
            <a:pPr lvl="1" eaLnBrk="1" hangingPunct="1">
              <a:defRPr/>
            </a:pPr>
            <a:r>
              <a:rPr lang="cs-CZ" altLang="cs-CZ"/>
              <a:t>Umělé nádrže</a:t>
            </a:r>
          </a:p>
          <a:p>
            <a:pPr eaLnBrk="1" hangingPunct="1">
              <a:defRPr/>
            </a:pPr>
            <a:r>
              <a:rPr lang="cs-CZ" altLang="cs-CZ"/>
              <a:t>Mokřady</a:t>
            </a:r>
          </a:p>
        </p:txBody>
      </p:sp>
    </p:spTree>
    <p:extLst>
      <p:ext uri="{BB962C8B-B14F-4D97-AF65-F5344CB8AC3E}">
        <p14:creationId xmlns:p14="http://schemas.microsoft.com/office/powerpoint/2010/main" val="40913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en-US" sz="3200" b="1" dirty="0"/>
              <a:t>Proč studovat populace v pramenech?</a:t>
            </a:r>
            <a:br>
              <a:rPr lang="cs-CZ" altLang="en-US" sz="3200" b="1" dirty="0"/>
            </a:br>
            <a:r>
              <a:rPr lang="cs-CZ" altLang="en-US" sz="3200" b="1" dirty="0"/>
              <a:t>Prameny jako evoluční model.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600201"/>
            <a:ext cx="4608512" cy="4525963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cs-CZ" altLang="en-US" sz="2400" dirty="0"/>
              <a:t>prameniště mohou být díky specifickým podmínkám </a:t>
            </a:r>
            <a:r>
              <a:rPr lang="cs-CZ" altLang="en-US" sz="2400" u="sng" dirty="0"/>
              <a:t>izolovaná</a:t>
            </a:r>
          </a:p>
          <a:p>
            <a:pPr>
              <a:spcBef>
                <a:spcPts val="1200"/>
              </a:spcBef>
              <a:defRPr/>
            </a:pPr>
            <a:r>
              <a:rPr lang="cs-CZ" altLang="en-US" sz="2400" dirty="0"/>
              <a:t>pro permanentní (blešivec) faunu je terestrické prostředí bariérou</a:t>
            </a:r>
          </a:p>
          <a:p>
            <a:pPr>
              <a:spcBef>
                <a:spcPts val="1200"/>
              </a:spcBef>
              <a:defRPr/>
            </a:pPr>
            <a:r>
              <a:rPr lang="cs-CZ" altLang="en-US" sz="2400" dirty="0"/>
              <a:t>působení antropických </a:t>
            </a:r>
            <a:r>
              <a:rPr lang="cs-CZ" altLang="en-US" sz="2400" u="sng" dirty="0"/>
              <a:t>vlivů</a:t>
            </a:r>
            <a:r>
              <a:rPr lang="cs-CZ" altLang="en-US" sz="2400" dirty="0"/>
              <a:t> pouze </a:t>
            </a:r>
            <a:r>
              <a:rPr lang="cs-CZ" altLang="en-US" sz="2400" u="sng" dirty="0"/>
              <a:t>v omezeném rozsahu</a:t>
            </a:r>
          </a:p>
          <a:p>
            <a:pPr>
              <a:spcBef>
                <a:spcPts val="1200"/>
              </a:spcBef>
              <a:defRPr/>
            </a:pPr>
            <a:r>
              <a:rPr lang="cs-CZ" altLang="en-US" sz="2400" u="sng" dirty="0"/>
              <a:t>nehrozí genetické „znečištění</a:t>
            </a:r>
            <a:r>
              <a:rPr lang="cs-CZ" altLang="en-US" sz="2400" dirty="0"/>
              <a:t>“ populací rybářským managementem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en-US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en-US" sz="2400" dirty="0">
              <a:solidFill>
                <a:schemeClr val="bg1"/>
              </a:solidFill>
            </a:endParaRPr>
          </a:p>
        </p:txBody>
      </p:sp>
      <p:pic>
        <p:nvPicPr>
          <p:cNvPr id="55300" name="Picture 66" descr="DSCN1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10458" b="3783"/>
          <a:stretch>
            <a:fillRect/>
          </a:stretch>
        </p:blipFill>
        <p:spPr bwMode="auto">
          <a:xfrm>
            <a:off x="6743701" y="1552576"/>
            <a:ext cx="3140075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0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ovéPole 11"/>
          <p:cNvSpPr txBox="1">
            <a:spLocks noChangeArrowheads="1"/>
          </p:cNvSpPr>
          <p:nvPr/>
        </p:nvSpPr>
        <p:spPr bwMode="auto">
          <a:xfrm>
            <a:off x="1900238" y="5381626"/>
            <a:ext cx="8424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92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92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rgbClr val="FFFF00"/>
                </a:solidFill>
                <a:latin typeface="Calibri" panose="020F0502020204030204" pitchFamily="34" charset="0"/>
              </a:rPr>
              <a:t>    tok</a:t>
            </a:r>
            <a:r>
              <a:rPr lang="cs-CZ" altLang="en-US" sz="2000">
                <a:latin typeface="Calibri" panose="020F0502020204030204" pitchFamily="34" charset="0"/>
              </a:rPr>
              <a:t>                     </a:t>
            </a:r>
            <a:r>
              <a:rPr lang="cs-CZ" altLang="en-US" sz="2000">
                <a:solidFill>
                  <a:srgbClr val="FFFF00"/>
                </a:solidFill>
                <a:latin typeface="Calibri" panose="020F0502020204030204" pitchFamily="34" charset="0"/>
              </a:rPr>
              <a:t>prameništní</a:t>
            </a:r>
            <a:r>
              <a:rPr lang="cs-CZ" altLang="en-US" sz="2000">
                <a:latin typeface="Calibri" panose="020F0502020204030204" pitchFamily="34" charset="0"/>
              </a:rPr>
              <a:t> </a:t>
            </a:r>
            <a:r>
              <a:rPr lang="cs-CZ" altLang="en-US" sz="2000">
                <a:solidFill>
                  <a:srgbClr val="FFFF00"/>
                </a:solidFill>
                <a:latin typeface="Calibri" panose="020F0502020204030204" pitchFamily="34" charset="0"/>
              </a:rPr>
              <a:t>populace         pramenné oblasti na hranici rozvodí</a:t>
            </a:r>
          </a:p>
        </p:txBody>
      </p:sp>
      <p:cxnSp>
        <p:nvCxnSpPr>
          <p:cNvPr id="15" name="Přímá spojnice 14"/>
          <p:cNvCxnSpPr/>
          <p:nvPr/>
        </p:nvCxnSpPr>
        <p:spPr bwMode="auto">
          <a:xfrm>
            <a:off x="1847851" y="5589588"/>
            <a:ext cx="25241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/>
          <p:cNvSpPr/>
          <p:nvPr/>
        </p:nvSpPr>
        <p:spPr bwMode="auto">
          <a:xfrm>
            <a:off x="2890838" y="5486400"/>
            <a:ext cx="215900" cy="2159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92575">
              <a:defRPr/>
            </a:pPr>
            <a:endParaRPr lang="cs-CZ" sz="8100">
              <a:solidFill>
                <a:schemeClr val="tx1"/>
              </a:solidFill>
            </a:endParaRPr>
          </a:p>
        </p:txBody>
      </p:sp>
      <p:sp>
        <p:nvSpPr>
          <p:cNvPr id="93" name="Ovál 92"/>
          <p:cNvSpPr>
            <a:spLocks noChangeArrowheads="1"/>
          </p:cNvSpPr>
          <p:nvPr/>
        </p:nvSpPr>
        <p:spPr bwMode="auto">
          <a:xfrm>
            <a:off x="6148388" y="5438776"/>
            <a:ext cx="260350" cy="422275"/>
          </a:xfrm>
          <a:prstGeom prst="ellipse">
            <a:avLst/>
          </a:prstGeom>
          <a:solidFill>
            <a:srgbClr val="D9D9D9"/>
          </a:solidFill>
          <a:ln w="25400" algn="ctr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algn="ctr" defTabSz="4092575">
              <a:defRPr/>
            </a:pPr>
            <a:endParaRPr lang="cs-CZ" sz="8100"/>
          </a:p>
        </p:txBody>
      </p:sp>
      <p:sp>
        <p:nvSpPr>
          <p:cNvPr id="136" name="Ovál 16"/>
          <p:cNvSpPr/>
          <p:nvPr/>
        </p:nvSpPr>
        <p:spPr bwMode="auto">
          <a:xfrm>
            <a:off x="3178175" y="5486400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92575">
              <a:defRPr/>
            </a:pPr>
            <a:endParaRPr lang="cs-CZ" sz="8100">
              <a:solidFill>
                <a:schemeClr val="tx1"/>
              </a:solidFill>
            </a:endParaRPr>
          </a:p>
        </p:txBody>
      </p:sp>
      <p:pic>
        <p:nvPicPr>
          <p:cNvPr id="57351" name="Ovál 1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5473701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2" name="Skupina 4"/>
          <p:cNvGrpSpPr>
            <a:grpSpLocks/>
          </p:cNvGrpSpPr>
          <p:nvPr/>
        </p:nvGrpSpPr>
        <p:grpSpPr bwMode="auto">
          <a:xfrm>
            <a:off x="1847851" y="2092326"/>
            <a:ext cx="8424863" cy="3224213"/>
            <a:chOff x="8218800" y="12420000"/>
            <a:chExt cx="8856000" cy="3128313"/>
          </a:xfrm>
        </p:grpSpPr>
        <p:pic>
          <p:nvPicPr>
            <p:cNvPr id="57372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" t="1518" r="252" b="734"/>
            <a:stretch>
              <a:fillRect/>
            </a:stretch>
          </p:blipFill>
          <p:spPr bwMode="auto">
            <a:xfrm>
              <a:off x="8218800" y="12420000"/>
              <a:ext cx="8856000" cy="312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3" name="TextovéPole 75"/>
            <p:cNvSpPr txBox="1">
              <a:spLocks noChangeArrowheads="1"/>
            </p:cNvSpPr>
            <p:nvPr/>
          </p:nvSpPr>
          <p:spPr bwMode="auto">
            <a:xfrm>
              <a:off x="8263856" y="12475450"/>
              <a:ext cx="403835" cy="25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092575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092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092575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092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092575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0925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0925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0925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0925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cs-CZ" altLang="en-US" sz="1100">
                <a:latin typeface="Calibri" panose="020F0502020204030204" pitchFamily="34" charset="0"/>
              </a:endParaRPr>
            </a:p>
          </p:txBody>
        </p:sp>
        <p:sp>
          <p:nvSpPr>
            <p:cNvPr id="57374" name="TextovéPole 76"/>
            <p:cNvSpPr txBox="1">
              <a:spLocks noChangeArrowheads="1"/>
            </p:cNvSpPr>
            <p:nvPr/>
          </p:nvSpPr>
          <p:spPr bwMode="auto">
            <a:xfrm>
              <a:off x="11250899" y="12458507"/>
              <a:ext cx="405504" cy="25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092575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092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092575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092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092575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0925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0925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0925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09257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cs-CZ" altLang="en-US" sz="1100">
                <a:latin typeface="Calibri" panose="020F0502020204030204" pitchFamily="34" charset="0"/>
              </a:endParaRPr>
            </a:p>
          </p:txBody>
        </p:sp>
      </p:grpSp>
      <p:sp>
        <p:nvSpPr>
          <p:cNvPr id="57353" name="TextovéPole 79"/>
          <p:cNvSpPr txBox="1">
            <a:spLocks noChangeArrowheads="1"/>
          </p:cNvSpPr>
          <p:nvPr/>
        </p:nvSpPr>
        <p:spPr bwMode="auto">
          <a:xfrm>
            <a:off x="4678363" y="2155825"/>
            <a:ext cx="849312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92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92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bg2"/>
                </a:solidFill>
                <a:latin typeface="Calibri" panose="020F0502020204030204" pitchFamily="34" charset="0"/>
              </a:rPr>
              <a:t>Death Valley model</a:t>
            </a:r>
          </a:p>
        </p:txBody>
      </p:sp>
      <p:sp>
        <p:nvSpPr>
          <p:cNvPr id="57354" name="TextovéPole 80"/>
          <p:cNvSpPr txBox="1">
            <a:spLocks noChangeArrowheads="1"/>
          </p:cNvSpPr>
          <p:nvPr/>
        </p:nvSpPr>
        <p:spPr bwMode="auto">
          <a:xfrm>
            <a:off x="7650163" y="2328864"/>
            <a:ext cx="1485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92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92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bg2"/>
                </a:solidFill>
                <a:latin typeface="Calibri" panose="020F0502020204030204" pitchFamily="34" charset="0"/>
              </a:rPr>
              <a:t>Headwater model</a:t>
            </a:r>
          </a:p>
        </p:txBody>
      </p:sp>
      <p:sp>
        <p:nvSpPr>
          <p:cNvPr id="57355" name="TextovéPole 81"/>
          <p:cNvSpPr txBox="1">
            <a:spLocks noChangeArrowheads="1"/>
          </p:cNvSpPr>
          <p:nvPr/>
        </p:nvSpPr>
        <p:spPr bwMode="auto">
          <a:xfrm>
            <a:off x="8210550" y="5980113"/>
            <a:ext cx="2084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92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92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latin typeface="Calibri" panose="020F0502020204030204" pitchFamily="34" charset="0"/>
              </a:rPr>
              <a:t>(Finn </a:t>
            </a:r>
            <a:r>
              <a:rPr lang="cs-CZ" altLang="en-US" sz="2000" i="1">
                <a:latin typeface="Calibri" panose="020F0502020204030204" pitchFamily="34" charset="0"/>
              </a:rPr>
              <a:t>et al. </a:t>
            </a:r>
            <a:r>
              <a:rPr lang="cs-CZ" altLang="en-US" sz="2000">
                <a:latin typeface="Calibri" panose="020F0502020204030204" pitchFamily="34" charset="0"/>
              </a:rPr>
              <a:t>2007)</a:t>
            </a:r>
          </a:p>
        </p:txBody>
      </p:sp>
      <p:sp>
        <p:nvSpPr>
          <p:cNvPr id="7" name="Obdélník 6"/>
          <p:cNvSpPr/>
          <p:nvPr/>
        </p:nvSpPr>
        <p:spPr bwMode="auto">
          <a:xfrm>
            <a:off x="3230563" y="2327275"/>
            <a:ext cx="93662" cy="122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92575">
              <a:defRPr/>
            </a:pPr>
            <a:endParaRPr lang="cs-CZ" sz="8100">
              <a:solidFill>
                <a:schemeClr val="bg1"/>
              </a:solidFill>
            </a:endParaRPr>
          </a:p>
        </p:txBody>
      </p:sp>
      <p:sp>
        <p:nvSpPr>
          <p:cNvPr id="57357" name="TextovéPole 3"/>
          <p:cNvSpPr txBox="1">
            <a:spLocks noChangeArrowheads="1"/>
          </p:cNvSpPr>
          <p:nvPr/>
        </p:nvSpPr>
        <p:spPr bwMode="auto">
          <a:xfrm>
            <a:off x="1900239" y="2124076"/>
            <a:ext cx="1152525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92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92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92575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925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bg2"/>
                </a:solidFill>
                <a:latin typeface="Calibri" panose="020F0502020204030204" pitchFamily="34" charset="0"/>
              </a:rPr>
              <a:t>Stream hierarchy</a:t>
            </a:r>
          </a:p>
        </p:txBody>
      </p:sp>
      <p:sp>
        <p:nvSpPr>
          <p:cNvPr id="138" name="Ovál 16"/>
          <p:cNvSpPr/>
          <p:nvPr/>
        </p:nvSpPr>
        <p:spPr bwMode="auto">
          <a:xfrm>
            <a:off x="7103741" y="3504456"/>
            <a:ext cx="211138" cy="215900"/>
          </a:xfrm>
          <a:prstGeom prst="ellipse">
            <a:avLst/>
          </a:prstGeom>
          <a:blipFill dpi="0" rotWithShape="1">
            <a:blip r:embed="rId5" cstate="print"/>
            <a:srcRect/>
            <a:tile tx="6350" ty="635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92575">
              <a:defRPr/>
            </a:pPr>
            <a:endParaRPr lang="cs-CZ" sz="8100">
              <a:solidFill>
                <a:schemeClr val="tx1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5621338" y="2997200"/>
            <a:ext cx="887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 flipH="1">
            <a:off x="5438776" y="4581525"/>
            <a:ext cx="10080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H="1">
            <a:off x="8529639" y="2924175"/>
            <a:ext cx="6048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H="1">
            <a:off x="8388350" y="4587875"/>
            <a:ext cx="692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65" name="TextovéPole 19"/>
          <p:cNvSpPr txBox="1">
            <a:spLocks noChangeArrowheads="1"/>
          </p:cNvSpPr>
          <p:nvPr/>
        </p:nvSpPr>
        <p:spPr bwMode="auto">
          <a:xfrm>
            <a:off x="2495551" y="6045200"/>
            <a:ext cx="1909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/>
              <a:t>migrační bariéra</a:t>
            </a:r>
          </a:p>
        </p:txBody>
      </p:sp>
      <p:cxnSp>
        <p:nvCxnSpPr>
          <p:cNvPr id="51" name="Přímá spojnice 50"/>
          <p:cNvCxnSpPr/>
          <p:nvPr/>
        </p:nvCxnSpPr>
        <p:spPr>
          <a:xfrm flipH="1">
            <a:off x="1928813" y="6188075"/>
            <a:ext cx="438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>
            <a:cxnSpLocks noChangeShapeType="1"/>
          </p:cNvCxnSpPr>
          <p:nvPr/>
        </p:nvCxnSpPr>
        <p:spPr bwMode="auto">
          <a:xfrm flipH="1">
            <a:off x="1905001" y="3805238"/>
            <a:ext cx="2701925" cy="4762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Přímá spojnice 46"/>
          <p:cNvCxnSpPr>
            <a:cxnSpLocks noChangeShapeType="1"/>
          </p:cNvCxnSpPr>
          <p:nvPr/>
        </p:nvCxnSpPr>
        <p:spPr bwMode="auto">
          <a:xfrm flipH="1">
            <a:off x="4800601" y="3827463"/>
            <a:ext cx="2574925" cy="4762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Přímá spojnice 46"/>
          <p:cNvCxnSpPr/>
          <p:nvPr/>
        </p:nvCxnSpPr>
        <p:spPr>
          <a:xfrm flipH="1">
            <a:off x="7594601" y="3832226"/>
            <a:ext cx="2574925" cy="476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 28"/>
          <p:cNvSpPr/>
          <p:nvPr/>
        </p:nvSpPr>
        <p:spPr>
          <a:xfrm>
            <a:off x="1524000" y="142876"/>
            <a:ext cx="9144000" cy="1071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36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115889"/>
            <a:ext cx="8229600" cy="10810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en-US" sz="3600" b="1"/>
              <a:t>Modely komunikace mezi prameništi</a:t>
            </a:r>
          </a:p>
        </p:txBody>
      </p:sp>
    </p:spTree>
    <p:extLst>
      <p:ext uri="{BB962C8B-B14F-4D97-AF65-F5344CB8AC3E}">
        <p14:creationId xmlns:p14="http://schemas.microsoft.com/office/powerpoint/2010/main" val="409813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chemeClr val="hlink"/>
                </a:solidFill>
              </a:rPr>
              <a:t>Hyporheal</a:t>
            </a:r>
            <a:r>
              <a:rPr lang="cs-CZ" altLang="cs-CZ" dirty="0" smtClean="0">
                <a:solidFill>
                  <a:schemeClr val="hlink"/>
                </a:solidFill>
              </a:rPr>
              <a:t> – </a:t>
            </a:r>
            <a:r>
              <a:rPr lang="cs-CZ" altLang="cs-CZ" dirty="0" err="1" smtClean="0">
                <a:solidFill>
                  <a:schemeClr val="hlink"/>
                </a:solidFill>
              </a:rPr>
              <a:t>podříční</a:t>
            </a:r>
            <a:r>
              <a:rPr lang="cs-CZ" altLang="cs-CZ" dirty="0" smtClean="0">
                <a:solidFill>
                  <a:schemeClr val="hlink"/>
                </a:solidFill>
              </a:rPr>
              <a:t> vody</a:t>
            </a:r>
            <a:br>
              <a:rPr lang="cs-CZ" altLang="cs-CZ" dirty="0" smtClean="0">
                <a:solidFill>
                  <a:schemeClr val="hlink"/>
                </a:solidFill>
              </a:rPr>
            </a:br>
            <a:r>
              <a:rPr lang="cs-CZ" altLang="cs-CZ" dirty="0" smtClean="0">
                <a:solidFill>
                  <a:schemeClr val="hlink"/>
                </a:solidFill>
              </a:rPr>
              <a:t>(</a:t>
            </a:r>
            <a:r>
              <a:rPr lang="cs-CZ" altLang="cs-CZ" dirty="0" err="1" smtClean="0">
                <a:solidFill>
                  <a:schemeClr val="hlink"/>
                </a:solidFill>
              </a:rPr>
              <a:t>Psammolittoral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34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Kde, proč a jak vznikají</a:t>
            </a:r>
          </a:p>
        </p:txBody>
      </p:sp>
      <p:pic>
        <p:nvPicPr>
          <p:cNvPr id="61443" name="Picture 5" descr="fldpln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557338"/>
            <a:ext cx="7200900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5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Historie výzkumu</a:t>
            </a:r>
          </a:p>
        </p:txBody>
      </p:sp>
      <p:sp>
        <p:nvSpPr>
          <p:cNvPr id="808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1800" b="1"/>
              <a:t>předpoklad, že část říční fauny obývá sedimenty pod říčním dnem a vykazuje vertikální distribuci - Kühtreiber (1934)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1800" b="1"/>
              <a:t>kopání jam ve freatické zóně (Chappuis 1942)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1800" b="1"/>
              <a:t>termín „hyporheic“ použil poprvé Orghidan (1959)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1800" b="1"/>
              <a:t>hyporeál (intersticiál) jako součást podzemních vod, rozvinut ve štěrkovitých sedimentech, pro říční faunu plní funkci refugia a líhně (Schwoerbel 1961) 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1800" b="1"/>
              <a:t>u nás se výzkumu ve freatické zóně věnoval O. Štěrba (60.-70. léta) 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1800" b="1"/>
              <a:t>„ekotonální“ přístup: hyporeál jako ekoton mezi systémem povrchových a podzemních vod; diverzita zde ale dosahuje jen středních hodnot! (Gibert et al. 1990)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1800" b="1"/>
              <a:t>různé přístupy ovlivněny použitou vzorkovací metodou: freatobiologové vs. limnologové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/>
          </a:p>
        </p:txBody>
      </p:sp>
    </p:spTree>
    <p:extLst>
      <p:ext uri="{BB962C8B-B14F-4D97-AF65-F5344CB8AC3E}">
        <p14:creationId xmlns:p14="http://schemas.microsoft.com/office/powerpoint/2010/main" val="27014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Ekotonální a hyporeický přístup</a:t>
            </a:r>
          </a:p>
        </p:txBody>
      </p:sp>
      <p:pic>
        <p:nvPicPr>
          <p:cNvPr id="65539" name="Picture 5" descr="rozsa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5" b="10632"/>
          <a:stretch>
            <a:fillRect/>
          </a:stretch>
        </p:blipFill>
        <p:spPr bwMode="auto">
          <a:xfrm>
            <a:off x="6743701" y="1700214"/>
            <a:ext cx="30702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976" name="Group 8"/>
          <p:cNvGrpSpPr>
            <a:grpSpLocks/>
          </p:cNvGrpSpPr>
          <p:nvPr/>
        </p:nvGrpSpPr>
        <p:grpSpPr bwMode="auto">
          <a:xfrm>
            <a:off x="2351089" y="1700214"/>
            <a:ext cx="4465637" cy="4897437"/>
            <a:chOff x="240" y="281"/>
            <a:chExt cx="3135" cy="3526"/>
          </a:xfrm>
        </p:grpSpPr>
        <p:pic>
          <p:nvPicPr>
            <p:cNvPr id="65541" name="Picture 9" descr="rozsah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42" b="10632"/>
            <a:stretch>
              <a:fillRect/>
            </a:stretch>
          </p:blipFill>
          <p:spPr bwMode="auto">
            <a:xfrm>
              <a:off x="240" y="281"/>
              <a:ext cx="3135" cy="3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2" name="Rectangle 10"/>
            <p:cNvSpPr>
              <a:spLocks noChangeArrowheads="1"/>
            </p:cNvSpPr>
            <p:nvPr/>
          </p:nvSpPr>
          <p:spPr bwMode="auto">
            <a:xfrm>
              <a:off x="288" y="288"/>
              <a:ext cx="2208" cy="192"/>
            </a:xfrm>
            <a:prstGeom prst="rect">
              <a:avLst/>
            </a:prstGeom>
            <a:noFill/>
            <a:ln w="76200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cs-CZ" altLang="cs-CZ" sz="1800"/>
            </a:p>
          </p:txBody>
        </p:sp>
      </p:grpSp>
    </p:spTree>
    <p:extLst>
      <p:ext uri="{BB962C8B-B14F-4D97-AF65-F5344CB8AC3E}">
        <p14:creationId xmlns:p14="http://schemas.microsoft.com/office/powerpoint/2010/main" val="367381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hlink"/>
                </a:solidFill>
              </a:rPr>
              <a:t>Složení vody jako důkaz existence hyporealu</a:t>
            </a:r>
          </a:p>
        </p:txBody>
      </p:sp>
      <p:pic>
        <p:nvPicPr>
          <p:cNvPr id="67587" name="Picture 4" descr="podzvody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28776"/>
            <a:ext cx="4392613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podzvody0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284539"/>
            <a:ext cx="4494212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2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hlink"/>
                </a:solidFill>
              </a:rPr>
              <a:t>Komunikace s podzemní a povrchovou vodou</a:t>
            </a:r>
          </a:p>
        </p:txBody>
      </p:sp>
      <p:pic>
        <p:nvPicPr>
          <p:cNvPr id="69635" name="Picture 5" descr="podzvody0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28776"/>
            <a:ext cx="576103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3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25625" y="228601"/>
            <a:ext cx="2686050" cy="33448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hlink"/>
                </a:solidFill>
              </a:rPr>
              <a:t>Hyporheal v podélném profilu toku</a:t>
            </a:r>
          </a:p>
        </p:txBody>
      </p:sp>
      <p:pic>
        <p:nvPicPr>
          <p:cNvPr id="71683" name="Picture 5" descr="podzvody0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261938"/>
            <a:ext cx="5292725" cy="65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8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981200" y="1600201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800"/>
              <a:t> </a:t>
            </a:r>
          </a:p>
        </p:txBody>
      </p:sp>
      <p:pic>
        <p:nvPicPr>
          <p:cNvPr id="73731" name="Picture 5" descr="výmě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33750"/>
            <a:ext cx="38862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2057400" y="304800"/>
            <a:ext cx="8229600" cy="533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>
                <a:solidFill>
                  <a:srgbClr val="990033"/>
                </a:solidFill>
              </a:rPr>
              <a:t>Komunikace mezi povrchovou a podzemní vodou</a:t>
            </a:r>
          </a:p>
        </p:txBody>
      </p:sp>
      <p:pic>
        <p:nvPicPr>
          <p:cNvPr id="88071" name="Picture 7" descr="kanál_up_d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70200"/>
            <a:ext cx="41148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1905000" y="1143000"/>
            <a:ext cx="8534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/>
              <a:t>horizontální proudění, infiltrace, exfiltrace, kapilární síly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/>
              <a:t>závisí na propustnosti dna, povrchovém průtoku a průtoku hyporeálem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/>
              <a:t>variabilita v podélném a příčném profilu i v čase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/>
              <a:t>kolmatační vrstva</a:t>
            </a:r>
          </a:p>
        </p:txBody>
      </p:sp>
    </p:spTree>
    <p:extLst>
      <p:ext uri="{BB962C8B-B14F-4D97-AF65-F5344CB8AC3E}">
        <p14:creationId xmlns:p14="http://schemas.microsoft.com/office/powerpoint/2010/main" val="29498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hlink"/>
                </a:solidFill>
              </a:rPr>
              <a:t>Podzemní vody – stygon (al), phreaton (al) – phreatic system</a:t>
            </a:r>
          </a:p>
        </p:txBody>
      </p:sp>
      <p:pic>
        <p:nvPicPr>
          <p:cNvPr id="7171" name="Picture 4" descr="podzvody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060575"/>
            <a:ext cx="837247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5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(Bio)chemické procesy</a:t>
            </a:r>
          </a:p>
        </p:txBody>
      </p:sp>
      <p:pic>
        <p:nvPicPr>
          <p:cNvPr id="75779" name="Picture 4" descr="podzvody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412876"/>
            <a:ext cx="5397500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hlink"/>
                </a:solidFill>
              </a:rPr>
              <a:t>Koncepce cyklů dusíků v hyporhealu</a:t>
            </a:r>
          </a:p>
        </p:txBody>
      </p:sp>
      <p:pic>
        <p:nvPicPr>
          <p:cNvPr id="77827" name="Picture 5" descr="podzvody0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557338"/>
            <a:ext cx="6985000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49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25625" y="228601"/>
            <a:ext cx="8591550" cy="16160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hlink"/>
                </a:solidFill>
              </a:rPr>
              <a:t>Organismy hyporealu (hyporheos) – distribuce v podélním a příčném profilu</a:t>
            </a:r>
          </a:p>
        </p:txBody>
      </p:sp>
      <p:pic>
        <p:nvPicPr>
          <p:cNvPr id="79875" name="Picture 5" descr="podzvody0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1711"/>
          <a:stretch>
            <a:fillRect/>
          </a:stretch>
        </p:blipFill>
        <p:spPr bwMode="auto">
          <a:xfrm>
            <a:off x="1992314" y="2852739"/>
            <a:ext cx="38893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6" descr="podzvody0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r="3691"/>
          <a:stretch>
            <a:fillRect/>
          </a:stretch>
        </p:blipFill>
        <p:spPr bwMode="auto">
          <a:xfrm>
            <a:off x="6024563" y="2852739"/>
            <a:ext cx="446405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7"/>
          <p:cNvSpPr txBox="1">
            <a:spLocks noChangeArrowheads="1"/>
          </p:cNvSpPr>
          <p:nvPr/>
        </p:nvSpPr>
        <p:spPr bwMode="auto">
          <a:xfrm>
            <a:off x="1992313" y="2133601"/>
            <a:ext cx="360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/>
              <a:t>Podélný profil – štěrková lavice</a:t>
            </a:r>
          </a:p>
        </p:txBody>
      </p: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5924550" y="2133601"/>
            <a:ext cx="474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/>
              <a:t>Příčný profil – slepé rameno – říční koryto</a:t>
            </a:r>
          </a:p>
        </p:txBody>
      </p:sp>
    </p:spTree>
    <p:extLst>
      <p:ext uri="{BB962C8B-B14F-4D97-AF65-F5344CB8AC3E}">
        <p14:creationId xmlns:p14="http://schemas.microsoft.com/office/powerpoint/2010/main" val="42468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3863975" y="333375"/>
            <a:ext cx="4800600" cy="533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>
                <a:solidFill>
                  <a:srgbClr val="990033"/>
                </a:solidFill>
              </a:rPr>
              <a:t>Potravní řetězec a tok energie</a:t>
            </a:r>
          </a:p>
        </p:txBody>
      </p:sp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3581400" y="990600"/>
            <a:ext cx="5562600" cy="2020888"/>
            <a:chOff x="1344" y="624"/>
            <a:chExt cx="3504" cy="1273"/>
          </a:xfrm>
        </p:grpSpPr>
        <p:graphicFrame>
          <p:nvGraphicFramePr>
            <p:cNvPr id="81926" name="Object 6"/>
            <p:cNvGraphicFramePr>
              <a:graphicFrameLocks noChangeAspect="1"/>
            </p:cNvGraphicFramePr>
            <p:nvPr/>
          </p:nvGraphicFramePr>
          <p:xfrm>
            <a:off x="1344" y="624"/>
            <a:ext cx="3504" cy="1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Image" r:id="rId4" imgW="7161905" imgH="2603175" progId="Photoshop.Image.8">
                    <p:embed/>
                  </p:oleObj>
                </mc:Choice>
                <mc:Fallback>
                  <p:oleObj name="Image" r:id="rId4" imgW="7161905" imgH="2603175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624"/>
                          <a:ext cx="3504" cy="1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27" name="Text Box 7"/>
            <p:cNvSpPr txBox="1">
              <a:spLocks noChangeArrowheads="1"/>
            </p:cNvSpPr>
            <p:nvPr/>
          </p:nvSpPr>
          <p:spPr bwMode="auto">
            <a:xfrm>
              <a:off x="2592" y="1336"/>
              <a:ext cx="672" cy="233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200" b="1"/>
                <a:t>MICRO, MEIOFAUNA</a:t>
              </a:r>
            </a:p>
          </p:txBody>
        </p:sp>
      </p:grp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2057400" y="3124200"/>
            <a:ext cx="8229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spcAft>
                <a:spcPct val="2500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/>
              <a:t>Autochtonní org. materiál – fotická vrstva, zelené řasy, rozsivky, sinice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/>
              <a:t>Allochtonní org. materiál (POM, CPOM, FPOM, DOM)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/>
              <a:t>listový opad - sezónní závislost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/>
              <a:t>eroze břehových partií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 u="sng"/>
              <a:t>biofilm</a:t>
            </a:r>
            <a:r>
              <a:rPr lang="cs-CZ" altLang="cs-CZ" sz="2000"/>
              <a:t> - bakterie, houby, prvoci a jejich                          extracelulární produkty, na povrchu POM                                            i anorg. zrn (jemnozrné sedimenty mají                                     velkou plochu!), zvyšuje kvalitu potravy (C:N) </a:t>
            </a:r>
          </a:p>
        </p:txBody>
      </p:sp>
      <p:pic>
        <p:nvPicPr>
          <p:cNvPr id="8192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4267201"/>
            <a:ext cx="20478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4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chemeClr val="hlink"/>
                </a:solidFill>
              </a:rPr>
              <a:t>Funkce hyporheosu aneb co dělají a jak žijí</a:t>
            </a:r>
          </a:p>
        </p:txBody>
      </p:sp>
      <p:sp>
        <p:nvSpPr>
          <p:cNvPr id="983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 b="1" u="sng"/>
              <a:t>hrabání</a:t>
            </a:r>
            <a:r>
              <a:rPr lang="cs-CZ" altLang="cs-CZ" sz="2000" b="1"/>
              <a:t> – bioturbance, rozrušování sedimentu, změna velikosti pórů a rychlosti vody v nich, oxydace a transport org. látek, disperze bakterií a spor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 b="1" u="sng"/>
              <a:t>vyměšování</a:t>
            </a:r>
            <a:r>
              <a:rPr lang="cs-CZ" altLang="cs-CZ" sz="2000" b="1"/>
              <a:t> – tvorba „bobků“ („pellets“), zdroj DOC a NH</a:t>
            </a:r>
            <a:r>
              <a:rPr lang="cs-CZ" altLang="cs-CZ" sz="2000" b="1" baseline="30000"/>
              <a:t>4</a:t>
            </a:r>
            <a:r>
              <a:rPr lang="en-US" altLang="cs-CZ" sz="2000" b="1" baseline="30000"/>
              <a:t>+</a:t>
            </a:r>
            <a:r>
              <a:rPr lang="en-US" altLang="cs-CZ" sz="2000" b="1"/>
              <a:t> 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 b="1" u="sng"/>
              <a:t>spásání biofilmů</a:t>
            </a:r>
            <a:r>
              <a:rPr lang="cs-CZ" altLang="cs-CZ" sz="2000" b="1"/>
              <a:t> -  zvyšování mikrobiální aktivity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 b="1" u="sng"/>
              <a:t>rozmělnění potravy</a:t>
            </a:r>
            <a:r>
              <a:rPr lang="cs-CZ" altLang="cs-CZ" sz="2000" b="1"/>
              <a:t> – rozklad a mineralizace „pohřbené“ POM, zpřístupnění OM dalším detritovorům a baktériím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 b="1" u="sng"/>
              <a:t>biologické interakce</a:t>
            </a:r>
            <a:r>
              <a:rPr lang="cs-CZ" altLang="cs-CZ" sz="2000" b="1"/>
              <a:t> – predace a kompetice, „top down“ kontrola meiofauny většími bezobratlými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 b="1" u="sng"/>
              <a:t>pohyb mezi HZ a povrchovým tokem</a:t>
            </a:r>
            <a:r>
              <a:rPr lang="cs-CZ" altLang="cs-CZ" sz="2000" b="1"/>
              <a:t> – migrace temporární i permanentní fauny, vyplavení během povodní poskytuje potravu povrchovým predátorům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000" b="1" u="sng"/>
              <a:t>emergence hmyzu</a:t>
            </a:r>
            <a:r>
              <a:rPr lang="cs-CZ" altLang="cs-CZ" sz="2000" b="1"/>
              <a:t> – přenos energie do terestrického systému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220075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Funkce hyporhealu v ekosytému</a:t>
            </a:r>
          </a:p>
        </p:txBody>
      </p:sp>
      <p:sp>
        <p:nvSpPr>
          <p:cNvPr id="993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Kumulace, destrukce a utilizace organické hmoty</a:t>
            </a:r>
          </a:p>
          <a:p>
            <a:pPr eaLnBrk="1" hangingPunct="1">
              <a:defRPr/>
            </a:pPr>
            <a:r>
              <a:rPr lang="cs-CZ" altLang="cs-CZ"/>
              <a:t>Nitrifikační a denitrifikační cyklus</a:t>
            </a:r>
          </a:p>
          <a:p>
            <a:pPr eaLnBrk="1" hangingPunct="1">
              <a:defRPr/>
            </a:pPr>
            <a:r>
              <a:rPr lang="cs-CZ" altLang="cs-CZ"/>
              <a:t>Hospodaření s fosforem</a:t>
            </a:r>
          </a:p>
          <a:p>
            <a:pPr eaLnBrk="1" hangingPunct="1">
              <a:defRPr/>
            </a:pPr>
            <a:r>
              <a:rPr lang="cs-CZ" altLang="cs-CZ"/>
              <a:t>Refugium pro epibentické organismy při disturbancích</a:t>
            </a:r>
          </a:p>
          <a:p>
            <a:pPr eaLnBrk="1" hangingPunct="1">
              <a:defRPr/>
            </a:pPr>
            <a:r>
              <a:rPr lang="cs-CZ" altLang="cs-CZ"/>
              <a:t>Biotop pro pravý hyporheos (hyporheobionti)  - permanetně v hyporhealu</a:t>
            </a:r>
          </a:p>
          <a:p>
            <a:pPr eaLnBrk="1" hangingPunct="1">
              <a:defRPr/>
            </a:pPr>
            <a:r>
              <a:rPr lang="cs-CZ" altLang="cs-CZ"/>
              <a:t>Biotop pro temporální organismy (larvy vodního hmyzu, …) – hyporheofiolové  </a:t>
            </a:r>
          </a:p>
        </p:txBody>
      </p:sp>
    </p:spTree>
    <p:extLst>
      <p:ext uri="{BB962C8B-B14F-4D97-AF65-F5344CB8AC3E}">
        <p14:creationId xmlns:p14="http://schemas.microsoft.com/office/powerpoint/2010/main" val="2125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Hypotéza - refugium</a:t>
            </a:r>
          </a:p>
        </p:txBody>
      </p:sp>
      <p:sp>
        <p:nvSpPr>
          <p:cNvPr id="100358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1847850" y="1412876"/>
            <a:ext cx="8540750" cy="5040313"/>
          </a:xfrm>
        </p:spPr>
        <p:txBody>
          <a:bodyPr/>
          <a:lstStyle/>
          <a:p>
            <a:pPr eaLnBrk="1" hangingPunct="1">
              <a:spcBef>
                <a:spcPct val="25000"/>
              </a:spcBef>
              <a:spcAft>
                <a:spcPct val="2500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solidFill>
                  <a:schemeClr val="hlink"/>
                </a:solidFill>
              </a:rPr>
              <a:t>Testování na základě vzorkování v terénu a experimentů na korytě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400" u="sng"/>
              <a:t>hypotéza 1</a:t>
            </a:r>
            <a:r>
              <a:rPr lang="cs-CZ" altLang="cs-CZ" sz="2400"/>
              <a:t>: úbytek fauny z říčního dna během povodně by měl být minimální, pokud je HZ hlubší, než vrstva dna zasažená výplachem - </a:t>
            </a:r>
            <a:r>
              <a:rPr lang="cs-CZ" altLang="cs-CZ" sz="2400" u="sng"/>
              <a:t>nepotvrzeno</a:t>
            </a:r>
            <a:r>
              <a:rPr lang="cs-CZ" altLang="cs-CZ" sz="2400"/>
              <a:t>: ztráty 50-90 %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400" u="sng"/>
              <a:t>hypotéza 2</a:t>
            </a:r>
            <a:r>
              <a:rPr lang="cs-CZ" altLang="cs-CZ" sz="2400"/>
              <a:t>: fauna by se měla pohybovat při zvýšených průtocích do větších hloubek - </a:t>
            </a:r>
            <a:r>
              <a:rPr lang="cs-CZ" altLang="cs-CZ" sz="2400" u="sng"/>
              <a:t>potvrzeno částečně</a:t>
            </a:r>
            <a:r>
              <a:rPr lang="cs-CZ" altLang="cs-CZ" sz="2400"/>
              <a:t>, experimentálně pro Copepoda a pakomáry zjištěna rychlost 5-23 cm/s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defRPr/>
            </a:pPr>
            <a:r>
              <a:rPr lang="cs-CZ" altLang="cs-CZ" sz="2400" u="sng"/>
              <a:t>hypotéza 3</a:t>
            </a:r>
            <a:r>
              <a:rPr lang="cs-CZ" altLang="cs-CZ" sz="2400"/>
              <a:t>: je HZ nejdůležitější zdroj pro rekolonizaci po povodni? - </a:t>
            </a:r>
            <a:r>
              <a:rPr lang="cs-CZ" altLang="cs-CZ" sz="2400" u="sng"/>
              <a:t>potvrzeno částečně</a:t>
            </a:r>
            <a:r>
              <a:rPr lang="cs-CZ" altLang="cs-CZ" sz="2400"/>
              <a:t> - vodní sloupec a povrchový sediment stejně důležitý</a:t>
            </a:r>
          </a:p>
        </p:txBody>
      </p:sp>
    </p:spTree>
    <p:extLst>
      <p:ext uri="{BB962C8B-B14F-4D97-AF65-F5344CB8AC3E}">
        <p14:creationId xmlns:p14="http://schemas.microsoft.com/office/powerpoint/2010/main" val="4214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Hyporheofilní organismy – zóna pro vývoj larválních statdií</a:t>
            </a:r>
          </a:p>
        </p:txBody>
      </p:sp>
      <p:pic>
        <p:nvPicPr>
          <p:cNvPr id="90115" name="Picture 5" descr="podzvody0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636714"/>
            <a:ext cx="6335713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1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Tekoucí vody – lotický ekosystém</a:t>
            </a:r>
          </a:p>
        </p:txBody>
      </p:sp>
      <p:sp>
        <p:nvSpPr>
          <p:cNvPr id="105477" name="Rectangle 5"/>
          <p:cNvSpPr>
            <a:spLocks noGrp="1" noRot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Pramenná stružka, potok, říčka, řeka a veletok</a:t>
            </a:r>
          </a:p>
        </p:txBody>
      </p:sp>
    </p:spTree>
    <p:extLst>
      <p:ext uri="{BB962C8B-B14F-4D97-AF65-F5344CB8AC3E}">
        <p14:creationId xmlns:p14="http://schemas.microsoft.com/office/powerpoint/2010/main" val="17220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Prostor a čas – čtyřrozměrný prostor</a:t>
            </a:r>
          </a:p>
        </p:txBody>
      </p:sp>
      <p:pic>
        <p:nvPicPr>
          <p:cNvPr id="94211" name="Picture 5" descr="lotic1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447800"/>
            <a:ext cx="7416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Podzemní vody – základní charakteristiky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Zvodeň – aquifer</a:t>
            </a:r>
          </a:p>
          <a:p>
            <a:pPr eaLnBrk="1" hangingPunct="1">
              <a:defRPr/>
            </a:pPr>
            <a:r>
              <a:rPr lang="cs-CZ" altLang="cs-CZ" smtClean="0"/>
              <a:t>Zóna saturace</a:t>
            </a:r>
          </a:p>
        </p:txBody>
      </p:sp>
      <p:pic>
        <p:nvPicPr>
          <p:cNvPr id="9220" name="Picture 4" descr="podzv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9972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616950" y="4868863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/>
              <a:t>Hranice zvodně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611313" y="4960938"/>
            <a:ext cx="173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/>
              <a:t>Zóna saturace</a:t>
            </a:r>
          </a:p>
        </p:txBody>
      </p:sp>
    </p:spTree>
    <p:extLst>
      <p:ext uri="{BB962C8B-B14F-4D97-AF65-F5344CB8AC3E}">
        <p14:creationId xmlns:p14="http://schemas.microsoft.com/office/powerpoint/2010/main" val="31646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lotic1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88913"/>
            <a:ext cx="74168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8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850" y="260351"/>
            <a:ext cx="8510588" cy="11525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/>
              <a:t>Říční krajina (</a:t>
            </a:r>
            <a:r>
              <a:rPr lang="cs-CZ" sz="3200" dirty="0" err="1"/>
              <a:t>river</a:t>
            </a:r>
            <a:r>
              <a:rPr lang="cs-CZ" sz="3200" dirty="0"/>
              <a:t>, </a:t>
            </a:r>
            <a:r>
              <a:rPr lang="cs-CZ" sz="3200" dirty="0" err="1"/>
              <a:t>fluvial</a:t>
            </a:r>
            <a:r>
              <a:rPr lang="cs-CZ" sz="3200" dirty="0"/>
              <a:t> </a:t>
            </a:r>
            <a:r>
              <a:rPr lang="cs-CZ" sz="3200" dirty="0" err="1"/>
              <a:t>landscape</a:t>
            </a:r>
            <a:r>
              <a:rPr lang="cs-CZ" sz="3200" dirty="0"/>
              <a:t>, </a:t>
            </a:r>
            <a:r>
              <a:rPr lang="cs-CZ" sz="3200" dirty="0" err="1"/>
              <a:t>riverine</a:t>
            </a:r>
            <a:r>
              <a:rPr lang="cs-CZ" sz="3200" dirty="0"/>
              <a:t> </a:t>
            </a:r>
            <a:r>
              <a:rPr lang="cs-CZ" sz="3200" dirty="0" err="1"/>
              <a:t>landscape</a:t>
            </a:r>
            <a:r>
              <a:rPr lang="cs-CZ" sz="3200" dirty="0"/>
              <a:t>, </a:t>
            </a:r>
            <a:r>
              <a:rPr lang="cs-CZ" sz="3200" dirty="0" err="1"/>
              <a:t>riverspace</a:t>
            </a:r>
            <a:r>
              <a:rPr lang="cs-CZ" sz="3200" dirty="0"/>
              <a:t>)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484313"/>
            <a:ext cx="4713288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3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Časoprostorová škála</a:t>
            </a:r>
          </a:p>
        </p:txBody>
      </p:sp>
      <p:pic>
        <p:nvPicPr>
          <p:cNvPr id="99331" name="Picture 5" descr="lotic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700214"/>
            <a:ext cx="878205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04813"/>
            <a:ext cx="6553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2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Řeka a její záplavové území (aluvium)</a:t>
            </a:r>
          </a:p>
        </p:txBody>
      </p:sp>
      <p:pic>
        <p:nvPicPr>
          <p:cNvPr id="102403" name="Picture 4" descr="lotic1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612900"/>
            <a:ext cx="7920037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/>
              <a:t>Řeka a její záplavové území (aluvium – říční krajina)</a:t>
            </a:r>
          </a:p>
        </p:txBody>
      </p:sp>
      <p:sp>
        <p:nvSpPr>
          <p:cNvPr id="1044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/>
              <a:t>Eupotamon</a:t>
            </a:r>
            <a:r>
              <a:rPr lang="cs-CZ" altLang="cs-CZ"/>
              <a:t> – průtočná část říční sítě po celý hydrologický rok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Parapotamon</a:t>
            </a:r>
            <a:r>
              <a:rPr lang="cs-CZ" altLang="cs-CZ"/>
              <a:t> – slepé rameno, průtočný úsek za vyšších vodních stavů, trvale však napojen na tok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Plesiopotamon</a:t>
            </a:r>
            <a:r>
              <a:rPr lang="cs-CZ" altLang="cs-CZ"/>
              <a:t> – mrtvé rameno, průtočné jen za vyšších vodních stavů, zbytek roku oddělen od toku, komunikace jen hyporhealem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Paleopotamon</a:t>
            </a:r>
            <a:r>
              <a:rPr lang="cs-CZ" altLang="cs-CZ"/>
              <a:t> – poříční tůň nebo jezero, průtočné jen za extremních průtoků (50 letá voda a více), často až na říčních terasách v historickém záplavovém území</a:t>
            </a:r>
          </a:p>
        </p:txBody>
      </p:sp>
    </p:spTree>
    <p:extLst>
      <p:ext uri="{BB962C8B-B14F-4D97-AF65-F5344CB8AC3E}">
        <p14:creationId xmlns:p14="http://schemas.microsoft.com/office/powerpoint/2010/main" val="13017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620713"/>
            <a:ext cx="6626225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3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Příklady – řeka Lužnice</a:t>
            </a:r>
          </a:p>
        </p:txBody>
      </p:sp>
      <p:pic>
        <p:nvPicPr>
          <p:cNvPr id="107523" name="Picture 4" descr="lotic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-7214" r="6686"/>
          <a:stretch>
            <a:fillRect/>
          </a:stretch>
        </p:blipFill>
        <p:spPr bwMode="auto">
          <a:xfrm>
            <a:off x="2135189" y="1700214"/>
            <a:ext cx="3671887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5" descr="lotic1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r="7115"/>
          <a:stretch>
            <a:fillRect/>
          </a:stretch>
        </p:blipFill>
        <p:spPr bwMode="auto">
          <a:xfrm>
            <a:off x="6383338" y="1700213"/>
            <a:ext cx="360045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7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Geomorfologická klasifikace</a:t>
            </a:r>
          </a:p>
        </p:txBody>
      </p:sp>
      <p:pic>
        <p:nvPicPr>
          <p:cNvPr id="109571" name="Picture 4" descr="lotic1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2"/>
          <a:stretch>
            <a:fillRect/>
          </a:stretch>
        </p:blipFill>
        <p:spPr bwMode="auto">
          <a:xfrm>
            <a:off x="2351088" y="1700214"/>
            <a:ext cx="74168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1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89363"/>
            <a:ext cx="91440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25625" y="228600"/>
            <a:ext cx="8510588" cy="327183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Cirka-</a:t>
            </a:r>
            <a:r>
              <a:rPr lang="cs-CZ" dirty="0" err="1" smtClean="0"/>
              <a:t>anuální</a:t>
            </a:r>
            <a:r>
              <a:rPr lang="cs-CZ" dirty="0" smtClean="0"/>
              <a:t> časová škála</a:t>
            </a:r>
            <a:br>
              <a:rPr lang="cs-CZ" dirty="0" smtClean="0"/>
            </a:br>
            <a:r>
              <a:rPr lang="cs-CZ" dirty="0" smtClean="0"/>
              <a:t>- permanentní (</a:t>
            </a:r>
            <a:r>
              <a:rPr lang="cs-CZ" dirty="0" err="1" smtClean="0"/>
              <a:t>perenní</a:t>
            </a:r>
            <a:r>
              <a:rPr lang="cs-CZ" dirty="0" smtClean="0"/>
              <a:t>) toky</a:t>
            </a:r>
            <a:br>
              <a:rPr lang="cs-CZ" dirty="0" smtClean="0"/>
            </a:br>
            <a:r>
              <a:rPr lang="cs-CZ" dirty="0" smtClean="0"/>
              <a:t>- intermitentní toky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- efemerní </a:t>
            </a:r>
            <a:r>
              <a:rPr lang="cs-CZ" dirty="0" smtClean="0"/>
              <a:t>toky</a:t>
            </a:r>
          </a:p>
        </p:txBody>
      </p:sp>
    </p:spTree>
    <p:extLst>
      <p:ext uri="{BB962C8B-B14F-4D97-AF65-F5344CB8AC3E}">
        <p14:creationId xmlns:p14="http://schemas.microsoft.com/office/powerpoint/2010/main" val="19560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Průlinové a puklinové prostředí</a:t>
            </a:r>
          </a:p>
        </p:txBody>
      </p:sp>
      <p:pic>
        <p:nvPicPr>
          <p:cNvPr id="11267" name="Picture 5" descr="podzvody0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7"/>
          <a:stretch>
            <a:fillRect/>
          </a:stretch>
        </p:blipFill>
        <p:spPr bwMode="auto">
          <a:xfrm>
            <a:off x="1703388" y="1484314"/>
            <a:ext cx="454025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podzvody0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773239"/>
            <a:ext cx="43561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7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r="5907" b="1106"/>
          <a:stretch>
            <a:fillRect/>
          </a:stretch>
        </p:blipFill>
        <p:spPr bwMode="auto">
          <a:xfrm>
            <a:off x="3503613" y="163514"/>
            <a:ext cx="5256212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5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r="2847"/>
          <a:stretch>
            <a:fillRect/>
          </a:stretch>
        </p:blipFill>
        <p:spPr bwMode="auto">
          <a:xfrm>
            <a:off x="1919288" y="1196975"/>
            <a:ext cx="842486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0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j8iEs2jRNc"/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52514"/>
            <a:ext cx="88328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56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Zp_1KtrzjQ"/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981076"/>
            <a:ext cx="8745538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8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Klasifikace dle proudění</a:t>
            </a:r>
          </a:p>
        </p:txBody>
      </p:sp>
      <p:pic>
        <p:nvPicPr>
          <p:cNvPr id="116739" name="Picture 4" descr="lotic1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341438"/>
            <a:ext cx="4972050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Geomorfologie - hydraulika</a:t>
            </a:r>
          </a:p>
        </p:txBody>
      </p:sp>
      <p:pic>
        <p:nvPicPr>
          <p:cNvPr id="118787" name="Picture 4" descr="lotic1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628775"/>
            <a:ext cx="66960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1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lotic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476250"/>
            <a:ext cx="7345363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9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Spád, proudění a substrát dna</a:t>
            </a:r>
          </a:p>
        </p:txBody>
      </p:sp>
      <p:sp>
        <p:nvSpPr>
          <p:cNvPr id="1218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Rychlost proudu</a:t>
            </a:r>
          </a:p>
        </p:txBody>
      </p:sp>
      <p:pic>
        <p:nvPicPr>
          <p:cNvPr id="122884" name="Picture 4" descr="lotic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1341439"/>
            <a:ext cx="4033837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0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Spád, proudění a substrát dna</a:t>
            </a:r>
          </a:p>
        </p:txBody>
      </p:sp>
      <p:pic>
        <p:nvPicPr>
          <p:cNvPr id="124931" name="Picture 4" descr="lotic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"/>
          <a:stretch>
            <a:fillRect/>
          </a:stretch>
        </p:blipFill>
        <p:spPr bwMode="auto">
          <a:xfrm>
            <a:off x="2782889" y="1266826"/>
            <a:ext cx="6408737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34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lotic1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268289"/>
            <a:ext cx="6626225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5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Kvartérní sedimenty – aluvia řek</a:t>
            </a:r>
          </a:p>
        </p:txBody>
      </p:sp>
      <p:pic>
        <p:nvPicPr>
          <p:cNvPr id="13315" name="Picture 5" descr="podzvody0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412875"/>
            <a:ext cx="55562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lotic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60350"/>
            <a:ext cx="662463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Proudění a koryto toku</a:t>
            </a:r>
          </a:p>
        </p:txBody>
      </p:sp>
      <p:pic>
        <p:nvPicPr>
          <p:cNvPr id="131075" name="Picture 4" descr="lotic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301750"/>
            <a:ext cx="7993063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39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Substrát – drsnost dna</a:t>
            </a:r>
          </a:p>
        </p:txBody>
      </p:sp>
      <p:pic>
        <p:nvPicPr>
          <p:cNvPr id="133123" name="Picture 4" descr="lotic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341439"/>
            <a:ext cx="76327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09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Habitat - klasifikace</a:t>
            </a:r>
          </a:p>
        </p:txBody>
      </p:sp>
      <p:sp>
        <p:nvSpPr>
          <p:cNvPr id="2007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Pelal</a:t>
            </a:r>
            <a:r>
              <a:rPr lang="cs-CZ" altLang="cs-CZ" sz="2400" dirty="0"/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/>
              <a:t>kal, bahno, jíl, částice menší než 0,063mm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Argilal</a:t>
            </a:r>
            <a:r>
              <a:rPr lang="cs-CZ" altLang="cs-CZ" sz="2400" dirty="0"/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/>
              <a:t>jemnozrnné sedimenty (písek, detrit), částice menší než 0,063mm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Psammal</a:t>
            </a:r>
            <a:endParaRPr lang="cs-CZ" altLang="cs-CZ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/>
              <a:t>Písčité sedimenty, částice 0,063 – 2mm)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Akal</a:t>
            </a:r>
            <a:r>
              <a:rPr lang="cs-CZ" altLang="cs-CZ" sz="2400" dirty="0"/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/>
              <a:t>Jemný štěrk a detrit, 2 – 20mm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Lithal</a:t>
            </a:r>
            <a:r>
              <a:rPr lang="cs-CZ" altLang="cs-CZ" sz="2400" dirty="0"/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/>
              <a:t>Kameny a balvany, větší 20 mm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Phytal</a:t>
            </a:r>
            <a:endParaRPr lang="cs-CZ" altLang="cs-CZ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/>
              <a:t>Řasy a vyšší rostliny</a:t>
            </a:r>
          </a:p>
        </p:txBody>
      </p:sp>
    </p:spTree>
    <p:extLst>
      <p:ext uri="{BB962C8B-B14F-4D97-AF65-F5344CB8AC3E}">
        <p14:creationId xmlns:p14="http://schemas.microsoft.com/office/powerpoint/2010/main" val="38747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25625" y="333376"/>
            <a:ext cx="2470150" cy="41751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/>
              <a:t>Proudění a organismy</a:t>
            </a:r>
          </a:p>
        </p:txBody>
      </p:sp>
      <p:pic>
        <p:nvPicPr>
          <p:cNvPr id="137219" name="Picture 5" descr="lotic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4" b="1613"/>
          <a:stretch>
            <a:fillRect/>
          </a:stretch>
        </p:blipFill>
        <p:spPr bwMode="auto">
          <a:xfrm>
            <a:off x="4511675" y="188913"/>
            <a:ext cx="59309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7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Rheobionti, rheophilové, rheoxenové</a:t>
            </a:r>
          </a:p>
        </p:txBody>
      </p:sp>
      <p:pic>
        <p:nvPicPr>
          <p:cNvPr id="139267" name="Picture 5" descr="lotic1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268414"/>
            <a:ext cx="5672137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lotic1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333376"/>
            <a:ext cx="62103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6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Průtok – objem vody v korytě a v aluviu (horská řeka)</a:t>
            </a:r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1773239"/>
            <a:ext cx="7434262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Vstupy energie – koloběh látek</a:t>
            </a:r>
          </a:p>
        </p:txBody>
      </p:sp>
      <p:sp>
        <p:nvSpPr>
          <p:cNvPr id="1331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/>
              <a:t>Světlo a teplo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/>
              <a:t>Allochtonní organická hmota – CPOM, FPOM, DOM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/>
              <a:t>Autochtonní organická hmota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/>
              <a:t>Primární producenti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altLang="cs-CZ"/>
              <a:t>Nárosty řas, makrofyta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/>
              <a:t>Konzumenti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altLang="cs-CZ"/>
              <a:t>Bentos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altLang="cs-CZ"/>
              <a:t>Potamoplankton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cs-CZ" altLang="cs-CZ"/>
              <a:t>Nekton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/>
              <a:t>Destruenti – biologicky aktivní povrch, biofilm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836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5" descr="lotic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96976"/>
            <a:ext cx="8605838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0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Krasové systémy</a:t>
            </a:r>
          </a:p>
        </p:txBody>
      </p:sp>
      <p:pic>
        <p:nvPicPr>
          <p:cNvPr id="15363" name="Picture 5" descr="podzvody0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844676"/>
            <a:ext cx="7939087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8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Spirální koloběh</a:t>
            </a:r>
          </a:p>
        </p:txBody>
      </p:sp>
      <p:pic>
        <p:nvPicPr>
          <p:cNvPr id="148483" name="Picture 5" descr="lotic1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1341438"/>
            <a:ext cx="5184775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6" descr="lotic1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5516564"/>
            <a:ext cx="4611687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7" descr="lotic1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/>
          <a:stretch>
            <a:fillRect/>
          </a:stretch>
        </p:blipFill>
        <p:spPr bwMode="auto">
          <a:xfrm>
            <a:off x="3719514" y="4149726"/>
            <a:ext cx="46116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8" descr="lotic1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4797425"/>
            <a:ext cx="4611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Spirální koloběh – podélný profil</a:t>
            </a:r>
          </a:p>
        </p:txBody>
      </p:sp>
      <p:pic>
        <p:nvPicPr>
          <p:cNvPr id="150531" name="Picture 4" descr="lotic1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878" b="2846"/>
          <a:stretch>
            <a:fillRect/>
          </a:stretch>
        </p:blipFill>
        <p:spPr bwMode="auto">
          <a:xfrm>
            <a:off x="1992314" y="1700214"/>
            <a:ext cx="82835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Spirální koloběh – v prostoru</a:t>
            </a:r>
          </a:p>
        </p:txBody>
      </p:sp>
      <p:pic>
        <p:nvPicPr>
          <p:cNvPr id="152579" name="Picture 4" descr="lotic1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484314"/>
            <a:ext cx="6608762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1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Spirální koloběh - biofilm</a:t>
            </a:r>
          </a:p>
        </p:txBody>
      </p:sp>
      <p:pic>
        <p:nvPicPr>
          <p:cNvPr id="154627" name="Picture 5" descr="lotic1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773238"/>
            <a:ext cx="7529512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Spirální koloběh - aluvium</a:t>
            </a:r>
          </a:p>
        </p:txBody>
      </p:sp>
      <p:pic>
        <p:nvPicPr>
          <p:cNvPr id="156675" name="Picture 5" descr="lotic1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385889"/>
            <a:ext cx="5688012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4" descr="lotic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58776"/>
            <a:ext cx="8064500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7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Spirální koloběh – tvary spirál</a:t>
            </a:r>
          </a:p>
        </p:txBody>
      </p:sp>
      <p:pic>
        <p:nvPicPr>
          <p:cNvPr id="160771" name="Picture 5" descr="lotic1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628775"/>
            <a:ext cx="732472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59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Spirála, organismy a toky energie</a:t>
            </a:r>
          </a:p>
        </p:txBody>
      </p:sp>
      <p:pic>
        <p:nvPicPr>
          <p:cNvPr id="162819" name="Picture 5" descr="lotic1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404938"/>
            <a:ext cx="5672137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Zdroje organické hmoty</a:t>
            </a:r>
          </a:p>
        </p:txBody>
      </p:sp>
      <p:pic>
        <p:nvPicPr>
          <p:cNvPr id="164867" name="Picture 5" descr="lotic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700214"/>
            <a:ext cx="5545138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7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Rozklad organické hmoty</a:t>
            </a:r>
          </a:p>
        </p:txBody>
      </p:sp>
      <p:pic>
        <p:nvPicPr>
          <p:cNvPr id="166915" name="Picture 5" descr="lotic1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700213"/>
            <a:ext cx="5318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0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Porosita, permeabilita, dispersivita,</a:t>
            </a:r>
            <a:br>
              <a:rPr lang="cs-CZ" altLang="cs-CZ" sz="4000"/>
            </a:br>
            <a:r>
              <a:rPr lang="cs-CZ" altLang="cs-CZ" sz="4000"/>
              <a:t>koeficient infiltrace</a:t>
            </a:r>
          </a:p>
        </p:txBody>
      </p:sp>
      <p:pic>
        <p:nvPicPr>
          <p:cNvPr id="17411" name="Picture 5" descr="podzvody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205039"/>
            <a:ext cx="42481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podzvody0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205039"/>
            <a:ext cx="42132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827214" y="5753100"/>
            <a:ext cx="7786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Rychlosti proudění: mm/s až cm/s.  Průtok: ml – l/s, krasové systémy m</a:t>
            </a:r>
            <a:r>
              <a:rPr lang="cs-CZ" altLang="cs-CZ" sz="1800" baseline="30000"/>
              <a:t>3</a:t>
            </a:r>
            <a:r>
              <a:rPr lang="cs-CZ" altLang="cs-CZ" sz="1800"/>
              <a:t>/s.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/>
              <a:t>Pomocná metoda – měření vydatnosti vrtu (l/s)</a:t>
            </a:r>
          </a:p>
        </p:txBody>
      </p:sp>
    </p:spTree>
    <p:extLst>
      <p:ext uri="{BB962C8B-B14F-4D97-AF65-F5344CB8AC3E}">
        <p14:creationId xmlns:p14="http://schemas.microsoft.com/office/powerpoint/2010/main" val="3074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Koloběh a transformace N</a:t>
            </a:r>
          </a:p>
        </p:txBody>
      </p:sp>
      <p:pic>
        <p:nvPicPr>
          <p:cNvPr id="168963" name="Picture 5" descr="lotic1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484314"/>
            <a:ext cx="6897688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6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Tok dusíku systémem – mgN/m</a:t>
            </a:r>
            <a:r>
              <a:rPr lang="cs-CZ" altLang="cs-CZ" sz="4000" baseline="30000"/>
              <a:t>2</a:t>
            </a:r>
            <a:r>
              <a:rPr lang="cs-CZ" altLang="cs-CZ" sz="4000"/>
              <a:t>/d</a:t>
            </a:r>
          </a:p>
        </p:txBody>
      </p:sp>
      <p:pic>
        <p:nvPicPr>
          <p:cNvPr id="171011" name="Picture 5" descr="lotic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12875"/>
            <a:ext cx="792797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4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Tok energie systémem (rok)</a:t>
            </a:r>
          </a:p>
        </p:txBody>
      </p:sp>
      <p:pic>
        <p:nvPicPr>
          <p:cNvPr id="173059" name="Picture 5" descr="lotic1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916113"/>
            <a:ext cx="744855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7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Kolonizace a sukcese</a:t>
            </a:r>
          </a:p>
        </p:txBody>
      </p:sp>
      <p:pic>
        <p:nvPicPr>
          <p:cNvPr id="175107" name="Picture 4" descr="lotic1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341439"/>
            <a:ext cx="6440488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5"/>
          <p:cNvSpPr txBox="1">
            <a:spLocks noChangeArrowheads="1"/>
          </p:cNvSpPr>
          <p:nvPr/>
        </p:nvSpPr>
        <p:spPr bwMode="auto">
          <a:xfrm>
            <a:off x="1755776" y="1720850"/>
            <a:ext cx="20367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/>
              <a:t>Koncept dynamické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/>
              <a:t>mozaiky</a:t>
            </a:r>
          </a:p>
        </p:txBody>
      </p:sp>
    </p:spTree>
    <p:extLst>
      <p:ext uri="{BB962C8B-B14F-4D97-AF65-F5344CB8AC3E}">
        <p14:creationId xmlns:p14="http://schemas.microsoft.com/office/powerpoint/2010/main" val="19437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Drift – sukcesní a udržovaní mechanismus</a:t>
            </a:r>
          </a:p>
        </p:txBody>
      </p:sp>
      <p:sp>
        <p:nvSpPr>
          <p:cNvPr id="1638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Český termín – snos – pasivní pohyb ve vodním sloupci</a:t>
            </a:r>
          </a:p>
          <a:p>
            <a:pPr eaLnBrk="1" hangingPunct="1">
              <a:defRPr/>
            </a:pPr>
            <a:r>
              <a:rPr lang="cs-CZ" altLang="cs-CZ" smtClean="0"/>
              <a:t>Několik typů</a:t>
            </a:r>
          </a:p>
          <a:p>
            <a:pPr lvl="1" eaLnBrk="1" hangingPunct="1">
              <a:defRPr/>
            </a:pPr>
            <a:r>
              <a:rPr lang="cs-CZ" altLang="cs-CZ" smtClean="0"/>
              <a:t>Emergentní drift</a:t>
            </a:r>
          </a:p>
          <a:p>
            <a:pPr lvl="1" eaLnBrk="1" hangingPunct="1">
              <a:defRPr/>
            </a:pPr>
            <a:r>
              <a:rPr lang="cs-CZ" altLang="cs-CZ" smtClean="0"/>
              <a:t>Terestrický drift</a:t>
            </a:r>
          </a:p>
          <a:p>
            <a:pPr lvl="1" eaLnBrk="1" hangingPunct="1">
              <a:defRPr/>
            </a:pPr>
            <a:r>
              <a:rPr lang="cs-CZ" altLang="cs-CZ" smtClean="0"/>
              <a:t>Katastrofický drift</a:t>
            </a:r>
          </a:p>
          <a:p>
            <a:pPr lvl="1" eaLnBrk="1" hangingPunct="1">
              <a:defRPr/>
            </a:pPr>
            <a:r>
              <a:rPr lang="cs-CZ" altLang="cs-CZ" smtClean="0"/>
              <a:t>Organický drift (živé nebo topící se organismy)</a:t>
            </a:r>
          </a:p>
          <a:p>
            <a:pPr eaLnBrk="1" hangingPunct="1">
              <a:defRPr/>
            </a:pPr>
            <a:r>
              <a:rPr lang="cs-CZ" altLang="cs-CZ" smtClean="0"/>
              <a:t>Poproudový a protiproudový drift (aktivní)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057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Drift – sukcesní a udržovaní mechanismus</a:t>
            </a:r>
          </a:p>
        </p:txBody>
      </p:sp>
      <p:pic>
        <p:nvPicPr>
          <p:cNvPr id="179203" name="Picture 5" descr="lotic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700213"/>
            <a:ext cx="684212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2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Drift - příčiny</a:t>
            </a:r>
          </a:p>
        </p:txBody>
      </p:sp>
      <p:sp>
        <p:nvSpPr>
          <p:cNvPr id="1679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Změny průtoku – minima a maxima</a:t>
            </a:r>
          </a:p>
          <a:p>
            <a:pPr eaLnBrk="1" hangingPunct="1">
              <a:defRPr/>
            </a:pPr>
            <a:r>
              <a:rPr lang="cs-CZ" altLang="cs-CZ"/>
              <a:t>Ledové dřenice</a:t>
            </a:r>
          </a:p>
          <a:p>
            <a:pPr eaLnBrk="1" hangingPunct="1">
              <a:defRPr/>
            </a:pPr>
            <a:r>
              <a:rPr lang="cs-CZ" altLang="cs-CZ"/>
              <a:t>Emergence – líhnutí vč. kuklení, vylézání na souš  </a:t>
            </a:r>
          </a:p>
          <a:p>
            <a:pPr eaLnBrk="1" hangingPunct="1">
              <a:defRPr/>
            </a:pPr>
            <a:r>
              <a:rPr lang="cs-CZ" altLang="cs-CZ"/>
              <a:t>Rozmnožování – vlastní aktivní hledaní sex. partnera a kopulace</a:t>
            </a:r>
          </a:p>
          <a:p>
            <a:pPr eaLnBrk="1" hangingPunct="1">
              <a:defRPr/>
            </a:pPr>
            <a:r>
              <a:rPr lang="cs-CZ" altLang="cs-CZ"/>
              <a:t>Ovipozice – kladení vajíček</a:t>
            </a:r>
          </a:p>
          <a:p>
            <a:pPr eaLnBrk="1" hangingPunct="1">
              <a:defRPr/>
            </a:pPr>
            <a:r>
              <a:rPr lang="cs-CZ" altLang="cs-CZ"/>
              <a:t>Vnitro a mezidruhové vztahy (kompetice, predace, …) </a:t>
            </a:r>
          </a:p>
        </p:txBody>
      </p:sp>
    </p:spTree>
    <p:extLst>
      <p:ext uri="{BB962C8B-B14F-4D97-AF65-F5344CB8AC3E}">
        <p14:creationId xmlns:p14="http://schemas.microsoft.com/office/powerpoint/2010/main" val="36752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25626" y="228601"/>
            <a:ext cx="2974975" cy="35607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Drift – změny průtoku</a:t>
            </a:r>
          </a:p>
        </p:txBody>
      </p:sp>
      <p:pic>
        <p:nvPicPr>
          <p:cNvPr id="183299" name="Picture 5" descr="lotic1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1" y="333376"/>
            <a:ext cx="43656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3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Obecná sukcesní křivka</a:t>
            </a:r>
          </a:p>
        </p:txBody>
      </p:sp>
      <p:pic>
        <p:nvPicPr>
          <p:cNvPr id="185347" name="Picture 4" descr="lotic1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724025"/>
            <a:ext cx="5257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5"/>
          <p:cNvSpPr txBox="1">
            <a:spLocks noChangeArrowheads="1"/>
          </p:cNvSpPr>
          <p:nvPr/>
        </p:nvSpPr>
        <p:spPr bwMode="auto">
          <a:xfrm>
            <a:off x="2332038" y="5681663"/>
            <a:ext cx="730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/>
              <a:t>Fáze: startovací, exponenciální, vrcholová, stabilizační - oscilační</a:t>
            </a:r>
          </a:p>
        </p:txBody>
      </p:sp>
    </p:spTree>
    <p:extLst>
      <p:ext uri="{BB962C8B-B14F-4D97-AF65-F5344CB8AC3E}">
        <p14:creationId xmlns:p14="http://schemas.microsoft.com/office/powerpoint/2010/main" val="18435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/>
              <a:t>Strategie přežití organismů tekoucích vod</a:t>
            </a:r>
          </a:p>
        </p:txBody>
      </p:sp>
      <p:sp>
        <p:nvSpPr>
          <p:cNvPr id="187395" name="Text Box 4"/>
          <p:cNvSpPr txBox="1">
            <a:spLocks noChangeArrowheads="1"/>
          </p:cNvSpPr>
          <p:nvPr/>
        </p:nvSpPr>
        <p:spPr bwMode="auto">
          <a:xfrm>
            <a:off x="2351089" y="1700213"/>
            <a:ext cx="794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/>
              <a:t>Nejčastější disturbance – vyschnutí toku</a:t>
            </a:r>
          </a:p>
        </p:txBody>
      </p:sp>
      <p:pic>
        <p:nvPicPr>
          <p:cNvPr id="187396" name="Picture 5" descr="lotic1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9"/>
          <a:stretch>
            <a:fillRect/>
          </a:stretch>
        </p:blipFill>
        <p:spPr bwMode="auto">
          <a:xfrm>
            <a:off x="3359150" y="2349500"/>
            <a:ext cx="57150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7" name="Picture 6" descr="lotic1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3933825"/>
            <a:ext cx="59626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1788</Words>
  <Application>Microsoft Office PowerPoint</Application>
  <PresentationFormat>Širokoúhlá obrazovka</PresentationFormat>
  <Paragraphs>355</Paragraphs>
  <Slides>120</Slides>
  <Notes>104</Notes>
  <HiddenSlides>0</HiddenSlides>
  <MMClips>2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120</vt:i4>
      </vt:variant>
    </vt:vector>
  </HeadingPairs>
  <TitlesOfParts>
    <vt:vector size="126" baseType="lpstr">
      <vt:lpstr>Arial</vt:lpstr>
      <vt:lpstr>Calibri</vt:lpstr>
      <vt:lpstr>Calibri Light</vt:lpstr>
      <vt:lpstr>Wingdings</vt:lpstr>
      <vt:lpstr>Motiv Office</vt:lpstr>
      <vt:lpstr>Adobe Photoshop Image</vt:lpstr>
      <vt:lpstr>Prezentace aplikace PowerPoint</vt:lpstr>
      <vt:lpstr>Základy hydrobiologie II.</vt:lpstr>
      <vt:lpstr>(Eko) Systémový přístup</vt:lpstr>
      <vt:lpstr>Podzemní vody – stygon (al), phreaton (al) – phreatic system</vt:lpstr>
      <vt:lpstr>Podzemní vody – základní charakteristiky</vt:lpstr>
      <vt:lpstr>Průlinové a puklinové prostředí</vt:lpstr>
      <vt:lpstr>Kvartérní sedimenty – aluvia řek</vt:lpstr>
      <vt:lpstr>Krasové systémy</vt:lpstr>
      <vt:lpstr>Porosita, permeabilita, dispersivita, koeficient infiltrace</vt:lpstr>
      <vt:lpstr>Časo-prostorová škála a rychlost procesů</vt:lpstr>
      <vt:lpstr>Základní vlastnosti</vt:lpstr>
      <vt:lpstr>Podmínky - prostor</vt:lpstr>
      <vt:lpstr>Zdroje – organická hmota</vt:lpstr>
      <vt:lpstr>Adaptace organismů</vt:lpstr>
      <vt:lpstr>Organismy podzemních vod</vt:lpstr>
      <vt:lpstr>Stygo-phreatobionti</vt:lpstr>
      <vt:lpstr>Komunikace s okolními systémy – biotopy (habitaty)</vt:lpstr>
      <vt:lpstr>Prameny – krenon (al)</vt:lpstr>
      <vt:lpstr>Hydrogeologické typy pramenů</vt:lpstr>
      <vt:lpstr>Historická klasifikace</vt:lpstr>
      <vt:lpstr>Časové hledisko klasifikace pramenů</vt:lpstr>
      <vt:lpstr>Specifické typy pramenů</vt:lpstr>
      <vt:lpstr>Prezentace aplikace PowerPoint</vt:lpstr>
      <vt:lpstr>Prezentace aplikace PowerPoint</vt:lpstr>
      <vt:lpstr>Současná klasifikace</vt:lpstr>
      <vt:lpstr>Oprávněnost klasifikací</vt:lpstr>
      <vt:lpstr>Základní charakteristiky</vt:lpstr>
      <vt:lpstr>Habitaty pramenišť</vt:lpstr>
      <vt:lpstr>Organismy pramenišť</vt:lpstr>
      <vt:lpstr>Proč studovat populace v pramenech? Prameny jako evoluční model.</vt:lpstr>
      <vt:lpstr>Modely komunikace mezi prameništi</vt:lpstr>
      <vt:lpstr>Hyporheal – podříční vody (Psammolittoral)</vt:lpstr>
      <vt:lpstr>Kde, proč a jak vznikají</vt:lpstr>
      <vt:lpstr>Historie výzkumu</vt:lpstr>
      <vt:lpstr>Ekotonální a hyporeický přístup</vt:lpstr>
      <vt:lpstr>Složení vody jako důkaz existence hyporealu</vt:lpstr>
      <vt:lpstr>Komunikace s podzemní a povrchovou vodou</vt:lpstr>
      <vt:lpstr>Hyporheal v podélném profilu toku</vt:lpstr>
      <vt:lpstr>Prezentace aplikace PowerPoint</vt:lpstr>
      <vt:lpstr>(Bio)chemické procesy</vt:lpstr>
      <vt:lpstr>Koncepce cyklů dusíků v hyporhealu</vt:lpstr>
      <vt:lpstr>Organismy hyporealu (hyporheos) – distribuce v podélním a příčném profilu</vt:lpstr>
      <vt:lpstr>Prezentace aplikace PowerPoint</vt:lpstr>
      <vt:lpstr>Funkce hyporheosu aneb co dělají a jak žijí</vt:lpstr>
      <vt:lpstr>Funkce hyporhealu v ekosytému</vt:lpstr>
      <vt:lpstr>Hypotéza - refugium</vt:lpstr>
      <vt:lpstr>Hyporheofilní organismy – zóna pro vývoj larválních statdií</vt:lpstr>
      <vt:lpstr>Tekoucí vody – lotický ekosystém</vt:lpstr>
      <vt:lpstr>Prostor a čas – čtyřrozměrný prostor</vt:lpstr>
      <vt:lpstr>Prezentace aplikace PowerPoint</vt:lpstr>
      <vt:lpstr>Říční krajina (river, fluvial landscape, riverine landscape, riverspace)</vt:lpstr>
      <vt:lpstr>Časoprostorová škála</vt:lpstr>
      <vt:lpstr>Prezentace aplikace PowerPoint</vt:lpstr>
      <vt:lpstr>Řeka a její záplavové území (aluvium)</vt:lpstr>
      <vt:lpstr>Řeka a její záplavové území (aluvium – říční krajina)</vt:lpstr>
      <vt:lpstr>Prezentace aplikace PowerPoint</vt:lpstr>
      <vt:lpstr>Příklady – řeka Lužnice</vt:lpstr>
      <vt:lpstr>Geomorfologická klasifikace</vt:lpstr>
      <vt:lpstr>Cirka-anuální časová škála - permanentní (perenní) toky - intermitentní toky - efemerní toky</vt:lpstr>
      <vt:lpstr>Prezentace aplikace PowerPoint</vt:lpstr>
      <vt:lpstr>Prezentace aplikace PowerPoint</vt:lpstr>
      <vt:lpstr>Prezentace aplikace PowerPoint</vt:lpstr>
      <vt:lpstr>Prezentace aplikace PowerPoint</vt:lpstr>
      <vt:lpstr>Klasifikace dle proudění</vt:lpstr>
      <vt:lpstr>Geomorfologie - hydraulika</vt:lpstr>
      <vt:lpstr>Prezentace aplikace PowerPoint</vt:lpstr>
      <vt:lpstr>Spád, proudění a substrát dna</vt:lpstr>
      <vt:lpstr>Spád, proudění a substrát dna</vt:lpstr>
      <vt:lpstr>Prezentace aplikace PowerPoint</vt:lpstr>
      <vt:lpstr>Prezentace aplikace PowerPoint</vt:lpstr>
      <vt:lpstr>Proudění a koryto toku</vt:lpstr>
      <vt:lpstr>Substrát – drsnost dna</vt:lpstr>
      <vt:lpstr>Habitat - klasifikace</vt:lpstr>
      <vt:lpstr>Proudění a organismy</vt:lpstr>
      <vt:lpstr>Rheobionti, rheophilové, rheoxenové</vt:lpstr>
      <vt:lpstr>Prezentace aplikace PowerPoint</vt:lpstr>
      <vt:lpstr>Průtok – objem vody v korytě a v aluviu (horská řeka)</vt:lpstr>
      <vt:lpstr>Vstupy energie – koloběh látek</vt:lpstr>
      <vt:lpstr>Prezentace aplikace PowerPoint</vt:lpstr>
      <vt:lpstr>Spirální koloběh</vt:lpstr>
      <vt:lpstr>Spirální koloběh – podélný profil</vt:lpstr>
      <vt:lpstr>Spirální koloběh – v prostoru</vt:lpstr>
      <vt:lpstr>Spirální koloběh - biofilm</vt:lpstr>
      <vt:lpstr>Spirální koloběh - aluvium</vt:lpstr>
      <vt:lpstr>Prezentace aplikace PowerPoint</vt:lpstr>
      <vt:lpstr>Spirální koloběh – tvary spirál</vt:lpstr>
      <vt:lpstr>Spirála, organismy a toky energie</vt:lpstr>
      <vt:lpstr>Zdroje organické hmoty</vt:lpstr>
      <vt:lpstr>Rozklad organické hmoty</vt:lpstr>
      <vt:lpstr>Koloběh a transformace N</vt:lpstr>
      <vt:lpstr>Tok dusíku systémem – mgN/m2/d</vt:lpstr>
      <vt:lpstr>Tok energie systémem (rok)</vt:lpstr>
      <vt:lpstr>Kolonizace a sukcese</vt:lpstr>
      <vt:lpstr>Drift – sukcesní a udržovaní mechanismus</vt:lpstr>
      <vt:lpstr>Drift – sukcesní a udržovaní mechanismus</vt:lpstr>
      <vt:lpstr>Drift - příčiny</vt:lpstr>
      <vt:lpstr>Drift – změny průtoku</vt:lpstr>
      <vt:lpstr>Obecná sukcesní křivka</vt:lpstr>
      <vt:lpstr>Strategie přežití organismů tekoucích vod</vt:lpstr>
      <vt:lpstr>Životní strategie</vt:lpstr>
      <vt:lpstr>Hlavní produkční složka - bentos</vt:lpstr>
      <vt:lpstr>Pozice meiobentosu v systému</vt:lpstr>
      <vt:lpstr>Podmínky pro meiobentos</vt:lpstr>
      <vt:lpstr>Makrozoobentos – potravní specializace</vt:lpstr>
      <vt:lpstr>Kouskovači - drtiči</vt:lpstr>
      <vt:lpstr>Seškrabávači (spásači)</vt:lpstr>
      <vt:lpstr>Sběrači (aktivní – filtrující - sítě stavějící)</vt:lpstr>
      <vt:lpstr>Potravní síť tekoucích vod</vt:lpstr>
      <vt:lpstr>Reálný příklad – pstruhový potok</vt:lpstr>
      <vt:lpstr>Potravní síť – Duffin Creek</vt:lpstr>
      <vt:lpstr>Podélný profil</vt:lpstr>
      <vt:lpstr>Podélný profil – vývoj druhové bohatosti, diverzity</vt:lpstr>
      <vt:lpstr>Koncepce říční návaznosti</vt:lpstr>
      <vt:lpstr>RCC – vstupy org. hmoty</vt:lpstr>
      <vt:lpstr>RCC – distribuce organismů</vt:lpstr>
      <vt:lpstr>Rybí pásma a Illiesova klasifikace</vt:lpstr>
      <vt:lpstr>Rybí pásma a Illiesova klasifikace</vt:lpstr>
      <vt:lpstr>Biodiverzita tekoucích vod</vt:lpstr>
      <vt:lpstr>Prezentace aplikace PowerPoint</vt:lpstr>
      <vt:lpstr>Biodiversita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Poznámka</dc:creator>
  <cp:lastModifiedBy>Poznámka</cp:lastModifiedBy>
  <cp:revision>1</cp:revision>
  <dcterms:created xsi:type="dcterms:W3CDTF">2019-04-04T09:20:16Z</dcterms:created>
  <dcterms:modified xsi:type="dcterms:W3CDTF">2019-04-04T09:21:22Z</dcterms:modified>
</cp:coreProperties>
</file>