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309" r:id="rId3"/>
    <p:sldId id="257" r:id="rId4"/>
    <p:sldId id="262" r:id="rId5"/>
    <p:sldId id="261" r:id="rId6"/>
    <p:sldId id="306" r:id="rId7"/>
    <p:sldId id="259" r:id="rId8"/>
    <p:sldId id="263" r:id="rId9"/>
    <p:sldId id="264" r:id="rId10"/>
    <p:sldId id="266" r:id="rId11"/>
    <p:sldId id="267" r:id="rId12"/>
    <p:sldId id="312" r:id="rId13"/>
    <p:sldId id="258" r:id="rId14"/>
    <p:sldId id="301" r:id="rId15"/>
    <p:sldId id="302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308" r:id="rId24"/>
    <p:sldId id="274" r:id="rId25"/>
    <p:sldId id="310" r:id="rId26"/>
    <p:sldId id="311" r:id="rId27"/>
    <p:sldId id="275" r:id="rId28"/>
    <p:sldId id="299" r:id="rId29"/>
    <p:sldId id="278" r:id="rId30"/>
    <p:sldId id="280" r:id="rId31"/>
    <p:sldId id="298" r:id="rId32"/>
    <p:sldId id="304" r:id="rId33"/>
    <p:sldId id="303" r:id="rId34"/>
    <p:sldId id="305" r:id="rId35"/>
    <p:sldId id="282" r:id="rId36"/>
    <p:sldId id="288" r:id="rId37"/>
    <p:sldId id="277" r:id="rId38"/>
    <p:sldId id="279" r:id="rId39"/>
    <p:sldId id="281" r:id="rId40"/>
    <p:sldId id="283" r:id="rId41"/>
    <p:sldId id="287" r:id="rId42"/>
    <p:sldId id="284" r:id="rId43"/>
    <p:sldId id="289" r:id="rId44"/>
    <p:sldId id="285" r:id="rId45"/>
    <p:sldId id="286" r:id="rId46"/>
    <p:sldId id="290" r:id="rId47"/>
    <p:sldId id="297" r:id="rId48"/>
    <p:sldId id="307" r:id="rId49"/>
    <p:sldId id="293" r:id="rId50"/>
    <p:sldId id="291" r:id="rId51"/>
    <p:sldId id="294" r:id="rId52"/>
  </p:sldIdLst>
  <p:sldSz cx="9144000" cy="6858000" type="screen4x3"/>
  <p:notesSz cx="9874250" cy="6797675"/>
  <p:custDataLst>
    <p:tags r:id="rId5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1" autoAdjust="0"/>
    <p:restoredTop sz="94660"/>
  </p:normalViewPr>
  <p:slideViewPr>
    <p:cSldViewPr>
      <p:cViewPr varScale="1">
        <p:scale>
          <a:sx n="69" d="100"/>
          <a:sy n="69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B1C1C-CE94-45DF-82AF-E708F4D3D185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8770-C2C6-44CE-A56F-BD3710DB09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425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410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31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8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15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93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63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45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37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97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48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76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97C8-A443-4396-B177-09A9D6D16A42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C18F-C01B-410D-8D69-B6CDDDAB3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0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008112"/>
          </a:xfrm>
        </p:spPr>
        <p:txBody>
          <a:bodyPr/>
          <a:lstStyle/>
          <a:p>
            <a:r>
              <a:rPr lang="cs-CZ" dirty="0" smtClean="0"/>
              <a:t>Roztoči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1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 I</a:t>
            </a:r>
            <a:endParaRPr lang="cs-CZ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13306" cy="561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1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2960"/>
          </a:xfrm>
        </p:spPr>
        <p:txBody>
          <a:bodyPr/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 II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5077" cy="499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8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9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roztočů</a:t>
            </a: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7952"/>
            <a:ext cx="8229600" cy="237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2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Ontogeneze klíšťat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38106" cy="52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zástupců </a:t>
            </a:r>
            <a:r>
              <a:rPr lang="cs-CZ" dirty="0" err="1" smtClean="0"/>
              <a:t>Acarina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7731" y="88574"/>
            <a:ext cx="5883517" cy="7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Rozmnožování a vývoj roztočů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11" y="1340768"/>
            <a:ext cx="639216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4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Trojhostitelský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18" y="1268760"/>
            <a:ext cx="754483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10344"/>
          </a:xfrm>
        </p:spPr>
        <p:txBody>
          <a:bodyPr/>
          <a:lstStyle/>
          <a:p>
            <a:r>
              <a:rPr lang="cs-CZ" dirty="0" err="1" smtClean="0"/>
              <a:t>Trojhostitelský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24744"/>
            <a:ext cx="6913978" cy="540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Dvouhostitelský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1666"/>
            <a:ext cx="7632848" cy="609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4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9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Dvouhostitelský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14" y="836712"/>
            <a:ext cx="734911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Jednohostitelský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4" y="1124744"/>
            <a:ext cx="848478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0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Jednohostitelský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05" y="1268760"/>
            <a:ext cx="684234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8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Multi</a:t>
            </a:r>
            <a:r>
              <a:rPr lang="cs-CZ" dirty="0" smtClean="0"/>
              <a:t>-hostitelský životní cyklus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3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 smtClean="0"/>
              <a:t>Systém roztočů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79" y="1340768"/>
            <a:ext cx="617045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klíštěte </a:t>
            </a:r>
            <a:br>
              <a:rPr lang="cs-CZ" dirty="0" smtClean="0"/>
            </a:br>
            <a:r>
              <a:rPr lang="cs-CZ" sz="3600" dirty="0" err="1" smtClean="0"/>
              <a:t>mesostigmata</a:t>
            </a:r>
            <a:r>
              <a:rPr lang="cs-CZ" sz="3600" dirty="0" smtClean="0"/>
              <a:t>                </a:t>
            </a:r>
            <a:r>
              <a:rPr lang="cs-CZ" sz="3600" dirty="0" err="1" smtClean="0"/>
              <a:t>astigmata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" y="1556792"/>
            <a:ext cx="8187558" cy="49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9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METASTIGMATA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56" y="908720"/>
            <a:ext cx="592554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82352"/>
          </a:xfrm>
        </p:spPr>
        <p:txBody>
          <a:bodyPr/>
          <a:lstStyle/>
          <a:p>
            <a:r>
              <a:rPr lang="cs-CZ" dirty="0" err="1" smtClean="0"/>
              <a:t>Argas</a:t>
            </a:r>
            <a:r>
              <a:rPr lang="cs-CZ" dirty="0" smtClean="0"/>
              <a:t> </a:t>
            </a:r>
            <a:r>
              <a:rPr lang="cs-CZ" dirty="0" err="1" smtClean="0"/>
              <a:t>reflexus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1695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4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A</a:t>
            </a:r>
            <a:r>
              <a:rPr lang="cs-CZ" dirty="0" err="1" smtClean="0"/>
              <a:t>carina</a:t>
            </a:r>
            <a:r>
              <a:rPr lang="cs-CZ" dirty="0" smtClean="0"/>
              <a:t> - </a:t>
            </a:r>
            <a:r>
              <a:rPr lang="cs-CZ" dirty="0" err="1" smtClean="0"/>
              <a:t>Argas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1" y="1181600"/>
            <a:ext cx="7853122" cy="541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8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Chelicerata</a:t>
            </a:r>
            <a:r>
              <a:rPr lang="cs-CZ" dirty="0" smtClean="0"/>
              <a:t> - </a:t>
            </a:r>
            <a:r>
              <a:rPr lang="cs-CZ" dirty="0" err="1"/>
              <a:t>A</a:t>
            </a:r>
            <a:r>
              <a:rPr lang="cs-CZ" dirty="0" err="1" smtClean="0"/>
              <a:t>carina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5" y="1600200"/>
            <a:ext cx="79073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7" y="1484784"/>
            <a:ext cx="7509837" cy="504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6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628800"/>
            <a:ext cx="6317296" cy="48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0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klíšťat </a:t>
            </a:r>
            <a:r>
              <a:rPr lang="cs-CZ" i="1" dirty="0" err="1" smtClean="0"/>
              <a:t>Ixodidae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1" dirty="0" smtClean="0"/>
              <a:t>                      </a:t>
            </a:r>
            <a:r>
              <a:rPr lang="cs-CZ" b="0" i="1" dirty="0" err="1" smtClean="0"/>
              <a:t>Ixodes</a:t>
            </a:r>
            <a:endParaRPr lang="cs-CZ" b="0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6" y="2174875"/>
            <a:ext cx="318685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6" y="2174875"/>
            <a:ext cx="33380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Ixodidae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79881" cy="49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132856"/>
            <a:ext cx="5040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1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</a:t>
            </a:r>
            <a:r>
              <a:rPr lang="cs-CZ" dirty="0" err="1" smtClean="0"/>
              <a:t>scutum</a:t>
            </a:r>
            <a:r>
              <a:rPr lang="cs-CZ" dirty="0" smtClean="0"/>
              <a:t> a dorsální </a:t>
            </a:r>
            <a:r>
              <a:rPr lang="cs-CZ" dirty="0" err="1" smtClean="0"/>
              <a:t>gnathosomy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/>
              <a:t>Ixodes</a:t>
            </a:r>
            <a:endParaRPr lang="cs-CZ" sz="1800" dirty="0" smtClean="0"/>
          </a:p>
          <a:p>
            <a:r>
              <a:rPr lang="cs-CZ" sz="1800" dirty="0" err="1" smtClean="0"/>
              <a:t>Haemaphysalis</a:t>
            </a:r>
            <a:endParaRPr lang="cs-CZ" sz="1800" dirty="0" smtClean="0"/>
          </a:p>
          <a:p>
            <a:r>
              <a:rPr lang="cs-CZ" sz="1800" dirty="0" err="1" smtClean="0"/>
              <a:t>Amblyomma</a:t>
            </a:r>
            <a:endParaRPr lang="cs-CZ" sz="1800" dirty="0" smtClean="0"/>
          </a:p>
          <a:p>
            <a:r>
              <a:rPr lang="cs-CZ" sz="1800" dirty="0" err="1" smtClean="0"/>
              <a:t>Dermacentor</a:t>
            </a:r>
            <a:endParaRPr lang="cs-CZ" sz="1800" dirty="0" smtClean="0"/>
          </a:p>
          <a:p>
            <a:r>
              <a:rPr lang="cs-CZ" sz="1800" dirty="0" err="1" smtClean="0"/>
              <a:t>Phipicephalus</a:t>
            </a:r>
            <a:endParaRPr lang="cs-CZ" sz="1800" dirty="0" smtClean="0"/>
          </a:p>
          <a:p>
            <a:r>
              <a:rPr lang="cs-CZ" sz="1800" dirty="0" err="1" smtClean="0"/>
              <a:t>Boophilus</a:t>
            </a:r>
            <a:endParaRPr lang="cs-CZ" sz="1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63620"/>
            <a:ext cx="5111750" cy="54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r>
              <a:rPr lang="cs-CZ" dirty="0" smtClean="0"/>
              <a:t> – životní cyklus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51" y="1118403"/>
            <a:ext cx="4193381" cy="547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1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Ixodes</a:t>
            </a:r>
            <a:r>
              <a:rPr lang="cs-CZ" dirty="0" smtClean="0"/>
              <a:t> </a:t>
            </a:r>
            <a:r>
              <a:rPr lang="cs-CZ" dirty="0" err="1" smtClean="0"/>
              <a:t>ricinus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 smtClean="0"/>
              <a:t>Aargas</a:t>
            </a:r>
            <a:r>
              <a:rPr lang="cs-CZ" dirty="0" smtClean="0"/>
              <a:t> </a:t>
            </a:r>
            <a:r>
              <a:rPr lang="cs-CZ" dirty="0" err="1" smtClean="0"/>
              <a:t>reflexus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5254"/>
            <a:ext cx="4245868" cy="3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88257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67544" y="332655"/>
            <a:ext cx="8229600" cy="811415"/>
          </a:xfrm>
        </p:spPr>
        <p:txBody>
          <a:bodyPr/>
          <a:lstStyle/>
          <a:p>
            <a:r>
              <a:rPr lang="cs-CZ" dirty="0" smtClean="0"/>
              <a:t>Klíště versus Klíšťák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44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3" y="1340768"/>
            <a:ext cx="764208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3" y="1600200"/>
            <a:ext cx="79842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8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Metastigmata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5091"/>
            <a:ext cx="5544616" cy="56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2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8" y="1268761"/>
            <a:ext cx="8450244" cy="532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Dermacentor</a:t>
            </a:r>
            <a:r>
              <a:rPr lang="cs-CZ" dirty="0" smtClean="0"/>
              <a:t> </a:t>
            </a:r>
            <a:r>
              <a:rPr lang="cs-CZ" dirty="0" err="1" smtClean="0"/>
              <a:t>variabilis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2" y="1484784"/>
            <a:ext cx="786739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5721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Haematophysalis</a:t>
            </a:r>
            <a:r>
              <a:rPr lang="cs-CZ" dirty="0" smtClean="0"/>
              <a:t> </a:t>
            </a:r>
            <a:r>
              <a:rPr lang="cs-CZ" dirty="0" err="1" smtClean="0"/>
              <a:t>leporipalustris</a:t>
            </a:r>
            <a:endParaRPr lang="cs-CZ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4271"/>
            <a:ext cx="4038600" cy="35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18" y="1992542"/>
            <a:ext cx="4271182" cy="39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1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Prostigmata</a:t>
            </a:r>
            <a:r>
              <a:rPr lang="cs-CZ" dirty="0" smtClean="0"/>
              <a:t> - </a:t>
            </a:r>
            <a:r>
              <a:rPr lang="cs-CZ" dirty="0" err="1" smtClean="0"/>
              <a:t>sametkovci</a:t>
            </a:r>
            <a:endParaRPr lang="cs-CZ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8" y="1196752"/>
            <a:ext cx="79477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cs-CZ" dirty="0" err="1" smtClean="0"/>
              <a:t>Demodex</a:t>
            </a:r>
            <a:r>
              <a:rPr lang="cs-CZ" dirty="0" smtClean="0"/>
              <a:t> </a:t>
            </a:r>
            <a:r>
              <a:rPr lang="cs-CZ" dirty="0" err="1" smtClean="0"/>
              <a:t>foliculorum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5336"/>
            <a:ext cx="4038600" cy="3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10072"/>
            <a:ext cx="4038600" cy="37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Neotrombicula</a:t>
            </a:r>
            <a:r>
              <a:rPr lang="cs-CZ" dirty="0" smtClean="0"/>
              <a:t> </a:t>
            </a:r>
            <a:r>
              <a:rPr lang="cs-CZ" dirty="0" err="1" smtClean="0"/>
              <a:t>autumnalis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73958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Leptotrobidium</a:t>
            </a:r>
            <a:r>
              <a:rPr lang="cs-CZ" dirty="0" smtClean="0"/>
              <a:t> </a:t>
            </a:r>
            <a:r>
              <a:rPr lang="cs-CZ" dirty="0" err="1" smtClean="0"/>
              <a:t>akamushi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65738"/>
            <a:ext cx="7883492" cy="4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3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Astigmata</a:t>
            </a:r>
            <a:r>
              <a:rPr lang="cs-CZ" dirty="0" smtClean="0"/>
              <a:t> - </a:t>
            </a:r>
            <a:r>
              <a:rPr lang="cs-CZ" dirty="0" err="1" smtClean="0"/>
              <a:t>Sarcoptes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30" y="1196752"/>
            <a:ext cx="6811047" cy="54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8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/>
          <a:lstStyle/>
          <a:p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0737"/>
            <a:ext cx="4038600" cy="426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99" y="1600200"/>
            <a:ext cx="39622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1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7637"/>
            <a:ext cx="397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208" y="4869160"/>
            <a:ext cx="1262463" cy="127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9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r>
              <a:rPr lang="cs-CZ" dirty="0" smtClean="0"/>
              <a:t> – životní cyklus</a:t>
            </a:r>
            <a:endParaRPr lang="cs-CZ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99" y="1052736"/>
            <a:ext cx="317953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82" y="1600199"/>
            <a:ext cx="6207969" cy="499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Astigmata</a:t>
            </a:r>
            <a:r>
              <a:rPr lang="cs-CZ" dirty="0" smtClean="0"/>
              <a:t> - zástupci</a:t>
            </a:r>
            <a:endParaRPr lang="cs-CZ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55" y="980728"/>
            <a:ext cx="671572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50106"/>
          </a:xfrm>
        </p:spPr>
        <p:txBody>
          <a:bodyPr/>
          <a:lstStyle/>
          <a:p>
            <a:r>
              <a:rPr lang="cs-CZ" dirty="0" err="1" smtClean="0"/>
              <a:t>Dermatophagoides</a:t>
            </a:r>
            <a:r>
              <a:rPr lang="cs-CZ" dirty="0" smtClean="0"/>
              <a:t> </a:t>
            </a:r>
            <a:r>
              <a:rPr lang="cs-CZ" dirty="0" err="1" smtClean="0"/>
              <a:t>pteronysinus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8" y="1124744"/>
            <a:ext cx="605535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Morfologie ústního ústrojí roztočů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cs-CZ" b="0" dirty="0" err="1" smtClean="0"/>
              <a:t>Mesostigmata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94721" y="1340768"/>
            <a:ext cx="4041775" cy="639762"/>
          </a:xfrm>
        </p:spPr>
        <p:txBody>
          <a:bodyPr/>
          <a:lstStyle/>
          <a:p>
            <a:r>
              <a:rPr lang="cs-CZ" b="0" dirty="0" err="1" smtClean="0"/>
              <a:t>Trombiculidae</a:t>
            </a:r>
            <a:endParaRPr lang="cs-CZ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186808" cy="36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059"/>
            <a:ext cx="4176464" cy="31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159145"/>
            <a:ext cx="648072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186808" y="2827784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flipV="1">
            <a:off x="5148064" y="2564905"/>
            <a:ext cx="360040" cy="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460432" y="27089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3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0" y="1128388"/>
            <a:ext cx="7468096" cy="548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" y="1556792"/>
            <a:ext cx="8903242" cy="42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Anatomie roztočů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795622" cy="433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82898e55-6df8-4ce4-b721-56a0ac067150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170</Words>
  <Application>Microsoft Office PowerPoint</Application>
  <PresentationFormat>Předvádění na obrazovce (4:3)</PresentationFormat>
  <Paragraphs>67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Calibri</vt:lpstr>
      <vt:lpstr>Motiv systému Office</vt:lpstr>
      <vt:lpstr>Roztoči</vt:lpstr>
      <vt:lpstr>Prezentace aplikace PowerPoint</vt:lpstr>
      <vt:lpstr>Chelicerata - Acarina</vt:lpstr>
      <vt:lpstr>Anatomie roztočů</vt:lpstr>
      <vt:lpstr>Anatomie roztočů</vt:lpstr>
      <vt:lpstr>Morfologie ústního ústrojí roztočů</vt:lpstr>
      <vt:lpstr>Anatomie roztočů</vt:lpstr>
      <vt:lpstr>Anatomie roztočů</vt:lpstr>
      <vt:lpstr>Anatomie roztočů</vt:lpstr>
      <vt:lpstr>Gonotrofický cyklus I</vt:lpstr>
      <vt:lpstr>Gonotrofický cyklus II</vt:lpstr>
      <vt:lpstr>Zažívací trakt a mozek roztoče</vt:lpstr>
      <vt:lpstr>Vývoj roztočů</vt:lpstr>
      <vt:lpstr>Ontogeneze klíšťat</vt:lpstr>
      <vt:lpstr>Vývojová stádia zástupců Acarina</vt:lpstr>
      <vt:lpstr>Rozmnožování a vývoj roztočů</vt:lpstr>
      <vt:lpstr>Trojhostitelský cyklus</vt:lpstr>
      <vt:lpstr>Trojhostitelský cyklus</vt:lpstr>
      <vt:lpstr>Dvouhostitelský cyklus</vt:lpstr>
      <vt:lpstr>Dvouhostitelský cyklus</vt:lpstr>
      <vt:lpstr>Jednohostitelský cyklus</vt:lpstr>
      <vt:lpstr>Jednohostitelský cyklus</vt:lpstr>
      <vt:lpstr>Multi-hostitelský životní cyklus</vt:lpstr>
      <vt:lpstr>Systém roztočů</vt:lpstr>
      <vt:lpstr>Morfologie klíštěte  mesostigmata                astigmata</vt:lpstr>
      <vt:lpstr>Rozmanitost medicínsky významných roztočů</vt:lpstr>
      <vt:lpstr>METASTIGMATA</vt:lpstr>
      <vt:lpstr>Argas reflexus </vt:lpstr>
      <vt:lpstr>Acarina - Argas</vt:lpstr>
      <vt:lpstr>Metastigmata</vt:lpstr>
      <vt:lpstr>Ixodes ricinus</vt:lpstr>
      <vt:lpstr>Morfologie klíšťat Ixodidae </vt:lpstr>
      <vt:lpstr>Morfologie ústního ústrojí Ixodidae</vt:lpstr>
      <vt:lpstr>Srovnání scutum a dorsální gnathosomy </vt:lpstr>
      <vt:lpstr>Ixodes ricinus – životní cyklus</vt:lpstr>
      <vt:lpstr>Klíště versus Klíšťák</vt:lpstr>
      <vt:lpstr>Metastigmata</vt:lpstr>
      <vt:lpstr>Metastigmata</vt:lpstr>
      <vt:lpstr>Metastigmata</vt:lpstr>
      <vt:lpstr>Dermacentor variabilis</vt:lpstr>
      <vt:lpstr>Haematophysalis leporipalustris</vt:lpstr>
      <vt:lpstr>Prostigmata - sametkovci</vt:lpstr>
      <vt:lpstr>Demodex foliculorum</vt:lpstr>
      <vt:lpstr>Neotrombicula autumnalis </vt:lpstr>
      <vt:lpstr>Leptotrobidium akamushi</vt:lpstr>
      <vt:lpstr>Astigmata - Sarcoptes</vt:lpstr>
      <vt:lpstr>Sarcoptes scabiei</vt:lpstr>
      <vt:lpstr>Morfologie ústního ústrojí Sarcoptes scabiei</vt:lpstr>
      <vt:lpstr>Sarcoptes scabiei – životní cyklus</vt:lpstr>
      <vt:lpstr>Astigmata - zástupci</vt:lpstr>
      <vt:lpstr>Dermatophagoides pteronysinus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ucitel</cp:lastModifiedBy>
  <cp:revision>12</cp:revision>
  <cp:lastPrinted>2014-05-21T19:59:50Z</cp:lastPrinted>
  <dcterms:created xsi:type="dcterms:W3CDTF">2014-05-21T17:39:26Z</dcterms:created>
  <dcterms:modified xsi:type="dcterms:W3CDTF">2018-04-26T08:50:22Z</dcterms:modified>
</cp:coreProperties>
</file>